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8" r:id="rId3"/>
    <p:sldId id="259" r:id="rId4"/>
    <p:sldId id="260" r:id="rId5"/>
    <p:sldId id="261" r:id="rId6"/>
    <p:sldId id="263" r:id="rId7"/>
    <p:sldId id="262" r:id="rId8"/>
    <p:sldId id="270" r:id="rId9"/>
    <p:sldId id="264" r:id="rId10"/>
    <p:sldId id="269" r:id="rId11"/>
    <p:sldId id="266" r:id="rId12"/>
    <p:sldId id="267" r:id="rId13"/>
    <p:sldId id="273" r:id="rId14"/>
    <p:sldId id="272" r:id="rId15"/>
    <p:sldId id="274" r:id="rId16"/>
    <p:sldId id="278" r:id="rId17"/>
    <p:sldId id="275"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9"/>
    <p:restoredTop sz="94595"/>
  </p:normalViewPr>
  <p:slideViewPr>
    <p:cSldViewPr snapToGrid="0" snapToObjects="1">
      <p:cViewPr varScale="1">
        <p:scale>
          <a:sx n="67" d="100"/>
          <a:sy n="67" d="100"/>
        </p:scale>
        <p:origin x="18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FFF7CE-2BCF-C148-949B-0FAF0DAD97AA}" type="doc">
      <dgm:prSet loTypeId="urn:microsoft.com/office/officeart/2005/8/layout/process5" loCatId="process" qsTypeId="urn:microsoft.com/office/officeart/2005/8/quickstyle/simple2" qsCatId="simple" csTypeId="urn:microsoft.com/office/officeart/2005/8/colors/accent0_3" csCatId="mainScheme" phldr="1"/>
      <dgm:spPr/>
      <dgm:t>
        <a:bodyPr/>
        <a:lstStyle/>
        <a:p>
          <a:endParaRPr lang="en-US"/>
        </a:p>
      </dgm:t>
    </dgm:pt>
    <dgm:pt modelId="{C61FD49E-4016-B540-890A-B9DD3C4CAEFC}">
      <dgm:prSet/>
      <dgm:spPr/>
      <dgm:t>
        <a:bodyPr/>
        <a:lstStyle/>
        <a:p>
          <a:r>
            <a:rPr lang="en-US" b="0" i="0" baseline="0" dirty="0"/>
            <a:t>Prepare target and feature columns</a:t>
          </a:r>
          <a:endParaRPr lang="en-US" dirty="0"/>
        </a:p>
      </dgm:t>
    </dgm:pt>
    <dgm:pt modelId="{F42F14E0-A406-884A-9B92-F2FE477E8461}" type="parTrans" cxnId="{06A56380-2B89-D740-A803-A23985CEA75A}">
      <dgm:prSet/>
      <dgm:spPr/>
      <dgm:t>
        <a:bodyPr/>
        <a:lstStyle/>
        <a:p>
          <a:endParaRPr lang="en-US"/>
        </a:p>
      </dgm:t>
    </dgm:pt>
    <dgm:pt modelId="{2CC926CB-D1CC-4A4D-8E4C-9319F5E1944C}" type="sibTrans" cxnId="{06A56380-2B89-D740-A803-A23985CEA75A}">
      <dgm:prSet/>
      <dgm:spPr/>
      <dgm:t>
        <a:bodyPr/>
        <a:lstStyle/>
        <a:p>
          <a:endParaRPr lang="en-US"/>
        </a:p>
      </dgm:t>
    </dgm:pt>
    <dgm:pt modelId="{961F7DB5-9242-3442-A3D9-ED85AC26E626}">
      <dgm:prSet/>
      <dgm:spPr/>
      <dgm:t>
        <a:bodyPr/>
        <a:lstStyle/>
        <a:p>
          <a:r>
            <a:rPr lang="en-US" b="0" i="0" baseline="0" dirty="0"/>
            <a:t>Train test split &amp;</a:t>
          </a:r>
        </a:p>
        <a:p>
          <a:r>
            <a:rPr lang="en-US" b="0" i="0" baseline="0" dirty="0"/>
            <a:t>Under Sampling</a:t>
          </a:r>
          <a:endParaRPr lang="en-US" dirty="0"/>
        </a:p>
      </dgm:t>
    </dgm:pt>
    <dgm:pt modelId="{2CFE1E88-7051-6F40-9AEB-6CD080174FCF}" type="parTrans" cxnId="{E70D7485-93FE-374D-9E8D-25EDA904F079}">
      <dgm:prSet/>
      <dgm:spPr/>
      <dgm:t>
        <a:bodyPr/>
        <a:lstStyle/>
        <a:p>
          <a:endParaRPr lang="en-US"/>
        </a:p>
      </dgm:t>
    </dgm:pt>
    <dgm:pt modelId="{4B5F23E5-CE8D-2440-A966-79104F941168}" type="sibTrans" cxnId="{E70D7485-93FE-374D-9E8D-25EDA904F079}">
      <dgm:prSet/>
      <dgm:spPr/>
      <dgm:t>
        <a:bodyPr/>
        <a:lstStyle/>
        <a:p>
          <a:endParaRPr lang="en-US"/>
        </a:p>
      </dgm:t>
    </dgm:pt>
    <mc:AlternateContent xmlns:mc="http://schemas.openxmlformats.org/markup-compatibility/2006">
      <mc:Choice xmlns:a14="http://schemas.microsoft.com/office/drawing/2010/main" Requires="a14">
        <dgm:pt modelId="{D735D768-D29C-964B-BFD8-7EB3F824FD3F}">
          <dgm:prSet/>
          <dgm:spPr/>
          <dgm:t>
            <a:bodyPr/>
            <a:lstStyle/>
            <a:p>
              <a:r>
                <a:rPr lang="en-US" b="0" i="0" baseline="0" dirty="0"/>
                <a:t>Feature selection (</a:t>
              </a:r>
              <a14:m>
                <m:oMath xmlns:m="http://schemas.openxmlformats.org/officeDocument/2006/math">
                  <m:sSup>
                    <m:sSupPr>
                      <m:ctrlPr>
                        <a:rPr lang="en-US" b="1" i="1" smtClean="0">
                          <a:latin typeface="Cambria Math" panose="02040503050406030204" pitchFamily="18" charset="0"/>
                          <a:ea typeface="Cambria Math" charset="0"/>
                          <a:cs typeface="Cambria Math" charset="0"/>
                        </a:rPr>
                      </m:ctrlPr>
                    </m:sSupPr>
                    <m:e>
                      <m:r>
                        <a:rPr lang="en-US" b="1" i="1" smtClean="0">
                          <a:latin typeface="Cambria Math" charset="0"/>
                          <a:ea typeface="Cambria Math" charset="0"/>
                          <a:cs typeface="Cambria Math" charset="0"/>
                        </a:rPr>
                        <m:t>𝝌</m:t>
                      </m:r>
                    </m:e>
                    <m:sup>
                      <m:r>
                        <a:rPr lang="en-US" b="1" i="1" smtClean="0">
                          <a:latin typeface="Cambria Math" charset="0"/>
                          <a:ea typeface="Cambria Math" charset="0"/>
                          <a:cs typeface="Cambria Math" charset="0"/>
                        </a:rPr>
                        <m:t>𝟐</m:t>
                      </m:r>
                    </m:sup>
                  </m:sSup>
                </m:oMath>
              </a14:m>
              <a:r>
                <a:rPr lang="en-US" b="0" i="0" baseline="0" dirty="0"/>
                <a:t> and t test)</a:t>
              </a:r>
            </a:p>
            <a:p>
              <a:r>
                <a:rPr lang="en-US" b="0" i="0" baseline="0" dirty="0"/>
                <a:t>With 𝞪=0.01</a:t>
              </a:r>
              <a:endParaRPr lang="en-US" dirty="0"/>
            </a:p>
          </dgm:t>
        </dgm:pt>
      </mc:Choice>
      <mc:Fallback>
        <dgm:pt modelId="{D735D768-D29C-964B-BFD8-7EB3F824FD3F}">
          <dgm:prSet/>
          <dgm:spPr/>
          <dgm:t>
            <a:bodyPr/>
            <a:lstStyle/>
            <a:p>
              <a:r>
                <a:rPr lang="en-US" b="0" i="0" baseline="0" dirty="0"/>
                <a:t>Feature selection (</a:t>
              </a:r>
              <a:r>
                <a:rPr lang="en-US" b="1" i="0">
                  <a:latin typeface="Cambria Math" charset="0"/>
                  <a:ea typeface="Cambria Math" charset="0"/>
                  <a:cs typeface="Cambria Math" charset="0"/>
                </a:rPr>
                <a:t>𝝌</a:t>
              </a:r>
              <a:r>
                <a:rPr lang="en-US" b="1" i="0">
                  <a:latin typeface="Cambria Math" panose="02040503050406030204" pitchFamily="18" charset="0"/>
                  <a:ea typeface="Cambria Math" charset="0"/>
                  <a:cs typeface="Cambria Math" charset="0"/>
                </a:rPr>
                <a:t>^</a:t>
              </a:r>
              <a:r>
                <a:rPr lang="en-US" b="1" i="0">
                  <a:latin typeface="Cambria Math" charset="0"/>
                  <a:ea typeface="Cambria Math" charset="0"/>
                  <a:cs typeface="Cambria Math" charset="0"/>
                </a:rPr>
                <a:t>𝟐</a:t>
              </a:r>
              <a:r>
                <a:rPr lang="en-US" b="0" i="0" baseline="0" dirty="0"/>
                <a:t> and t test)</a:t>
              </a:r>
            </a:p>
            <a:p>
              <a:r>
                <a:rPr lang="en-US" b="0" i="0" baseline="0" dirty="0"/>
                <a:t>With 𝞪=0.01</a:t>
              </a:r>
              <a:endParaRPr lang="en-US" dirty="0"/>
            </a:p>
          </dgm:t>
        </dgm:pt>
      </mc:Fallback>
    </mc:AlternateContent>
    <dgm:pt modelId="{309397BE-D476-D644-AA3D-214C3A4FE062}" type="parTrans" cxnId="{3A12E236-8D6B-8845-A58B-7A440676BCD4}">
      <dgm:prSet/>
      <dgm:spPr/>
      <dgm:t>
        <a:bodyPr/>
        <a:lstStyle/>
        <a:p>
          <a:endParaRPr lang="en-US"/>
        </a:p>
      </dgm:t>
    </dgm:pt>
    <dgm:pt modelId="{58C1B60A-0535-D743-BD7B-9FB8FA19DE32}" type="sibTrans" cxnId="{3A12E236-8D6B-8845-A58B-7A440676BCD4}">
      <dgm:prSet/>
      <dgm:spPr/>
      <dgm:t>
        <a:bodyPr/>
        <a:lstStyle/>
        <a:p>
          <a:endParaRPr lang="en-US"/>
        </a:p>
      </dgm:t>
    </dgm:pt>
    <dgm:pt modelId="{DEC5D76B-3363-824F-81C9-0FF8EB264524}">
      <dgm:prSet/>
      <dgm:spPr/>
      <dgm:t>
        <a:bodyPr/>
        <a:lstStyle/>
        <a:p>
          <a:r>
            <a:rPr lang="en-US" dirty="0"/>
            <a:t>Parameter Optimization (Cross-validation) </a:t>
          </a:r>
        </a:p>
      </dgm:t>
    </dgm:pt>
    <dgm:pt modelId="{B5F75FEC-7CFA-6E4E-8A34-3CDF46B608D8}" type="parTrans" cxnId="{A63A3DC2-DA10-794E-88AA-097E7C40E468}">
      <dgm:prSet/>
      <dgm:spPr/>
      <dgm:t>
        <a:bodyPr/>
        <a:lstStyle/>
        <a:p>
          <a:endParaRPr lang="en-US"/>
        </a:p>
      </dgm:t>
    </dgm:pt>
    <dgm:pt modelId="{9E5BBEAA-C457-7B40-A008-5EF9EE0CFB31}" type="sibTrans" cxnId="{A63A3DC2-DA10-794E-88AA-097E7C40E468}">
      <dgm:prSet/>
      <dgm:spPr/>
      <dgm:t>
        <a:bodyPr/>
        <a:lstStyle/>
        <a:p>
          <a:endParaRPr lang="en-US"/>
        </a:p>
      </dgm:t>
    </dgm:pt>
    <dgm:pt modelId="{DA263650-79F9-6544-A752-0CF99A2B4257}">
      <dgm:prSet/>
      <dgm:spPr/>
      <dgm:t>
        <a:bodyPr/>
        <a:lstStyle/>
        <a:p>
          <a:r>
            <a:rPr lang="en-US" dirty="0"/>
            <a:t>Classification with test data</a:t>
          </a:r>
        </a:p>
      </dgm:t>
    </dgm:pt>
    <dgm:pt modelId="{5D93D232-02C2-6F4F-9E93-A91EE2BD0E69}" type="parTrans" cxnId="{258A526D-2B99-A24F-9E50-3CD1E94E021B}">
      <dgm:prSet/>
      <dgm:spPr/>
      <dgm:t>
        <a:bodyPr/>
        <a:lstStyle/>
        <a:p>
          <a:endParaRPr lang="en-US"/>
        </a:p>
      </dgm:t>
    </dgm:pt>
    <dgm:pt modelId="{194CA865-2496-724E-963B-B03058E57857}" type="sibTrans" cxnId="{258A526D-2B99-A24F-9E50-3CD1E94E021B}">
      <dgm:prSet/>
      <dgm:spPr/>
      <dgm:t>
        <a:bodyPr/>
        <a:lstStyle/>
        <a:p>
          <a:endParaRPr lang="en-US"/>
        </a:p>
      </dgm:t>
    </dgm:pt>
    <dgm:pt modelId="{B04A7DC2-3CA3-A244-AB51-53F302ABDFB1}">
      <dgm:prSet/>
      <dgm:spPr/>
      <dgm:t>
        <a:bodyPr/>
        <a:lstStyle/>
        <a:p>
          <a:r>
            <a:rPr lang="en-US" dirty="0"/>
            <a:t>Model Comparison</a:t>
          </a:r>
        </a:p>
      </dgm:t>
    </dgm:pt>
    <dgm:pt modelId="{24F98766-9BB8-4646-A023-81BC4A319975}" type="parTrans" cxnId="{D84D95AD-A7D1-9C48-904D-24B714D584AE}">
      <dgm:prSet/>
      <dgm:spPr/>
      <dgm:t>
        <a:bodyPr/>
        <a:lstStyle/>
        <a:p>
          <a:endParaRPr lang="en-US"/>
        </a:p>
      </dgm:t>
    </dgm:pt>
    <dgm:pt modelId="{8B4C928B-E485-6C4C-AE16-ED7AE3C042F4}" type="sibTrans" cxnId="{D84D95AD-A7D1-9C48-904D-24B714D584AE}">
      <dgm:prSet/>
      <dgm:spPr/>
      <dgm:t>
        <a:bodyPr/>
        <a:lstStyle/>
        <a:p>
          <a:endParaRPr lang="en-US"/>
        </a:p>
      </dgm:t>
    </dgm:pt>
    <dgm:pt modelId="{276AE207-F6BE-884E-8A30-2C04B02D3BF1}" type="pres">
      <dgm:prSet presAssocID="{10FFF7CE-2BCF-C148-949B-0FAF0DAD97AA}" presName="diagram" presStyleCnt="0">
        <dgm:presLayoutVars>
          <dgm:dir/>
          <dgm:resizeHandles val="exact"/>
        </dgm:presLayoutVars>
      </dgm:prSet>
      <dgm:spPr/>
    </dgm:pt>
    <dgm:pt modelId="{5AF6E921-B27B-AD46-BAF4-57FF3C7B6F6F}" type="pres">
      <dgm:prSet presAssocID="{C61FD49E-4016-B540-890A-B9DD3C4CAEFC}" presName="node" presStyleLbl="node1" presStyleIdx="0" presStyleCnt="6">
        <dgm:presLayoutVars>
          <dgm:bulletEnabled val="1"/>
        </dgm:presLayoutVars>
      </dgm:prSet>
      <dgm:spPr/>
    </dgm:pt>
    <dgm:pt modelId="{00D0904F-F387-3645-97F8-595C14055D1D}" type="pres">
      <dgm:prSet presAssocID="{2CC926CB-D1CC-4A4D-8E4C-9319F5E1944C}" presName="sibTrans" presStyleLbl="sibTrans2D1" presStyleIdx="0" presStyleCnt="5"/>
      <dgm:spPr/>
    </dgm:pt>
    <dgm:pt modelId="{D798B5E6-7301-A74F-BAFA-138AFB665563}" type="pres">
      <dgm:prSet presAssocID="{2CC926CB-D1CC-4A4D-8E4C-9319F5E1944C}" presName="connectorText" presStyleLbl="sibTrans2D1" presStyleIdx="0" presStyleCnt="5"/>
      <dgm:spPr/>
    </dgm:pt>
    <dgm:pt modelId="{55E31240-2723-FA44-BC34-9330C946D4B4}" type="pres">
      <dgm:prSet presAssocID="{D735D768-D29C-964B-BFD8-7EB3F824FD3F}" presName="node" presStyleLbl="node1" presStyleIdx="1" presStyleCnt="6">
        <dgm:presLayoutVars>
          <dgm:bulletEnabled val="1"/>
        </dgm:presLayoutVars>
      </dgm:prSet>
      <dgm:spPr/>
    </dgm:pt>
    <dgm:pt modelId="{A3E80121-5B2B-4042-88D9-21EBE3A87682}" type="pres">
      <dgm:prSet presAssocID="{58C1B60A-0535-D743-BD7B-9FB8FA19DE32}" presName="sibTrans" presStyleLbl="sibTrans2D1" presStyleIdx="1" presStyleCnt="5"/>
      <dgm:spPr/>
    </dgm:pt>
    <dgm:pt modelId="{3ACB1B5F-3396-A440-B7B5-671662B035D0}" type="pres">
      <dgm:prSet presAssocID="{58C1B60A-0535-D743-BD7B-9FB8FA19DE32}" presName="connectorText" presStyleLbl="sibTrans2D1" presStyleIdx="1" presStyleCnt="5"/>
      <dgm:spPr/>
    </dgm:pt>
    <dgm:pt modelId="{FCBCDB67-5FA6-E24C-871C-2651823E918B}" type="pres">
      <dgm:prSet presAssocID="{961F7DB5-9242-3442-A3D9-ED85AC26E626}" presName="node" presStyleLbl="node1" presStyleIdx="2" presStyleCnt="6">
        <dgm:presLayoutVars>
          <dgm:bulletEnabled val="1"/>
        </dgm:presLayoutVars>
      </dgm:prSet>
      <dgm:spPr/>
    </dgm:pt>
    <dgm:pt modelId="{48300AEE-3656-954D-ADEA-B099BA3F476E}" type="pres">
      <dgm:prSet presAssocID="{4B5F23E5-CE8D-2440-A966-79104F941168}" presName="sibTrans" presStyleLbl="sibTrans2D1" presStyleIdx="2" presStyleCnt="5"/>
      <dgm:spPr/>
    </dgm:pt>
    <dgm:pt modelId="{CE66C1F3-045D-834D-B802-5CE1B81D7553}" type="pres">
      <dgm:prSet presAssocID="{4B5F23E5-CE8D-2440-A966-79104F941168}" presName="connectorText" presStyleLbl="sibTrans2D1" presStyleIdx="2" presStyleCnt="5"/>
      <dgm:spPr/>
    </dgm:pt>
    <dgm:pt modelId="{C3A95163-87AA-FE47-BDAF-07209D0F8629}" type="pres">
      <dgm:prSet presAssocID="{DEC5D76B-3363-824F-81C9-0FF8EB264524}" presName="node" presStyleLbl="node1" presStyleIdx="3" presStyleCnt="6">
        <dgm:presLayoutVars>
          <dgm:bulletEnabled val="1"/>
        </dgm:presLayoutVars>
      </dgm:prSet>
      <dgm:spPr/>
    </dgm:pt>
    <dgm:pt modelId="{8813CF35-5557-B34F-A3FE-5BC999129080}" type="pres">
      <dgm:prSet presAssocID="{9E5BBEAA-C457-7B40-A008-5EF9EE0CFB31}" presName="sibTrans" presStyleLbl="sibTrans2D1" presStyleIdx="3" presStyleCnt="5"/>
      <dgm:spPr/>
    </dgm:pt>
    <dgm:pt modelId="{E4F88C7D-98C0-2043-89DB-1F00B8B6E6B3}" type="pres">
      <dgm:prSet presAssocID="{9E5BBEAA-C457-7B40-A008-5EF9EE0CFB31}" presName="connectorText" presStyleLbl="sibTrans2D1" presStyleIdx="3" presStyleCnt="5"/>
      <dgm:spPr/>
    </dgm:pt>
    <dgm:pt modelId="{4C0D1463-3207-3941-A057-5F4869F0811B}" type="pres">
      <dgm:prSet presAssocID="{DA263650-79F9-6544-A752-0CF99A2B4257}" presName="node" presStyleLbl="node1" presStyleIdx="4" presStyleCnt="6">
        <dgm:presLayoutVars>
          <dgm:bulletEnabled val="1"/>
        </dgm:presLayoutVars>
      </dgm:prSet>
      <dgm:spPr/>
    </dgm:pt>
    <dgm:pt modelId="{82A1B593-AA07-FD4C-9D40-90D916572E24}" type="pres">
      <dgm:prSet presAssocID="{194CA865-2496-724E-963B-B03058E57857}" presName="sibTrans" presStyleLbl="sibTrans2D1" presStyleIdx="4" presStyleCnt="5"/>
      <dgm:spPr/>
    </dgm:pt>
    <dgm:pt modelId="{B6BFFA8D-ADB7-7044-A704-A26098D64610}" type="pres">
      <dgm:prSet presAssocID="{194CA865-2496-724E-963B-B03058E57857}" presName="connectorText" presStyleLbl="sibTrans2D1" presStyleIdx="4" presStyleCnt="5"/>
      <dgm:spPr/>
    </dgm:pt>
    <dgm:pt modelId="{8D56218D-E590-5345-AC3E-27D720AD3BFA}" type="pres">
      <dgm:prSet presAssocID="{B04A7DC2-3CA3-A244-AB51-53F302ABDFB1}" presName="node" presStyleLbl="node1" presStyleIdx="5" presStyleCnt="6">
        <dgm:presLayoutVars>
          <dgm:bulletEnabled val="1"/>
        </dgm:presLayoutVars>
      </dgm:prSet>
      <dgm:spPr/>
    </dgm:pt>
  </dgm:ptLst>
  <dgm:cxnLst>
    <dgm:cxn modelId="{2EE23222-6728-DD48-BB89-C5D1A310BC86}" type="presOf" srcId="{9E5BBEAA-C457-7B40-A008-5EF9EE0CFB31}" destId="{E4F88C7D-98C0-2043-89DB-1F00B8B6E6B3}" srcOrd="1" destOrd="0" presId="urn:microsoft.com/office/officeart/2005/8/layout/process5"/>
    <dgm:cxn modelId="{6511AF2B-B790-FE41-A6F6-674035E525B8}" type="presOf" srcId="{2CC926CB-D1CC-4A4D-8E4C-9319F5E1944C}" destId="{D798B5E6-7301-A74F-BAFA-138AFB665563}" srcOrd="1" destOrd="0" presId="urn:microsoft.com/office/officeart/2005/8/layout/process5"/>
    <dgm:cxn modelId="{37D43335-2BDF-6F43-9B21-F8D3C38B037F}" type="presOf" srcId="{C61FD49E-4016-B540-890A-B9DD3C4CAEFC}" destId="{5AF6E921-B27B-AD46-BAF4-57FF3C7B6F6F}" srcOrd="0" destOrd="0" presId="urn:microsoft.com/office/officeart/2005/8/layout/process5"/>
    <dgm:cxn modelId="{3A12E236-8D6B-8845-A58B-7A440676BCD4}" srcId="{10FFF7CE-2BCF-C148-949B-0FAF0DAD97AA}" destId="{D735D768-D29C-964B-BFD8-7EB3F824FD3F}" srcOrd="1" destOrd="0" parTransId="{309397BE-D476-D644-AA3D-214C3A4FE062}" sibTransId="{58C1B60A-0535-D743-BD7B-9FB8FA19DE32}"/>
    <dgm:cxn modelId="{2700903A-ECBD-CC4E-B8DE-77B0B96E958F}" type="presOf" srcId="{D735D768-D29C-964B-BFD8-7EB3F824FD3F}" destId="{55E31240-2723-FA44-BC34-9330C946D4B4}" srcOrd="0" destOrd="0" presId="urn:microsoft.com/office/officeart/2005/8/layout/process5"/>
    <dgm:cxn modelId="{37CF1B5C-0AF7-E84C-BF6B-8DB63456464B}" type="presOf" srcId="{4B5F23E5-CE8D-2440-A966-79104F941168}" destId="{48300AEE-3656-954D-ADEA-B099BA3F476E}" srcOrd="0" destOrd="0" presId="urn:microsoft.com/office/officeart/2005/8/layout/process5"/>
    <dgm:cxn modelId="{258A526D-2B99-A24F-9E50-3CD1E94E021B}" srcId="{10FFF7CE-2BCF-C148-949B-0FAF0DAD97AA}" destId="{DA263650-79F9-6544-A752-0CF99A2B4257}" srcOrd="4" destOrd="0" parTransId="{5D93D232-02C2-6F4F-9E93-A91EE2BD0E69}" sibTransId="{194CA865-2496-724E-963B-B03058E57857}"/>
    <dgm:cxn modelId="{06A56380-2B89-D740-A803-A23985CEA75A}" srcId="{10FFF7CE-2BCF-C148-949B-0FAF0DAD97AA}" destId="{C61FD49E-4016-B540-890A-B9DD3C4CAEFC}" srcOrd="0" destOrd="0" parTransId="{F42F14E0-A406-884A-9B92-F2FE477E8461}" sibTransId="{2CC926CB-D1CC-4A4D-8E4C-9319F5E1944C}"/>
    <dgm:cxn modelId="{E70D7485-93FE-374D-9E8D-25EDA904F079}" srcId="{10FFF7CE-2BCF-C148-949B-0FAF0DAD97AA}" destId="{961F7DB5-9242-3442-A3D9-ED85AC26E626}" srcOrd="2" destOrd="0" parTransId="{2CFE1E88-7051-6F40-9AEB-6CD080174FCF}" sibTransId="{4B5F23E5-CE8D-2440-A966-79104F941168}"/>
    <dgm:cxn modelId="{2541FF8E-21F5-B748-9181-D6734558AB0D}" type="presOf" srcId="{4B5F23E5-CE8D-2440-A966-79104F941168}" destId="{CE66C1F3-045D-834D-B802-5CE1B81D7553}" srcOrd="1" destOrd="0" presId="urn:microsoft.com/office/officeart/2005/8/layout/process5"/>
    <dgm:cxn modelId="{CD169D9C-A6EF-F043-A795-3BD05FD94D18}" type="presOf" srcId="{194CA865-2496-724E-963B-B03058E57857}" destId="{82A1B593-AA07-FD4C-9D40-90D916572E24}" srcOrd="0" destOrd="0" presId="urn:microsoft.com/office/officeart/2005/8/layout/process5"/>
    <dgm:cxn modelId="{F9659DA5-E18E-E140-ADD9-1B910670FF1C}" type="presOf" srcId="{B04A7DC2-3CA3-A244-AB51-53F302ABDFB1}" destId="{8D56218D-E590-5345-AC3E-27D720AD3BFA}" srcOrd="0" destOrd="0" presId="urn:microsoft.com/office/officeart/2005/8/layout/process5"/>
    <dgm:cxn modelId="{D84D95AD-A7D1-9C48-904D-24B714D584AE}" srcId="{10FFF7CE-2BCF-C148-949B-0FAF0DAD97AA}" destId="{B04A7DC2-3CA3-A244-AB51-53F302ABDFB1}" srcOrd="5" destOrd="0" parTransId="{24F98766-9BB8-4646-A023-81BC4A319975}" sibTransId="{8B4C928B-E485-6C4C-AE16-ED7AE3C042F4}"/>
    <dgm:cxn modelId="{74E1B0B5-E64E-4849-A47F-5F494F178AF1}" type="presOf" srcId="{961F7DB5-9242-3442-A3D9-ED85AC26E626}" destId="{FCBCDB67-5FA6-E24C-871C-2651823E918B}" srcOrd="0" destOrd="0" presId="urn:microsoft.com/office/officeart/2005/8/layout/process5"/>
    <dgm:cxn modelId="{A09318B9-9442-2B4F-84E9-22EA503582BE}" type="presOf" srcId="{DA263650-79F9-6544-A752-0CF99A2B4257}" destId="{4C0D1463-3207-3941-A057-5F4869F0811B}" srcOrd="0" destOrd="0" presId="urn:microsoft.com/office/officeart/2005/8/layout/process5"/>
    <dgm:cxn modelId="{0F3A01BB-33B1-9544-8275-CDDFF71B8EA4}" type="presOf" srcId="{DEC5D76B-3363-824F-81C9-0FF8EB264524}" destId="{C3A95163-87AA-FE47-BDAF-07209D0F8629}" srcOrd="0" destOrd="0" presId="urn:microsoft.com/office/officeart/2005/8/layout/process5"/>
    <dgm:cxn modelId="{6C1EE3C1-156C-2542-AA5D-7F3930C76D91}" type="presOf" srcId="{2CC926CB-D1CC-4A4D-8E4C-9319F5E1944C}" destId="{00D0904F-F387-3645-97F8-595C14055D1D}" srcOrd="0" destOrd="0" presId="urn:microsoft.com/office/officeart/2005/8/layout/process5"/>
    <dgm:cxn modelId="{A63A3DC2-DA10-794E-88AA-097E7C40E468}" srcId="{10FFF7CE-2BCF-C148-949B-0FAF0DAD97AA}" destId="{DEC5D76B-3363-824F-81C9-0FF8EB264524}" srcOrd="3" destOrd="0" parTransId="{B5F75FEC-7CFA-6E4E-8A34-3CDF46B608D8}" sibTransId="{9E5BBEAA-C457-7B40-A008-5EF9EE0CFB31}"/>
    <dgm:cxn modelId="{E47271CA-CBBA-0C4A-9BC8-3B73BC21E801}" type="presOf" srcId="{58C1B60A-0535-D743-BD7B-9FB8FA19DE32}" destId="{A3E80121-5B2B-4042-88D9-21EBE3A87682}" srcOrd="0" destOrd="0" presId="urn:microsoft.com/office/officeart/2005/8/layout/process5"/>
    <dgm:cxn modelId="{327D35D9-8AD4-2742-A213-2073CDDC6587}" type="presOf" srcId="{10FFF7CE-2BCF-C148-949B-0FAF0DAD97AA}" destId="{276AE207-F6BE-884E-8A30-2C04B02D3BF1}" srcOrd="0" destOrd="0" presId="urn:microsoft.com/office/officeart/2005/8/layout/process5"/>
    <dgm:cxn modelId="{34784BE6-12BA-7C4E-B001-801B50EC59ED}" type="presOf" srcId="{58C1B60A-0535-D743-BD7B-9FB8FA19DE32}" destId="{3ACB1B5F-3396-A440-B7B5-671662B035D0}" srcOrd="1" destOrd="0" presId="urn:microsoft.com/office/officeart/2005/8/layout/process5"/>
    <dgm:cxn modelId="{1AB5D8EF-22F9-AE43-B124-08565CC2F3AB}" type="presOf" srcId="{9E5BBEAA-C457-7B40-A008-5EF9EE0CFB31}" destId="{8813CF35-5557-B34F-A3FE-5BC999129080}" srcOrd="0" destOrd="0" presId="urn:microsoft.com/office/officeart/2005/8/layout/process5"/>
    <dgm:cxn modelId="{687331FD-6D27-7540-9CD0-361B400DFC67}" type="presOf" srcId="{194CA865-2496-724E-963B-B03058E57857}" destId="{B6BFFA8D-ADB7-7044-A704-A26098D64610}" srcOrd="1" destOrd="0" presId="urn:microsoft.com/office/officeart/2005/8/layout/process5"/>
    <dgm:cxn modelId="{9F057208-7BB9-1D4D-BCCB-CB8EF5A84BB7}" type="presParOf" srcId="{276AE207-F6BE-884E-8A30-2C04B02D3BF1}" destId="{5AF6E921-B27B-AD46-BAF4-57FF3C7B6F6F}" srcOrd="0" destOrd="0" presId="urn:microsoft.com/office/officeart/2005/8/layout/process5"/>
    <dgm:cxn modelId="{B27AF8CB-2A43-8247-92DF-777867366F4C}" type="presParOf" srcId="{276AE207-F6BE-884E-8A30-2C04B02D3BF1}" destId="{00D0904F-F387-3645-97F8-595C14055D1D}" srcOrd="1" destOrd="0" presId="urn:microsoft.com/office/officeart/2005/8/layout/process5"/>
    <dgm:cxn modelId="{F29BF58E-20CF-CB44-8AF0-C65D519DA74B}" type="presParOf" srcId="{00D0904F-F387-3645-97F8-595C14055D1D}" destId="{D798B5E6-7301-A74F-BAFA-138AFB665563}" srcOrd="0" destOrd="0" presId="urn:microsoft.com/office/officeart/2005/8/layout/process5"/>
    <dgm:cxn modelId="{B9355FD9-107C-6C41-876D-219013EC49D8}" type="presParOf" srcId="{276AE207-F6BE-884E-8A30-2C04B02D3BF1}" destId="{55E31240-2723-FA44-BC34-9330C946D4B4}" srcOrd="2" destOrd="0" presId="urn:microsoft.com/office/officeart/2005/8/layout/process5"/>
    <dgm:cxn modelId="{DE6ABB08-D0E3-A24F-AE66-580DC5A5091B}" type="presParOf" srcId="{276AE207-F6BE-884E-8A30-2C04B02D3BF1}" destId="{A3E80121-5B2B-4042-88D9-21EBE3A87682}" srcOrd="3" destOrd="0" presId="urn:microsoft.com/office/officeart/2005/8/layout/process5"/>
    <dgm:cxn modelId="{104E3D94-D256-DB4C-B683-5445AA6C364F}" type="presParOf" srcId="{A3E80121-5B2B-4042-88D9-21EBE3A87682}" destId="{3ACB1B5F-3396-A440-B7B5-671662B035D0}" srcOrd="0" destOrd="0" presId="urn:microsoft.com/office/officeart/2005/8/layout/process5"/>
    <dgm:cxn modelId="{F515C08B-6E26-6C40-9242-E3919A9E3DD7}" type="presParOf" srcId="{276AE207-F6BE-884E-8A30-2C04B02D3BF1}" destId="{FCBCDB67-5FA6-E24C-871C-2651823E918B}" srcOrd="4" destOrd="0" presId="urn:microsoft.com/office/officeart/2005/8/layout/process5"/>
    <dgm:cxn modelId="{1DEFF49D-6815-104E-9B4C-D780D22B0931}" type="presParOf" srcId="{276AE207-F6BE-884E-8A30-2C04B02D3BF1}" destId="{48300AEE-3656-954D-ADEA-B099BA3F476E}" srcOrd="5" destOrd="0" presId="urn:microsoft.com/office/officeart/2005/8/layout/process5"/>
    <dgm:cxn modelId="{02277D01-F9B5-164B-9AE6-EE7F97F29E46}" type="presParOf" srcId="{48300AEE-3656-954D-ADEA-B099BA3F476E}" destId="{CE66C1F3-045D-834D-B802-5CE1B81D7553}" srcOrd="0" destOrd="0" presId="urn:microsoft.com/office/officeart/2005/8/layout/process5"/>
    <dgm:cxn modelId="{D478A8C6-6130-8C40-BBB9-4937FC97A624}" type="presParOf" srcId="{276AE207-F6BE-884E-8A30-2C04B02D3BF1}" destId="{C3A95163-87AA-FE47-BDAF-07209D0F8629}" srcOrd="6" destOrd="0" presId="urn:microsoft.com/office/officeart/2005/8/layout/process5"/>
    <dgm:cxn modelId="{5A410A59-EC36-4742-B216-D6140EF99F7F}" type="presParOf" srcId="{276AE207-F6BE-884E-8A30-2C04B02D3BF1}" destId="{8813CF35-5557-B34F-A3FE-5BC999129080}" srcOrd="7" destOrd="0" presId="urn:microsoft.com/office/officeart/2005/8/layout/process5"/>
    <dgm:cxn modelId="{28A3CE81-66CF-C845-B074-2F57A1A41F11}" type="presParOf" srcId="{8813CF35-5557-B34F-A3FE-5BC999129080}" destId="{E4F88C7D-98C0-2043-89DB-1F00B8B6E6B3}" srcOrd="0" destOrd="0" presId="urn:microsoft.com/office/officeart/2005/8/layout/process5"/>
    <dgm:cxn modelId="{597C1983-BF43-1C4B-BB99-9318E49272A2}" type="presParOf" srcId="{276AE207-F6BE-884E-8A30-2C04B02D3BF1}" destId="{4C0D1463-3207-3941-A057-5F4869F0811B}" srcOrd="8" destOrd="0" presId="urn:microsoft.com/office/officeart/2005/8/layout/process5"/>
    <dgm:cxn modelId="{B5A73FCF-CF15-FB4C-A84F-BE5ECFFE4A5A}" type="presParOf" srcId="{276AE207-F6BE-884E-8A30-2C04B02D3BF1}" destId="{82A1B593-AA07-FD4C-9D40-90D916572E24}" srcOrd="9" destOrd="0" presId="urn:microsoft.com/office/officeart/2005/8/layout/process5"/>
    <dgm:cxn modelId="{47CE5D0E-E7A8-7B44-B1A2-F4ABAA4473AC}" type="presParOf" srcId="{82A1B593-AA07-FD4C-9D40-90D916572E24}" destId="{B6BFFA8D-ADB7-7044-A704-A26098D64610}" srcOrd="0" destOrd="0" presId="urn:microsoft.com/office/officeart/2005/8/layout/process5"/>
    <dgm:cxn modelId="{5FC3E398-E2F0-5542-9F26-8A04DC2B8CDF}" type="presParOf" srcId="{276AE207-F6BE-884E-8A30-2C04B02D3BF1}" destId="{8D56218D-E590-5345-AC3E-27D720AD3BF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FFF7CE-2BCF-C148-949B-0FAF0DAD97AA}" type="doc">
      <dgm:prSet loTypeId="urn:microsoft.com/office/officeart/2005/8/layout/process5" loCatId="process" qsTypeId="urn:microsoft.com/office/officeart/2005/8/quickstyle/simple2" qsCatId="simple" csTypeId="urn:microsoft.com/office/officeart/2005/8/colors/accent0_3" csCatId="mainScheme" phldr="1"/>
      <dgm:spPr/>
      <dgm:t>
        <a:bodyPr/>
        <a:lstStyle/>
        <a:p>
          <a:endParaRPr lang="en-US"/>
        </a:p>
      </dgm:t>
    </dgm:pt>
    <dgm:pt modelId="{C61FD49E-4016-B540-890A-B9DD3C4CAEFC}">
      <dgm:prSet/>
      <dgm:spPr/>
      <dgm:t>
        <a:bodyPr/>
        <a:lstStyle/>
        <a:p>
          <a:r>
            <a:rPr lang="en-US" b="0" i="0" baseline="0" dirty="0"/>
            <a:t>Prepare target and feature columns</a:t>
          </a:r>
          <a:endParaRPr lang="en-US" dirty="0"/>
        </a:p>
      </dgm:t>
    </dgm:pt>
    <dgm:pt modelId="{F42F14E0-A406-884A-9B92-F2FE477E8461}" type="parTrans" cxnId="{06A56380-2B89-D740-A803-A23985CEA75A}">
      <dgm:prSet/>
      <dgm:spPr/>
      <dgm:t>
        <a:bodyPr/>
        <a:lstStyle/>
        <a:p>
          <a:endParaRPr lang="en-US"/>
        </a:p>
      </dgm:t>
    </dgm:pt>
    <dgm:pt modelId="{2CC926CB-D1CC-4A4D-8E4C-9319F5E1944C}" type="sibTrans" cxnId="{06A56380-2B89-D740-A803-A23985CEA75A}">
      <dgm:prSet/>
      <dgm:spPr/>
      <dgm:t>
        <a:bodyPr/>
        <a:lstStyle/>
        <a:p>
          <a:endParaRPr lang="en-US"/>
        </a:p>
      </dgm:t>
    </dgm:pt>
    <dgm:pt modelId="{961F7DB5-9242-3442-A3D9-ED85AC26E626}">
      <dgm:prSet/>
      <dgm:spPr/>
      <dgm:t>
        <a:bodyPr/>
        <a:lstStyle/>
        <a:p>
          <a:r>
            <a:rPr lang="en-US" b="0" i="0" baseline="0" dirty="0"/>
            <a:t>Train test split &amp;</a:t>
          </a:r>
        </a:p>
        <a:p>
          <a:r>
            <a:rPr lang="en-US" b="0" i="0" baseline="0" dirty="0"/>
            <a:t>Under Sampling</a:t>
          </a:r>
          <a:endParaRPr lang="en-US" dirty="0"/>
        </a:p>
      </dgm:t>
    </dgm:pt>
    <dgm:pt modelId="{2CFE1E88-7051-6F40-9AEB-6CD080174FCF}" type="parTrans" cxnId="{E70D7485-93FE-374D-9E8D-25EDA904F079}">
      <dgm:prSet/>
      <dgm:spPr/>
      <dgm:t>
        <a:bodyPr/>
        <a:lstStyle/>
        <a:p>
          <a:endParaRPr lang="en-US"/>
        </a:p>
      </dgm:t>
    </dgm:pt>
    <dgm:pt modelId="{4B5F23E5-CE8D-2440-A966-79104F941168}" type="sibTrans" cxnId="{E70D7485-93FE-374D-9E8D-25EDA904F079}">
      <dgm:prSet/>
      <dgm:spPr/>
      <dgm:t>
        <a:bodyPr/>
        <a:lstStyle/>
        <a:p>
          <a:endParaRPr lang="en-US"/>
        </a:p>
      </dgm:t>
    </dgm:pt>
    <dgm:pt modelId="{D735D768-D29C-964B-BFD8-7EB3F824FD3F}">
      <dgm:prSet/>
      <dgm:spPr>
        <a:blipFill>
          <a:blip xmlns:r="http://schemas.openxmlformats.org/officeDocument/2006/relationships" r:embed="rId1"/>
          <a:stretch>
            <a:fillRect r="-2146"/>
          </a:stretch>
        </a:blipFill>
      </dgm:spPr>
      <dgm:t>
        <a:bodyPr/>
        <a:lstStyle/>
        <a:p>
          <a:r>
            <a:rPr lang="en-US">
              <a:noFill/>
            </a:rPr>
            <a:t> </a:t>
          </a:r>
        </a:p>
      </dgm:t>
    </dgm:pt>
    <dgm:pt modelId="{309397BE-D476-D644-AA3D-214C3A4FE062}" type="parTrans" cxnId="{3A12E236-8D6B-8845-A58B-7A440676BCD4}">
      <dgm:prSet/>
      <dgm:spPr/>
      <dgm:t>
        <a:bodyPr/>
        <a:lstStyle/>
        <a:p>
          <a:endParaRPr lang="en-US"/>
        </a:p>
      </dgm:t>
    </dgm:pt>
    <dgm:pt modelId="{58C1B60A-0535-D743-BD7B-9FB8FA19DE32}" type="sibTrans" cxnId="{3A12E236-8D6B-8845-A58B-7A440676BCD4}">
      <dgm:prSet/>
      <dgm:spPr/>
      <dgm:t>
        <a:bodyPr/>
        <a:lstStyle/>
        <a:p>
          <a:endParaRPr lang="en-US"/>
        </a:p>
      </dgm:t>
    </dgm:pt>
    <dgm:pt modelId="{DEC5D76B-3363-824F-81C9-0FF8EB264524}">
      <dgm:prSet/>
      <dgm:spPr/>
      <dgm:t>
        <a:bodyPr/>
        <a:lstStyle/>
        <a:p>
          <a:r>
            <a:rPr lang="en-US" dirty="0"/>
            <a:t>Parameter Optimization (Cross-validation) </a:t>
          </a:r>
        </a:p>
      </dgm:t>
    </dgm:pt>
    <dgm:pt modelId="{B5F75FEC-7CFA-6E4E-8A34-3CDF46B608D8}" type="parTrans" cxnId="{A63A3DC2-DA10-794E-88AA-097E7C40E468}">
      <dgm:prSet/>
      <dgm:spPr/>
      <dgm:t>
        <a:bodyPr/>
        <a:lstStyle/>
        <a:p>
          <a:endParaRPr lang="en-US"/>
        </a:p>
      </dgm:t>
    </dgm:pt>
    <dgm:pt modelId="{9E5BBEAA-C457-7B40-A008-5EF9EE0CFB31}" type="sibTrans" cxnId="{A63A3DC2-DA10-794E-88AA-097E7C40E468}">
      <dgm:prSet/>
      <dgm:spPr/>
      <dgm:t>
        <a:bodyPr/>
        <a:lstStyle/>
        <a:p>
          <a:endParaRPr lang="en-US"/>
        </a:p>
      </dgm:t>
    </dgm:pt>
    <dgm:pt modelId="{DA263650-79F9-6544-A752-0CF99A2B4257}">
      <dgm:prSet/>
      <dgm:spPr/>
      <dgm:t>
        <a:bodyPr/>
        <a:lstStyle/>
        <a:p>
          <a:r>
            <a:rPr lang="en-US" dirty="0"/>
            <a:t>Classification with test data</a:t>
          </a:r>
        </a:p>
      </dgm:t>
    </dgm:pt>
    <dgm:pt modelId="{5D93D232-02C2-6F4F-9E93-A91EE2BD0E69}" type="parTrans" cxnId="{258A526D-2B99-A24F-9E50-3CD1E94E021B}">
      <dgm:prSet/>
      <dgm:spPr/>
      <dgm:t>
        <a:bodyPr/>
        <a:lstStyle/>
        <a:p>
          <a:endParaRPr lang="en-US"/>
        </a:p>
      </dgm:t>
    </dgm:pt>
    <dgm:pt modelId="{194CA865-2496-724E-963B-B03058E57857}" type="sibTrans" cxnId="{258A526D-2B99-A24F-9E50-3CD1E94E021B}">
      <dgm:prSet/>
      <dgm:spPr/>
      <dgm:t>
        <a:bodyPr/>
        <a:lstStyle/>
        <a:p>
          <a:endParaRPr lang="en-US"/>
        </a:p>
      </dgm:t>
    </dgm:pt>
    <dgm:pt modelId="{B04A7DC2-3CA3-A244-AB51-53F302ABDFB1}">
      <dgm:prSet/>
      <dgm:spPr/>
      <dgm:t>
        <a:bodyPr/>
        <a:lstStyle/>
        <a:p>
          <a:r>
            <a:rPr lang="en-US" dirty="0"/>
            <a:t>Model Comparison</a:t>
          </a:r>
        </a:p>
      </dgm:t>
    </dgm:pt>
    <dgm:pt modelId="{24F98766-9BB8-4646-A023-81BC4A319975}" type="parTrans" cxnId="{D84D95AD-A7D1-9C48-904D-24B714D584AE}">
      <dgm:prSet/>
      <dgm:spPr/>
      <dgm:t>
        <a:bodyPr/>
        <a:lstStyle/>
        <a:p>
          <a:endParaRPr lang="en-US"/>
        </a:p>
      </dgm:t>
    </dgm:pt>
    <dgm:pt modelId="{8B4C928B-E485-6C4C-AE16-ED7AE3C042F4}" type="sibTrans" cxnId="{D84D95AD-A7D1-9C48-904D-24B714D584AE}">
      <dgm:prSet/>
      <dgm:spPr/>
      <dgm:t>
        <a:bodyPr/>
        <a:lstStyle/>
        <a:p>
          <a:endParaRPr lang="en-US"/>
        </a:p>
      </dgm:t>
    </dgm:pt>
    <dgm:pt modelId="{276AE207-F6BE-884E-8A30-2C04B02D3BF1}" type="pres">
      <dgm:prSet presAssocID="{10FFF7CE-2BCF-C148-949B-0FAF0DAD97AA}" presName="diagram" presStyleCnt="0">
        <dgm:presLayoutVars>
          <dgm:dir/>
          <dgm:resizeHandles val="exact"/>
        </dgm:presLayoutVars>
      </dgm:prSet>
      <dgm:spPr/>
    </dgm:pt>
    <dgm:pt modelId="{5AF6E921-B27B-AD46-BAF4-57FF3C7B6F6F}" type="pres">
      <dgm:prSet presAssocID="{C61FD49E-4016-B540-890A-B9DD3C4CAEFC}" presName="node" presStyleLbl="node1" presStyleIdx="0" presStyleCnt="6">
        <dgm:presLayoutVars>
          <dgm:bulletEnabled val="1"/>
        </dgm:presLayoutVars>
      </dgm:prSet>
      <dgm:spPr/>
    </dgm:pt>
    <dgm:pt modelId="{00D0904F-F387-3645-97F8-595C14055D1D}" type="pres">
      <dgm:prSet presAssocID="{2CC926CB-D1CC-4A4D-8E4C-9319F5E1944C}" presName="sibTrans" presStyleLbl="sibTrans2D1" presStyleIdx="0" presStyleCnt="5"/>
      <dgm:spPr/>
    </dgm:pt>
    <dgm:pt modelId="{D798B5E6-7301-A74F-BAFA-138AFB665563}" type="pres">
      <dgm:prSet presAssocID="{2CC926CB-D1CC-4A4D-8E4C-9319F5E1944C}" presName="connectorText" presStyleLbl="sibTrans2D1" presStyleIdx="0" presStyleCnt="5"/>
      <dgm:spPr/>
    </dgm:pt>
    <dgm:pt modelId="{55E31240-2723-FA44-BC34-9330C946D4B4}" type="pres">
      <dgm:prSet presAssocID="{D735D768-D29C-964B-BFD8-7EB3F824FD3F}" presName="node" presStyleLbl="node1" presStyleIdx="1" presStyleCnt="6">
        <dgm:presLayoutVars>
          <dgm:bulletEnabled val="1"/>
        </dgm:presLayoutVars>
      </dgm:prSet>
      <dgm:spPr/>
    </dgm:pt>
    <dgm:pt modelId="{A3E80121-5B2B-4042-88D9-21EBE3A87682}" type="pres">
      <dgm:prSet presAssocID="{58C1B60A-0535-D743-BD7B-9FB8FA19DE32}" presName="sibTrans" presStyleLbl="sibTrans2D1" presStyleIdx="1" presStyleCnt="5"/>
      <dgm:spPr/>
    </dgm:pt>
    <dgm:pt modelId="{3ACB1B5F-3396-A440-B7B5-671662B035D0}" type="pres">
      <dgm:prSet presAssocID="{58C1B60A-0535-D743-BD7B-9FB8FA19DE32}" presName="connectorText" presStyleLbl="sibTrans2D1" presStyleIdx="1" presStyleCnt="5"/>
      <dgm:spPr/>
    </dgm:pt>
    <dgm:pt modelId="{FCBCDB67-5FA6-E24C-871C-2651823E918B}" type="pres">
      <dgm:prSet presAssocID="{961F7DB5-9242-3442-A3D9-ED85AC26E626}" presName="node" presStyleLbl="node1" presStyleIdx="2" presStyleCnt="6">
        <dgm:presLayoutVars>
          <dgm:bulletEnabled val="1"/>
        </dgm:presLayoutVars>
      </dgm:prSet>
      <dgm:spPr/>
    </dgm:pt>
    <dgm:pt modelId="{48300AEE-3656-954D-ADEA-B099BA3F476E}" type="pres">
      <dgm:prSet presAssocID="{4B5F23E5-CE8D-2440-A966-79104F941168}" presName="sibTrans" presStyleLbl="sibTrans2D1" presStyleIdx="2" presStyleCnt="5"/>
      <dgm:spPr/>
    </dgm:pt>
    <dgm:pt modelId="{CE66C1F3-045D-834D-B802-5CE1B81D7553}" type="pres">
      <dgm:prSet presAssocID="{4B5F23E5-CE8D-2440-A966-79104F941168}" presName="connectorText" presStyleLbl="sibTrans2D1" presStyleIdx="2" presStyleCnt="5"/>
      <dgm:spPr/>
    </dgm:pt>
    <dgm:pt modelId="{C3A95163-87AA-FE47-BDAF-07209D0F8629}" type="pres">
      <dgm:prSet presAssocID="{DEC5D76B-3363-824F-81C9-0FF8EB264524}" presName="node" presStyleLbl="node1" presStyleIdx="3" presStyleCnt="6">
        <dgm:presLayoutVars>
          <dgm:bulletEnabled val="1"/>
        </dgm:presLayoutVars>
      </dgm:prSet>
      <dgm:spPr/>
    </dgm:pt>
    <dgm:pt modelId="{8813CF35-5557-B34F-A3FE-5BC999129080}" type="pres">
      <dgm:prSet presAssocID="{9E5BBEAA-C457-7B40-A008-5EF9EE0CFB31}" presName="sibTrans" presStyleLbl="sibTrans2D1" presStyleIdx="3" presStyleCnt="5"/>
      <dgm:spPr/>
    </dgm:pt>
    <dgm:pt modelId="{E4F88C7D-98C0-2043-89DB-1F00B8B6E6B3}" type="pres">
      <dgm:prSet presAssocID="{9E5BBEAA-C457-7B40-A008-5EF9EE0CFB31}" presName="connectorText" presStyleLbl="sibTrans2D1" presStyleIdx="3" presStyleCnt="5"/>
      <dgm:spPr/>
    </dgm:pt>
    <dgm:pt modelId="{4C0D1463-3207-3941-A057-5F4869F0811B}" type="pres">
      <dgm:prSet presAssocID="{DA263650-79F9-6544-A752-0CF99A2B4257}" presName="node" presStyleLbl="node1" presStyleIdx="4" presStyleCnt="6">
        <dgm:presLayoutVars>
          <dgm:bulletEnabled val="1"/>
        </dgm:presLayoutVars>
      </dgm:prSet>
      <dgm:spPr/>
    </dgm:pt>
    <dgm:pt modelId="{82A1B593-AA07-FD4C-9D40-90D916572E24}" type="pres">
      <dgm:prSet presAssocID="{194CA865-2496-724E-963B-B03058E57857}" presName="sibTrans" presStyleLbl="sibTrans2D1" presStyleIdx="4" presStyleCnt="5"/>
      <dgm:spPr/>
    </dgm:pt>
    <dgm:pt modelId="{B6BFFA8D-ADB7-7044-A704-A26098D64610}" type="pres">
      <dgm:prSet presAssocID="{194CA865-2496-724E-963B-B03058E57857}" presName="connectorText" presStyleLbl="sibTrans2D1" presStyleIdx="4" presStyleCnt="5"/>
      <dgm:spPr/>
    </dgm:pt>
    <dgm:pt modelId="{8D56218D-E590-5345-AC3E-27D720AD3BFA}" type="pres">
      <dgm:prSet presAssocID="{B04A7DC2-3CA3-A244-AB51-53F302ABDFB1}" presName="node" presStyleLbl="node1" presStyleIdx="5" presStyleCnt="6">
        <dgm:presLayoutVars>
          <dgm:bulletEnabled val="1"/>
        </dgm:presLayoutVars>
      </dgm:prSet>
      <dgm:spPr/>
    </dgm:pt>
  </dgm:ptLst>
  <dgm:cxnLst>
    <dgm:cxn modelId="{2EE23222-6728-DD48-BB89-C5D1A310BC86}" type="presOf" srcId="{9E5BBEAA-C457-7B40-A008-5EF9EE0CFB31}" destId="{E4F88C7D-98C0-2043-89DB-1F00B8B6E6B3}" srcOrd="1" destOrd="0" presId="urn:microsoft.com/office/officeart/2005/8/layout/process5"/>
    <dgm:cxn modelId="{6511AF2B-B790-FE41-A6F6-674035E525B8}" type="presOf" srcId="{2CC926CB-D1CC-4A4D-8E4C-9319F5E1944C}" destId="{D798B5E6-7301-A74F-BAFA-138AFB665563}" srcOrd="1" destOrd="0" presId="urn:microsoft.com/office/officeart/2005/8/layout/process5"/>
    <dgm:cxn modelId="{37D43335-2BDF-6F43-9B21-F8D3C38B037F}" type="presOf" srcId="{C61FD49E-4016-B540-890A-B9DD3C4CAEFC}" destId="{5AF6E921-B27B-AD46-BAF4-57FF3C7B6F6F}" srcOrd="0" destOrd="0" presId="urn:microsoft.com/office/officeart/2005/8/layout/process5"/>
    <dgm:cxn modelId="{3A12E236-8D6B-8845-A58B-7A440676BCD4}" srcId="{10FFF7CE-2BCF-C148-949B-0FAF0DAD97AA}" destId="{D735D768-D29C-964B-BFD8-7EB3F824FD3F}" srcOrd="1" destOrd="0" parTransId="{309397BE-D476-D644-AA3D-214C3A4FE062}" sibTransId="{58C1B60A-0535-D743-BD7B-9FB8FA19DE32}"/>
    <dgm:cxn modelId="{2700903A-ECBD-CC4E-B8DE-77B0B96E958F}" type="presOf" srcId="{D735D768-D29C-964B-BFD8-7EB3F824FD3F}" destId="{55E31240-2723-FA44-BC34-9330C946D4B4}" srcOrd="0" destOrd="0" presId="urn:microsoft.com/office/officeart/2005/8/layout/process5"/>
    <dgm:cxn modelId="{37CF1B5C-0AF7-E84C-BF6B-8DB63456464B}" type="presOf" srcId="{4B5F23E5-CE8D-2440-A966-79104F941168}" destId="{48300AEE-3656-954D-ADEA-B099BA3F476E}" srcOrd="0" destOrd="0" presId="urn:microsoft.com/office/officeart/2005/8/layout/process5"/>
    <dgm:cxn modelId="{258A526D-2B99-A24F-9E50-3CD1E94E021B}" srcId="{10FFF7CE-2BCF-C148-949B-0FAF0DAD97AA}" destId="{DA263650-79F9-6544-A752-0CF99A2B4257}" srcOrd="4" destOrd="0" parTransId="{5D93D232-02C2-6F4F-9E93-A91EE2BD0E69}" sibTransId="{194CA865-2496-724E-963B-B03058E57857}"/>
    <dgm:cxn modelId="{06A56380-2B89-D740-A803-A23985CEA75A}" srcId="{10FFF7CE-2BCF-C148-949B-0FAF0DAD97AA}" destId="{C61FD49E-4016-B540-890A-B9DD3C4CAEFC}" srcOrd="0" destOrd="0" parTransId="{F42F14E0-A406-884A-9B92-F2FE477E8461}" sibTransId="{2CC926CB-D1CC-4A4D-8E4C-9319F5E1944C}"/>
    <dgm:cxn modelId="{E70D7485-93FE-374D-9E8D-25EDA904F079}" srcId="{10FFF7CE-2BCF-C148-949B-0FAF0DAD97AA}" destId="{961F7DB5-9242-3442-A3D9-ED85AC26E626}" srcOrd="2" destOrd="0" parTransId="{2CFE1E88-7051-6F40-9AEB-6CD080174FCF}" sibTransId="{4B5F23E5-CE8D-2440-A966-79104F941168}"/>
    <dgm:cxn modelId="{2541FF8E-21F5-B748-9181-D6734558AB0D}" type="presOf" srcId="{4B5F23E5-CE8D-2440-A966-79104F941168}" destId="{CE66C1F3-045D-834D-B802-5CE1B81D7553}" srcOrd="1" destOrd="0" presId="urn:microsoft.com/office/officeart/2005/8/layout/process5"/>
    <dgm:cxn modelId="{CD169D9C-A6EF-F043-A795-3BD05FD94D18}" type="presOf" srcId="{194CA865-2496-724E-963B-B03058E57857}" destId="{82A1B593-AA07-FD4C-9D40-90D916572E24}" srcOrd="0" destOrd="0" presId="urn:microsoft.com/office/officeart/2005/8/layout/process5"/>
    <dgm:cxn modelId="{F9659DA5-E18E-E140-ADD9-1B910670FF1C}" type="presOf" srcId="{B04A7DC2-3CA3-A244-AB51-53F302ABDFB1}" destId="{8D56218D-E590-5345-AC3E-27D720AD3BFA}" srcOrd="0" destOrd="0" presId="urn:microsoft.com/office/officeart/2005/8/layout/process5"/>
    <dgm:cxn modelId="{D84D95AD-A7D1-9C48-904D-24B714D584AE}" srcId="{10FFF7CE-2BCF-C148-949B-0FAF0DAD97AA}" destId="{B04A7DC2-3CA3-A244-AB51-53F302ABDFB1}" srcOrd="5" destOrd="0" parTransId="{24F98766-9BB8-4646-A023-81BC4A319975}" sibTransId="{8B4C928B-E485-6C4C-AE16-ED7AE3C042F4}"/>
    <dgm:cxn modelId="{74E1B0B5-E64E-4849-A47F-5F494F178AF1}" type="presOf" srcId="{961F7DB5-9242-3442-A3D9-ED85AC26E626}" destId="{FCBCDB67-5FA6-E24C-871C-2651823E918B}" srcOrd="0" destOrd="0" presId="urn:microsoft.com/office/officeart/2005/8/layout/process5"/>
    <dgm:cxn modelId="{A09318B9-9442-2B4F-84E9-22EA503582BE}" type="presOf" srcId="{DA263650-79F9-6544-A752-0CF99A2B4257}" destId="{4C0D1463-3207-3941-A057-5F4869F0811B}" srcOrd="0" destOrd="0" presId="urn:microsoft.com/office/officeart/2005/8/layout/process5"/>
    <dgm:cxn modelId="{0F3A01BB-33B1-9544-8275-CDDFF71B8EA4}" type="presOf" srcId="{DEC5D76B-3363-824F-81C9-0FF8EB264524}" destId="{C3A95163-87AA-FE47-BDAF-07209D0F8629}" srcOrd="0" destOrd="0" presId="urn:microsoft.com/office/officeart/2005/8/layout/process5"/>
    <dgm:cxn modelId="{6C1EE3C1-156C-2542-AA5D-7F3930C76D91}" type="presOf" srcId="{2CC926CB-D1CC-4A4D-8E4C-9319F5E1944C}" destId="{00D0904F-F387-3645-97F8-595C14055D1D}" srcOrd="0" destOrd="0" presId="urn:microsoft.com/office/officeart/2005/8/layout/process5"/>
    <dgm:cxn modelId="{A63A3DC2-DA10-794E-88AA-097E7C40E468}" srcId="{10FFF7CE-2BCF-C148-949B-0FAF0DAD97AA}" destId="{DEC5D76B-3363-824F-81C9-0FF8EB264524}" srcOrd="3" destOrd="0" parTransId="{B5F75FEC-7CFA-6E4E-8A34-3CDF46B608D8}" sibTransId="{9E5BBEAA-C457-7B40-A008-5EF9EE0CFB31}"/>
    <dgm:cxn modelId="{E47271CA-CBBA-0C4A-9BC8-3B73BC21E801}" type="presOf" srcId="{58C1B60A-0535-D743-BD7B-9FB8FA19DE32}" destId="{A3E80121-5B2B-4042-88D9-21EBE3A87682}" srcOrd="0" destOrd="0" presId="urn:microsoft.com/office/officeart/2005/8/layout/process5"/>
    <dgm:cxn modelId="{327D35D9-8AD4-2742-A213-2073CDDC6587}" type="presOf" srcId="{10FFF7CE-2BCF-C148-949B-0FAF0DAD97AA}" destId="{276AE207-F6BE-884E-8A30-2C04B02D3BF1}" srcOrd="0" destOrd="0" presId="urn:microsoft.com/office/officeart/2005/8/layout/process5"/>
    <dgm:cxn modelId="{34784BE6-12BA-7C4E-B001-801B50EC59ED}" type="presOf" srcId="{58C1B60A-0535-D743-BD7B-9FB8FA19DE32}" destId="{3ACB1B5F-3396-A440-B7B5-671662B035D0}" srcOrd="1" destOrd="0" presId="urn:microsoft.com/office/officeart/2005/8/layout/process5"/>
    <dgm:cxn modelId="{1AB5D8EF-22F9-AE43-B124-08565CC2F3AB}" type="presOf" srcId="{9E5BBEAA-C457-7B40-A008-5EF9EE0CFB31}" destId="{8813CF35-5557-B34F-A3FE-5BC999129080}" srcOrd="0" destOrd="0" presId="urn:microsoft.com/office/officeart/2005/8/layout/process5"/>
    <dgm:cxn modelId="{687331FD-6D27-7540-9CD0-361B400DFC67}" type="presOf" srcId="{194CA865-2496-724E-963B-B03058E57857}" destId="{B6BFFA8D-ADB7-7044-A704-A26098D64610}" srcOrd="1" destOrd="0" presId="urn:microsoft.com/office/officeart/2005/8/layout/process5"/>
    <dgm:cxn modelId="{9F057208-7BB9-1D4D-BCCB-CB8EF5A84BB7}" type="presParOf" srcId="{276AE207-F6BE-884E-8A30-2C04B02D3BF1}" destId="{5AF6E921-B27B-AD46-BAF4-57FF3C7B6F6F}" srcOrd="0" destOrd="0" presId="urn:microsoft.com/office/officeart/2005/8/layout/process5"/>
    <dgm:cxn modelId="{B27AF8CB-2A43-8247-92DF-777867366F4C}" type="presParOf" srcId="{276AE207-F6BE-884E-8A30-2C04B02D3BF1}" destId="{00D0904F-F387-3645-97F8-595C14055D1D}" srcOrd="1" destOrd="0" presId="urn:microsoft.com/office/officeart/2005/8/layout/process5"/>
    <dgm:cxn modelId="{F29BF58E-20CF-CB44-8AF0-C65D519DA74B}" type="presParOf" srcId="{00D0904F-F387-3645-97F8-595C14055D1D}" destId="{D798B5E6-7301-A74F-BAFA-138AFB665563}" srcOrd="0" destOrd="0" presId="urn:microsoft.com/office/officeart/2005/8/layout/process5"/>
    <dgm:cxn modelId="{B9355FD9-107C-6C41-876D-219013EC49D8}" type="presParOf" srcId="{276AE207-F6BE-884E-8A30-2C04B02D3BF1}" destId="{55E31240-2723-FA44-BC34-9330C946D4B4}" srcOrd="2" destOrd="0" presId="urn:microsoft.com/office/officeart/2005/8/layout/process5"/>
    <dgm:cxn modelId="{DE6ABB08-D0E3-A24F-AE66-580DC5A5091B}" type="presParOf" srcId="{276AE207-F6BE-884E-8A30-2C04B02D3BF1}" destId="{A3E80121-5B2B-4042-88D9-21EBE3A87682}" srcOrd="3" destOrd="0" presId="urn:microsoft.com/office/officeart/2005/8/layout/process5"/>
    <dgm:cxn modelId="{104E3D94-D256-DB4C-B683-5445AA6C364F}" type="presParOf" srcId="{A3E80121-5B2B-4042-88D9-21EBE3A87682}" destId="{3ACB1B5F-3396-A440-B7B5-671662B035D0}" srcOrd="0" destOrd="0" presId="urn:microsoft.com/office/officeart/2005/8/layout/process5"/>
    <dgm:cxn modelId="{F515C08B-6E26-6C40-9242-E3919A9E3DD7}" type="presParOf" srcId="{276AE207-F6BE-884E-8A30-2C04B02D3BF1}" destId="{FCBCDB67-5FA6-E24C-871C-2651823E918B}" srcOrd="4" destOrd="0" presId="urn:microsoft.com/office/officeart/2005/8/layout/process5"/>
    <dgm:cxn modelId="{1DEFF49D-6815-104E-9B4C-D780D22B0931}" type="presParOf" srcId="{276AE207-F6BE-884E-8A30-2C04B02D3BF1}" destId="{48300AEE-3656-954D-ADEA-B099BA3F476E}" srcOrd="5" destOrd="0" presId="urn:microsoft.com/office/officeart/2005/8/layout/process5"/>
    <dgm:cxn modelId="{02277D01-F9B5-164B-9AE6-EE7F97F29E46}" type="presParOf" srcId="{48300AEE-3656-954D-ADEA-B099BA3F476E}" destId="{CE66C1F3-045D-834D-B802-5CE1B81D7553}" srcOrd="0" destOrd="0" presId="urn:microsoft.com/office/officeart/2005/8/layout/process5"/>
    <dgm:cxn modelId="{D478A8C6-6130-8C40-BBB9-4937FC97A624}" type="presParOf" srcId="{276AE207-F6BE-884E-8A30-2C04B02D3BF1}" destId="{C3A95163-87AA-FE47-BDAF-07209D0F8629}" srcOrd="6" destOrd="0" presId="urn:microsoft.com/office/officeart/2005/8/layout/process5"/>
    <dgm:cxn modelId="{5A410A59-EC36-4742-B216-D6140EF99F7F}" type="presParOf" srcId="{276AE207-F6BE-884E-8A30-2C04B02D3BF1}" destId="{8813CF35-5557-B34F-A3FE-5BC999129080}" srcOrd="7" destOrd="0" presId="urn:microsoft.com/office/officeart/2005/8/layout/process5"/>
    <dgm:cxn modelId="{28A3CE81-66CF-C845-B074-2F57A1A41F11}" type="presParOf" srcId="{8813CF35-5557-B34F-A3FE-5BC999129080}" destId="{E4F88C7D-98C0-2043-89DB-1F00B8B6E6B3}" srcOrd="0" destOrd="0" presId="urn:microsoft.com/office/officeart/2005/8/layout/process5"/>
    <dgm:cxn modelId="{597C1983-BF43-1C4B-BB99-9318E49272A2}" type="presParOf" srcId="{276AE207-F6BE-884E-8A30-2C04B02D3BF1}" destId="{4C0D1463-3207-3941-A057-5F4869F0811B}" srcOrd="8" destOrd="0" presId="urn:microsoft.com/office/officeart/2005/8/layout/process5"/>
    <dgm:cxn modelId="{B5A73FCF-CF15-FB4C-A84F-BE5ECFFE4A5A}" type="presParOf" srcId="{276AE207-F6BE-884E-8A30-2C04B02D3BF1}" destId="{82A1B593-AA07-FD4C-9D40-90D916572E24}" srcOrd="9" destOrd="0" presId="urn:microsoft.com/office/officeart/2005/8/layout/process5"/>
    <dgm:cxn modelId="{47CE5D0E-E7A8-7B44-B1A2-F4ABAA4473AC}" type="presParOf" srcId="{82A1B593-AA07-FD4C-9D40-90D916572E24}" destId="{B6BFFA8D-ADB7-7044-A704-A26098D64610}" srcOrd="0" destOrd="0" presId="urn:microsoft.com/office/officeart/2005/8/layout/process5"/>
    <dgm:cxn modelId="{5FC3E398-E2F0-5542-9F26-8A04DC2B8CDF}" type="presParOf" srcId="{276AE207-F6BE-884E-8A30-2C04B02D3BF1}" destId="{8D56218D-E590-5345-AC3E-27D720AD3BF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C32CFF-5281-A44D-BA60-7FC0A41D0768}" type="doc">
      <dgm:prSet loTypeId="urn:microsoft.com/office/officeart/2005/8/layout/process4" loCatId="process" qsTypeId="urn:microsoft.com/office/officeart/2005/8/quickstyle/simple1" qsCatId="simple" csTypeId="urn:microsoft.com/office/officeart/2005/8/colors/accent1_5" csCatId="accent1"/>
      <dgm:spPr/>
      <dgm:t>
        <a:bodyPr/>
        <a:lstStyle/>
        <a:p>
          <a:endParaRPr lang="en-US"/>
        </a:p>
      </dgm:t>
    </dgm:pt>
    <dgm:pt modelId="{0B24B3EB-433A-D940-AFF2-25B43782FB72}">
      <dgm:prSet/>
      <dgm:spPr/>
      <dgm:t>
        <a:bodyPr/>
        <a:lstStyle/>
        <a:p>
          <a:r>
            <a:rPr lang="en-US" b="0" i="0" baseline="0"/>
            <a:t>Use </a:t>
          </a:r>
          <a:r>
            <a:rPr lang="en-US" b="1" i="0" baseline="0"/>
            <a:t>only pre-employment portion </a:t>
          </a:r>
          <a:r>
            <a:rPr lang="en-US" b="0" i="0" baseline="0"/>
            <a:t>of the survey data. </a:t>
          </a:r>
          <a:endParaRPr lang="en-US"/>
        </a:p>
      </dgm:t>
    </dgm:pt>
    <dgm:pt modelId="{4CCEC123-E5EF-0F44-9D61-A8DDBADDFD3F}" type="parTrans" cxnId="{348819E5-E27E-E04F-9D94-1BE8FFDD1F93}">
      <dgm:prSet/>
      <dgm:spPr/>
      <dgm:t>
        <a:bodyPr/>
        <a:lstStyle/>
        <a:p>
          <a:endParaRPr lang="en-US"/>
        </a:p>
      </dgm:t>
    </dgm:pt>
    <dgm:pt modelId="{33E3E604-A573-3143-81B9-CF11C27B6D56}" type="sibTrans" cxnId="{348819E5-E27E-E04F-9D94-1BE8FFDD1F93}">
      <dgm:prSet/>
      <dgm:spPr/>
      <dgm:t>
        <a:bodyPr/>
        <a:lstStyle/>
        <a:p>
          <a:endParaRPr lang="en-US"/>
        </a:p>
      </dgm:t>
    </dgm:pt>
    <dgm:pt modelId="{EF9887E9-6FE8-9648-9F63-48AA45DA6AFA}">
      <dgm:prSet/>
      <dgm:spPr/>
      <dgm:t>
        <a:bodyPr/>
        <a:lstStyle/>
        <a:p>
          <a:r>
            <a:rPr lang="en-US" b="0" i="0" baseline="0"/>
            <a:t>Similar data process as the classification of salary level. </a:t>
          </a:r>
          <a:endParaRPr lang="en-US"/>
        </a:p>
      </dgm:t>
    </dgm:pt>
    <dgm:pt modelId="{A6427973-7B3A-D444-9C56-048F23D5DBCC}" type="parTrans" cxnId="{6E3858A5-BFC2-1F4D-A868-4731B2F86FEB}">
      <dgm:prSet/>
      <dgm:spPr/>
      <dgm:t>
        <a:bodyPr/>
        <a:lstStyle/>
        <a:p>
          <a:endParaRPr lang="en-US"/>
        </a:p>
      </dgm:t>
    </dgm:pt>
    <dgm:pt modelId="{C00E7CBF-3A94-D24F-A3D7-D69C671BCCAA}" type="sibTrans" cxnId="{6E3858A5-BFC2-1F4D-A868-4731B2F86FEB}">
      <dgm:prSet/>
      <dgm:spPr/>
      <dgm:t>
        <a:bodyPr/>
        <a:lstStyle/>
        <a:p>
          <a:endParaRPr lang="en-US"/>
        </a:p>
      </dgm:t>
    </dgm:pt>
    <dgm:pt modelId="{F8DD3C9D-D6BD-4346-8B2C-F3D727C0D9A0}">
      <dgm:prSet/>
      <dgm:spPr/>
      <dgm:t>
        <a:bodyPr/>
        <a:lstStyle/>
        <a:p>
          <a:r>
            <a:rPr lang="en-US" b="0" i="0" baseline="0"/>
            <a:t>Binarize the target column so there are </a:t>
          </a:r>
          <a:r>
            <a:rPr lang="en-US" b="0" i="1" baseline="0"/>
            <a:t>n</a:t>
          </a:r>
          <a:r>
            <a:rPr lang="en-US" b="0" i="0" baseline="0"/>
            <a:t> classification given </a:t>
          </a:r>
          <a:r>
            <a:rPr lang="en-US" b="0" i="1" baseline="0"/>
            <a:t>n</a:t>
          </a:r>
          <a:r>
            <a:rPr lang="en-US" b="0" i="0" baseline="0"/>
            <a:t> principal job fields.</a:t>
          </a:r>
          <a:endParaRPr lang="en-US"/>
        </a:p>
      </dgm:t>
    </dgm:pt>
    <dgm:pt modelId="{ABC4651C-BDF8-3E4C-B4EB-36E740B0DB23}" type="parTrans" cxnId="{F3A08790-5F78-9F4C-8F40-A3229A63B66A}">
      <dgm:prSet/>
      <dgm:spPr/>
      <dgm:t>
        <a:bodyPr/>
        <a:lstStyle/>
        <a:p>
          <a:endParaRPr lang="en-US"/>
        </a:p>
      </dgm:t>
    </dgm:pt>
    <dgm:pt modelId="{EA3B5CB8-B4DD-544F-9F92-09EC28363562}" type="sibTrans" cxnId="{F3A08790-5F78-9F4C-8F40-A3229A63B66A}">
      <dgm:prSet/>
      <dgm:spPr/>
      <dgm:t>
        <a:bodyPr/>
        <a:lstStyle/>
        <a:p>
          <a:endParaRPr lang="en-US"/>
        </a:p>
      </dgm:t>
    </dgm:pt>
    <dgm:pt modelId="{3C18B756-1ACA-7C44-B751-1DA66FDE760A}">
      <dgm:prSet/>
      <dgm:spPr/>
      <dgm:t>
        <a:bodyPr/>
        <a:lstStyle/>
        <a:p>
          <a:r>
            <a:rPr lang="en-US" b="0" i="0" baseline="0"/>
            <a:t>Choose random forest and loop through the n principal job fields. </a:t>
          </a:r>
          <a:endParaRPr lang="en-US"/>
        </a:p>
      </dgm:t>
    </dgm:pt>
    <dgm:pt modelId="{3EACE5FD-7D45-A742-9E5D-21A880518297}" type="parTrans" cxnId="{B19797C6-9A0B-3647-8CDB-8DF7CE87229D}">
      <dgm:prSet/>
      <dgm:spPr/>
      <dgm:t>
        <a:bodyPr/>
        <a:lstStyle/>
        <a:p>
          <a:endParaRPr lang="en-US"/>
        </a:p>
      </dgm:t>
    </dgm:pt>
    <dgm:pt modelId="{746649AF-822A-1B4F-A1D5-71E8A3944E99}" type="sibTrans" cxnId="{B19797C6-9A0B-3647-8CDB-8DF7CE87229D}">
      <dgm:prSet/>
      <dgm:spPr/>
      <dgm:t>
        <a:bodyPr/>
        <a:lstStyle/>
        <a:p>
          <a:endParaRPr lang="en-US"/>
        </a:p>
      </dgm:t>
    </dgm:pt>
    <dgm:pt modelId="{6736D57E-F886-7749-B46F-254A240BDE75}" type="pres">
      <dgm:prSet presAssocID="{0DC32CFF-5281-A44D-BA60-7FC0A41D0768}" presName="Name0" presStyleCnt="0">
        <dgm:presLayoutVars>
          <dgm:dir/>
          <dgm:animLvl val="lvl"/>
          <dgm:resizeHandles val="exact"/>
        </dgm:presLayoutVars>
      </dgm:prSet>
      <dgm:spPr/>
    </dgm:pt>
    <dgm:pt modelId="{D6C47361-A53C-FB4D-AD6C-8D459217D7C5}" type="pres">
      <dgm:prSet presAssocID="{3C18B756-1ACA-7C44-B751-1DA66FDE760A}" presName="boxAndChildren" presStyleCnt="0"/>
      <dgm:spPr/>
    </dgm:pt>
    <dgm:pt modelId="{D2C01436-CBBF-CD4B-82BD-15D4D12C3A1E}" type="pres">
      <dgm:prSet presAssocID="{3C18B756-1ACA-7C44-B751-1DA66FDE760A}" presName="parentTextBox" presStyleLbl="node1" presStyleIdx="0" presStyleCnt="4"/>
      <dgm:spPr/>
    </dgm:pt>
    <dgm:pt modelId="{727F2C5D-5B1C-9E48-8ADD-152F487EAEBC}" type="pres">
      <dgm:prSet presAssocID="{EA3B5CB8-B4DD-544F-9F92-09EC28363562}" presName="sp" presStyleCnt="0"/>
      <dgm:spPr/>
    </dgm:pt>
    <dgm:pt modelId="{5DD63BF7-AA1A-B144-901F-F83313E200B2}" type="pres">
      <dgm:prSet presAssocID="{F8DD3C9D-D6BD-4346-8B2C-F3D727C0D9A0}" presName="arrowAndChildren" presStyleCnt="0"/>
      <dgm:spPr/>
    </dgm:pt>
    <dgm:pt modelId="{94D74EBE-1FED-084E-9916-E66934D13E15}" type="pres">
      <dgm:prSet presAssocID="{F8DD3C9D-D6BD-4346-8B2C-F3D727C0D9A0}" presName="parentTextArrow" presStyleLbl="node1" presStyleIdx="1" presStyleCnt="4"/>
      <dgm:spPr/>
    </dgm:pt>
    <dgm:pt modelId="{1DBCFC28-542E-A545-90D9-72935EF337C1}" type="pres">
      <dgm:prSet presAssocID="{C00E7CBF-3A94-D24F-A3D7-D69C671BCCAA}" presName="sp" presStyleCnt="0"/>
      <dgm:spPr/>
    </dgm:pt>
    <dgm:pt modelId="{65F5939D-7FF5-8540-8F57-2C3E89E59DD7}" type="pres">
      <dgm:prSet presAssocID="{EF9887E9-6FE8-9648-9F63-48AA45DA6AFA}" presName="arrowAndChildren" presStyleCnt="0"/>
      <dgm:spPr/>
    </dgm:pt>
    <dgm:pt modelId="{43E5F443-59DE-8448-860A-65B9ADEDC166}" type="pres">
      <dgm:prSet presAssocID="{EF9887E9-6FE8-9648-9F63-48AA45DA6AFA}" presName="parentTextArrow" presStyleLbl="node1" presStyleIdx="2" presStyleCnt="4"/>
      <dgm:spPr/>
    </dgm:pt>
    <dgm:pt modelId="{6D76F425-9A92-6B49-A490-3EF5D37369FF}" type="pres">
      <dgm:prSet presAssocID="{33E3E604-A573-3143-81B9-CF11C27B6D56}" presName="sp" presStyleCnt="0"/>
      <dgm:spPr/>
    </dgm:pt>
    <dgm:pt modelId="{90C95AA9-0C7A-104E-B29B-B372A856AA86}" type="pres">
      <dgm:prSet presAssocID="{0B24B3EB-433A-D940-AFF2-25B43782FB72}" presName="arrowAndChildren" presStyleCnt="0"/>
      <dgm:spPr/>
    </dgm:pt>
    <dgm:pt modelId="{6454BB0D-E947-0B4C-B6F4-8A9E3A16D035}" type="pres">
      <dgm:prSet presAssocID="{0B24B3EB-433A-D940-AFF2-25B43782FB72}" presName="parentTextArrow" presStyleLbl="node1" presStyleIdx="3" presStyleCnt="4"/>
      <dgm:spPr/>
    </dgm:pt>
  </dgm:ptLst>
  <dgm:cxnLst>
    <dgm:cxn modelId="{AAF53C05-65BA-9743-A5D8-F6BD53306860}" type="presOf" srcId="{3C18B756-1ACA-7C44-B751-1DA66FDE760A}" destId="{D2C01436-CBBF-CD4B-82BD-15D4D12C3A1E}" srcOrd="0" destOrd="0" presId="urn:microsoft.com/office/officeart/2005/8/layout/process4"/>
    <dgm:cxn modelId="{79AF1409-6B6E-AE48-8334-486B1824D08D}" type="presOf" srcId="{EF9887E9-6FE8-9648-9F63-48AA45DA6AFA}" destId="{43E5F443-59DE-8448-860A-65B9ADEDC166}" srcOrd="0" destOrd="0" presId="urn:microsoft.com/office/officeart/2005/8/layout/process4"/>
    <dgm:cxn modelId="{DAC9434E-947B-594A-B71A-3BCEB736F075}" type="presOf" srcId="{F8DD3C9D-D6BD-4346-8B2C-F3D727C0D9A0}" destId="{94D74EBE-1FED-084E-9916-E66934D13E15}" srcOrd="0" destOrd="0" presId="urn:microsoft.com/office/officeart/2005/8/layout/process4"/>
    <dgm:cxn modelId="{8E975879-8202-F044-98DB-A5AE9E7D5864}" type="presOf" srcId="{0DC32CFF-5281-A44D-BA60-7FC0A41D0768}" destId="{6736D57E-F886-7749-B46F-254A240BDE75}" srcOrd="0" destOrd="0" presId="urn:microsoft.com/office/officeart/2005/8/layout/process4"/>
    <dgm:cxn modelId="{F3A08790-5F78-9F4C-8F40-A3229A63B66A}" srcId="{0DC32CFF-5281-A44D-BA60-7FC0A41D0768}" destId="{F8DD3C9D-D6BD-4346-8B2C-F3D727C0D9A0}" srcOrd="2" destOrd="0" parTransId="{ABC4651C-BDF8-3E4C-B4EB-36E740B0DB23}" sibTransId="{EA3B5CB8-B4DD-544F-9F92-09EC28363562}"/>
    <dgm:cxn modelId="{6E3858A5-BFC2-1F4D-A868-4731B2F86FEB}" srcId="{0DC32CFF-5281-A44D-BA60-7FC0A41D0768}" destId="{EF9887E9-6FE8-9648-9F63-48AA45DA6AFA}" srcOrd="1" destOrd="0" parTransId="{A6427973-7B3A-D444-9C56-048F23D5DBCC}" sibTransId="{C00E7CBF-3A94-D24F-A3D7-D69C671BCCAA}"/>
    <dgm:cxn modelId="{B19797C6-9A0B-3647-8CDB-8DF7CE87229D}" srcId="{0DC32CFF-5281-A44D-BA60-7FC0A41D0768}" destId="{3C18B756-1ACA-7C44-B751-1DA66FDE760A}" srcOrd="3" destOrd="0" parTransId="{3EACE5FD-7D45-A742-9E5D-21A880518297}" sibTransId="{746649AF-822A-1B4F-A1D5-71E8A3944E99}"/>
    <dgm:cxn modelId="{2408D2D5-12FD-8040-8CD1-7CFC545CBE91}" type="presOf" srcId="{0B24B3EB-433A-D940-AFF2-25B43782FB72}" destId="{6454BB0D-E947-0B4C-B6F4-8A9E3A16D035}" srcOrd="0" destOrd="0" presId="urn:microsoft.com/office/officeart/2005/8/layout/process4"/>
    <dgm:cxn modelId="{348819E5-E27E-E04F-9D94-1BE8FFDD1F93}" srcId="{0DC32CFF-5281-A44D-BA60-7FC0A41D0768}" destId="{0B24B3EB-433A-D940-AFF2-25B43782FB72}" srcOrd="0" destOrd="0" parTransId="{4CCEC123-E5EF-0F44-9D61-A8DDBADDFD3F}" sibTransId="{33E3E604-A573-3143-81B9-CF11C27B6D56}"/>
    <dgm:cxn modelId="{BD48FD41-D980-954B-84CD-4834FD56A4A3}" type="presParOf" srcId="{6736D57E-F886-7749-B46F-254A240BDE75}" destId="{D6C47361-A53C-FB4D-AD6C-8D459217D7C5}" srcOrd="0" destOrd="0" presId="urn:microsoft.com/office/officeart/2005/8/layout/process4"/>
    <dgm:cxn modelId="{736EB123-E068-9845-B74D-2AE7A6D4F141}" type="presParOf" srcId="{D6C47361-A53C-FB4D-AD6C-8D459217D7C5}" destId="{D2C01436-CBBF-CD4B-82BD-15D4D12C3A1E}" srcOrd="0" destOrd="0" presId="urn:microsoft.com/office/officeart/2005/8/layout/process4"/>
    <dgm:cxn modelId="{451974CE-0C31-CD40-AD1C-D16CD15BD3DD}" type="presParOf" srcId="{6736D57E-F886-7749-B46F-254A240BDE75}" destId="{727F2C5D-5B1C-9E48-8ADD-152F487EAEBC}" srcOrd="1" destOrd="0" presId="urn:microsoft.com/office/officeart/2005/8/layout/process4"/>
    <dgm:cxn modelId="{69BD73EC-9E7B-9147-84F9-34B91AD73484}" type="presParOf" srcId="{6736D57E-F886-7749-B46F-254A240BDE75}" destId="{5DD63BF7-AA1A-B144-901F-F83313E200B2}" srcOrd="2" destOrd="0" presId="urn:microsoft.com/office/officeart/2005/8/layout/process4"/>
    <dgm:cxn modelId="{2A9D5985-E236-D348-A81E-DBEB363563DE}" type="presParOf" srcId="{5DD63BF7-AA1A-B144-901F-F83313E200B2}" destId="{94D74EBE-1FED-084E-9916-E66934D13E15}" srcOrd="0" destOrd="0" presId="urn:microsoft.com/office/officeart/2005/8/layout/process4"/>
    <dgm:cxn modelId="{3D859035-D626-5041-99AB-8AD3CD4DC675}" type="presParOf" srcId="{6736D57E-F886-7749-B46F-254A240BDE75}" destId="{1DBCFC28-542E-A545-90D9-72935EF337C1}" srcOrd="3" destOrd="0" presId="urn:microsoft.com/office/officeart/2005/8/layout/process4"/>
    <dgm:cxn modelId="{1D6E0D8C-A4E1-0247-A974-58D8A71EAF34}" type="presParOf" srcId="{6736D57E-F886-7749-B46F-254A240BDE75}" destId="{65F5939D-7FF5-8540-8F57-2C3E89E59DD7}" srcOrd="4" destOrd="0" presId="urn:microsoft.com/office/officeart/2005/8/layout/process4"/>
    <dgm:cxn modelId="{D8BD74C8-05FE-A442-89E0-2BDA4631B0D2}" type="presParOf" srcId="{65F5939D-7FF5-8540-8F57-2C3E89E59DD7}" destId="{43E5F443-59DE-8448-860A-65B9ADEDC166}" srcOrd="0" destOrd="0" presId="urn:microsoft.com/office/officeart/2005/8/layout/process4"/>
    <dgm:cxn modelId="{019A4AF1-E55A-2942-9CF1-11457537008B}" type="presParOf" srcId="{6736D57E-F886-7749-B46F-254A240BDE75}" destId="{6D76F425-9A92-6B49-A490-3EF5D37369FF}" srcOrd="5" destOrd="0" presId="urn:microsoft.com/office/officeart/2005/8/layout/process4"/>
    <dgm:cxn modelId="{18D8B6B8-B526-D243-B52E-06208EC83519}" type="presParOf" srcId="{6736D57E-F886-7749-B46F-254A240BDE75}" destId="{90C95AA9-0C7A-104E-B29B-B372A856AA86}" srcOrd="6" destOrd="0" presId="urn:microsoft.com/office/officeart/2005/8/layout/process4"/>
    <dgm:cxn modelId="{5194466A-E105-5546-BC29-381437C78C77}" type="presParOf" srcId="{90C95AA9-0C7A-104E-B29B-B372A856AA86}" destId="{6454BB0D-E947-0B4C-B6F4-8A9E3A16D03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6E921-B27B-AD46-BAF4-57FF3C7B6F6F}">
      <dsp:nvSpPr>
        <dsp:cNvPr id="0" name=""/>
        <dsp:cNvSpPr/>
      </dsp:nvSpPr>
      <dsp:spPr>
        <a:xfrm>
          <a:off x="9755" y="810557"/>
          <a:ext cx="2915865" cy="1749519"/>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baseline="0" dirty="0"/>
            <a:t>Prepare target and feature columns</a:t>
          </a:r>
          <a:endParaRPr lang="en-US" sz="2500" kern="1200" dirty="0"/>
        </a:p>
      </dsp:txBody>
      <dsp:txXfrm>
        <a:off x="60997" y="861799"/>
        <a:ext cx="2813381" cy="1647035"/>
      </dsp:txXfrm>
    </dsp:sp>
    <dsp:sp modelId="{00D0904F-F387-3645-97F8-595C14055D1D}">
      <dsp:nvSpPr>
        <dsp:cNvPr id="0" name=""/>
        <dsp:cNvSpPr/>
      </dsp:nvSpPr>
      <dsp:spPr>
        <a:xfrm>
          <a:off x="3182217" y="1323749"/>
          <a:ext cx="618163" cy="72313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182217" y="1468376"/>
        <a:ext cx="432714" cy="433880"/>
      </dsp:txXfrm>
    </dsp:sp>
    <dsp:sp modelId="{55E31240-2723-FA44-BC34-9330C946D4B4}">
      <dsp:nvSpPr>
        <dsp:cNvPr id="0" name=""/>
        <dsp:cNvSpPr/>
      </dsp:nvSpPr>
      <dsp:spPr>
        <a:xfrm>
          <a:off x="4091967" y="810557"/>
          <a:ext cx="2915865" cy="1749519"/>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baseline="0" dirty="0"/>
            <a:t>Feature selection (</a:t>
          </a:r>
          <a14:m xmlns:a14="http://schemas.microsoft.com/office/drawing/2010/main">
            <m:oMath xmlns:m="http://schemas.openxmlformats.org/officeDocument/2006/math">
              <m:sSup>
                <m:sSupPr>
                  <m:ctrlPr>
                    <a:rPr lang="en-US" sz="2500" b="1" i="1" kern="1200" smtClean="0">
                      <a:latin typeface="Cambria Math" panose="02040503050406030204" pitchFamily="18" charset="0"/>
                      <a:ea typeface="Cambria Math" charset="0"/>
                      <a:cs typeface="Cambria Math" charset="0"/>
                    </a:rPr>
                  </m:ctrlPr>
                </m:sSupPr>
                <m:e>
                  <m:r>
                    <a:rPr lang="en-US" sz="2500" b="1" i="1" kern="1200" smtClean="0">
                      <a:latin typeface="Cambria Math" charset="0"/>
                      <a:ea typeface="Cambria Math" charset="0"/>
                      <a:cs typeface="Cambria Math" charset="0"/>
                    </a:rPr>
                    <m:t>𝝌</m:t>
                  </m:r>
                </m:e>
                <m:sup>
                  <m:r>
                    <a:rPr lang="en-US" sz="2500" b="1" i="1" kern="1200" smtClean="0">
                      <a:latin typeface="Cambria Math" charset="0"/>
                      <a:ea typeface="Cambria Math" charset="0"/>
                      <a:cs typeface="Cambria Math" charset="0"/>
                    </a:rPr>
                    <m:t>𝟐</m:t>
                  </m:r>
                </m:sup>
              </m:sSup>
            </m:oMath>
          </a14:m>
          <a:r>
            <a:rPr lang="en-US" sz="2500" b="0" i="0" kern="1200" baseline="0" dirty="0"/>
            <a:t> and t test)</a:t>
          </a:r>
        </a:p>
        <a:p>
          <a:pPr marL="0" lvl="0" indent="0" algn="ctr" defTabSz="1111250">
            <a:lnSpc>
              <a:spcPct val="90000"/>
            </a:lnSpc>
            <a:spcBef>
              <a:spcPct val="0"/>
            </a:spcBef>
            <a:spcAft>
              <a:spcPct val="35000"/>
            </a:spcAft>
            <a:buNone/>
          </a:pPr>
          <a:r>
            <a:rPr lang="en-US" sz="2500" b="0" i="0" kern="1200" baseline="0" dirty="0"/>
            <a:t>With 𝞪=0.01</a:t>
          </a:r>
          <a:endParaRPr lang="en-US" sz="2500" kern="1200" dirty="0"/>
        </a:p>
      </dsp:txBody>
      <dsp:txXfrm>
        <a:off x="4143209" y="861799"/>
        <a:ext cx="2813381" cy="1647035"/>
      </dsp:txXfrm>
    </dsp:sp>
    <dsp:sp modelId="{A3E80121-5B2B-4042-88D9-21EBE3A87682}">
      <dsp:nvSpPr>
        <dsp:cNvPr id="0" name=""/>
        <dsp:cNvSpPr/>
      </dsp:nvSpPr>
      <dsp:spPr>
        <a:xfrm>
          <a:off x="7264428" y="1323749"/>
          <a:ext cx="618163" cy="72313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264428" y="1468376"/>
        <a:ext cx="432714" cy="433880"/>
      </dsp:txXfrm>
    </dsp:sp>
    <dsp:sp modelId="{FCBCDB67-5FA6-E24C-871C-2651823E918B}">
      <dsp:nvSpPr>
        <dsp:cNvPr id="0" name=""/>
        <dsp:cNvSpPr/>
      </dsp:nvSpPr>
      <dsp:spPr>
        <a:xfrm>
          <a:off x="8174178" y="810557"/>
          <a:ext cx="2915865" cy="1749519"/>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baseline="0" dirty="0"/>
            <a:t>Train test split &amp;</a:t>
          </a:r>
        </a:p>
        <a:p>
          <a:pPr marL="0" lvl="0" indent="0" algn="ctr" defTabSz="1111250">
            <a:lnSpc>
              <a:spcPct val="90000"/>
            </a:lnSpc>
            <a:spcBef>
              <a:spcPct val="0"/>
            </a:spcBef>
            <a:spcAft>
              <a:spcPct val="35000"/>
            </a:spcAft>
            <a:buNone/>
          </a:pPr>
          <a:r>
            <a:rPr lang="en-US" sz="2500" b="0" i="0" kern="1200" baseline="0" dirty="0"/>
            <a:t>Under Sampling</a:t>
          </a:r>
          <a:endParaRPr lang="en-US" sz="2500" kern="1200" dirty="0"/>
        </a:p>
      </dsp:txBody>
      <dsp:txXfrm>
        <a:off x="8225420" y="861799"/>
        <a:ext cx="2813381" cy="1647035"/>
      </dsp:txXfrm>
    </dsp:sp>
    <dsp:sp modelId="{48300AEE-3656-954D-ADEA-B099BA3F476E}">
      <dsp:nvSpPr>
        <dsp:cNvPr id="0" name=""/>
        <dsp:cNvSpPr/>
      </dsp:nvSpPr>
      <dsp:spPr>
        <a:xfrm rot="5400000">
          <a:off x="9323029" y="2764187"/>
          <a:ext cx="618163" cy="72313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9415171" y="2816673"/>
        <a:ext cx="433880" cy="432714"/>
      </dsp:txXfrm>
    </dsp:sp>
    <dsp:sp modelId="{C3A95163-87AA-FE47-BDAF-07209D0F8629}">
      <dsp:nvSpPr>
        <dsp:cNvPr id="0" name=""/>
        <dsp:cNvSpPr/>
      </dsp:nvSpPr>
      <dsp:spPr>
        <a:xfrm>
          <a:off x="8174178" y="3726423"/>
          <a:ext cx="2915865" cy="1749519"/>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Parameter Optimization (Cross-validation) </a:t>
          </a:r>
        </a:p>
      </dsp:txBody>
      <dsp:txXfrm>
        <a:off x="8225420" y="3777665"/>
        <a:ext cx="2813381" cy="1647035"/>
      </dsp:txXfrm>
    </dsp:sp>
    <dsp:sp modelId="{8813CF35-5557-B34F-A3FE-5BC999129080}">
      <dsp:nvSpPr>
        <dsp:cNvPr id="0" name=""/>
        <dsp:cNvSpPr/>
      </dsp:nvSpPr>
      <dsp:spPr>
        <a:xfrm rot="10800000">
          <a:off x="7299419" y="4239615"/>
          <a:ext cx="618163" cy="72313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7484868" y="4384242"/>
        <a:ext cx="432714" cy="433880"/>
      </dsp:txXfrm>
    </dsp:sp>
    <dsp:sp modelId="{4C0D1463-3207-3941-A057-5F4869F0811B}">
      <dsp:nvSpPr>
        <dsp:cNvPr id="0" name=""/>
        <dsp:cNvSpPr/>
      </dsp:nvSpPr>
      <dsp:spPr>
        <a:xfrm>
          <a:off x="4091967" y="3726423"/>
          <a:ext cx="2915865" cy="1749519"/>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Classification with test data</a:t>
          </a:r>
        </a:p>
      </dsp:txBody>
      <dsp:txXfrm>
        <a:off x="4143209" y="3777665"/>
        <a:ext cx="2813381" cy="1647035"/>
      </dsp:txXfrm>
    </dsp:sp>
    <dsp:sp modelId="{82A1B593-AA07-FD4C-9D40-90D916572E24}">
      <dsp:nvSpPr>
        <dsp:cNvPr id="0" name=""/>
        <dsp:cNvSpPr/>
      </dsp:nvSpPr>
      <dsp:spPr>
        <a:xfrm rot="10800000">
          <a:off x="3217207" y="4239615"/>
          <a:ext cx="618163" cy="72313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3402656" y="4384242"/>
        <a:ext cx="432714" cy="433880"/>
      </dsp:txXfrm>
    </dsp:sp>
    <dsp:sp modelId="{8D56218D-E590-5345-AC3E-27D720AD3BFA}">
      <dsp:nvSpPr>
        <dsp:cNvPr id="0" name=""/>
        <dsp:cNvSpPr/>
      </dsp:nvSpPr>
      <dsp:spPr>
        <a:xfrm>
          <a:off x="9755" y="3726423"/>
          <a:ext cx="2915865" cy="1749519"/>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Model Comparison</a:t>
          </a:r>
        </a:p>
      </dsp:txBody>
      <dsp:txXfrm>
        <a:off x="60997" y="3777665"/>
        <a:ext cx="2813381" cy="1647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1436-CBBF-CD4B-82BD-15D4D12C3A1E}">
      <dsp:nvSpPr>
        <dsp:cNvPr id="0" name=""/>
        <dsp:cNvSpPr/>
      </dsp:nvSpPr>
      <dsp:spPr>
        <a:xfrm>
          <a:off x="0" y="5446922"/>
          <a:ext cx="5704785" cy="1191653"/>
        </a:xfrm>
        <a:prstGeom prst="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0" i="0" kern="1200" baseline="0"/>
            <a:t>Choose random forest and loop through the n principal job fields. </a:t>
          </a:r>
          <a:endParaRPr lang="en-US" sz="2200" kern="1200"/>
        </a:p>
      </dsp:txBody>
      <dsp:txXfrm>
        <a:off x="0" y="5446922"/>
        <a:ext cx="5704785" cy="1191653"/>
      </dsp:txXfrm>
    </dsp:sp>
    <dsp:sp modelId="{94D74EBE-1FED-084E-9916-E66934D13E15}">
      <dsp:nvSpPr>
        <dsp:cNvPr id="0" name=""/>
        <dsp:cNvSpPr/>
      </dsp:nvSpPr>
      <dsp:spPr>
        <a:xfrm rot="10800000">
          <a:off x="0" y="3632034"/>
          <a:ext cx="5704785" cy="1832763"/>
        </a:xfrm>
        <a:prstGeom prst="upArrowCallout">
          <a:avLst/>
        </a:prstGeom>
        <a:solidFill>
          <a:schemeClr val="accent1">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0" i="0" kern="1200" baseline="0"/>
            <a:t>Binarize the target column so there are </a:t>
          </a:r>
          <a:r>
            <a:rPr lang="en-US" sz="2200" b="0" i="1" kern="1200" baseline="0"/>
            <a:t>n</a:t>
          </a:r>
          <a:r>
            <a:rPr lang="en-US" sz="2200" b="0" i="0" kern="1200" baseline="0"/>
            <a:t> classification given </a:t>
          </a:r>
          <a:r>
            <a:rPr lang="en-US" sz="2200" b="0" i="1" kern="1200" baseline="0"/>
            <a:t>n</a:t>
          </a:r>
          <a:r>
            <a:rPr lang="en-US" sz="2200" b="0" i="0" kern="1200" baseline="0"/>
            <a:t> principal job fields.</a:t>
          </a:r>
          <a:endParaRPr lang="en-US" sz="2200" kern="1200"/>
        </a:p>
      </dsp:txBody>
      <dsp:txXfrm rot="10800000">
        <a:off x="0" y="3632034"/>
        <a:ext cx="5704785" cy="1190874"/>
      </dsp:txXfrm>
    </dsp:sp>
    <dsp:sp modelId="{43E5F443-59DE-8448-860A-65B9ADEDC166}">
      <dsp:nvSpPr>
        <dsp:cNvPr id="0" name=""/>
        <dsp:cNvSpPr/>
      </dsp:nvSpPr>
      <dsp:spPr>
        <a:xfrm rot="10800000">
          <a:off x="0" y="1817146"/>
          <a:ext cx="5704785" cy="1832763"/>
        </a:xfrm>
        <a:prstGeom prst="upArrowCallout">
          <a:avLst/>
        </a:prstGeom>
        <a:solidFill>
          <a:schemeClr val="accent1">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0" i="0" kern="1200" baseline="0"/>
            <a:t>Similar data process as the classification of salary level. </a:t>
          </a:r>
          <a:endParaRPr lang="en-US" sz="2200" kern="1200"/>
        </a:p>
      </dsp:txBody>
      <dsp:txXfrm rot="10800000">
        <a:off x="0" y="1817146"/>
        <a:ext cx="5704785" cy="1190874"/>
      </dsp:txXfrm>
    </dsp:sp>
    <dsp:sp modelId="{6454BB0D-E947-0B4C-B6F4-8A9E3A16D035}">
      <dsp:nvSpPr>
        <dsp:cNvPr id="0" name=""/>
        <dsp:cNvSpPr/>
      </dsp:nvSpPr>
      <dsp:spPr>
        <a:xfrm rot="10800000">
          <a:off x="0" y="2257"/>
          <a:ext cx="5704785" cy="1832763"/>
        </a:xfrm>
        <a:prstGeom prst="upArrowCallou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0" i="0" kern="1200" baseline="0"/>
            <a:t>Use </a:t>
          </a:r>
          <a:r>
            <a:rPr lang="en-US" sz="2200" b="1" i="0" kern="1200" baseline="0"/>
            <a:t>only pre-employment portion </a:t>
          </a:r>
          <a:r>
            <a:rPr lang="en-US" sz="2200" b="0" i="0" kern="1200" baseline="0"/>
            <a:t>of the survey data. </a:t>
          </a:r>
          <a:endParaRPr lang="en-US" sz="2200" kern="1200"/>
        </a:p>
      </dsp:txBody>
      <dsp:txXfrm rot="10800000">
        <a:off x="0" y="2257"/>
        <a:ext cx="5704785" cy="11908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5300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4934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sldNum="0" hd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money.cnn.com/2016/04/12/pf/gender-pay-gap-equal-pay-day/index.html" TargetMode="External"/><Relationship Id="rId2" Type="http://schemas.openxmlformats.org/officeDocument/2006/relationships/hyperlink" Target="http://www.esa.doc.gov/sites/default/files/womeninstemagaptoinnovation8311.pdf"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Women In STEM"/>
          <p:cNvSpPr txBox="1">
            <a:spLocks noGrp="1"/>
          </p:cNvSpPr>
          <p:nvPr>
            <p:ph type="ctrTitle"/>
          </p:nvPr>
        </p:nvSpPr>
        <p:spPr>
          <a:xfrm>
            <a:off x="1270000" y="-833967"/>
            <a:ext cx="10464800" cy="3302001"/>
          </a:xfrm>
          <a:prstGeom prst="rect">
            <a:avLst/>
          </a:prstGeom>
        </p:spPr>
        <p:txBody>
          <a:bodyPr/>
          <a:lstStyle/>
          <a:p>
            <a:r>
              <a:t>Women In STEM</a:t>
            </a:r>
          </a:p>
        </p:txBody>
      </p:sp>
      <p:pic>
        <p:nvPicPr>
          <p:cNvPr id="120" name="femalepercent.png" descr="femalepercent.png"/>
          <p:cNvPicPr>
            <a:picLocks/>
          </p:cNvPicPr>
          <p:nvPr/>
        </p:nvPicPr>
        <p:blipFill>
          <a:blip r:embed="rId2">
            <a:alphaModFix amt="72529"/>
            <a:extLst/>
          </a:blip>
          <a:srcRect t="3251"/>
          <a:stretch>
            <a:fillRect/>
          </a:stretch>
        </p:blipFill>
        <p:spPr>
          <a:xfrm>
            <a:off x="1511653" y="4402963"/>
            <a:ext cx="9992787" cy="5738646"/>
          </a:xfrm>
          <a:prstGeom prst="rect">
            <a:avLst/>
          </a:prstGeom>
          <a:ln w="12700">
            <a:miter lim="400000"/>
          </a:ln>
        </p:spPr>
      </p:pic>
      <p:sp>
        <p:nvSpPr>
          <p:cNvPr id="121" name="Shuojia Shi…"/>
          <p:cNvSpPr txBox="1">
            <a:spLocks noGrp="1"/>
          </p:cNvSpPr>
          <p:nvPr>
            <p:ph type="subTitle" sz="quarter" idx="1"/>
          </p:nvPr>
        </p:nvSpPr>
        <p:spPr>
          <a:xfrm>
            <a:off x="1270000" y="3086100"/>
            <a:ext cx="10464800" cy="2519570"/>
          </a:xfrm>
          <a:prstGeom prst="rect">
            <a:avLst/>
          </a:prstGeom>
          <a:solidFill>
            <a:srgbClr val="FFFFFF"/>
          </a:solidFill>
        </p:spPr>
        <p:txBody>
          <a:bodyPr/>
          <a:lstStyle/>
          <a:p>
            <a:r>
              <a:t>Shuojia Shi</a:t>
            </a:r>
          </a:p>
          <a:p>
            <a:r>
              <a:t>Springboard Data Science Career Track</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a:t>Women In Education Level Groups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38" y="2378158"/>
            <a:ext cx="5711232" cy="7360975"/>
          </a:xfrm>
          <a:prstGeom prst="rect">
            <a:avLst/>
          </a:prstGeom>
        </p:spPr>
      </p:pic>
      <p:sp>
        <p:nvSpPr>
          <p:cNvPr id="6" name="Rectangle 5"/>
          <p:cNvSpPr/>
          <p:nvPr/>
        </p:nvSpPr>
        <p:spPr>
          <a:xfrm>
            <a:off x="6062870" y="3298915"/>
            <a:ext cx="6502400" cy="5519460"/>
          </a:xfrm>
          <a:prstGeom prst="rect">
            <a:avLst/>
          </a:prstGeom>
        </p:spPr>
        <p:txBody>
          <a:bodyPr>
            <a:spAutoFit/>
          </a:bodyPr>
          <a:lstStyle/>
          <a:p>
            <a:pPr marL="444500" indent="-444500" algn="l">
              <a:spcBef>
                <a:spcPts val="1000"/>
              </a:spcBef>
              <a:buSzPct val="145000"/>
              <a:buFontTx/>
              <a:buChar char="•"/>
            </a:pPr>
            <a:r>
              <a:rPr lang="en-US" b="0" dirty="0"/>
              <a:t>The plot on top presents the quantiles of the salaries for women with undergraduate degrees. It clearly indicates the trending down after year 2008. </a:t>
            </a:r>
          </a:p>
          <a:p>
            <a:pPr marL="444500" indent="-444500" algn="l">
              <a:spcBef>
                <a:spcPts val="1000"/>
              </a:spcBef>
              <a:buSzPct val="145000"/>
              <a:buFontTx/>
              <a:buChar char="•"/>
            </a:pPr>
            <a:r>
              <a:rPr lang="en-US" b="0" dirty="0"/>
              <a:t>The plot on the bottom shows salaries for women from the doctorate group. Big difference! This median wage and quantiles kept increasing after 2008, even though the increase from 2008 to 2010 is minimal!</a:t>
            </a:r>
          </a:p>
          <a:p>
            <a:pPr marL="444500" indent="-444500" algn="l">
              <a:spcBef>
                <a:spcPts val="1000"/>
              </a:spcBef>
              <a:buSzPct val="145000"/>
              <a:buFontTx/>
              <a:buChar char="•"/>
            </a:pPr>
            <a:r>
              <a:rPr lang="en-US" b="0" dirty="0"/>
              <a:t>Median wage for women doctors is 20% higher than that of women with undergraduate degrees. This difference is even larger after 2008. </a:t>
            </a:r>
          </a:p>
        </p:txBody>
      </p:sp>
    </p:spTree>
    <p:extLst>
      <p:ext uri="{BB962C8B-B14F-4D97-AF65-F5344CB8AC3E}">
        <p14:creationId xmlns:p14="http://schemas.microsoft.com/office/powerpoint/2010/main" val="29406394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a:t>Fields of major</a:t>
            </a:r>
            <a:r>
              <a:rPr lang="mr-IN" sz="3600" dirty="0"/>
              <a:t>–</a:t>
            </a:r>
            <a:r>
              <a:rPr lang="en-US" sz="3600" dirty="0"/>
              <a:t> women unemployment rate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028" y="2378158"/>
            <a:ext cx="10058400" cy="4435390"/>
          </a:xfrm>
          <a:prstGeom prst="rect">
            <a:avLst/>
          </a:prstGeom>
        </p:spPr>
      </p:pic>
      <p:sp>
        <p:nvSpPr>
          <p:cNvPr id="6" name="TextBox 5"/>
          <p:cNvSpPr txBox="1"/>
          <p:nvPr/>
        </p:nvSpPr>
        <p:spPr>
          <a:xfrm>
            <a:off x="1358371" y="729822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Text Placeholder 2"/>
          <p:cNvSpPr>
            <a:spLocks noGrp="1"/>
          </p:cNvSpPr>
          <p:nvPr>
            <p:ph type="body" idx="1"/>
          </p:nvPr>
        </p:nvSpPr>
        <p:spPr>
          <a:xfrm>
            <a:off x="1358371" y="6563606"/>
            <a:ext cx="11099800" cy="3388777"/>
          </a:xfrm>
        </p:spPr>
        <p:txBody>
          <a:bodyPr>
            <a:noAutofit/>
          </a:bodyPr>
          <a:lstStyle/>
          <a:p>
            <a:pPr>
              <a:spcBef>
                <a:spcPts val="1000"/>
              </a:spcBef>
            </a:pPr>
            <a:r>
              <a:rPr lang="en-US" sz="2400" dirty="0"/>
              <a:t>The plot of female unemployment rate for field of major groups in 2003 and 2013 can give us some insight what majors are having a better performance in job placement. </a:t>
            </a:r>
          </a:p>
          <a:p>
            <a:pPr>
              <a:spcBef>
                <a:spcPts val="1000"/>
              </a:spcBef>
            </a:pPr>
            <a:r>
              <a:rPr lang="en-US" sz="2400" dirty="0"/>
              <a:t>There is a significant decrease in the unemployment rate for the female engineering group (from 5% to 3%). </a:t>
            </a:r>
          </a:p>
          <a:p>
            <a:pPr>
              <a:spcBef>
                <a:spcPts val="1000"/>
              </a:spcBef>
            </a:pPr>
            <a:r>
              <a:rPr lang="en-US" sz="2400" dirty="0"/>
              <a:t>Fields saw a larger increase of unemployment rate: social sciences, bio and life sciences, and other science and engineering related fields. </a:t>
            </a:r>
          </a:p>
        </p:txBody>
      </p:sp>
    </p:spTree>
    <p:extLst>
      <p:ext uri="{BB962C8B-B14F-4D97-AF65-F5344CB8AC3E}">
        <p14:creationId xmlns:p14="http://schemas.microsoft.com/office/powerpoint/2010/main" val="17901398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0"/>
            <a:ext cx="11099800" cy="1773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a:t>Principal job fields - gender pay gap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1773583"/>
            <a:ext cx="10058400" cy="4266491"/>
          </a:xfrm>
          <a:prstGeom prst="rect">
            <a:avLst/>
          </a:prstGeom>
        </p:spPr>
      </p:pic>
      <p:sp>
        <p:nvSpPr>
          <p:cNvPr id="6" name="Rectangle 5"/>
          <p:cNvSpPr/>
          <p:nvPr/>
        </p:nvSpPr>
        <p:spPr>
          <a:xfrm>
            <a:off x="952500" y="6161923"/>
            <a:ext cx="11458713" cy="3303468"/>
          </a:xfrm>
          <a:prstGeom prst="rect">
            <a:avLst/>
          </a:prstGeom>
        </p:spPr>
        <p:txBody>
          <a:bodyPr wrap="square">
            <a:spAutoFit/>
          </a:bodyPr>
          <a:lstStyle/>
          <a:p>
            <a:pPr marL="444500" indent="-444500" algn="l">
              <a:spcBef>
                <a:spcPts val="1000"/>
              </a:spcBef>
              <a:buSzPct val="145000"/>
              <a:buFontTx/>
              <a:buChar char="•"/>
            </a:pPr>
            <a:r>
              <a:rPr lang="en-US" b="0" dirty="0"/>
              <a:t>The job fields that have the least pay gap between men and women are: engineering, computer/</a:t>
            </a:r>
            <a:r>
              <a:rPr lang="en-US" b="0" dirty="0" err="1"/>
              <a:t>Maths</a:t>
            </a:r>
            <a:r>
              <a:rPr lang="en-US" b="0" dirty="0"/>
              <a:t> sciences and bio/life sciences.</a:t>
            </a:r>
          </a:p>
          <a:p>
            <a:pPr marL="444500" indent="-444500" algn="l">
              <a:spcBef>
                <a:spcPts val="1000"/>
              </a:spcBef>
              <a:buSzPct val="145000"/>
              <a:buFontTx/>
              <a:buChar char="•"/>
            </a:pPr>
            <a:r>
              <a:rPr lang="en-US" b="0" dirty="0"/>
              <a:t>Engineering field gives the best compensation to their female employees compared with other jobs. And women in non-science and engineering field reports lowest income averagely. </a:t>
            </a:r>
          </a:p>
          <a:p>
            <a:pPr marL="444500" indent="-444500" algn="l">
              <a:spcBef>
                <a:spcPts val="1000"/>
              </a:spcBef>
              <a:buSzPct val="145000"/>
              <a:buFontTx/>
              <a:buChar char="•"/>
            </a:pPr>
            <a:r>
              <a:rPr lang="en-US" b="0" dirty="0"/>
              <a:t>Non-science and engineering fields has the largest gender pay gap. The field group contains job title such as 'Management' and 'Administration'. This could be indicating the even more severe gender disparity in these positions.</a:t>
            </a:r>
          </a:p>
        </p:txBody>
      </p:sp>
    </p:spTree>
    <p:extLst>
      <p:ext uri="{BB962C8B-B14F-4D97-AF65-F5344CB8AC3E}">
        <p14:creationId xmlns:p14="http://schemas.microsoft.com/office/powerpoint/2010/main" val="109757844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0067DA0-FD53-7F4E-B9AB-B25125AE8508}"/>
              </a:ext>
            </a:extLst>
          </p:cNvPr>
          <p:cNvSpPr/>
          <p:nvPr/>
        </p:nvSpPr>
        <p:spPr>
          <a:xfrm>
            <a:off x="6477000" y="5612701"/>
            <a:ext cx="247650" cy="666750"/>
          </a:xfrm>
          <a:prstGeom prst="rect">
            <a:avLst/>
          </a:prstGeom>
          <a:solidFill>
            <a:schemeClr val="bg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mc:AlternateContent xmlns:mc="http://schemas.openxmlformats.org/markup-compatibility/2006">
        <mc:Choice xmlns:a14="http://schemas.microsoft.com/office/drawing/2010/main" Requires="a14">
          <p:graphicFrame>
            <p:nvGraphicFramePr>
              <p:cNvPr id="6" name="Diagram 5">
                <a:extLst>
                  <a:ext uri="{FF2B5EF4-FFF2-40B4-BE49-F238E27FC236}">
                    <a16:creationId xmlns:a16="http://schemas.microsoft.com/office/drawing/2014/main" id="{545728AE-A1E9-E84A-9E4D-5E96CD8AC2C8}"/>
                  </a:ext>
                </a:extLst>
              </p:cNvPr>
              <p:cNvGraphicFramePr/>
              <p:nvPr>
                <p:extLst>
                  <p:ext uri="{D42A27DB-BD31-4B8C-83A1-F6EECF244321}">
                    <p14:modId xmlns:p14="http://schemas.microsoft.com/office/powerpoint/2010/main" val="317891871"/>
                  </p:ext>
                </p:extLst>
              </p:nvPr>
            </p:nvGraphicFramePr>
            <p:xfrm>
              <a:off x="952500" y="2590800"/>
              <a:ext cx="11099800" cy="6286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6" name="Diagram 5">
                <a:extLst>
                  <a:ext uri="{FF2B5EF4-FFF2-40B4-BE49-F238E27FC236}">
                    <a16:creationId xmlns:a16="http://schemas.microsoft.com/office/drawing/2014/main" id="{545728AE-A1E9-E84A-9E4D-5E96CD8AC2C8}"/>
                  </a:ext>
                </a:extLst>
              </p:cNvPr>
              <p:cNvGraphicFramePr/>
              <p:nvPr>
                <p:extLst>
                  <p:ext uri="{D42A27DB-BD31-4B8C-83A1-F6EECF244321}">
                    <p14:modId xmlns:p14="http://schemas.microsoft.com/office/powerpoint/2010/main" val="317891871"/>
                  </p:ext>
                </p:extLst>
              </p:nvPr>
            </p:nvGraphicFramePr>
            <p:xfrm>
              <a:off x="952500" y="2590800"/>
              <a:ext cx="11099800" cy="6286500"/>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5" name="Title 1">
            <a:extLst>
              <a:ext uri="{FF2B5EF4-FFF2-40B4-BE49-F238E27FC236}">
                <a16:creationId xmlns:a16="http://schemas.microsoft.com/office/drawing/2014/main" id="{723F73D7-94BA-D349-B8A6-66EC2012A0AF}"/>
              </a:ext>
            </a:extLst>
          </p:cNvPr>
          <p:cNvSpPr txBox="1">
            <a:spLocks noGrp="1"/>
          </p:cNvSpPr>
          <p:nvPr>
            <p:ph type="title"/>
          </p:nvPr>
        </p:nvSpPr>
        <p:spPr>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a:t>Classification</a:t>
            </a:r>
          </a:p>
          <a:p>
            <a:pPr lvl="2" hangingPunct="1"/>
            <a:r>
              <a:rPr lang="en-US" sz="3600" dirty="0"/>
              <a:t>Predict Salary Level (&gt;=60k or &lt;60k) </a:t>
            </a:r>
          </a:p>
        </p:txBody>
      </p:sp>
      <p:grpSp>
        <p:nvGrpSpPr>
          <p:cNvPr id="10" name="Group 9">
            <a:extLst>
              <a:ext uri="{FF2B5EF4-FFF2-40B4-BE49-F238E27FC236}">
                <a16:creationId xmlns:a16="http://schemas.microsoft.com/office/drawing/2014/main" id="{788CD22D-3046-EC43-BFBA-2CCA29259BEF}"/>
              </a:ext>
            </a:extLst>
          </p:cNvPr>
          <p:cNvGrpSpPr/>
          <p:nvPr/>
        </p:nvGrpSpPr>
        <p:grpSpPr>
          <a:xfrm>
            <a:off x="6477000" y="5440553"/>
            <a:ext cx="3346964" cy="331597"/>
            <a:chOff x="7264428" y="1323749"/>
            <a:chExt cx="618163" cy="723134"/>
          </a:xfrm>
        </p:grpSpPr>
        <p:sp>
          <p:nvSpPr>
            <p:cNvPr id="11" name="Right Arrow 10">
              <a:extLst>
                <a:ext uri="{FF2B5EF4-FFF2-40B4-BE49-F238E27FC236}">
                  <a16:creationId xmlns:a16="http://schemas.microsoft.com/office/drawing/2014/main" id="{4B3F69FE-93EA-AE44-AD1D-745E293E7160}"/>
                </a:ext>
              </a:extLst>
            </p:cNvPr>
            <p:cNvSpPr/>
            <p:nvPr/>
          </p:nvSpPr>
          <p:spPr>
            <a:xfrm>
              <a:off x="7264428" y="1323749"/>
              <a:ext cx="618163" cy="723134"/>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1">
              <a:schemeClr val="dk2">
                <a:tint val="60000"/>
                <a:hueOff val="0"/>
                <a:satOff val="0"/>
                <a:lumOff val="0"/>
                <a:alphaOff val="0"/>
              </a:schemeClr>
            </a:effectRef>
            <a:fontRef idx="minor">
              <a:schemeClr val="lt1"/>
            </a:fontRef>
          </p:style>
          <p:txBody>
            <a:bodyPr/>
            <a:lstStyle/>
            <a:p>
              <a:endParaRPr lang="en-US" dirty="0"/>
            </a:p>
          </p:txBody>
        </p:sp>
        <p:sp>
          <p:nvSpPr>
            <p:cNvPr id="12" name="Right Arrow 4">
              <a:extLst>
                <a:ext uri="{FF2B5EF4-FFF2-40B4-BE49-F238E27FC236}">
                  <a16:creationId xmlns:a16="http://schemas.microsoft.com/office/drawing/2014/main" id="{AAFF5045-DAE2-D745-8023-11B47253ACEC}"/>
                </a:ext>
              </a:extLst>
            </p:cNvPr>
            <p:cNvSpPr txBox="1"/>
            <p:nvPr/>
          </p:nvSpPr>
          <p:spPr>
            <a:xfrm>
              <a:off x="7264428" y="1468376"/>
              <a:ext cx="432714" cy="4338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sp>
        <p:nvSpPr>
          <p:cNvPr id="14" name="TextBox 13">
            <a:extLst>
              <a:ext uri="{FF2B5EF4-FFF2-40B4-BE49-F238E27FC236}">
                <a16:creationId xmlns:a16="http://schemas.microsoft.com/office/drawing/2014/main" id="{1DF5F298-0E7E-2F4A-81A7-BD4C569B96AF}"/>
              </a:ext>
            </a:extLst>
          </p:cNvPr>
          <p:cNvSpPr txBox="1"/>
          <p:nvPr/>
        </p:nvSpPr>
        <p:spPr>
          <a:xfrm>
            <a:off x="6477000" y="5642017"/>
            <a:ext cx="324220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Switch ML model</a:t>
            </a:r>
          </a:p>
        </p:txBody>
      </p:sp>
    </p:spTree>
    <p:extLst>
      <p:ext uri="{BB962C8B-B14F-4D97-AF65-F5344CB8AC3E}">
        <p14:creationId xmlns:p14="http://schemas.microsoft.com/office/powerpoint/2010/main" val="229541909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2865" y="0"/>
            <a:ext cx="11099800" cy="1773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a:t>Classification</a:t>
            </a:r>
          </a:p>
          <a:p>
            <a:pPr lvl="2" hangingPunct="1"/>
            <a:r>
              <a:rPr lang="en-US" sz="3600" dirty="0"/>
              <a:t>Predict Salary Level</a:t>
            </a:r>
          </a:p>
        </p:txBody>
      </p:sp>
      <p:pic>
        <p:nvPicPr>
          <p:cNvPr id="5" name="Picture 4">
            <a:extLst>
              <a:ext uri="{FF2B5EF4-FFF2-40B4-BE49-F238E27FC236}">
                <a16:creationId xmlns:a16="http://schemas.microsoft.com/office/drawing/2014/main" id="{78C3427D-9FB7-344A-9ED6-B1BFB92F7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 y="4971350"/>
            <a:ext cx="6453524" cy="4686300"/>
          </a:xfrm>
          <a:prstGeom prst="rect">
            <a:avLst/>
          </a:prstGeom>
        </p:spPr>
      </p:pic>
      <p:graphicFrame>
        <p:nvGraphicFramePr>
          <p:cNvPr id="7" name="Table 6">
            <a:extLst>
              <a:ext uri="{FF2B5EF4-FFF2-40B4-BE49-F238E27FC236}">
                <a16:creationId xmlns:a16="http://schemas.microsoft.com/office/drawing/2014/main" id="{89B948E0-6845-AF4D-AB1F-7A2FB2802D89}"/>
              </a:ext>
            </a:extLst>
          </p:cNvPr>
          <p:cNvGraphicFramePr>
            <a:graphicFrameLocks noGrp="1"/>
          </p:cNvGraphicFramePr>
          <p:nvPr>
            <p:extLst>
              <p:ext uri="{D42A27DB-BD31-4B8C-83A1-F6EECF244321}">
                <p14:modId xmlns:p14="http://schemas.microsoft.com/office/powerpoint/2010/main" val="50230459"/>
              </p:ext>
            </p:extLst>
          </p:nvPr>
        </p:nvGraphicFramePr>
        <p:xfrm>
          <a:off x="361950" y="1958249"/>
          <a:ext cx="6080814" cy="2828435"/>
        </p:xfrm>
        <a:graphic>
          <a:graphicData uri="http://schemas.openxmlformats.org/drawingml/2006/table">
            <a:tbl>
              <a:tblPr firstRow="1" bandRow="1">
                <a:tableStyleId>{5940675A-B579-460E-94D1-54222C63F5DA}</a:tableStyleId>
              </a:tblPr>
              <a:tblGrid>
                <a:gridCol w="2026938">
                  <a:extLst>
                    <a:ext uri="{9D8B030D-6E8A-4147-A177-3AD203B41FA5}">
                      <a16:colId xmlns:a16="http://schemas.microsoft.com/office/drawing/2014/main" val="2598288907"/>
                    </a:ext>
                  </a:extLst>
                </a:gridCol>
                <a:gridCol w="2026938">
                  <a:extLst>
                    <a:ext uri="{9D8B030D-6E8A-4147-A177-3AD203B41FA5}">
                      <a16:colId xmlns:a16="http://schemas.microsoft.com/office/drawing/2014/main" val="522738282"/>
                    </a:ext>
                  </a:extLst>
                </a:gridCol>
                <a:gridCol w="2026938">
                  <a:extLst>
                    <a:ext uri="{9D8B030D-6E8A-4147-A177-3AD203B41FA5}">
                      <a16:colId xmlns:a16="http://schemas.microsoft.com/office/drawing/2014/main" val="2207412083"/>
                    </a:ext>
                  </a:extLst>
                </a:gridCol>
              </a:tblGrid>
              <a:tr h="660741">
                <a:tc>
                  <a:txBody>
                    <a:bodyPr/>
                    <a:lstStyle/>
                    <a:p>
                      <a:r>
                        <a:rPr lang="en-US" sz="1800" b="1" dirty="0"/>
                        <a:t>Model</a:t>
                      </a:r>
                    </a:p>
                  </a:txBody>
                  <a:tcPr anchor="ctr"/>
                </a:tc>
                <a:tc>
                  <a:txBody>
                    <a:bodyPr/>
                    <a:lstStyle/>
                    <a:p>
                      <a:r>
                        <a:rPr lang="en-US" sz="1800" b="1" dirty="0"/>
                        <a:t>Accuracy score on train</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1800" b="1" dirty="0"/>
                        <a:t>Accuracy score on test</a:t>
                      </a:r>
                    </a:p>
                  </a:txBody>
                  <a:tcPr anchor="ctr"/>
                </a:tc>
                <a:extLst>
                  <a:ext uri="{0D108BD9-81ED-4DB2-BD59-A6C34878D82A}">
                    <a16:rowId xmlns:a16="http://schemas.microsoft.com/office/drawing/2014/main" val="2574787134"/>
                  </a:ext>
                </a:extLst>
              </a:tr>
              <a:tr h="660741">
                <a:tc>
                  <a:txBody>
                    <a:bodyPr/>
                    <a:lstStyle/>
                    <a:p>
                      <a:r>
                        <a:rPr lang="en-US" sz="1800" dirty="0"/>
                        <a:t>Logistic Regression</a:t>
                      </a:r>
                    </a:p>
                  </a:txBody>
                  <a:tcPr anchor="ctr"/>
                </a:tc>
                <a:tc>
                  <a:txBody>
                    <a:bodyPr/>
                    <a:lstStyle/>
                    <a:p>
                      <a:r>
                        <a:rPr lang="en-US" sz="1800" dirty="0"/>
                        <a:t>0.782</a:t>
                      </a:r>
                    </a:p>
                  </a:txBody>
                  <a:tcPr anchor="b"/>
                </a:tc>
                <a:tc>
                  <a:txBody>
                    <a:bodyPr/>
                    <a:lstStyle/>
                    <a:p>
                      <a:r>
                        <a:rPr lang="en-US" sz="1800" dirty="0"/>
                        <a:t>0.815</a:t>
                      </a:r>
                    </a:p>
                  </a:txBody>
                  <a:tcPr anchor="b"/>
                </a:tc>
                <a:extLst>
                  <a:ext uri="{0D108BD9-81ED-4DB2-BD59-A6C34878D82A}">
                    <a16:rowId xmlns:a16="http://schemas.microsoft.com/office/drawing/2014/main" val="1435507703"/>
                  </a:ext>
                </a:extLst>
              </a:tr>
              <a:tr h="660741">
                <a:tc>
                  <a:txBody>
                    <a:bodyPr/>
                    <a:lstStyle/>
                    <a:p>
                      <a:r>
                        <a:rPr lang="en-US" sz="1800" dirty="0"/>
                        <a:t>Random Forest Classification</a:t>
                      </a:r>
                    </a:p>
                  </a:txBody>
                  <a:tcPr anchor="ctr"/>
                </a:tc>
                <a:tc>
                  <a:txBody>
                    <a:bodyPr/>
                    <a:lstStyle/>
                    <a:p>
                      <a:r>
                        <a:rPr lang="en-US" sz="1800" dirty="0"/>
                        <a:t>0.784</a:t>
                      </a:r>
                    </a:p>
                  </a:txBody>
                  <a:tcPr anchor="b"/>
                </a:tc>
                <a:tc>
                  <a:txBody>
                    <a:bodyPr/>
                    <a:lstStyle/>
                    <a:p>
                      <a:r>
                        <a:rPr lang="en-US" sz="1800" dirty="0"/>
                        <a:t>0.825</a:t>
                      </a:r>
                    </a:p>
                  </a:txBody>
                  <a:tcPr anchor="b"/>
                </a:tc>
                <a:extLst>
                  <a:ext uri="{0D108BD9-81ED-4DB2-BD59-A6C34878D82A}">
                    <a16:rowId xmlns:a16="http://schemas.microsoft.com/office/drawing/2014/main" val="2288519936"/>
                  </a:ext>
                </a:extLst>
              </a:tr>
              <a:tr h="423106">
                <a:tc>
                  <a:txBody>
                    <a:bodyPr/>
                    <a:lstStyle/>
                    <a:p>
                      <a:r>
                        <a:rPr lang="en-US" sz="1800" dirty="0"/>
                        <a:t>KNN</a:t>
                      </a:r>
                    </a:p>
                  </a:txBody>
                  <a:tcPr anchor="ctr"/>
                </a:tc>
                <a:tc>
                  <a:txBody>
                    <a:bodyPr/>
                    <a:lstStyle/>
                    <a:p>
                      <a:r>
                        <a:rPr lang="en-US" sz="1800" dirty="0"/>
                        <a:t>0.745</a:t>
                      </a:r>
                    </a:p>
                  </a:txBody>
                  <a:tcPr anchor="b"/>
                </a:tc>
                <a:tc>
                  <a:txBody>
                    <a:bodyPr/>
                    <a:lstStyle/>
                    <a:p>
                      <a:r>
                        <a:rPr lang="en-US" sz="1800" dirty="0"/>
                        <a:t>0.800</a:t>
                      </a:r>
                    </a:p>
                  </a:txBody>
                  <a:tcPr anchor="b"/>
                </a:tc>
                <a:extLst>
                  <a:ext uri="{0D108BD9-81ED-4DB2-BD59-A6C34878D82A}">
                    <a16:rowId xmlns:a16="http://schemas.microsoft.com/office/drawing/2014/main" val="4024914912"/>
                  </a:ext>
                </a:extLst>
              </a:tr>
              <a:tr h="423106">
                <a:tc>
                  <a:txBody>
                    <a:bodyPr/>
                    <a:lstStyle/>
                    <a:p>
                      <a:r>
                        <a:rPr lang="en-US" sz="1800" dirty="0" err="1"/>
                        <a:t>Adaboost</a:t>
                      </a:r>
                      <a:endParaRPr lang="en-US" sz="1800" dirty="0"/>
                    </a:p>
                  </a:txBody>
                  <a:tcPr anchor="ctr"/>
                </a:tc>
                <a:tc>
                  <a:txBody>
                    <a:bodyPr/>
                    <a:lstStyle/>
                    <a:p>
                      <a:r>
                        <a:rPr lang="en-US" sz="1800" dirty="0"/>
                        <a:t>0.779</a:t>
                      </a:r>
                    </a:p>
                  </a:txBody>
                  <a:tcPr anchor="b"/>
                </a:tc>
                <a:tc>
                  <a:txBody>
                    <a:bodyPr/>
                    <a:lstStyle/>
                    <a:p>
                      <a:r>
                        <a:rPr lang="en-US" sz="1800" dirty="0"/>
                        <a:t>0.813</a:t>
                      </a:r>
                    </a:p>
                  </a:txBody>
                  <a:tcPr anchor="b"/>
                </a:tc>
                <a:extLst>
                  <a:ext uri="{0D108BD9-81ED-4DB2-BD59-A6C34878D82A}">
                    <a16:rowId xmlns:a16="http://schemas.microsoft.com/office/drawing/2014/main" val="1533939965"/>
                  </a:ext>
                </a:extLst>
              </a:tr>
            </a:tbl>
          </a:graphicData>
        </a:graphic>
      </p:graphicFrame>
      <p:sp>
        <p:nvSpPr>
          <p:cNvPr id="8" name="5-Point Star 7">
            <a:extLst>
              <a:ext uri="{FF2B5EF4-FFF2-40B4-BE49-F238E27FC236}">
                <a16:creationId xmlns:a16="http://schemas.microsoft.com/office/drawing/2014/main" id="{69FD48A5-3E69-3341-A858-C0232448E778}"/>
              </a:ext>
            </a:extLst>
          </p:cNvPr>
          <p:cNvSpPr/>
          <p:nvPr/>
        </p:nvSpPr>
        <p:spPr>
          <a:xfrm rot="20006097">
            <a:off x="-95250" y="3257550"/>
            <a:ext cx="609600" cy="609600"/>
          </a:xfrm>
          <a:prstGeom prst="star5">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9" name="Rectangle 8">
            <a:extLst>
              <a:ext uri="{FF2B5EF4-FFF2-40B4-BE49-F238E27FC236}">
                <a16:creationId xmlns:a16="http://schemas.microsoft.com/office/drawing/2014/main" id="{80E9E449-31A7-D840-B1B5-864BBD5E5369}"/>
              </a:ext>
            </a:extLst>
          </p:cNvPr>
          <p:cNvSpPr/>
          <p:nvPr/>
        </p:nvSpPr>
        <p:spPr>
          <a:xfrm>
            <a:off x="6652314" y="1773583"/>
            <a:ext cx="6562036" cy="7863691"/>
          </a:xfrm>
          <a:prstGeom prst="rect">
            <a:avLst/>
          </a:prstGeom>
        </p:spPr>
        <p:txBody>
          <a:bodyPr wrap="square">
            <a:spAutoFit/>
          </a:bodyPr>
          <a:lstStyle/>
          <a:p>
            <a:pPr marL="444500" indent="-444500" algn="l">
              <a:spcBef>
                <a:spcPts val="1000"/>
              </a:spcBef>
              <a:buSzPct val="145000"/>
              <a:buFontTx/>
              <a:buChar char="•"/>
            </a:pPr>
            <a:r>
              <a:rPr lang="en-US" dirty="0"/>
              <a:t>Random forest </a:t>
            </a:r>
            <a:r>
              <a:rPr lang="en-US" b="0" dirty="0"/>
              <a:t>ranks first among the classification models. It gives 0.78 accuracy score in predicting the salary level for full time STEM workers. Considering this survey data is missing location information for privacy reasons, this is a very encouraging score.</a:t>
            </a:r>
          </a:p>
          <a:p>
            <a:pPr marL="444500" indent="-444500" algn="l">
              <a:spcBef>
                <a:spcPts val="1000"/>
              </a:spcBef>
              <a:buSzPct val="145000"/>
              <a:buFontTx/>
              <a:buChar char="•"/>
            </a:pPr>
            <a:r>
              <a:rPr lang="en-US" dirty="0"/>
              <a:t>ROC curve </a:t>
            </a:r>
            <a:r>
              <a:rPr lang="en-US" b="0" dirty="0"/>
              <a:t>indicates similar result. KNN gives the worst performance among models tested.</a:t>
            </a:r>
          </a:p>
          <a:p>
            <a:pPr marL="444500" indent="-444500" algn="l">
              <a:spcBef>
                <a:spcPts val="1000"/>
              </a:spcBef>
              <a:buSzPct val="145000"/>
              <a:buFontTx/>
              <a:buChar char="•"/>
            </a:pPr>
            <a:r>
              <a:rPr lang="en-US" b="0" dirty="0"/>
              <a:t>From the coefficients of attributes by logistic regression, we the top 5 attributes positively contributing the high salary level are </a:t>
            </a:r>
            <a:r>
              <a:rPr lang="en-US" dirty="0"/>
              <a:t>size of the employers </a:t>
            </a:r>
            <a:r>
              <a:rPr lang="en-US" b="0" dirty="0"/>
              <a:t>(&gt;5000 employees), </a:t>
            </a:r>
            <a:r>
              <a:rPr lang="en-US" dirty="0"/>
              <a:t>professional or doctorate degrees</a:t>
            </a:r>
            <a:r>
              <a:rPr lang="en-US" b="0" dirty="0"/>
              <a:t>. </a:t>
            </a:r>
          </a:p>
          <a:p>
            <a:pPr marL="444500" indent="-444500" algn="l">
              <a:spcBef>
                <a:spcPts val="1000"/>
              </a:spcBef>
              <a:buSzPct val="145000"/>
              <a:buFontTx/>
              <a:buChar char="•"/>
            </a:pPr>
            <a:r>
              <a:rPr lang="en-US" b="0" dirty="0"/>
              <a:t>If a recommendation system is to be built, the </a:t>
            </a:r>
            <a:r>
              <a:rPr lang="en-US" dirty="0"/>
              <a:t>job location </a:t>
            </a:r>
            <a:r>
              <a:rPr lang="en-US" b="0" dirty="0"/>
              <a:t>could be associated with the cost of living and added to the model for a more tailored result.</a:t>
            </a:r>
          </a:p>
        </p:txBody>
      </p:sp>
    </p:spTree>
    <p:extLst>
      <p:ext uri="{BB962C8B-B14F-4D97-AF65-F5344CB8AC3E}">
        <p14:creationId xmlns:p14="http://schemas.microsoft.com/office/powerpoint/2010/main" val="72174621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2865" y="0"/>
            <a:ext cx="11099800" cy="1773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a:t>Classification</a:t>
            </a:r>
          </a:p>
          <a:p>
            <a:pPr lvl="2" hangingPunct="1"/>
            <a:r>
              <a:rPr lang="en-US" sz="3600" dirty="0"/>
              <a:t>Predict Principal Job Field</a:t>
            </a:r>
          </a:p>
        </p:txBody>
      </p:sp>
      <p:graphicFrame>
        <p:nvGraphicFramePr>
          <p:cNvPr id="7" name="Table 6">
            <a:extLst>
              <a:ext uri="{FF2B5EF4-FFF2-40B4-BE49-F238E27FC236}">
                <a16:creationId xmlns:a16="http://schemas.microsoft.com/office/drawing/2014/main" id="{89B948E0-6845-AF4D-AB1F-7A2FB2802D89}"/>
              </a:ext>
            </a:extLst>
          </p:cNvPr>
          <p:cNvGraphicFramePr>
            <a:graphicFrameLocks noGrp="1"/>
          </p:cNvGraphicFramePr>
          <p:nvPr>
            <p:extLst>
              <p:ext uri="{D42A27DB-BD31-4B8C-83A1-F6EECF244321}">
                <p14:modId xmlns:p14="http://schemas.microsoft.com/office/powerpoint/2010/main" val="1978638775"/>
              </p:ext>
            </p:extLst>
          </p:nvPr>
        </p:nvGraphicFramePr>
        <p:xfrm>
          <a:off x="6442765" y="2300586"/>
          <a:ext cx="6460435" cy="6100218"/>
        </p:xfrm>
        <a:graphic>
          <a:graphicData uri="http://schemas.openxmlformats.org/drawingml/2006/table">
            <a:tbl>
              <a:tblPr firstRow="1" bandRow="1">
                <a:tableStyleId>{4C3C2611-4C71-4FC5-86AE-919BDF0F9419}</a:tableStyleId>
              </a:tblPr>
              <a:tblGrid>
                <a:gridCol w="3997446">
                  <a:extLst>
                    <a:ext uri="{9D8B030D-6E8A-4147-A177-3AD203B41FA5}">
                      <a16:colId xmlns:a16="http://schemas.microsoft.com/office/drawing/2014/main" val="2598288907"/>
                    </a:ext>
                  </a:extLst>
                </a:gridCol>
                <a:gridCol w="1245607">
                  <a:extLst>
                    <a:ext uri="{9D8B030D-6E8A-4147-A177-3AD203B41FA5}">
                      <a16:colId xmlns:a16="http://schemas.microsoft.com/office/drawing/2014/main" val="522738282"/>
                    </a:ext>
                  </a:extLst>
                </a:gridCol>
                <a:gridCol w="1217382">
                  <a:extLst>
                    <a:ext uri="{9D8B030D-6E8A-4147-A177-3AD203B41FA5}">
                      <a16:colId xmlns:a16="http://schemas.microsoft.com/office/drawing/2014/main" val="2207412083"/>
                    </a:ext>
                  </a:extLst>
                </a:gridCol>
              </a:tblGrid>
              <a:tr h="1068732">
                <a:tc>
                  <a:txBody>
                    <a:bodyPr/>
                    <a:lstStyle/>
                    <a:p>
                      <a:r>
                        <a:rPr lang="en-US" sz="1800" dirty="0"/>
                        <a:t>Field</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Accuracy score on train</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1800" dirty="0"/>
                        <a:t>Accuracy score on test</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4787134"/>
                  </a:ext>
                </a:extLst>
              </a:tr>
              <a:tr h="772260">
                <a:tc>
                  <a:txBody>
                    <a:bodyPr/>
                    <a:lstStyle/>
                    <a:p>
                      <a:r>
                        <a:rPr lang="en-US" sz="1800" dirty="0"/>
                        <a:t>Social and related scientists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0.908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0.905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5507703"/>
                  </a:ext>
                </a:extLst>
              </a:tr>
              <a:tr h="772260">
                <a:tc>
                  <a:txBody>
                    <a:bodyPr/>
                    <a:lstStyle/>
                    <a:p>
                      <a:r>
                        <a:rPr lang="en-US" sz="1800" u="none" strike="noStrike" cap="none" spc="0" baseline="0" dirty="0">
                          <a:ln>
                            <a:noFill/>
                          </a:ln>
                          <a:uFillTx/>
                          <a:sym typeface="Helvetica Neue Light"/>
                        </a:rPr>
                        <a:t>Physical and related scientists</a:t>
                      </a:r>
                      <a:endParaRPr lang="en-US" sz="1800" b="0" i="0" u="none" strike="noStrike" cap="none" spc="0" baseline="0" dirty="0">
                        <a:ln>
                          <a:noFill/>
                        </a:ln>
                        <a:solidFill>
                          <a:schemeClr val="tx1"/>
                        </a:solidFill>
                        <a:uFillTx/>
                        <a:latin typeface="+mn-lt"/>
                        <a:ea typeface="+mn-ea"/>
                        <a:cs typeface="+mn-cs"/>
                        <a:sym typeface="Helvetica Neue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0.887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0.889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8519936"/>
                  </a:ext>
                </a:extLst>
              </a:tr>
              <a:tr h="494518">
                <a:tc>
                  <a:txBody>
                    <a:bodyPr/>
                    <a:lstStyle/>
                    <a:p>
                      <a:r>
                        <a:rPr lang="en-US" sz="1800" u="none" strike="noStrike" cap="none" spc="0" baseline="0" dirty="0">
                          <a:ln>
                            <a:noFill/>
                          </a:ln>
                          <a:effectLst/>
                          <a:uFillTx/>
                          <a:sym typeface="Helvetica Neue Light"/>
                        </a:rPr>
                        <a:t>Engineers</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0.878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0.878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914912"/>
                  </a:ext>
                </a:extLst>
              </a:tr>
              <a:tr h="748112">
                <a:tc>
                  <a:txBody>
                    <a:bodyPr/>
                    <a:lstStyle/>
                    <a:p>
                      <a:r>
                        <a:rPr lang="en-US" sz="1800" dirty="0"/>
                        <a:t>Biological, agricultural and other life scientists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0.872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0.876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939965"/>
                  </a:ext>
                </a:extLst>
              </a:tr>
              <a:tr h="748112">
                <a:tc>
                  <a:txBody>
                    <a:bodyPr/>
                    <a:lstStyle/>
                    <a:p>
                      <a:r>
                        <a:rPr lang="en-US" sz="1800" u="none" strike="noStrike" cap="none" spc="0" baseline="0" dirty="0">
                          <a:ln>
                            <a:noFill/>
                          </a:ln>
                          <a:effectLst/>
                          <a:uFillTx/>
                          <a:sym typeface="Helvetica Neue Light"/>
                        </a:rPr>
                        <a:t>Computer and mathematical scientists</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0.797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0.798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3773365"/>
                  </a:ext>
                </a:extLst>
              </a:tr>
              <a:tr h="748112">
                <a:tc>
                  <a:txBody>
                    <a:bodyPr/>
                    <a:lstStyle/>
                    <a:p>
                      <a:r>
                        <a:rPr lang="en-US" sz="1800" dirty="0"/>
                        <a:t>Science and engineering related occupations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0.744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0.746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925231"/>
                  </a:ext>
                </a:extLst>
              </a:tr>
              <a:tr h="748112">
                <a:tc>
                  <a:txBody>
                    <a:bodyPr/>
                    <a:lstStyle/>
                    <a:p>
                      <a:r>
                        <a:rPr lang="en-US" sz="1800" dirty="0"/>
                        <a:t>Non-science and engineering occupations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0.721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0.722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7861448"/>
                  </a:ext>
                </a:extLst>
              </a:tr>
            </a:tbl>
          </a:graphicData>
        </a:graphic>
      </p:graphicFrame>
      <p:graphicFrame>
        <p:nvGraphicFramePr>
          <p:cNvPr id="11" name="Diagram 10">
            <a:extLst>
              <a:ext uri="{FF2B5EF4-FFF2-40B4-BE49-F238E27FC236}">
                <a16:creationId xmlns:a16="http://schemas.microsoft.com/office/drawing/2014/main" id="{CD28DA00-08F9-1C41-A52A-350D9748485F}"/>
              </a:ext>
            </a:extLst>
          </p:cNvPr>
          <p:cNvGraphicFramePr/>
          <p:nvPr>
            <p:extLst>
              <p:ext uri="{D42A27DB-BD31-4B8C-83A1-F6EECF244321}">
                <p14:modId xmlns:p14="http://schemas.microsoft.com/office/powerpoint/2010/main" val="2288623898"/>
              </p:ext>
            </p:extLst>
          </p:nvPr>
        </p:nvGraphicFramePr>
        <p:xfrm>
          <a:off x="276915" y="2236466"/>
          <a:ext cx="5704785" cy="6640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752254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9F0164-2B21-844F-AD9A-276D25D76F00}"/>
              </a:ext>
            </a:extLst>
          </p:cNvPr>
          <p:cNvSpPr>
            <a:spLocks noGrp="1"/>
          </p:cNvSpPr>
          <p:nvPr>
            <p:ph type="body" idx="1"/>
          </p:nvPr>
        </p:nvSpPr>
        <p:spPr>
          <a:xfrm>
            <a:off x="819150" y="2413000"/>
            <a:ext cx="11099800" cy="7073900"/>
          </a:xfrm>
        </p:spPr>
        <p:txBody>
          <a:bodyPr/>
          <a:lstStyle/>
          <a:p>
            <a:pPr marL="342900" indent="-342900">
              <a:spcBef>
                <a:spcPts val="1000"/>
              </a:spcBef>
              <a:buFont typeface="Arial" panose="020B0604020202020204" pitchFamily="34" charset="0"/>
              <a:buChar char="•"/>
            </a:pPr>
            <a:r>
              <a:rPr lang="en-US" dirty="0"/>
              <a:t>Accuracy score with two tiers:</a:t>
            </a:r>
          </a:p>
          <a:p>
            <a:pPr marL="1231900" lvl="2" indent="-342900">
              <a:spcBef>
                <a:spcPts val="1000"/>
              </a:spcBef>
              <a:buFont typeface="Arial" panose="020B0604020202020204" pitchFamily="34" charset="0"/>
              <a:buChar char="•"/>
            </a:pPr>
            <a:r>
              <a:rPr lang="en-US" sz="2800" dirty="0"/>
              <a:t>Tier I: Accuracy score &gt; 0.85, social scientists, physicist, engineers, and bio/life scientists.</a:t>
            </a:r>
          </a:p>
          <a:p>
            <a:pPr marL="1231900" lvl="2" indent="-342900">
              <a:spcBef>
                <a:spcPts val="1000"/>
              </a:spcBef>
              <a:buFont typeface="Arial" panose="020B0604020202020204" pitchFamily="34" charset="0"/>
              <a:buChar char="•"/>
            </a:pPr>
            <a:r>
              <a:rPr lang="en-US" sz="2800" dirty="0"/>
              <a:t>Tier II: Accuracy score &lt; 0.8, computer and </a:t>
            </a:r>
            <a:r>
              <a:rPr lang="en-US" sz="2800" dirty="0" err="1"/>
              <a:t>maths</a:t>
            </a:r>
            <a:r>
              <a:rPr lang="en-US" sz="2800" dirty="0"/>
              <a:t> scientists, other STEM or non STEM related occupations.</a:t>
            </a:r>
          </a:p>
          <a:p>
            <a:pPr marL="342900" indent="-342900">
              <a:spcBef>
                <a:spcPts val="1000"/>
              </a:spcBef>
              <a:buFont typeface="Arial" panose="020B0604020202020204" pitchFamily="34" charset="0"/>
              <a:buChar char="•"/>
            </a:pPr>
            <a:r>
              <a:rPr lang="en-US" dirty="0"/>
              <a:t>Top coefficients of logistic regression shows field of major and level of degree play important roles. Makes sense!</a:t>
            </a:r>
          </a:p>
          <a:p>
            <a:pPr marL="342900" indent="-342900">
              <a:spcBef>
                <a:spcPts val="1000"/>
              </a:spcBef>
              <a:buFont typeface="Arial" panose="020B0604020202020204" pitchFamily="34" charset="0"/>
              <a:buChar char="•"/>
            </a:pPr>
            <a:r>
              <a:rPr lang="en-US" dirty="0"/>
              <a:t>The classification used pre-employment data. It could give reference for </a:t>
            </a:r>
            <a:r>
              <a:rPr lang="en-US" b="1" dirty="0"/>
              <a:t>women </a:t>
            </a:r>
            <a:r>
              <a:rPr lang="en-US" dirty="0"/>
              <a:t>majoring in STEM to </a:t>
            </a:r>
            <a:r>
              <a:rPr lang="en-US" b="1" dirty="0"/>
              <a:t>prepare </a:t>
            </a:r>
            <a:r>
              <a:rPr lang="en-US" dirty="0"/>
              <a:t>themselves into </a:t>
            </a:r>
            <a:r>
              <a:rPr lang="en-US" b="1" dirty="0"/>
              <a:t>STEM jobs. </a:t>
            </a:r>
          </a:p>
          <a:p>
            <a:pPr marL="342900" indent="-342900">
              <a:spcBef>
                <a:spcPts val="1000"/>
              </a:spcBef>
              <a:buFont typeface="Arial" panose="020B0604020202020204" pitchFamily="34" charset="0"/>
              <a:buChar char="•"/>
            </a:pPr>
            <a:r>
              <a:rPr lang="en-US" dirty="0"/>
              <a:t>Together with the salary level prediction, the classification could be a part of the </a:t>
            </a:r>
            <a:r>
              <a:rPr lang="en-US" b="1" dirty="0"/>
              <a:t>recommendation system </a:t>
            </a:r>
            <a:r>
              <a:rPr lang="en-US" dirty="0"/>
              <a:t>for </a:t>
            </a:r>
            <a:r>
              <a:rPr lang="en-US" b="1" dirty="0"/>
              <a:t>career building websites</a:t>
            </a:r>
            <a:r>
              <a:rPr lang="en-US" dirty="0"/>
              <a:t>.</a:t>
            </a:r>
          </a:p>
        </p:txBody>
      </p:sp>
      <p:sp>
        <p:nvSpPr>
          <p:cNvPr id="4" name="Title 1">
            <a:extLst>
              <a:ext uri="{FF2B5EF4-FFF2-40B4-BE49-F238E27FC236}">
                <a16:creationId xmlns:a16="http://schemas.microsoft.com/office/drawing/2014/main" id="{E3355A30-B184-374F-8A86-6F2D1967D4EE}"/>
              </a:ext>
            </a:extLst>
          </p:cNvPr>
          <p:cNvSpPr txBox="1">
            <a:spLocks noGrp="1"/>
          </p:cNvSpPr>
          <p:nvPr>
            <p:ph type="title"/>
          </p:nvPr>
        </p:nvSpPr>
        <p:spPr>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a:t>Classification</a:t>
            </a:r>
          </a:p>
          <a:p>
            <a:pPr lvl="2" hangingPunct="1"/>
            <a:r>
              <a:rPr lang="en-US" sz="3600" dirty="0"/>
              <a:t>Predict Principal Job Field</a:t>
            </a:r>
          </a:p>
        </p:txBody>
      </p:sp>
    </p:spTree>
    <p:extLst>
      <p:ext uri="{BB962C8B-B14F-4D97-AF65-F5344CB8AC3E}">
        <p14:creationId xmlns:p14="http://schemas.microsoft.com/office/powerpoint/2010/main" val="42250600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99AB-7BAE-9C4D-AD59-0689508C9ADB}"/>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174007A3-0E33-634F-AF6A-A78C5D419909}"/>
              </a:ext>
            </a:extLst>
          </p:cNvPr>
          <p:cNvSpPr>
            <a:spLocks noGrp="1"/>
          </p:cNvSpPr>
          <p:nvPr>
            <p:ph type="body" idx="1"/>
          </p:nvPr>
        </p:nvSpPr>
        <p:spPr>
          <a:xfrm>
            <a:off x="952500" y="2413000"/>
            <a:ext cx="10896600" cy="6286500"/>
          </a:xfrm>
        </p:spPr>
        <p:txBody>
          <a:bodyPr>
            <a:normAutofit/>
          </a:bodyPr>
          <a:lstStyle/>
          <a:p>
            <a:pPr>
              <a:spcBef>
                <a:spcPts val="1800"/>
              </a:spcBef>
              <a:buFont typeface="Arial" panose="020B0604020202020204" pitchFamily="34" charset="0"/>
              <a:buChar char="•"/>
            </a:pPr>
            <a:r>
              <a:rPr lang="en-US" sz="2400" dirty="0">
                <a:latin typeface="Arial" panose="020B0604020202020204" pitchFamily="34" charset="0"/>
                <a:cs typeface="Arial" panose="020B0604020202020204" pitchFamily="34" charset="0"/>
              </a:rPr>
              <a:t>Women show </a:t>
            </a:r>
            <a:r>
              <a:rPr lang="en-US" sz="2400" b="1" dirty="0">
                <a:latin typeface="Arial" panose="020B0604020202020204" pitchFamily="34" charset="0"/>
                <a:cs typeface="Arial" panose="020B0604020202020204" pitchFamily="34" charset="0"/>
              </a:rPr>
              <a:t>increased education and workforce participation </a:t>
            </a:r>
            <a:r>
              <a:rPr lang="en-US" sz="2400" dirty="0">
                <a:latin typeface="Arial" panose="020B0604020202020204" pitchFamily="34" charset="0"/>
                <a:cs typeface="Arial" panose="020B0604020202020204" pitchFamily="34" charset="0"/>
              </a:rPr>
              <a:t>in STEM. </a:t>
            </a:r>
          </a:p>
          <a:p>
            <a:pPr>
              <a:spcBef>
                <a:spcPts val="1800"/>
              </a:spcBef>
              <a:buFont typeface="Arial" panose="020B0604020202020204" pitchFamily="34" charset="0"/>
              <a:buChar char="•"/>
            </a:pPr>
            <a:r>
              <a:rPr lang="en-US" sz="2400" b="1" dirty="0">
                <a:latin typeface="Arial" panose="020B0604020202020204" pitchFamily="34" charset="0"/>
                <a:cs typeface="Arial" panose="020B0604020202020204" pitchFamily="34" charset="0"/>
              </a:rPr>
              <a:t>Gender DOES make a difference </a:t>
            </a:r>
            <a:r>
              <a:rPr lang="en-US" sz="2400" dirty="0">
                <a:latin typeface="Arial" panose="020B0604020202020204" pitchFamily="34" charset="0"/>
                <a:cs typeface="Arial" panose="020B0604020202020204" pitchFamily="34" charset="0"/>
              </a:rPr>
              <a:t>in STEM workforce. We looked at the gender unemployment gap, gender pay gap. Women expect higher unemployment rate and consistently make 30% less than men! </a:t>
            </a:r>
          </a:p>
          <a:p>
            <a:pPr>
              <a:spcBef>
                <a:spcPts val="1800"/>
              </a:spcBef>
            </a:pPr>
            <a:r>
              <a:rPr lang="en-US" sz="2400" dirty="0">
                <a:latin typeface="Arial" panose="020B0604020202020204" pitchFamily="34" charset="0"/>
                <a:cs typeface="Arial" panose="020B0604020202020204" pitchFamily="34" charset="0"/>
              </a:rPr>
              <a:t>The gender gaps are statistically </a:t>
            </a:r>
            <a:r>
              <a:rPr lang="en-US" sz="2400" b="1" dirty="0">
                <a:latin typeface="Arial" panose="020B0604020202020204" pitchFamily="34" charset="0"/>
                <a:cs typeface="Arial" panose="020B0604020202020204" pitchFamily="34" charset="0"/>
              </a:rPr>
              <a:t>significant</a:t>
            </a:r>
            <a:r>
              <a:rPr lang="en-US" sz="2400" dirty="0">
                <a:latin typeface="Arial" panose="020B0604020202020204" pitchFamily="34" charset="0"/>
                <a:cs typeface="Arial" panose="020B0604020202020204" pitchFamily="34" charset="0"/>
              </a:rPr>
              <a:t>.</a:t>
            </a:r>
          </a:p>
          <a:p>
            <a:pPr>
              <a:spcBef>
                <a:spcPts val="1800"/>
              </a:spcBef>
            </a:pPr>
            <a:r>
              <a:rPr lang="en-US" sz="2400" dirty="0">
                <a:latin typeface="Arial" panose="020B0604020202020204" pitchFamily="34" charset="0"/>
                <a:cs typeface="Arial" panose="020B0604020202020204" pitchFamily="34" charset="0"/>
              </a:rPr>
              <a:t>Using random forest classifier, the salary level prediction report an accuracy score of 0.785 even though the survey data is missing location information. The prediction of principal job fields give an average of 0.85 accuracy score!</a:t>
            </a:r>
          </a:p>
          <a:p>
            <a:pPr marL="342900" indent="-342900">
              <a:spcBef>
                <a:spcPts val="1800"/>
              </a:spcBef>
              <a:buFont typeface="Arial" panose="020B0604020202020204" pitchFamily="34" charset="0"/>
              <a:buChar char="•"/>
            </a:pPr>
            <a:r>
              <a:rPr lang="en-US" sz="2400" dirty="0">
                <a:latin typeface="Arial" panose="020B0604020202020204" pitchFamily="34" charset="0"/>
                <a:cs typeface="Arial" panose="020B0604020202020204" pitchFamily="34" charset="0"/>
              </a:rPr>
              <a:t>Machine learning models give reference for </a:t>
            </a:r>
            <a:r>
              <a:rPr lang="en-US" sz="2400" b="1" dirty="0">
                <a:latin typeface="Arial" panose="020B0604020202020204" pitchFamily="34" charset="0"/>
                <a:cs typeface="Arial" panose="020B0604020202020204" pitchFamily="34" charset="0"/>
              </a:rPr>
              <a:t>women majoring in STEM</a:t>
            </a:r>
            <a:r>
              <a:rPr lang="en-US" sz="2400" dirty="0">
                <a:latin typeface="Arial" panose="020B0604020202020204" pitchFamily="34" charset="0"/>
                <a:cs typeface="Arial" panose="020B0604020202020204" pitchFamily="34" charset="0"/>
              </a:rPr>
              <a:t> to </a:t>
            </a:r>
            <a:r>
              <a:rPr lang="en-US" sz="2400" b="1" dirty="0">
                <a:latin typeface="Arial" panose="020B0604020202020204" pitchFamily="34" charset="0"/>
                <a:cs typeface="Arial" panose="020B0604020202020204" pitchFamily="34" charset="0"/>
              </a:rPr>
              <a:t>prepare </a:t>
            </a:r>
            <a:r>
              <a:rPr lang="en-US" sz="2400" dirty="0">
                <a:latin typeface="Arial" panose="020B0604020202020204" pitchFamily="34" charset="0"/>
                <a:cs typeface="Arial" panose="020B0604020202020204" pitchFamily="34" charset="0"/>
              </a:rPr>
              <a:t>themselves into STEM jobs. The classifications produced in this project could be a part of </a:t>
            </a:r>
            <a:r>
              <a:rPr lang="en-US" sz="2400" b="1" dirty="0">
                <a:latin typeface="Arial" panose="020B0604020202020204" pitchFamily="34" charset="0"/>
                <a:cs typeface="Arial" panose="020B0604020202020204" pitchFamily="34" charset="0"/>
              </a:rPr>
              <a:t>the recommendation system </a:t>
            </a:r>
            <a:r>
              <a:rPr lang="en-US" sz="2400" dirty="0">
                <a:latin typeface="Arial" panose="020B0604020202020204" pitchFamily="34" charset="0"/>
                <a:cs typeface="Arial" panose="020B0604020202020204" pitchFamily="34" charset="0"/>
              </a:rPr>
              <a:t>for </a:t>
            </a:r>
            <a:r>
              <a:rPr lang="en-US" sz="2400" b="1" dirty="0">
                <a:latin typeface="Arial" panose="020B0604020202020204" pitchFamily="34" charset="0"/>
                <a:cs typeface="Arial" panose="020B0604020202020204" pitchFamily="34" charset="0"/>
              </a:rPr>
              <a:t>career building websites</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9716530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Outlines</a:t>
            </a:r>
          </a:p>
        </p:txBody>
      </p:sp>
      <p:sp>
        <p:nvSpPr>
          <p:cNvPr id="3" name="Text Placeholder 2"/>
          <p:cNvSpPr>
            <a:spLocks noGrp="1"/>
          </p:cNvSpPr>
          <p:nvPr>
            <p:ph type="body" idx="1"/>
          </p:nvPr>
        </p:nvSpPr>
        <p:spPr/>
        <p:txBody>
          <a:bodyPr>
            <a:normAutofit/>
          </a:bodyPr>
          <a:lstStyle/>
          <a:p>
            <a:pPr marL="900945" lvl="1" indent="-483115" defTabSz="549148">
              <a:spcBef>
                <a:spcPts val="0"/>
              </a:spcBef>
              <a:defRPr sz="3478"/>
            </a:pPr>
            <a:r>
              <a:rPr lang="en-US" dirty="0"/>
              <a:t>Motivation. Potential Clients.</a:t>
            </a:r>
          </a:p>
          <a:p>
            <a:pPr marL="900945" lvl="1" indent="-483115" defTabSz="549148">
              <a:spcBef>
                <a:spcPts val="0"/>
              </a:spcBef>
              <a:defRPr sz="3478"/>
            </a:pPr>
            <a:r>
              <a:rPr lang="en-US" dirty="0"/>
              <a:t>Data Source and Wrangling</a:t>
            </a:r>
          </a:p>
          <a:p>
            <a:pPr marL="900945" lvl="1" indent="-483115" defTabSz="549148">
              <a:spcBef>
                <a:spcPts val="0"/>
              </a:spcBef>
              <a:defRPr sz="3478"/>
            </a:pPr>
            <a:r>
              <a:rPr lang="en-US" dirty="0"/>
              <a:t>Explorative Data Analysis</a:t>
            </a:r>
          </a:p>
          <a:p>
            <a:pPr marL="1318775" lvl="2" indent="-483115" defTabSz="549148">
              <a:spcBef>
                <a:spcPts val="0"/>
              </a:spcBef>
              <a:defRPr sz="2820"/>
            </a:pPr>
            <a:r>
              <a:rPr lang="en-US" dirty="0"/>
              <a:t>Women participation in STEM</a:t>
            </a:r>
          </a:p>
          <a:p>
            <a:pPr marL="1318775" lvl="2" indent="-483115" defTabSz="549148">
              <a:spcBef>
                <a:spcPts val="0"/>
              </a:spcBef>
              <a:defRPr sz="2820"/>
            </a:pPr>
            <a:r>
              <a:rPr lang="en-US" dirty="0"/>
              <a:t>Unemployment and gender pay gap</a:t>
            </a:r>
          </a:p>
          <a:p>
            <a:pPr marL="1318775" lvl="2" indent="-483115" defTabSz="549148">
              <a:spcBef>
                <a:spcPts val="0"/>
              </a:spcBef>
              <a:defRPr sz="2820"/>
            </a:pPr>
            <a:r>
              <a:rPr lang="en-US" sz="2820" dirty="0"/>
              <a:t>Women in STEM in job fields.</a:t>
            </a:r>
            <a:r>
              <a:rPr lang="en-US" dirty="0"/>
              <a:t> </a:t>
            </a:r>
          </a:p>
          <a:p>
            <a:pPr marL="900945" lvl="1" indent="-483115" defTabSz="549148">
              <a:spcBef>
                <a:spcPts val="0"/>
              </a:spcBef>
              <a:defRPr sz="3478"/>
            </a:pPr>
            <a:r>
              <a:rPr lang="en-US" dirty="0"/>
              <a:t>Statistical Analysis— is it statistically significant?</a:t>
            </a:r>
          </a:p>
          <a:p>
            <a:pPr marL="900945" lvl="1" indent="-483115" defTabSz="549148">
              <a:spcBef>
                <a:spcPts val="0"/>
              </a:spcBef>
              <a:defRPr sz="3478"/>
            </a:pPr>
            <a:r>
              <a:rPr lang="en-US" dirty="0"/>
              <a:t>Classification </a:t>
            </a:r>
          </a:p>
          <a:p>
            <a:pPr marL="1318775" lvl="2" indent="-483115" defTabSz="549148">
              <a:spcBef>
                <a:spcPts val="0"/>
              </a:spcBef>
              <a:defRPr sz="2820"/>
            </a:pPr>
            <a:r>
              <a:rPr lang="en-US" dirty="0"/>
              <a:t>Feature selection</a:t>
            </a:r>
          </a:p>
          <a:p>
            <a:pPr marL="1318775" lvl="2" indent="-483115" defTabSz="549148">
              <a:spcBef>
                <a:spcPts val="0"/>
              </a:spcBef>
              <a:defRPr sz="2820"/>
            </a:pPr>
            <a:r>
              <a:rPr lang="en-US" dirty="0"/>
              <a:t>Predict salary levels</a:t>
            </a:r>
          </a:p>
          <a:p>
            <a:pPr marL="1318775" lvl="2" indent="-483115" defTabSz="549148">
              <a:spcBef>
                <a:spcPts val="0"/>
              </a:spcBef>
              <a:defRPr sz="2820"/>
            </a:pPr>
            <a:r>
              <a:rPr lang="en-US" dirty="0"/>
              <a:t>Predict principal job fields</a:t>
            </a:r>
          </a:p>
          <a:p>
            <a:pPr marL="900945" lvl="1" indent="-483115" defTabSz="549148">
              <a:spcBef>
                <a:spcPts val="0"/>
              </a:spcBef>
              <a:defRPr sz="3478"/>
            </a:pPr>
            <a:r>
              <a:rPr lang="en-US" dirty="0"/>
              <a:t>Summary</a:t>
            </a:r>
          </a:p>
        </p:txBody>
      </p:sp>
    </p:spTree>
    <p:extLst>
      <p:ext uri="{BB962C8B-B14F-4D97-AF65-F5344CB8AC3E}">
        <p14:creationId xmlns:p14="http://schemas.microsoft.com/office/powerpoint/2010/main" val="197189569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Motivation &amp; Potential Clients</a:t>
            </a:r>
          </a:p>
        </p:txBody>
      </p:sp>
      <p:sp>
        <p:nvSpPr>
          <p:cNvPr id="3" name="Text Placeholder 2"/>
          <p:cNvSpPr>
            <a:spLocks noGrp="1"/>
          </p:cNvSpPr>
          <p:nvPr>
            <p:ph type="body" idx="1"/>
          </p:nvPr>
        </p:nvSpPr>
        <p:spPr>
          <a:xfrm>
            <a:off x="436907" y="2188001"/>
            <a:ext cx="12130985" cy="6968987"/>
          </a:xfrm>
        </p:spPr>
        <p:txBody>
          <a:bodyPr>
            <a:normAutofit/>
          </a:bodyPr>
          <a:lstStyle/>
          <a:p>
            <a:pPr>
              <a:spcBef>
                <a:spcPts val="1000"/>
              </a:spcBef>
            </a:pPr>
            <a:r>
              <a:rPr lang="en-US" sz="2400" dirty="0"/>
              <a:t>It is reported that half as many women are working in STEM jobs</a:t>
            </a:r>
            <a:r>
              <a:rPr lang="en-US" sz="2400" baseline="30000" dirty="0"/>
              <a:t>1</a:t>
            </a:r>
            <a:r>
              <a:rPr lang="en-US" sz="2400" dirty="0"/>
              <a:t>. It is also reported that women make 78 cents for every dollar men make</a:t>
            </a:r>
            <a:r>
              <a:rPr lang="en-US" sz="2400" baseline="30000" dirty="0"/>
              <a:t>2</a:t>
            </a:r>
            <a:r>
              <a:rPr lang="en-US" sz="2400" dirty="0"/>
              <a:t>. </a:t>
            </a:r>
          </a:p>
          <a:p>
            <a:pPr>
              <a:spcBef>
                <a:spcPts val="1000"/>
              </a:spcBef>
            </a:pPr>
            <a:r>
              <a:rPr lang="en-US" sz="2400" dirty="0"/>
              <a:t>Questions I would like to answer: </a:t>
            </a:r>
          </a:p>
          <a:p>
            <a:pPr lvl="2">
              <a:spcBef>
                <a:spcPts val="1000"/>
              </a:spcBef>
            </a:pPr>
            <a:r>
              <a:rPr lang="en-US" sz="2000" dirty="0"/>
              <a:t>How many women are actually in STEM workforce? </a:t>
            </a:r>
          </a:p>
          <a:p>
            <a:pPr lvl="2">
              <a:spcBef>
                <a:spcPts val="1000"/>
              </a:spcBef>
            </a:pPr>
            <a:r>
              <a:rPr lang="en-US" sz="2000" dirty="0"/>
              <a:t>Does the gender pay gap change over the years? </a:t>
            </a:r>
          </a:p>
          <a:p>
            <a:pPr lvl="2">
              <a:spcBef>
                <a:spcPts val="1000"/>
              </a:spcBef>
            </a:pPr>
            <a:r>
              <a:rPr lang="en-US" sz="2000" dirty="0"/>
              <a:t>How do race/job fields affect the gender gap? </a:t>
            </a:r>
          </a:p>
          <a:p>
            <a:pPr lvl="2">
              <a:spcBef>
                <a:spcPts val="1000"/>
              </a:spcBef>
            </a:pPr>
            <a:r>
              <a:rPr lang="en-US" sz="2000" dirty="0"/>
              <a:t>Can we predict the salary level for women STEM workers? </a:t>
            </a:r>
          </a:p>
          <a:p>
            <a:pPr lvl="2">
              <a:spcBef>
                <a:spcPts val="1000"/>
              </a:spcBef>
            </a:pPr>
            <a:r>
              <a:rPr lang="en-US" sz="2000" dirty="0"/>
              <a:t>Can we recommend a job field for a certain individual? </a:t>
            </a:r>
            <a:r>
              <a:rPr lang="mr-IN" sz="2000" dirty="0"/>
              <a:t>…</a:t>
            </a:r>
            <a:endParaRPr lang="en-US" sz="2000" dirty="0"/>
          </a:p>
          <a:p>
            <a:pPr>
              <a:spcBef>
                <a:spcPts val="1000"/>
              </a:spcBef>
            </a:pPr>
            <a:r>
              <a:rPr lang="en-US" sz="2400" dirty="0"/>
              <a:t>As a woman in STEM field myself, I am intrinsically interested in these problems.</a:t>
            </a:r>
          </a:p>
          <a:p>
            <a:pPr>
              <a:spcBef>
                <a:spcPts val="1000"/>
              </a:spcBef>
            </a:pPr>
            <a:r>
              <a:rPr lang="en-US" sz="2400" dirty="0"/>
              <a:t>Potential clients:</a:t>
            </a:r>
          </a:p>
          <a:p>
            <a:pPr lvl="2">
              <a:spcBef>
                <a:spcPts val="1000"/>
              </a:spcBef>
            </a:pPr>
            <a:r>
              <a:rPr lang="en-US" sz="2000" dirty="0"/>
              <a:t>Women majoring in STEM or preparing themselves into STEM jobs. </a:t>
            </a:r>
          </a:p>
          <a:p>
            <a:pPr lvl="2">
              <a:spcBef>
                <a:spcPts val="1000"/>
              </a:spcBef>
            </a:pPr>
            <a:r>
              <a:rPr lang="en-US" sz="2000" dirty="0"/>
              <a:t>Career building websites such as </a:t>
            </a:r>
            <a:r>
              <a:rPr lang="en-US" sz="2000" dirty="0" err="1"/>
              <a:t>Linkedin.com</a:t>
            </a:r>
            <a:r>
              <a:rPr lang="en-US" sz="2000" dirty="0"/>
              <a:t> and </a:t>
            </a:r>
            <a:r>
              <a:rPr lang="en-US" sz="2000" dirty="0" err="1"/>
              <a:t>CareerBuilder.com</a:t>
            </a:r>
            <a:r>
              <a:rPr lang="en-US" sz="2000" dirty="0"/>
              <a:t>. </a:t>
            </a:r>
          </a:p>
          <a:p>
            <a:pPr lvl="2">
              <a:spcBef>
                <a:spcPts val="1000"/>
              </a:spcBef>
            </a:pPr>
            <a:r>
              <a:rPr lang="en-US" sz="2000" dirty="0"/>
              <a:t>Universities and higher education institutes. </a:t>
            </a:r>
          </a:p>
          <a:p>
            <a:pPr lvl="2">
              <a:spcBef>
                <a:spcPts val="1000"/>
              </a:spcBef>
            </a:pPr>
            <a:r>
              <a:rPr lang="en-US" sz="2000" dirty="0"/>
              <a:t>Media and Journalists </a:t>
            </a:r>
            <a:endParaRPr lang="en-US" sz="3600" dirty="0"/>
          </a:p>
        </p:txBody>
      </p:sp>
      <p:sp>
        <p:nvSpPr>
          <p:cNvPr id="4" name="TextBox 3"/>
          <p:cNvSpPr txBox="1"/>
          <p:nvPr/>
        </p:nvSpPr>
        <p:spPr>
          <a:xfrm>
            <a:off x="4348584" y="9156988"/>
            <a:ext cx="8656216"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457200" indent="-457200" algn="l">
              <a:buAutoNum type="arabicPeriod"/>
            </a:pPr>
            <a:r>
              <a:rPr lang="en-US" sz="1600" dirty="0">
                <a:hlinkClick r:id="rId2"/>
              </a:rPr>
              <a:t>http://www.esa.doc.gov/sites/default/files/womeninstemagaptoinnovation8311.pdf</a:t>
            </a:r>
            <a:endParaRPr lang="en-US" sz="1600" dirty="0"/>
          </a:p>
          <a:p>
            <a:pPr marL="457200" indent="-457200" algn="l">
              <a:buAutoNum type="arabicPeriod"/>
            </a:pPr>
            <a:r>
              <a:rPr lang="en-US" sz="1600" dirty="0">
                <a:hlinkClick r:id="rId3"/>
              </a:rPr>
              <a:t>http://</a:t>
            </a:r>
            <a:r>
              <a:rPr lang="en-US" sz="1600" dirty="0" err="1">
                <a:hlinkClick r:id="rId3"/>
              </a:rPr>
              <a:t>money.cnn.com</a:t>
            </a:r>
            <a:r>
              <a:rPr lang="en-US" sz="1600" dirty="0">
                <a:hlinkClick r:id="rId3"/>
              </a:rPr>
              <a:t>/2016/04/12/pf/gender-pay-gap-equal-pay-day/</a:t>
            </a:r>
            <a:r>
              <a:rPr lang="en-US" sz="1600" dirty="0" err="1">
                <a:hlinkClick r:id="rId3"/>
              </a:rPr>
              <a:t>index.html</a:t>
            </a:r>
            <a:endParaRPr kumimoji="0" lang="en-US" sz="1600" b="1" i="0" u="none" strike="noStrike" cap="none" spc="0" normalizeH="0" dirty="0">
              <a:ln>
                <a:noFill/>
              </a:ln>
              <a:solidFill>
                <a:srgbClr val="000000"/>
              </a:solidFill>
              <a:effectLst/>
              <a:uFillTx/>
              <a:sym typeface="Helvetica Neue"/>
            </a:endParaRPr>
          </a:p>
        </p:txBody>
      </p:sp>
    </p:spTree>
    <p:extLst>
      <p:ext uri="{BB962C8B-B14F-4D97-AF65-F5344CB8AC3E}">
        <p14:creationId xmlns:p14="http://schemas.microsoft.com/office/powerpoint/2010/main" val="3188283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Data Source and Wrangling</a:t>
            </a:r>
          </a:p>
        </p:txBody>
      </p:sp>
      <p:sp>
        <p:nvSpPr>
          <p:cNvPr id="3" name="Text Placeholder 2"/>
          <p:cNvSpPr>
            <a:spLocks noGrp="1"/>
          </p:cNvSpPr>
          <p:nvPr>
            <p:ph type="body" idx="1"/>
          </p:nvPr>
        </p:nvSpPr>
        <p:spPr/>
        <p:txBody>
          <a:bodyPr>
            <a:normAutofit fontScale="77500" lnSpcReduction="20000"/>
          </a:bodyPr>
          <a:lstStyle/>
          <a:p>
            <a:r>
              <a:rPr lang="en-US" dirty="0"/>
              <a:t>Survey data from IPUMS Higher Ed https://</a:t>
            </a:r>
            <a:r>
              <a:rPr lang="en-US" dirty="0" err="1"/>
              <a:t>highered.ipums.org</a:t>
            </a:r>
            <a:r>
              <a:rPr lang="en-US" dirty="0"/>
              <a:t>/</a:t>
            </a:r>
            <a:r>
              <a:rPr lang="en-US" dirty="0" err="1"/>
              <a:t>highered</a:t>
            </a:r>
            <a:r>
              <a:rPr lang="en-US" dirty="0"/>
              <a:t>/</a:t>
            </a:r>
          </a:p>
          <a:p>
            <a:r>
              <a:rPr lang="en-US" dirty="0"/>
              <a:t>Leading surveys for studying the science and engineering (STEM) workforce in the United States. </a:t>
            </a:r>
          </a:p>
          <a:p>
            <a:r>
              <a:rPr lang="en-US" dirty="0"/>
              <a:t>Data include National Surveys of College Graduates (NSCG) and Doctorate Recipients (SDR)</a:t>
            </a:r>
          </a:p>
          <a:p>
            <a:r>
              <a:rPr lang="en-US" dirty="0"/>
              <a:t>The relevant variables such as demographic, education and employment were chosen with the available samples between 2003 and 2013. </a:t>
            </a:r>
          </a:p>
          <a:p>
            <a:r>
              <a:rPr lang="en-US" dirty="0"/>
              <a:t>Filter columns with mostly missing data. </a:t>
            </a:r>
          </a:p>
          <a:p>
            <a:r>
              <a:rPr lang="en-US" dirty="0"/>
              <a:t>Final data size: 478747 entries and 47 columns (</a:t>
            </a:r>
            <a:r>
              <a:rPr lang="mr-IN" dirty="0"/>
              <a:t>175.3+ MB</a:t>
            </a:r>
            <a:r>
              <a:rPr lang="en-US" dirty="0"/>
              <a:t>).</a:t>
            </a:r>
          </a:p>
        </p:txBody>
      </p:sp>
    </p:spTree>
    <p:extLst>
      <p:ext uri="{BB962C8B-B14F-4D97-AF65-F5344CB8AC3E}">
        <p14:creationId xmlns:p14="http://schemas.microsoft.com/office/powerpoint/2010/main" val="43520960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604575"/>
            <a:ext cx="11099800" cy="1773583"/>
          </a:xfrm>
        </p:spPr>
        <p:txBody>
          <a:bodyPr>
            <a:normAutofit/>
          </a:bodyPr>
          <a:lstStyle/>
          <a:p>
            <a:pPr lvl="2"/>
            <a:r>
              <a:rPr lang="en-US" sz="5400" dirty="0"/>
              <a:t>Explorative Data Analysis</a:t>
            </a:r>
            <a:br>
              <a:rPr lang="en-US" sz="5400" dirty="0"/>
            </a:br>
            <a:r>
              <a:rPr lang="en-US" sz="3600" dirty="0"/>
              <a:t>Women participation in STEM</a:t>
            </a:r>
            <a:endParaRPr lang="en-US" sz="5400" dirty="0"/>
          </a:p>
        </p:txBody>
      </p:sp>
      <p:sp>
        <p:nvSpPr>
          <p:cNvPr id="5" name="TextBox 4"/>
          <p:cNvSpPr txBox="1"/>
          <p:nvPr/>
        </p:nvSpPr>
        <p:spPr>
          <a:xfrm>
            <a:off x="1008573" y="6824277"/>
            <a:ext cx="10987654"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2" indent="-342900" algn="l">
              <a:buFont typeface="Arial" charset="0"/>
              <a:buChar char="•"/>
            </a:pPr>
            <a:r>
              <a:rPr lang="en-US" b="0" dirty="0"/>
              <a:t>Bar plot on the left: women made up 33% of the STEM workforce in 2003.</a:t>
            </a:r>
          </a:p>
          <a:p>
            <a:pPr marL="342900" lvl="2" indent="-342900" algn="l">
              <a:buFont typeface="Arial" charset="0"/>
              <a:buChar char="•"/>
            </a:pPr>
            <a:r>
              <a:rPr lang="en-US" b="0" dirty="0"/>
              <a:t>That number rises steadily over the next ten years with a jump from 2010 to 2013, as the percentage rose to almost 40%!</a:t>
            </a:r>
          </a:p>
          <a:p>
            <a:pPr marL="342900" lvl="2" indent="-342900" algn="l">
              <a:buFont typeface="Arial" charset="0"/>
              <a:buChar char="•"/>
            </a:pPr>
            <a:r>
              <a:rPr lang="en-US" b="0" dirty="0"/>
              <a:t>We see a similar trend in the % of women with graduate degrees in the bar plot on the right.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0" y="2378158"/>
            <a:ext cx="5852160" cy="36576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0" y="2378158"/>
            <a:ext cx="5852160" cy="3657600"/>
          </a:xfrm>
          <a:prstGeom prst="rect">
            <a:avLst/>
          </a:prstGeom>
        </p:spPr>
      </p:pic>
    </p:spTree>
    <p:extLst>
      <p:ext uri="{BB962C8B-B14F-4D97-AF65-F5344CB8AC3E}">
        <p14:creationId xmlns:p14="http://schemas.microsoft.com/office/powerpoint/2010/main" val="17807598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a:t>Gender unemployment gap</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522" y="2620618"/>
            <a:ext cx="8128000" cy="4572000"/>
          </a:xfrm>
          <a:prstGeom prst="rect">
            <a:avLst/>
          </a:prstGeom>
        </p:spPr>
      </p:pic>
      <p:sp>
        <p:nvSpPr>
          <p:cNvPr id="8" name="TextBox 7"/>
          <p:cNvSpPr txBox="1"/>
          <p:nvPr/>
        </p:nvSpPr>
        <p:spPr>
          <a:xfrm>
            <a:off x="1064646" y="7699256"/>
            <a:ext cx="10987654"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2" indent="-342900" algn="l">
              <a:buFont typeface="Arial" charset="0"/>
              <a:buChar char="•"/>
            </a:pPr>
            <a:r>
              <a:rPr lang="en-US" b="0" dirty="0"/>
              <a:t>Unemployment rate trending down with higher education degrees.</a:t>
            </a:r>
          </a:p>
          <a:p>
            <a:pPr marL="342900" lvl="2" indent="-342900" algn="l">
              <a:buFont typeface="Arial" charset="0"/>
              <a:buChar char="•"/>
            </a:pPr>
            <a:r>
              <a:rPr lang="en-US" b="0" dirty="0"/>
              <a:t>Men has slightly lower (1%) unemployment rate than women.</a:t>
            </a:r>
          </a:p>
          <a:p>
            <a:pPr marL="342900" lvl="2" indent="-342900" algn="l">
              <a:buFont typeface="Arial" charset="0"/>
              <a:buChar char="•"/>
            </a:pPr>
            <a:r>
              <a:rPr lang="en-US" b="0" dirty="0"/>
              <a:t>The gender unemployment gap shrinks with higher education degrees.</a:t>
            </a:r>
          </a:p>
          <a:p>
            <a:pPr marL="342900" lvl="3" indent="-342900" algn="l">
              <a:buFont typeface="Arial" charset="0"/>
              <a:buChar char="•"/>
            </a:pPr>
            <a:r>
              <a:rPr lang="en-US" b="0" dirty="0"/>
              <a:t>Note the rate here only consider individuals that are in labor force. </a:t>
            </a:r>
          </a:p>
        </p:txBody>
      </p:sp>
    </p:spTree>
    <p:extLst>
      <p:ext uri="{BB962C8B-B14F-4D97-AF65-F5344CB8AC3E}">
        <p14:creationId xmlns:p14="http://schemas.microsoft.com/office/powerpoint/2010/main" val="95337382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a:t>Gender pay gap (2003 to 2013)</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6" y="2705100"/>
            <a:ext cx="7943088" cy="4334256"/>
          </a:xfrm>
          <a:prstGeom prst="rect">
            <a:avLst/>
          </a:prstGeom>
        </p:spPr>
      </p:pic>
      <p:sp>
        <p:nvSpPr>
          <p:cNvPr id="7" name="TextBox 6"/>
          <p:cNvSpPr txBox="1"/>
          <p:nvPr/>
        </p:nvSpPr>
        <p:spPr>
          <a:xfrm>
            <a:off x="532323" y="7107204"/>
            <a:ext cx="11940154"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2" indent="-342900" algn="l">
              <a:buFont typeface="Arial" charset="0"/>
              <a:buChar char="•"/>
            </a:pPr>
            <a:r>
              <a:rPr lang="en-US" b="0" dirty="0"/>
              <a:t>Women have come a long way but are still not at parity. We have seen women's increased education and workforce participation. But women makes consistently 30% less than men!</a:t>
            </a:r>
          </a:p>
          <a:p>
            <a:pPr marL="342900" lvl="2" indent="-342900" algn="l">
              <a:buFont typeface="Arial" charset="0"/>
              <a:buChar char="•"/>
            </a:pPr>
            <a:r>
              <a:rPr lang="en-US" b="0" dirty="0"/>
              <a:t>There is NO shrinking trend in the gender pay gap over the years. </a:t>
            </a:r>
          </a:p>
          <a:p>
            <a:pPr marL="342900" lvl="2" indent="-342900" algn="l">
              <a:buFont typeface="Arial" charset="0"/>
              <a:buChar char="•"/>
            </a:pPr>
            <a:r>
              <a:rPr lang="en-US" b="0" dirty="0"/>
              <a:t>The mean wages increased from year 2003 to 2008. Then we see a small decrease from 2008 to 2013. This makes sense considering the financial crisis in 2008.</a:t>
            </a:r>
          </a:p>
        </p:txBody>
      </p:sp>
    </p:spTree>
    <p:extLst>
      <p:ext uri="{BB962C8B-B14F-4D97-AF65-F5344CB8AC3E}">
        <p14:creationId xmlns:p14="http://schemas.microsoft.com/office/powerpoint/2010/main" val="4952481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4419" y="-229889"/>
            <a:ext cx="11099800" cy="1773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Statistical Analysis</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93" y="1853095"/>
            <a:ext cx="5486400" cy="3657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292" y="1773583"/>
            <a:ext cx="4814516" cy="40120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493" y="6042808"/>
            <a:ext cx="5080413" cy="3386942"/>
          </a:xfrm>
          <a:prstGeom prst="rect">
            <a:avLst/>
          </a:prstGeom>
        </p:spPr>
      </p:pic>
      <p:sp>
        <p:nvSpPr>
          <p:cNvPr id="7" name="TextBox 6"/>
          <p:cNvSpPr txBox="1"/>
          <p:nvPr/>
        </p:nvSpPr>
        <p:spPr>
          <a:xfrm>
            <a:off x="1327969" y="1797879"/>
            <a:ext cx="397544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accent1"/>
                </a:solidFill>
                <a:effectLst/>
                <a:uFillTx/>
                <a:latin typeface="Helvetica Neue"/>
                <a:ea typeface="Helvetica Neue"/>
                <a:cs typeface="Helvetica Neue"/>
                <a:sym typeface="Helvetica Neue"/>
              </a:rPr>
              <a:t>Gender Unemployment</a:t>
            </a:r>
            <a:r>
              <a:rPr kumimoji="0" lang="en-US" sz="2400" b="0" i="0" u="none" strike="noStrike" cap="none" spc="0" normalizeH="0" dirty="0">
                <a:ln>
                  <a:noFill/>
                </a:ln>
                <a:solidFill>
                  <a:schemeClr val="accent1"/>
                </a:solidFill>
                <a:effectLst/>
                <a:uFillTx/>
                <a:latin typeface="Helvetica Neue"/>
                <a:ea typeface="Helvetica Neue"/>
                <a:cs typeface="Helvetica Neue"/>
                <a:sym typeface="Helvetica Neue"/>
              </a:rPr>
              <a:t> Gap</a:t>
            </a:r>
            <a:endParaRPr kumimoji="0" lang="en-US" sz="2400" b="0" i="0" u="none" strike="noStrike" cap="none" spc="0" normalizeH="0" baseline="0" dirty="0">
              <a:ln>
                <a:noFill/>
              </a:ln>
              <a:solidFill>
                <a:schemeClr val="accent1"/>
              </a:solidFill>
              <a:effectLst/>
              <a:uFillTx/>
              <a:latin typeface="Helvetica Neue"/>
              <a:ea typeface="Helvetica Neue"/>
              <a:cs typeface="Helvetica Neue"/>
              <a:sym typeface="Helvetica Neue"/>
            </a:endParaRPr>
          </a:p>
        </p:txBody>
      </p:sp>
      <p:sp>
        <p:nvSpPr>
          <p:cNvPr id="8" name="TextBox 7"/>
          <p:cNvSpPr txBox="1"/>
          <p:nvPr/>
        </p:nvSpPr>
        <p:spPr>
          <a:xfrm>
            <a:off x="8330128" y="1773583"/>
            <a:ext cx="239328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accent5"/>
                </a:solidFill>
                <a:effectLst/>
                <a:uFillTx/>
                <a:latin typeface="Helvetica Neue"/>
                <a:ea typeface="Helvetica Neue"/>
                <a:cs typeface="Helvetica Neue"/>
                <a:sym typeface="Helvetica Neue"/>
              </a:rPr>
              <a:t>Gender Pay </a:t>
            </a:r>
            <a:r>
              <a:rPr kumimoji="0" lang="en-US" sz="2400" b="0" i="0" u="none" strike="noStrike" cap="none" spc="0" normalizeH="0" dirty="0">
                <a:ln>
                  <a:noFill/>
                </a:ln>
                <a:solidFill>
                  <a:schemeClr val="accent5"/>
                </a:solidFill>
                <a:effectLst/>
                <a:uFillTx/>
                <a:latin typeface="Helvetica Neue"/>
                <a:ea typeface="Helvetica Neue"/>
                <a:cs typeface="Helvetica Neue"/>
                <a:sym typeface="Helvetica Neue"/>
              </a:rPr>
              <a:t>Gap</a:t>
            </a:r>
            <a:endParaRPr kumimoji="0" lang="en-US" sz="2400" b="0" i="0" u="none" strike="noStrike" cap="none" spc="0" normalizeH="0" baseline="0" dirty="0">
              <a:ln>
                <a:noFill/>
              </a:ln>
              <a:solidFill>
                <a:schemeClr val="accent5"/>
              </a:solidFill>
              <a:effectLst/>
              <a:uFillTx/>
              <a:latin typeface="Helvetica Neue"/>
              <a:ea typeface="Helvetica Neue"/>
              <a:cs typeface="Helvetica Neue"/>
              <a:sym typeface="Helvetica Neue"/>
            </a:endParaRPr>
          </a:p>
        </p:txBody>
      </p:sp>
      <p:sp>
        <p:nvSpPr>
          <p:cNvPr id="9" name="TextBox 8"/>
          <p:cNvSpPr txBox="1"/>
          <p:nvPr/>
        </p:nvSpPr>
        <p:spPr>
          <a:xfrm>
            <a:off x="1016091" y="5806846"/>
            <a:ext cx="409727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7030A0"/>
                </a:solidFill>
                <a:effectLst/>
                <a:uFillTx/>
                <a:latin typeface="Helvetica Neue"/>
                <a:ea typeface="Helvetica Neue"/>
                <a:cs typeface="Helvetica Neue"/>
                <a:sym typeface="Helvetica Neue"/>
              </a:rPr>
              <a:t>Gender Job</a:t>
            </a:r>
            <a:r>
              <a:rPr kumimoji="0" lang="en-US" sz="2400" b="0" i="0" u="none" strike="noStrike" cap="none" spc="0" normalizeH="0" dirty="0">
                <a:ln>
                  <a:noFill/>
                </a:ln>
                <a:solidFill>
                  <a:srgbClr val="7030A0"/>
                </a:solidFill>
                <a:effectLst/>
                <a:uFillTx/>
                <a:latin typeface="Helvetica Neue"/>
                <a:ea typeface="Helvetica Neue"/>
                <a:cs typeface="Helvetica Neue"/>
                <a:sym typeface="Helvetica Neue"/>
              </a:rPr>
              <a:t> Satisfaction Gap</a:t>
            </a:r>
            <a:endParaRPr kumimoji="0" lang="en-US" sz="2400" b="0" i="0" u="none" strike="noStrike" cap="none" spc="0" normalizeH="0" baseline="0" dirty="0">
              <a:ln>
                <a:noFill/>
              </a:ln>
              <a:solidFill>
                <a:srgbClr val="7030A0"/>
              </a:solidFill>
              <a:effectLst/>
              <a:uFillTx/>
              <a:latin typeface="Helvetica Neue"/>
              <a:ea typeface="Helvetica Neue"/>
              <a:cs typeface="Helvetica Neue"/>
              <a:sym typeface="Helvetica Neue"/>
            </a:endParaRPr>
          </a:p>
        </p:txBody>
      </p:sp>
      <mc:AlternateContent xmlns:mc="http://schemas.openxmlformats.org/markup-compatibility/2006">
        <mc:Choice xmlns:a14="http://schemas.microsoft.com/office/drawing/2010/main" Requires="a14">
          <p:graphicFrame>
            <p:nvGraphicFramePr>
              <p:cNvPr id="11" name="Table 10"/>
              <p:cNvGraphicFramePr>
                <a:graphicFrameLocks noGrp="1"/>
              </p:cNvGraphicFramePr>
              <p:nvPr>
                <p:extLst>
                  <p:ext uri="{D42A27DB-BD31-4B8C-83A1-F6EECF244321}">
                    <p14:modId xmlns:p14="http://schemas.microsoft.com/office/powerpoint/2010/main" val="45392212"/>
                  </p:ext>
                </p:extLst>
              </p:nvPr>
            </p:nvGraphicFramePr>
            <p:xfrm>
              <a:off x="5537914" y="6031027"/>
              <a:ext cx="7447836" cy="3389132"/>
            </p:xfrm>
            <a:graphic>
              <a:graphicData uri="http://schemas.openxmlformats.org/drawingml/2006/table">
                <a:tbl>
                  <a:tblPr firstRow="1" bandRow="1">
                    <a:tableStyleId>{5940675A-B579-460E-94D1-54222C63F5DA}</a:tableStyleId>
                  </a:tblPr>
                  <a:tblGrid>
                    <a:gridCol w="2328786">
                      <a:extLst>
                        <a:ext uri="{9D8B030D-6E8A-4147-A177-3AD203B41FA5}">
                          <a16:colId xmlns:a16="http://schemas.microsoft.com/office/drawing/2014/main" val="20000"/>
                        </a:ext>
                      </a:extLst>
                    </a:gridCol>
                    <a:gridCol w="1395132">
                      <a:extLst>
                        <a:ext uri="{9D8B030D-6E8A-4147-A177-3AD203B41FA5}">
                          <a16:colId xmlns:a16="http://schemas.microsoft.com/office/drawing/2014/main" val="703539880"/>
                        </a:ext>
                      </a:extLst>
                    </a:gridCol>
                    <a:gridCol w="2003125">
                      <a:extLst>
                        <a:ext uri="{9D8B030D-6E8A-4147-A177-3AD203B41FA5}">
                          <a16:colId xmlns:a16="http://schemas.microsoft.com/office/drawing/2014/main" val="20001"/>
                        </a:ext>
                      </a:extLst>
                    </a:gridCol>
                    <a:gridCol w="1720793">
                      <a:extLst>
                        <a:ext uri="{9D8B030D-6E8A-4147-A177-3AD203B41FA5}">
                          <a16:colId xmlns:a16="http://schemas.microsoft.com/office/drawing/2014/main" val="20002"/>
                        </a:ext>
                      </a:extLst>
                    </a:gridCol>
                  </a:tblGrid>
                  <a:tr h="790712">
                    <a:tc>
                      <a:txBody>
                        <a:bodyPr/>
                        <a:lstStyle/>
                        <a:p>
                          <a:r>
                            <a:rPr lang="en-US" sz="2000" b="1" dirty="0"/>
                            <a:t>Feature</a:t>
                          </a:r>
                          <a:r>
                            <a:rPr lang="en-US" sz="2000" b="1" baseline="0" dirty="0"/>
                            <a:t> Examined with Gender</a:t>
                          </a:r>
                          <a:endParaRPr lang="en-US" sz="2000" b="1" dirty="0"/>
                        </a:p>
                      </a:txBody>
                      <a:tcPr anchor="ctr"/>
                    </a:tc>
                    <a:tc>
                      <a:txBody>
                        <a:bodyPr/>
                        <a:lstStyle/>
                        <a:p>
                          <a:r>
                            <a:rPr lang="en-US" sz="2000" b="1" dirty="0"/>
                            <a:t>Difference</a:t>
                          </a:r>
                        </a:p>
                      </a:txBody>
                      <a:tcPr anchor="ctr"/>
                    </a:tc>
                    <a:tc>
                      <a:txBody>
                        <a:bodyPr/>
                        <a:lstStyle/>
                        <a:p>
                          <a:r>
                            <a:rPr lang="en-US" sz="2000" b="1" dirty="0"/>
                            <a:t>P-value from </a:t>
                          </a:r>
                          <a14:m>
                            <m:oMath xmlns:m="http://schemas.openxmlformats.org/officeDocument/2006/math">
                              <m:sSup>
                                <m:sSupPr>
                                  <m:ctrlPr>
                                    <a:rPr lang="en-US" sz="2000" b="1" i="1" smtClean="0">
                                      <a:latin typeface="Cambria Math" panose="02040503050406030204" pitchFamily="18" charset="0"/>
                                      <a:ea typeface="Cambria Math" charset="0"/>
                                      <a:cs typeface="Cambria Math" charset="0"/>
                                    </a:rPr>
                                  </m:ctrlPr>
                                </m:sSupPr>
                                <m:e>
                                  <m:r>
                                    <a:rPr lang="en-US" sz="2000" b="1" i="1" smtClean="0">
                                      <a:latin typeface="Cambria Math" charset="0"/>
                                      <a:ea typeface="Cambria Math" charset="0"/>
                                      <a:cs typeface="Cambria Math" charset="0"/>
                                    </a:rPr>
                                    <m:t>𝝌</m:t>
                                  </m:r>
                                </m:e>
                                <m:sup>
                                  <m:r>
                                    <a:rPr lang="en-US" sz="2000" b="1" i="1" smtClean="0">
                                      <a:latin typeface="Cambria Math" charset="0"/>
                                      <a:ea typeface="Cambria Math" charset="0"/>
                                      <a:cs typeface="Cambria Math" charset="0"/>
                                    </a:rPr>
                                    <m:t>𝟐</m:t>
                                  </m:r>
                                </m:sup>
                              </m:sSup>
                            </m:oMath>
                          </a14:m>
                          <a:r>
                            <a:rPr lang="en-US" sz="2000" b="1" dirty="0"/>
                            <a:t> test</a:t>
                          </a:r>
                        </a:p>
                      </a:txBody>
                      <a:tcPr anchor="ctr"/>
                    </a:tc>
                    <a:tc>
                      <a:txBody>
                        <a:bodyPr/>
                        <a:lstStyle/>
                        <a:p>
                          <a:r>
                            <a:rPr lang="en-US" sz="2000" b="1" dirty="0"/>
                            <a:t>Conclusion</a:t>
                          </a:r>
                        </a:p>
                      </a:txBody>
                      <a:tcPr anchor="ctr"/>
                    </a:tc>
                    <a:extLst>
                      <a:ext uri="{0D108BD9-81ED-4DB2-BD59-A6C34878D82A}">
                        <a16:rowId xmlns:a16="http://schemas.microsoft.com/office/drawing/2014/main" val="10000"/>
                      </a:ext>
                    </a:extLst>
                  </a:tr>
                  <a:tr h="975805">
                    <a:tc>
                      <a:txBody>
                        <a:bodyPr/>
                        <a:lstStyle/>
                        <a:p>
                          <a:r>
                            <a:rPr lang="en-US" sz="1800" dirty="0">
                              <a:solidFill>
                                <a:schemeClr val="accent1"/>
                              </a:solidFill>
                            </a:rPr>
                            <a:t>Gender Unemployment</a:t>
                          </a:r>
                          <a:r>
                            <a:rPr lang="en-US" sz="1800" baseline="0" dirty="0">
                              <a:solidFill>
                                <a:schemeClr val="accent1"/>
                              </a:solidFill>
                            </a:rPr>
                            <a:t> Gap</a:t>
                          </a:r>
                          <a:endParaRPr lang="en-US" sz="1800" dirty="0">
                            <a:solidFill>
                              <a:schemeClr val="accent1"/>
                            </a:solidFill>
                          </a:endParaRPr>
                        </a:p>
                      </a:txBody>
                      <a:tcPr anchor="ctr"/>
                    </a:tc>
                    <a:tc>
                      <a:txBody>
                        <a:bodyPr/>
                        <a:lstStyle/>
                        <a:p>
                          <a:r>
                            <a:rPr lang="en-US" sz="2000" dirty="0">
                              <a:latin typeface="Arial" panose="020B0604020202020204" pitchFamily="34" charset="0"/>
                              <a:cs typeface="Arial" panose="020B0604020202020204" pitchFamily="34" charset="0"/>
                            </a:rPr>
                            <a:t>o.5%</a:t>
                          </a:r>
                        </a:p>
                      </a:txBody>
                      <a:tcPr anchor="ctr"/>
                    </a:tc>
                    <a:tc>
                      <a:txBody>
                        <a:bodyPr/>
                        <a:lstStyle/>
                        <a:p>
                          <a:r>
                            <a:rPr lang="en-US" sz="2000" dirty="0"/>
                            <a:t>7.8e-17</a:t>
                          </a:r>
                        </a:p>
                      </a:txBody>
                      <a:tcPr anchor="ctr"/>
                    </a:tc>
                    <a:tc>
                      <a:txBody>
                        <a:bodyPr/>
                        <a:lstStyle/>
                        <a:p>
                          <a:r>
                            <a:rPr lang="en-US" dirty="0">
                              <a:solidFill>
                                <a:schemeClr val="tx1"/>
                              </a:solidFill>
                            </a:rPr>
                            <a:t>Significant</a:t>
                          </a:r>
                        </a:p>
                      </a:txBody>
                      <a:tcPr anchor="ctr"/>
                    </a:tc>
                    <a:extLst>
                      <a:ext uri="{0D108BD9-81ED-4DB2-BD59-A6C34878D82A}">
                        <a16:rowId xmlns:a16="http://schemas.microsoft.com/office/drawing/2014/main" val="10001"/>
                      </a:ext>
                    </a:extLst>
                  </a:tr>
                  <a:tr h="646810">
                    <a:tc>
                      <a:txBody>
                        <a:bodyPr/>
                        <a:lstStyle/>
                        <a:p>
                          <a:r>
                            <a:rPr lang="en-US" sz="1800" dirty="0">
                              <a:solidFill>
                                <a:srgbClr val="FF0000"/>
                              </a:solidFill>
                            </a:rPr>
                            <a:t>Gender Pay Gap</a:t>
                          </a:r>
                        </a:p>
                      </a:txBody>
                      <a:tcPr anchor="ctr"/>
                    </a:tc>
                    <a:tc>
                      <a:txBody>
                        <a:bodyPr/>
                        <a:lstStyle/>
                        <a:p>
                          <a:r>
                            <a:rPr lang="en-US" sz="2000" dirty="0">
                              <a:latin typeface="Arial" panose="020B0604020202020204" pitchFamily="34" charset="0"/>
                              <a:cs typeface="Arial" panose="020B0604020202020204" pitchFamily="34" charset="0"/>
                            </a:rPr>
                            <a:t>30%</a:t>
                          </a:r>
                        </a:p>
                      </a:txBody>
                      <a:tcPr anchor="ctr"/>
                    </a:tc>
                    <a:tc>
                      <a:txBody>
                        <a:bodyPr/>
                        <a:lstStyle/>
                        <a:p>
                          <a:r>
                            <a:rPr lang="en-US" sz="2000" dirty="0"/>
                            <a:t>0</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dirty="0"/>
                            <a:t>Significant </a:t>
                          </a:r>
                        </a:p>
                        <a:p>
                          <a:endParaRPr lang="en-US" dirty="0"/>
                        </a:p>
                      </a:txBody>
                      <a:tcPr anchor="ctr"/>
                    </a:tc>
                    <a:extLst>
                      <a:ext uri="{0D108BD9-81ED-4DB2-BD59-A6C34878D82A}">
                        <a16:rowId xmlns:a16="http://schemas.microsoft.com/office/drawing/2014/main" val="10002"/>
                      </a:ext>
                    </a:extLst>
                  </a:tr>
                  <a:tr h="975805">
                    <a:tc>
                      <a:txBody>
                        <a:bodyPr/>
                        <a:lstStyle/>
                        <a:p>
                          <a:r>
                            <a:rPr lang="en-US" sz="1800" dirty="0">
                              <a:solidFill>
                                <a:srgbClr val="7030A0"/>
                              </a:solidFill>
                            </a:rPr>
                            <a:t>Gender Satisfaction Gap</a:t>
                          </a:r>
                        </a:p>
                      </a:txBody>
                      <a:tcPr anchor="ctr"/>
                    </a:tc>
                    <a:tc>
                      <a:txBody>
                        <a:bodyPr/>
                        <a:lstStyle/>
                        <a:p>
                          <a:r>
                            <a:rPr lang="en-US" sz="2000" dirty="0">
                              <a:latin typeface="Arial" panose="020B0604020202020204" pitchFamily="34" charset="0"/>
                              <a:cs typeface="Arial" panose="020B0604020202020204" pitchFamily="34" charset="0"/>
                            </a:rPr>
                            <a:t>1%</a:t>
                          </a:r>
                        </a:p>
                      </a:txBody>
                      <a:tcPr anchor="ctr"/>
                    </a:tc>
                    <a:tc>
                      <a:txBody>
                        <a:bodyPr/>
                        <a:lstStyle/>
                        <a:p>
                          <a:r>
                            <a:rPr lang="en-US" sz="2000" dirty="0"/>
                            <a:t>3.3e-24</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dirty="0"/>
                            <a:t>Significant</a:t>
                          </a:r>
                        </a:p>
                      </a:txBody>
                      <a:tcPr anchor="ctr"/>
                    </a:tc>
                    <a:extLst>
                      <a:ext uri="{0D108BD9-81ED-4DB2-BD59-A6C34878D82A}">
                        <a16:rowId xmlns:a16="http://schemas.microsoft.com/office/drawing/2014/main" val="10003"/>
                      </a:ext>
                    </a:extLst>
                  </a:tr>
                </a:tbl>
              </a:graphicData>
            </a:graphic>
          </p:graphicFrame>
        </mc:Choice>
        <mc:Fallback>
          <p:graphicFrame>
            <p:nvGraphicFramePr>
              <p:cNvPr id="11" name="Table 10"/>
              <p:cNvGraphicFramePr>
                <a:graphicFrameLocks noGrp="1"/>
              </p:cNvGraphicFramePr>
              <p:nvPr>
                <p:extLst>
                  <p:ext uri="{D42A27DB-BD31-4B8C-83A1-F6EECF244321}">
                    <p14:modId xmlns:p14="http://schemas.microsoft.com/office/powerpoint/2010/main" val="45392212"/>
                  </p:ext>
                </p:extLst>
              </p:nvPr>
            </p:nvGraphicFramePr>
            <p:xfrm>
              <a:off x="5537914" y="6031027"/>
              <a:ext cx="7447836" cy="3389132"/>
            </p:xfrm>
            <a:graphic>
              <a:graphicData uri="http://schemas.openxmlformats.org/drawingml/2006/table">
                <a:tbl>
                  <a:tblPr firstRow="1" bandRow="1">
                    <a:tableStyleId>{5940675A-B579-460E-94D1-54222C63F5DA}</a:tableStyleId>
                  </a:tblPr>
                  <a:tblGrid>
                    <a:gridCol w="2328786">
                      <a:extLst>
                        <a:ext uri="{9D8B030D-6E8A-4147-A177-3AD203B41FA5}">
                          <a16:colId xmlns:a16="http://schemas.microsoft.com/office/drawing/2014/main" val="20000"/>
                        </a:ext>
                      </a:extLst>
                    </a:gridCol>
                    <a:gridCol w="1395132">
                      <a:extLst>
                        <a:ext uri="{9D8B030D-6E8A-4147-A177-3AD203B41FA5}">
                          <a16:colId xmlns:a16="http://schemas.microsoft.com/office/drawing/2014/main" val="703539880"/>
                        </a:ext>
                      </a:extLst>
                    </a:gridCol>
                    <a:gridCol w="2003125">
                      <a:extLst>
                        <a:ext uri="{9D8B030D-6E8A-4147-A177-3AD203B41FA5}">
                          <a16:colId xmlns:a16="http://schemas.microsoft.com/office/drawing/2014/main" val="20001"/>
                        </a:ext>
                      </a:extLst>
                    </a:gridCol>
                    <a:gridCol w="1720793">
                      <a:extLst>
                        <a:ext uri="{9D8B030D-6E8A-4147-A177-3AD203B41FA5}">
                          <a16:colId xmlns:a16="http://schemas.microsoft.com/office/drawing/2014/main" val="20002"/>
                        </a:ext>
                      </a:extLst>
                    </a:gridCol>
                  </a:tblGrid>
                  <a:tr h="790712">
                    <a:tc>
                      <a:txBody>
                        <a:bodyPr/>
                        <a:lstStyle/>
                        <a:p>
                          <a:r>
                            <a:rPr lang="en-US" sz="2000" b="1" dirty="0"/>
                            <a:t>Feature</a:t>
                          </a:r>
                          <a:r>
                            <a:rPr lang="en-US" sz="2000" b="1" baseline="0" dirty="0"/>
                            <a:t> Examined with Gender</a:t>
                          </a:r>
                          <a:endParaRPr lang="en-US" sz="2000" b="1" dirty="0"/>
                        </a:p>
                      </a:txBody>
                      <a:tcPr anchor="ctr"/>
                    </a:tc>
                    <a:tc>
                      <a:txBody>
                        <a:bodyPr/>
                        <a:lstStyle/>
                        <a:p>
                          <a:r>
                            <a:rPr lang="en-US" sz="2000" b="1" dirty="0"/>
                            <a:t>Difference</a:t>
                          </a:r>
                        </a:p>
                      </a:txBody>
                      <a:tcPr anchor="ctr"/>
                    </a:tc>
                    <a:tc>
                      <a:txBody>
                        <a:bodyPr/>
                        <a:lstStyle/>
                        <a:p>
                          <a:endParaRPr lang="en-US"/>
                        </a:p>
                      </a:txBody>
                      <a:tcPr anchor="ctr">
                        <a:blipFill>
                          <a:blip r:embed="rId5"/>
                          <a:stretch>
                            <a:fillRect l="-187898" r="-86624" b="-326984"/>
                          </a:stretch>
                        </a:blipFill>
                      </a:tcPr>
                    </a:tc>
                    <a:tc>
                      <a:txBody>
                        <a:bodyPr/>
                        <a:lstStyle/>
                        <a:p>
                          <a:r>
                            <a:rPr lang="en-US" sz="2000" b="1" dirty="0"/>
                            <a:t>Conclusion</a:t>
                          </a:r>
                        </a:p>
                      </a:txBody>
                      <a:tcPr anchor="ctr"/>
                    </a:tc>
                    <a:extLst>
                      <a:ext uri="{0D108BD9-81ED-4DB2-BD59-A6C34878D82A}">
                        <a16:rowId xmlns:a16="http://schemas.microsoft.com/office/drawing/2014/main" val="10000"/>
                      </a:ext>
                    </a:extLst>
                  </a:tr>
                  <a:tr h="975805">
                    <a:tc>
                      <a:txBody>
                        <a:bodyPr/>
                        <a:lstStyle/>
                        <a:p>
                          <a:r>
                            <a:rPr lang="en-US" sz="1800" dirty="0">
                              <a:solidFill>
                                <a:schemeClr val="accent1"/>
                              </a:solidFill>
                            </a:rPr>
                            <a:t>Gender Unemployment</a:t>
                          </a:r>
                          <a:r>
                            <a:rPr lang="en-US" sz="1800" baseline="0" dirty="0">
                              <a:solidFill>
                                <a:schemeClr val="accent1"/>
                              </a:solidFill>
                            </a:rPr>
                            <a:t> Gap</a:t>
                          </a:r>
                          <a:endParaRPr lang="en-US" sz="1800" dirty="0">
                            <a:solidFill>
                              <a:schemeClr val="accent1"/>
                            </a:solidFill>
                          </a:endParaRPr>
                        </a:p>
                      </a:txBody>
                      <a:tcPr anchor="ctr"/>
                    </a:tc>
                    <a:tc>
                      <a:txBody>
                        <a:bodyPr/>
                        <a:lstStyle/>
                        <a:p>
                          <a:r>
                            <a:rPr lang="en-US" sz="2000" dirty="0">
                              <a:latin typeface="Arial" panose="020B0604020202020204" pitchFamily="34" charset="0"/>
                              <a:cs typeface="Arial" panose="020B0604020202020204" pitchFamily="34" charset="0"/>
                            </a:rPr>
                            <a:t>o.5%</a:t>
                          </a:r>
                        </a:p>
                      </a:txBody>
                      <a:tcPr anchor="ctr"/>
                    </a:tc>
                    <a:tc>
                      <a:txBody>
                        <a:bodyPr/>
                        <a:lstStyle/>
                        <a:p>
                          <a:r>
                            <a:rPr lang="en-US" sz="2000" dirty="0"/>
                            <a:t>7.8e-17</a:t>
                          </a:r>
                        </a:p>
                      </a:txBody>
                      <a:tcPr anchor="ctr"/>
                    </a:tc>
                    <a:tc>
                      <a:txBody>
                        <a:bodyPr/>
                        <a:lstStyle/>
                        <a:p>
                          <a:r>
                            <a:rPr lang="en-US" dirty="0">
                              <a:solidFill>
                                <a:schemeClr val="tx1"/>
                              </a:solidFill>
                            </a:rPr>
                            <a:t>Significant</a:t>
                          </a:r>
                        </a:p>
                      </a:txBody>
                      <a:tcPr anchor="ctr"/>
                    </a:tc>
                    <a:extLst>
                      <a:ext uri="{0D108BD9-81ED-4DB2-BD59-A6C34878D82A}">
                        <a16:rowId xmlns:a16="http://schemas.microsoft.com/office/drawing/2014/main" val="10001"/>
                      </a:ext>
                    </a:extLst>
                  </a:tr>
                  <a:tr h="646810">
                    <a:tc>
                      <a:txBody>
                        <a:bodyPr/>
                        <a:lstStyle/>
                        <a:p>
                          <a:r>
                            <a:rPr lang="en-US" sz="1800" dirty="0">
                              <a:solidFill>
                                <a:srgbClr val="FF0000"/>
                              </a:solidFill>
                            </a:rPr>
                            <a:t>Gender Pay Gap</a:t>
                          </a:r>
                        </a:p>
                      </a:txBody>
                      <a:tcPr anchor="ctr"/>
                    </a:tc>
                    <a:tc>
                      <a:txBody>
                        <a:bodyPr/>
                        <a:lstStyle/>
                        <a:p>
                          <a:r>
                            <a:rPr lang="en-US" sz="2000" dirty="0">
                              <a:latin typeface="Arial" panose="020B0604020202020204" pitchFamily="34" charset="0"/>
                              <a:cs typeface="Arial" panose="020B0604020202020204" pitchFamily="34" charset="0"/>
                            </a:rPr>
                            <a:t>30%</a:t>
                          </a:r>
                        </a:p>
                      </a:txBody>
                      <a:tcPr anchor="ctr"/>
                    </a:tc>
                    <a:tc>
                      <a:txBody>
                        <a:bodyPr/>
                        <a:lstStyle/>
                        <a:p>
                          <a:r>
                            <a:rPr lang="en-US" sz="2000" dirty="0"/>
                            <a:t>0</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dirty="0"/>
                            <a:t>Significant </a:t>
                          </a:r>
                        </a:p>
                        <a:p>
                          <a:endParaRPr lang="en-US" dirty="0"/>
                        </a:p>
                      </a:txBody>
                      <a:tcPr anchor="ctr"/>
                    </a:tc>
                    <a:extLst>
                      <a:ext uri="{0D108BD9-81ED-4DB2-BD59-A6C34878D82A}">
                        <a16:rowId xmlns:a16="http://schemas.microsoft.com/office/drawing/2014/main" val="10002"/>
                      </a:ext>
                    </a:extLst>
                  </a:tr>
                  <a:tr h="975805">
                    <a:tc>
                      <a:txBody>
                        <a:bodyPr/>
                        <a:lstStyle/>
                        <a:p>
                          <a:r>
                            <a:rPr lang="en-US" sz="1800" dirty="0">
                              <a:solidFill>
                                <a:srgbClr val="7030A0"/>
                              </a:solidFill>
                            </a:rPr>
                            <a:t>Gender Satisfaction Gap</a:t>
                          </a:r>
                        </a:p>
                      </a:txBody>
                      <a:tcPr anchor="ctr"/>
                    </a:tc>
                    <a:tc>
                      <a:txBody>
                        <a:bodyPr/>
                        <a:lstStyle/>
                        <a:p>
                          <a:r>
                            <a:rPr lang="en-US" sz="2000" dirty="0">
                              <a:latin typeface="Arial" panose="020B0604020202020204" pitchFamily="34" charset="0"/>
                              <a:cs typeface="Arial" panose="020B0604020202020204" pitchFamily="34" charset="0"/>
                            </a:rPr>
                            <a:t>1%</a:t>
                          </a:r>
                        </a:p>
                      </a:txBody>
                      <a:tcPr anchor="ctr"/>
                    </a:tc>
                    <a:tc>
                      <a:txBody>
                        <a:bodyPr/>
                        <a:lstStyle/>
                        <a:p>
                          <a:r>
                            <a:rPr lang="en-US" sz="2000" dirty="0"/>
                            <a:t>3.3e-24</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dirty="0"/>
                            <a:t>Significant</a:t>
                          </a:r>
                        </a:p>
                      </a:txBody>
                      <a:tcPr anchor="ctr"/>
                    </a:tc>
                    <a:extLst>
                      <a:ext uri="{0D108BD9-81ED-4DB2-BD59-A6C34878D82A}">
                        <a16:rowId xmlns:a16="http://schemas.microsoft.com/office/drawing/2014/main" val="10003"/>
                      </a:ext>
                    </a:extLst>
                  </a:tr>
                </a:tbl>
              </a:graphicData>
            </a:graphic>
          </p:graphicFrame>
        </mc:Fallback>
      </mc:AlternateContent>
      <p:sp>
        <p:nvSpPr>
          <p:cNvPr id="10" name="TextBox 9">
            <a:extLst>
              <a:ext uri="{FF2B5EF4-FFF2-40B4-BE49-F238E27FC236}">
                <a16:creationId xmlns:a16="http://schemas.microsoft.com/office/drawing/2014/main" id="{5054F26C-402D-5A41-B975-B15DD1D6E8DE}"/>
              </a:ext>
            </a:extLst>
          </p:cNvPr>
          <p:cNvSpPr txBox="1"/>
          <p:nvPr/>
        </p:nvSpPr>
        <p:spPr>
          <a:xfrm>
            <a:off x="2232892" y="1288223"/>
            <a:ext cx="878285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Gender makes a difference in STEM workforce, statistically.</a:t>
            </a:r>
          </a:p>
        </p:txBody>
      </p:sp>
    </p:spTree>
    <p:extLst>
      <p:ext uri="{BB962C8B-B14F-4D97-AF65-F5344CB8AC3E}">
        <p14:creationId xmlns:p14="http://schemas.microsoft.com/office/powerpoint/2010/main" val="12032077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3864" y="6911550"/>
            <a:ext cx="11099800" cy="2275265"/>
          </a:xfrm>
        </p:spPr>
        <p:txBody>
          <a:bodyPr>
            <a:noAutofit/>
          </a:bodyPr>
          <a:lstStyle/>
          <a:p>
            <a:pPr>
              <a:spcBef>
                <a:spcPts val="1000"/>
              </a:spcBef>
            </a:pPr>
            <a:r>
              <a:rPr lang="en-US" sz="2400" dirty="0"/>
              <a:t>The pay gap between men and women exist in all race groups. </a:t>
            </a:r>
          </a:p>
          <a:p>
            <a:pPr>
              <a:spcBef>
                <a:spcPts val="1000"/>
              </a:spcBef>
            </a:pPr>
            <a:r>
              <a:rPr lang="en-US" sz="2400" dirty="0"/>
              <a:t>For every dollar Asian men make, </a:t>
            </a:r>
            <a:r>
              <a:rPr lang="en-US" sz="2400" b="1" dirty="0"/>
              <a:t>Asian</a:t>
            </a:r>
            <a:r>
              <a:rPr lang="en-US" sz="2400" dirty="0"/>
              <a:t> women make </a:t>
            </a:r>
            <a:r>
              <a:rPr lang="en-US" sz="2400" b="1" dirty="0"/>
              <a:t>81 cents</a:t>
            </a:r>
            <a:r>
              <a:rPr lang="en-US" sz="2400" dirty="0"/>
              <a:t>.</a:t>
            </a:r>
            <a:br>
              <a:rPr lang="en-US" sz="2400" dirty="0"/>
            </a:br>
            <a:r>
              <a:rPr lang="en-US" sz="2400" dirty="0"/>
              <a:t>For every dollar white men make, </a:t>
            </a:r>
            <a:r>
              <a:rPr lang="en-US" sz="2400" b="1" dirty="0"/>
              <a:t>white</a:t>
            </a:r>
            <a:r>
              <a:rPr lang="en-US" sz="2400" dirty="0"/>
              <a:t> women make </a:t>
            </a:r>
            <a:r>
              <a:rPr lang="en-US" sz="2400" b="1" dirty="0"/>
              <a:t>74 cents</a:t>
            </a:r>
            <a:r>
              <a:rPr lang="en-US" sz="2400" dirty="0"/>
              <a:t>.</a:t>
            </a:r>
            <a:br>
              <a:rPr lang="en-US" sz="2400" dirty="0"/>
            </a:br>
            <a:r>
              <a:rPr lang="en-US" sz="2400" dirty="0"/>
              <a:t>For every dollar </a:t>
            </a:r>
            <a:r>
              <a:rPr lang="en-US" sz="2400" b="1" dirty="0"/>
              <a:t>other minorities </a:t>
            </a:r>
            <a:r>
              <a:rPr lang="en-US" sz="2400" dirty="0"/>
              <a:t>(include black, Hispanic, and etc.) men make, women in the same group make </a:t>
            </a:r>
            <a:r>
              <a:rPr lang="en-US" sz="2400" b="1" dirty="0"/>
              <a:t>79 cent</a:t>
            </a:r>
            <a:r>
              <a:rPr lang="en-US" sz="2400" dirty="0"/>
              <a:t>s.</a:t>
            </a:r>
          </a:p>
        </p:txBody>
      </p:sp>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a:t>Gender/race pay gap</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162300"/>
            <a:ext cx="6510528" cy="3419856"/>
          </a:xfrm>
          <a:prstGeom prst="rect">
            <a:avLst/>
          </a:prstGeom>
        </p:spPr>
      </p:pic>
    </p:spTree>
    <p:extLst>
      <p:ext uri="{BB962C8B-B14F-4D97-AF65-F5344CB8AC3E}">
        <p14:creationId xmlns:p14="http://schemas.microsoft.com/office/powerpoint/2010/main" val="1889720628"/>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2066</TotalTime>
  <Words>1356</Words>
  <Application>Microsoft Macintosh PowerPoint</Application>
  <PresentationFormat>Custom</PresentationFormat>
  <Paragraphs>164</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Cambria Math</vt:lpstr>
      <vt:lpstr>Helvetica Light</vt:lpstr>
      <vt:lpstr>Helvetica Neue</vt:lpstr>
      <vt:lpstr>Helvetica Neue Light</vt:lpstr>
      <vt:lpstr>Helvetica Neue Medium</vt:lpstr>
      <vt:lpstr>Helvetica Neue Thin</vt:lpstr>
      <vt:lpstr>White</vt:lpstr>
      <vt:lpstr>Women In STEM</vt:lpstr>
      <vt:lpstr>Outlines</vt:lpstr>
      <vt:lpstr>Motivation &amp; Potential Clients</vt:lpstr>
      <vt:lpstr>Data Source and Wrangling</vt:lpstr>
      <vt:lpstr>Explorative Data Analysis Women participation in 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Predict Salary Level (&gt;=60k or &lt;60k) </vt:lpstr>
      <vt:lpstr>PowerPoint Presentation</vt:lpstr>
      <vt:lpstr>PowerPoint Presentation</vt:lpstr>
      <vt:lpstr>Classification Predict Principal Job Field</vt:lpstr>
      <vt:lpstr>Summary</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In STEM</dc:title>
  <cp:lastModifiedBy>Microsoft Office User</cp:lastModifiedBy>
  <cp:revision>189</cp:revision>
  <dcterms:modified xsi:type="dcterms:W3CDTF">2018-05-21T19:41:11Z</dcterms:modified>
</cp:coreProperties>
</file>