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59" r:id="rId4"/>
    <p:sldId id="260" r:id="rId5"/>
    <p:sldId id="261" r:id="rId6"/>
    <p:sldId id="263" r:id="rId7"/>
    <p:sldId id="262" r:id="rId8"/>
    <p:sldId id="264" r:id="rId9"/>
    <p:sldId id="269" r:id="rId10"/>
    <p:sldId id="266" r:id="rId11"/>
    <p:sldId id="267" r:id="rId12"/>
    <p:sldId id="270" r:id="rId13"/>
    <p:sldId id="272" r:id="rId14"/>
    <p:sldId id="265" r:id="rId1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30"/>
  </p:normalViewPr>
  <p:slideViewPr>
    <p:cSldViewPr snapToGrid="0" snapToObjects="1">
      <p:cViewPr varScale="1">
        <p:scale>
          <a:sx n="64" d="100"/>
          <a:sy n="64" d="100"/>
        </p:scale>
        <p:origin x="4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txBox="1">
            <a:spLocks noGrp="1"/>
          </p:cNvSpPr>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25600" y="673100"/>
            <a:ext cx="9753600" cy="59055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esa.doc.gov/sites/default/files/womeninstemagaptoinnovation8311.pdf" TargetMode="External"/><Relationship Id="rId3" Type="http://schemas.openxmlformats.org/officeDocument/2006/relationships/hyperlink" Target="http://money.cnn.com/2016/04/12/pf/gender-pay-gap-equal-pay-day/index.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Women In STEM"/>
          <p:cNvSpPr txBox="1">
            <a:spLocks noGrp="1"/>
          </p:cNvSpPr>
          <p:nvPr>
            <p:ph type="ctrTitle"/>
          </p:nvPr>
        </p:nvSpPr>
        <p:spPr>
          <a:xfrm>
            <a:off x="1270000" y="-833967"/>
            <a:ext cx="10464800" cy="3302001"/>
          </a:xfrm>
          <a:prstGeom prst="rect">
            <a:avLst/>
          </a:prstGeom>
        </p:spPr>
        <p:txBody>
          <a:bodyPr/>
          <a:lstStyle/>
          <a:p>
            <a:r>
              <a:t>Women In STEM</a:t>
            </a:r>
          </a:p>
        </p:txBody>
      </p:sp>
      <p:pic>
        <p:nvPicPr>
          <p:cNvPr id="120" name="femalepercent.png" descr="femalepercent.png"/>
          <p:cNvPicPr>
            <a:picLocks/>
          </p:cNvPicPr>
          <p:nvPr/>
        </p:nvPicPr>
        <p:blipFill>
          <a:blip r:embed="rId2">
            <a:alphaModFix amt="72529"/>
            <a:extLst/>
          </a:blip>
          <a:srcRect t="3251"/>
          <a:stretch>
            <a:fillRect/>
          </a:stretch>
        </p:blipFill>
        <p:spPr>
          <a:xfrm>
            <a:off x="1511653" y="4402963"/>
            <a:ext cx="9992787" cy="5738646"/>
          </a:xfrm>
          <a:prstGeom prst="rect">
            <a:avLst/>
          </a:prstGeom>
          <a:ln w="12700">
            <a:miter lim="400000"/>
          </a:ln>
        </p:spPr>
      </p:pic>
      <p:sp>
        <p:nvSpPr>
          <p:cNvPr id="121" name="Shuojia Shi…"/>
          <p:cNvSpPr txBox="1">
            <a:spLocks noGrp="1"/>
          </p:cNvSpPr>
          <p:nvPr>
            <p:ph type="subTitle" sz="quarter" idx="1"/>
          </p:nvPr>
        </p:nvSpPr>
        <p:spPr>
          <a:xfrm>
            <a:off x="1270000" y="3086100"/>
            <a:ext cx="10464800" cy="2519570"/>
          </a:xfrm>
          <a:prstGeom prst="rect">
            <a:avLst/>
          </a:prstGeom>
          <a:solidFill>
            <a:srgbClr val="FFFFFF"/>
          </a:solidFill>
        </p:spPr>
        <p:txBody>
          <a:bodyPr/>
          <a:lstStyle/>
          <a:p>
            <a:r>
              <a:t>Shuojia Shi</a:t>
            </a:r>
          </a:p>
          <a:p>
            <a:r>
              <a:t>Springboard Data Science Career Track</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52500" y="604575"/>
            <a:ext cx="11099800" cy="17735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5400" dirty="0" smtClean="0"/>
              <a:t>Explorative Data Analysis</a:t>
            </a:r>
            <a:br>
              <a:rPr lang="en-US" sz="5400" dirty="0" smtClean="0"/>
            </a:br>
            <a:r>
              <a:rPr lang="en-US" sz="3600" dirty="0" smtClean="0"/>
              <a:t>Fields of major</a:t>
            </a:r>
            <a:r>
              <a:rPr lang="mr-IN" sz="3600" dirty="0" smtClean="0"/>
              <a:t>–</a:t>
            </a:r>
            <a:r>
              <a:rPr lang="en-US" sz="3600" dirty="0" smtClean="0"/>
              <a:t> women unemployment rate</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1028" y="2378158"/>
            <a:ext cx="10058400" cy="4435390"/>
          </a:xfrm>
          <a:prstGeom prst="rect">
            <a:avLst/>
          </a:prstGeom>
        </p:spPr>
      </p:pic>
      <p:sp>
        <p:nvSpPr>
          <p:cNvPr id="6" name="TextBox 5"/>
          <p:cNvSpPr txBox="1"/>
          <p:nvPr/>
        </p:nvSpPr>
        <p:spPr>
          <a:xfrm>
            <a:off x="1358371" y="7298228"/>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7" name="Text Placeholder 2"/>
          <p:cNvSpPr>
            <a:spLocks noGrp="1"/>
          </p:cNvSpPr>
          <p:nvPr>
            <p:ph type="body" idx="1"/>
          </p:nvPr>
        </p:nvSpPr>
        <p:spPr>
          <a:xfrm>
            <a:off x="1358371" y="6563606"/>
            <a:ext cx="11099800" cy="3388777"/>
          </a:xfrm>
        </p:spPr>
        <p:txBody>
          <a:bodyPr>
            <a:noAutofit/>
          </a:bodyPr>
          <a:lstStyle/>
          <a:p>
            <a:pPr>
              <a:spcBef>
                <a:spcPts val="1000"/>
              </a:spcBef>
            </a:pPr>
            <a:r>
              <a:rPr lang="en-US" sz="2400" dirty="0" smtClean="0"/>
              <a:t>The plot of female unemployment </a:t>
            </a:r>
            <a:r>
              <a:rPr lang="en-US" sz="2400" dirty="0"/>
              <a:t>rate for field of major groups in 2003 and </a:t>
            </a:r>
            <a:r>
              <a:rPr lang="en-US" sz="2400" dirty="0" smtClean="0"/>
              <a:t>2013 can give us some insight what </a:t>
            </a:r>
            <a:r>
              <a:rPr lang="en-US" sz="2400" dirty="0"/>
              <a:t>majors are having a better performance in job placement. </a:t>
            </a:r>
            <a:endParaRPr lang="en-US" sz="2400" dirty="0" smtClean="0"/>
          </a:p>
          <a:p>
            <a:pPr>
              <a:spcBef>
                <a:spcPts val="1000"/>
              </a:spcBef>
            </a:pPr>
            <a:r>
              <a:rPr lang="en-US" sz="2400" dirty="0" smtClean="0"/>
              <a:t>There is a significant decrease in the unemployment rate for the female engineering group (from 5% to 3%). </a:t>
            </a:r>
          </a:p>
          <a:p>
            <a:pPr>
              <a:spcBef>
                <a:spcPts val="1000"/>
              </a:spcBef>
            </a:pPr>
            <a:r>
              <a:rPr lang="en-US" sz="2400" dirty="0" smtClean="0"/>
              <a:t>Fields saw a larger increase of unemployment rate: social sciences, bio and life sciences, and other science and engineering related fields. </a:t>
            </a:r>
            <a:endParaRPr lang="en-US" sz="2400" dirty="0"/>
          </a:p>
        </p:txBody>
      </p:sp>
    </p:spTree>
    <p:extLst>
      <p:ext uri="{BB962C8B-B14F-4D97-AF65-F5344CB8AC3E}">
        <p14:creationId xmlns:p14="http://schemas.microsoft.com/office/powerpoint/2010/main" val="179013980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52500" y="0"/>
            <a:ext cx="11099800" cy="17735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5400" dirty="0" smtClean="0"/>
              <a:t>Explorative Data Analysis</a:t>
            </a:r>
            <a:br>
              <a:rPr lang="en-US" sz="5400" dirty="0" smtClean="0"/>
            </a:br>
            <a:r>
              <a:rPr lang="en-US" sz="3600" dirty="0" smtClean="0"/>
              <a:t>Principal job fields - gender pay gap</a:t>
            </a:r>
            <a:endParaRPr lang="en-US" sz="3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200" y="1773583"/>
            <a:ext cx="10058400" cy="4266491"/>
          </a:xfrm>
          <a:prstGeom prst="rect">
            <a:avLst/>
          </a:prstGeom>
        </p:spPr>
      </p:pic>
      <p:sp>
        <p:nvSpPr>
          <p:cNvPr id="6" name="Rectangle 5"/>
          <p:cNvSpPr/>
          <p:nvPr/>
        </p:nvSpPr>
        <p:spPr>
          <a:xfrm>
            <a:off x="952500" y="6161923"/>
            <a:ext cx="11458713" cy="3303468"/>
          </a:xfrm>
          <a:prstGeom prst="rect">
            <a:avLst/>
          </a:prstGeom>
        </p:spPr>
        <p:txBody>
          <a:bodyPr wrap="square">
            <a:spAutoFit/>
          </a:bodyPr>
          <a:lstStyle/>
          <a:p>
            <a:pPr marL="444500" indent="-444500" algn="l">
              <a:spcBef>
                <a:spcPts val="1000"/>
              </a:spcBef>
              <a:buSzPct val="145000"/>
              <a:buFontTx/>
              <a:buChar char="•"/>
            </a:pPr>
            <a:r>
              <a:rPr lang="en-US" b="0" dirty="0" smtClean="0"/>
              <a:t>The </a:t>
            </a:r>
            <a:r>
              <a:rPr lang="en-US" b="0" dirty="0"/>
              <a:t>job fields that have the least pay gap between men and women are: engineering, computer/</a:t>
            </a:r>
            <a:r>
              <a:rPr lang="en-US" b="0" dirty="0" err="1"/>
              <a:t>maths</a:t>
            </a:r>
            <a:r>
              <a:rPr lang="en-US" b="0" dirty="0"/>
              <a:t> sciences and bio/life sciences</a:t>
            </a:r>
            <a:r>
              <a:rPr lang="en-US" b="0" dirty="0" smtClean="0"/>
              <a:t>.</a:t>
            </a:r>
          </a:p>
          <a:p>
            <a:pPr marL="444500" indent="-444500" algn="l">
              <a:spcBef>
                <a:spcPts val="1000"/>
              </a:spcBef>
              <a:buSzPct val="145000"/>
              <a:buFontTx/>
              <a:buChar char="•"/>
            </a:pPr>
            <a:r>
              <a:rPr lang="en-US" b="0" dirty="0" smtClean="0"/>
              <a:t>Engineering </a:t>
            </a:r>
            <a:r>
              <a:rPr lang="en-US" b="0" dirty="0"/>
              <a:t>field gives the best compensation to their female employees compared with other jobs. </a:t>
            </a:r>
            <a:r>
              <a:rPr lang="en-US" b="0" dirty="0" smtClean="0"/>
              <a:t>And women in non-science </a:t>
            </a:r>
            <a:r>
              <a:rPr lang="en-US" b="0" dirty="0"/>
              <a:t>and engineering </a:t>
            </a:r>
            <a:r>
              <a:rPr lang="en-US" b="0" dirty="0" smtClean="0"/>
              <a:t>field reports lowest income averagely. </a:t>
            </a:r>
          </a:p>
          <a:p>
            <a:pPr marL="444500" indent="-444500" algn="l">
              <a:spcBef>
                <a:spcPts val="1000"/>
              </a:spcBef>
              <a:buSzPct val="145000"/>
              <a:buFontTx/>
              <a:buChar char="•"/>
            </a:pPr>
            <a:r>
              <a:rPr lang="en-US" b="0" dirty="0" smtClean="0"/>
              <a:t>Non-science and engineering fields has the largest gender pay gap. The field group contains job title such as 'Management' and 'Administration'. This could be indicating the even more severe gender disparity in these positions.</a:t>
            </a:r>
            <a:endParaRPr lang="en-US" b="0" dirty="0"/>
          </a:p>
        </p:txBody>
      </p:sp>
    </p:spTree>
    <p:extLst>
      <p:ext uri="{BB962C8B-B14F-4D97-AF65-F5344CB8AC3E}">
        <p14:creationId xmlns:p14="http://schemas.microsoft.com/office/powerpoint/2010/main" val="109757844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52500" y="0"/>
            <a:ext cx="11099800" cy="17735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5400" smtClean="0"/>
              <a:t>Statistical Analysis</a:t>
            </a:r>
            <a:endParaRPr lang="en-US" sz="3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493" y="1853095"/>
            <a:ext cx="5486400" cy="36576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3292" y="1773583"/>
            <a:ext cx="4814516" cy="401209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419" y="6206435"/>
            <a:ext cx="4482548" cy="2988365"/>
          </a:xfrm>
          <a:prstGeom prst="rect">
            <a:avLst/>
          </a:prstGeom>
        </p:spPr>
      </p:pic>
      <p:sp>
        <p:nvSpPr>
          <p:cNvPr id="7" name="TextBox 6"/>
          <p:cNvSpPr txBox="1"/>
          <p:nvPr/>
        </p:nvSpPr>
        <p:spPr>
          <a:xfrm>
            <a:off x="1327969" y="1797879"/>
            <a:ext cx="397544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000000"/>
                </a:solidFill>
                <a:effectLst/>
                <a:uFillTx/>
                <a:latin typeface="Helvetica Neue"/>
                <a:ea typeface="Helvetica Neue"/>
                <a:cs typeface="Helvetica Neue"/>
                <a:sym typeface="Helvetica Neue"/>
              </a:rPr>
              <a:t>Gender Unemployment</a:t>
            </a:r>
            <a:r>
              <a:rPr kumimoji="0" lang="en-US" sz="2400" b="0" i="0" u="none" strike="noStrike" cap="none" spc="0" normalizeH="0" dirty="0" smtClean="0">
                <a:ln>
                  <a:noFill/>
                </a:ln>
                <a:solidFill>
                  <a:srgbClr val="000000"/>
                </a:solidFill>
                <a:effectLst/>
                <a:uFillTx/>
                <a:latin typeface="Helvetica Neue"/>
                <a:ea typeface="Helvetica Neue"/>
                <a:cs typeface="Helvetica Neue"/>
                <a:sym typeface="Helvetica Neue"/>
              </a:rPr>
              <a:t> Gap</a:t>
            </a:r>
            <a:endParaRPr kumimoji="0" lang="en-US" sz="24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8" name="TextBox 7"/>
          <p:cNvSpPr txBox="1"/>
          <p:nvPr/>
        </p:nvSpPr>
        <p:spPr>
          <a:xfrm>
            <a:off x="8330128" y="1773583"/>
            <a:ext cx="2393284"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smtClean="0">
                <a:ln>
                  <a:noFill/>
                </a:ln>
                <a:solidFill>
                  <a:srgbClr val="000000"/>
                </a:solidFill>
                <a:effectLst/>
                <a:uFillTx/>
                <a:latin typeface="Helvetica Neue"/>
                <a:ea typeface="Helvetica Neue"/>
                <a:cs typeface="Helvetica Neue"/>
                <a:sym typeface="Helvetica Neue"/>
              </a:rPr>
              <a:t>Gender Pay </a:t>
            </a:r>
            <a:r>
              <a:rPr kumimoji="0" lang="en-US" sz="2400" b="0" i="0" u="none" strike="noStrike" cap="none" spc="0" normalizeH="0" smtClean="0">
                <a:ln>
                  <a:noFill/>
                </a:ln>
                <a:solidFill>
                  <a:srgbClr val="000000"/>
                </a:solidFill>
                <a:effectLst/>
                <a:uFillTx/>
                <a:latin typeface="Helvetica Neue"/>
                <a:ea typeface="Helvetica Neue"/>
                <a:cs typeface="Helvetica Neue"/>
                <a:sym typeface="Helvetica Neue"/>
              </a:rPr>
              <a:t>Gap</a:t>
            </a:r>
            <a:endParaRPr kumimoji="0" lang="en-US" sz="24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9" name="TextBox 8"/>
          <p:cNvSpPr txBox="1"/>
          <p:nvPr/>
        </p:nvSpPr>
        <p:spPr>
          <a:xfrm>
            <a:off x="1267054" y="5970473"/>
            <a:ext cx="4097275"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000000"/>
                </a:solidFill>
                <a:effectLst/>
                <a:uFillTx/>
                <a:latin typeface="Helvetica Neue"/>
                <a:ea typeface="Helvetica Neue"/>
                <a:cs typeface="Helvetica Neue"/>
                <a:sym typeface="Helvetica Neue"/>
              </a:rPr>
              <a:t>Gender </a:t>
            </a:r>
            <a:r>
              <a:rPr kumimoji="0" lang="en-US" sz="2400" b="0" i="0" u="none" strike="noStrike" cap="none" spc="0" normalizeH="0" baseline="0" smtClean="0">
                <a:ln>
                  <a:noFill/>
                </a:ln>
                <a:solidFill>
                  <a:srgbClr val="000000"/>
                </a:solidFill>
                <a:effectLst/>
                <a:uFillTx/>
                <a:latin typeface="Helvetica Neue"/>
                <a:ea typeface="Helvetica Neue"/>
                <a:cs typeface="Helvetica Neue"/>
                <a:sym typeface="Helvetica Neue"/>
              </a:rPr>
              <a:t>Job</a:t>
            </a:r>
            <a:r>
              <a:rPr kumimoji="0" lang="en-US" sz="2400" b="0" i="0" u="none" strike="noStrike" cap="none" spc="0" normalizeH="0" smtClean="0">
                <a:ln>
                  <a:noFill/>
                </a:ln>
                <a:solidFill>
                  <a:srgbClr val="000000"/>
                </a:solidFill>
                <a:effectLst/>
                <a:uFillTx/>
                <a:latin typeface="Helvetica Neue"/>
                <a:ea typeface="Helvetica Neue"/>
                <a:cs typeface="Helvetica Neue"/>
                <a:sym typeface="Helvetica Neue"/>
              </a:rPr>
              <a:t> Satisfaction </a:t>
            </a:r>
            <a:r>
              <a:rPr kumimoji="0" lang="en-US" sz="2400" b="0" i="0" u="none" strike="noStrike" cap="none" spc="0" normalizeH="0" dirty="0" smtClean="0">
                <a:ln>
                  <a:noFill/>
                </a:ln>
                <a:solidFill>
                  <a:srgbClr val="000000"/>
                </a:solidFill>
                <a:effectLst/>
                <a:uFillTx/>
                <a:latin typeface="Helvetica Neue"/>
                <a:ea typeface="Helvetica Neue"/>
                <a:cs typeface="Helvetica Neue"/>
                <a:sym typeface="Helvetica Neue"/>
              </a:rPr>
              <a:t>Gap</a:t>
            </a:r>
            <a:endParaRPr kumimoji="0" lang="en-US" sz="24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mc:AlternateContent xmlns:mc="http://schemas.openxmlformats.org/markup-compatibility/2006">
        <mc:Choice xmlns:a14="http://schemas.microsoft.com/office/drawing/2010/main" Requires="a14">
          <p:graphicFrame>
            <p:nvGraphicFramePr>
              <p:cNvPr id="11" name="Table 10"/>
              <p:cNvGraphicFramePr>
                <a:graphicFrameLocks noGrp="1"/>
              </p:cNvGraphicFramePr>
              <p:nvPr>
                <p:extLst>
                  <p:ext uri="{D42A27DB-BD31-4B8C-83A1-F6EECF244321}">
                    <p14:modId xmlns:p14="http://schemas.microsoft.com/office/powerpoint/2010/main" val="1161364829"/>
                  </p:ext>
                </p:extLst>
              </p:nvPr>
            </p:nvGraphicFramePr>
            <p:xfrm>
              <a:off x="6058893" y="5785680"/>
              <a:ext cx="6293091" cy="3536270"/>
            </p:xfrm>
            <a:graphic>
              <a:graphicData uri="http://schemas.openxmlformats.org/drawingml/2006/table">
                <a:tbl>
                  <a:tblPr firstRow="1" bandRow="1">
                    <a:tableStyleId>{5940675A-B579-460E-94D1-54222C63F5DA}</a:tableStyleId>
                  </a:tblPr>
                  <a:tblGrid>
                    <a:gridCol w="2097697"/>
                    <a:gridCol w="2097697"/>
                    <a:gridCol w="2097697"/>
                  </a:tblGrid>
                  <a:tr h="873685">
                    <a:tc>
                      <a:txBody>
                        <a:bodyPr/>
                        <a:lstStyle/>
                        <a:p>
                          <a:r>
                            <a:rPr lang="en-US" sz="2400" b="1" dirty="0" smtClean="0"/>
                            <a:t>Feature</a:t>
                          </a:r>
                          <a:r>
                            <a:rPr lang="en-US" sz="2400" b="1" baseline="0" dirty="0" smtClean="0"/>
                            <a:t> Examined with Gender</a:t>
                          </a:r>
                          <a:endParaRPr lang="en-US" sz="2400" b="1" dirty="0"/>
                        </a:p>
                      </a:txBody>
                      <a:tcPr/>
                    </a:tc>
                    <a:tc>
                      <a:txBody>
                        <a:bodyPr/>
                        <a:lstStyle/>
                        <a:p>
                          <a:r>
                            <a:rPr lang="en-US" sz="2400" b="1" dirty="0" smtClean="0"/>
                            <a:t>P-value from </a:t>
                          </a:r>
                          <a14:m>
                            <m:oMath xmlns:m="http://schemas.openxmlformats.org/officeDocument/2006/math">
                              <m:sSup>
                                <m:sSupPr>
                                  <m:ctrlPr>
                                    <a:rPr lang="en-US" sz="2400" b="1" i="1" smtClean="0">
                                      <a:latin typeface="Cambria Math" charset="0"/>
                                      <a:ea typeface="Cambria Math" charset="0"/>
                                      <a:cs typeface="Cambria Math" charset="0"/>
                                    </a:rPr>
                                  </m:ctrlPr>
                                </m:sSupPr>
                                <m:e>
                                  <m:r>
                                    <a:rPr lang="en-US" sz="2400" b="1" i="1" smtClean="0">
                                      <a:latin typeface="Cambria Math" charset="0"/>
                                      <a:ea typeface="Cambria Math" charset="0"/>
                                      <a:cs typeface="Cambria Math" charset="0"/>
                                    </a:rPr>
                                    <m:t>𝝌</m:t>
                                  </m:r>
                                </m:e>
                                <m:sup>
                                  <m:r>
                                    <a:rPr lang="en-US" sz="2400" b="1" i="1" smtClean="0">
                                      <a:latin typeface="Cambria Math" charset="0"/>
                                      <a:ea typeface="Cambria Math" charset="0"/>
                                      <a:cs typeface="Cambria Math" charset="0"/>
                                    </a:rPr>
                                    <m:t>𝟐</m:t>
                                  </m:r>
                                </m:sup>
                              </m:sSup>
                            </m:oMath>
                          </a14:m>
                          <a:r>
                            <a:rPr lang="en-US" sz="2400" b="1" dirty="0" smtClean="0"/>
                            <a:t> test</a:t>
                          </a:r>
                          <a:endParaRPr lang="en-US" sz="2400" b="1" dirty="0"/>
                        </a:p>
                      </a:txBody>
                      <a:tcPr/>
                    </a:tc>
                    <a:tc>
                      <a:txBody>
                        <a:bodyPr/>
                        <a:lstStyle/>
                        <a:p>
                          <a:r>
                            <a:rPr lang="en-US" sz="2400" b="1" dirty="0" smtClean="0"/>
                            <a:t>Conclusion</a:t>
                          </a:r>
                          <a:endParaRPr lang="en-US" sz="2400" b="1" dirty="0"/>
                        </a:p>
                      </a:txBody>
                      <a:tcPr/>
                    </a:tc>
                  </a:tr>
                  <a:tr h="873685">
                    <a:tc>
                      <a:txBody>
                        <a:bodyPr/>
                        <a:lstStyle/>
                        <a:p>
                          <a:r>
                            <a:rPr lang="en-US" sz="1800" dirty="0" smtClean="0"/>
                            <a:t>Gender Unemployment</a:t>
                          </a:r>
                          <a:r>
                            <a:rPr lang="en-US" sz="1800" baseline="0" dirty="0" smtClean="0"/>
                            <a:t> Gap</a:t>
                          </a:r>
                          <a:endParaRPr lang="en-US" sz="1800" dirty="0"/>
                        </a:p>
                      </a:txBody>
                      <a:tcPr/>
                    </a:tc>
                    <a:tc>
                      <a:txBody>
                        <a:bodyPr/>
                        <a:lstStyle/>
                        <a:p>
                          <a:endParaRPr lang="en-US" dirty="0"/>
                        </a:p>
                      </a:txBody>
                      <a:tcPr/>
                    </a:tc>
                    <a:tc>
                      <a:txBody>
                        <a:bodyPr/>
                        <a:lstStyle/>
                        <a:p>
                          <a:endParaRPr lang="en-US" dirty="0"/>
                        </a:p>
                      </a:txBody>
                      <a:tcPr/>
                    </a:tc>
                  </a:tr>
                  <a:tr h="559465">
                    <a:tc>
                      <a:txBody>
                        <a:bodyPr/>
                        <a:lstStyle/>
                        <a:p>
                          <a:r>
                            <a:rPr lang="en-US" sz="1800" dirty="0" smtClean="0"/>
                            <a:t>Gender Pay Gap</a:t>
                          </a:r>
                          <a:endParaRPr lang="en-US" sz="1800" dirty="0"/>
                        </a:p>
                      </a:txBody>
                      <a:tcPr/>
                    </a:tc>
                    <a:tc>
                      <a:txBody>
                        <a:bodyPr/>
                        <a:lstStyle/>
                        <a:p>
                          <a:endParaRPr lang="en-US"/>
                        </a:p>
                      </a:txBody>
                      <a:tcPr/>
                    </a:tc>
                    <a:tc>
                      <a:txBody>
                        <a:bodyPr/>
                        <a:lstStyle/>
                        <a:p>
                          <a:endParaRPr lang="en-US"/>
                        </a:p>
                      </a:txBody>
                      <a:tcPr/>
                    </a:tc>
                  </a:tr>
                  <a:tr h="873685">
                    <a:tc>
                      <a:txBody>
                        <a:bodyPr/>
                        <a:lstStyle/>
                        <a:p>
                          <a:r>
                            <a:rPr lang="en-US" sz="1800" dirty="0" smtClean="0"/>
                            <a:t>Gender Satisfaction Gap</a:t>
                          </a:r>
                          <a:endParaRPr lang="en-US" sz="1800" dirty="0"/>
                        </a:p>
                      </a:txBody>
                      <a:tcPr/>
                    </a:tc>
                    <a:tc>
                      <a:txBody>
                        <a:bodyPr/>
                        <a:lstStyle/>
                        <a:p>
                          <a:endParaRPr lang="en-US" dirty="0"/>
                        </a:p>
                      </a:txBody>
                      <a:tcPr/>
                    </a:tc>
                    <a:tc>
                      <a:txBody>
                        <a:bodyPr/>
                        <a:lstStyle/>
                        <a:p>
                          <a:endParaRPr lang="en-US" dirty="0"/>
                        </a:p>
                      </a:txBody>
                      <a:tcPr/>
                    </a:tc>
                  </a:tr>
                </a:tbl>
              </a:graphicData>
            </a:graphic>
          </p:graphicFrame>
        </mc:Choice>
        <mc:Fallback>
          <p:graphicFrame>
            <p:nvGraphicFramePr>
              <p:cNvPr id="11" name="Table 10"/>
              <p:cNvGraphicFramePr>
                <a:graphicFrameLocks noGrp="1"/>
              </p:cNvGraphicFramePr>
              <p:nvPr>
                <p:extLst>
                  <p:ext uri="{D42A27DB-BD31-4B8C-83A1-F6EECF244321}">
                    <p14:modId xmlns:p14="http://schemas.microsoft.com/office/powerpoint/2010/main" val="1161364829"/>
                  </p:ext>
                </p:extLst>
              </p:nvPr>
            </p:nvGraphicFramePr>
            <p:xfrm>
              <a:off x="6058893" y="5785680"/>
              <a:ext cx="6293091" cy="3536270"/>
            </p:xfrm>
            <a:graphic>
              <a:graphicData uri="http://schemas.openxmlformats.org/drawingml/2006/table">
                <a:tbl>
                  <a:tblPr firstRow="1" bandRow="1">
                    <a:tableStyleId>{5940675A-B579-460E-94D1-54222C63F5DA}</a:tableStyleId>
                  </a:tblPr>
                  <a:tblGrid>
                    <a:gridCol w="2097697"/>
                    <a:gridCol w="2097697"/>
                    <a:gridCol w="2097697"/>
                  </a:tblGrid>
                  <a:tr h="1188720">
                    <a:tc>
                      <a:txBody>
                        <a:bodyPr/>
                        <a:lstStyle/>
                        <a:p>
                          <a:r>
                            <a:rPr lang="en-US" sz="2400" b="1" dirty="0" smtClean="0"/>
                            <a:t>Feature</a:t>
                          </a:r>
                          <a:r>
                            <a:rPr lang="en-US" sz="2400" b="1" baseline="0" dirty="0" smtClean="0"/>
                            <a:t> Examined with Gender</a:t>
                          </a:r>
                          <a:endParaRPr lang="en-US" sz="2400" b="1" dirty="0"/>
                        </a:p>
                      </a:txBody>
                      <a:tcPr/>
                    </a:tc>
                    <a:tc>
                      <a:txBody>
                        <a:bodyPr/>
                        <a:lstStyle/>
                        <a:p>
                          <a:endParaRPr lang="en-US"/>
                        </a:p>
                      </a:txBody>
                      <a:tcPr>
                        <a:blipFill rotWithShape="0">
                          <a:blip r:embed="rId5"/>
                          <a:stretch>
                            <a:fillRect l="-100581" t="-4103" r="-100872" b="-198974"/>
                          </a:stretch>
                        </a:blipFill>
                      </a:tcPr>
                    </a:tc>
                    <a:tc>
                      <a:txBody>
                        <a:bodyPr/>
                        <a:lstStyle/>
                        <a:p>
                          <a:r>
                            <a:rPr lang="en-US" sz="2400" b="1" dirty="0" smtClean="0"/>
                            <a:t>Conclusion</a:t>
                          </a:r>
                          <a:endParaRPr lang="en-US" sz="2400" b="1" dirty="0"/>
                        </a:p>
                      </a:txBody>
                      <a:tcPr/>
                    </a:tc>
                  </a:tr>
                  <a:tr h="914400">
                    <a:tc>
                      <a:txBody>
                        <a:bodyPr/>
                        <a:lstStyle/>
                        <a:p>
                          <a:r>
                            <a:rPr lang="en-US" sz="1800" dirty="0" smtClean="0"/>
                            <a:t>Gender Unemployment</a:t>
                          </a:r>
                          <a:r>
                            <a:rPr lang="en-US" sz="1800" baseline="0" dirty="0" smtClean="0"/>
                            <a:t> Gap</a:t>
                          </a:r>
                          <a:endParaRPr lang="en-US" sz="1800" dirty="0"/>
                        </a:p>
                      </a:txBody>
                      <a:tcPr/>
                    </a:tc>
                    <a:tc>
                      <a:txBody>
                        <a:bodyPr/>
                        <a:lstStyle/>
                        <a:p>
                          <a:endParaRPr lang="en-US" dirty="0"/>
                        </a:p>
                      </a:txBody>
                      <a:tcPr/>
                    </a:tc>
                    <a:tc>
                      <a:txBody>
                        <a:bodyPr/>
                        <a:lstStyle/>
                        <a:p>
                          <a:endParaRPr lang="en-US" dirty="0"/>
                        </a:p>
                      </a:txBody>
                      <a:tcPr/>
                    </a:tc>
                  </a:tr>
                  <a:tr h="559465">
                    <a:tc>
                      <a:txBody>
                        <a:bodyPr/>
                        <a:lstStyle/>
                        <a:p>
                          <a:r>
                            <a:rPr lang="en-US" sz="1800" dirty="0" smtClean="0"/>
                            <a:t>Gender Pay Gap</a:t>
                          </a:r>
                          <a:endParaRPr lang="en-US" sz="1800" dirty="0"/>
                        </a:p>
                      </a:txBody>
                      <a:tcPr/>
                    </a:tc>
                    <a:tc>
                      <a:txBody>
                        <a:bodyPr/>
                        <a:lstStyle/>
                        <a:p>
                          <a:endParaRPr lang="en-US"/>
                        </a:p>
                      </a:txBody>
                      <a:tcPr/>
                    </a:tc>
                    <a:tc>
                      <a:txBody>
                        <a:bodyPr/>
                        <a:lstStyle/>
                        <a:p>
                          <a:endParaRPr lang="en-US"/>
                        </a:p>
                      </a:txBody>
                      <a:tcPr/>
                    </a:tc>
                  </a:tr>
                  <a:tr h="873685">
                    <a:tc>
                      <a:txBody>
                        <a:bodyPr/>
                        <a:lstStyle/>
                        <a:p>
                          <a:r>
                            <a:rPr lang="en-US" sz="1800" dirty="0" smtClean="0"/>
                            <a:t>Gender Satisfaction Gap</a:t>
                          </a:r>
                          <a:endParaRPr lang="en-US" sz="1800" dirty="0"/>
                        </a:p>
                      </a:txBody>
                      <a:tcPr/>
                    </a:tc>
                    <a:tc>
                      <a:txBody>
                        <a:bodyPr/>
                        <a:lstStyle/>
                        <a:p>
                          <a:endParaRPr lang="en-US" dirty="0"/>
                        </a:p>
                      </a:txBody>
                      <a:tcPr/>
                    </a:tc>
                    <a:tc>
                      <a:txBody>
                        <a:bodyPr/>
                        <a:lstStyle/>
                        <a:p>
                          <a:endParaRPr lang="en-US" dirty="0"/>
                        </a:p>
                      </a:txBody>
                      <a:tcPr/>
                    </a:tc>
                  </a:tr>
                </a:tbl>
              </a:graphicData>
            </a:graphic>
          </p:graphicFrame>
        </mc:Fallback>
      </mc:AlternateContent>
    </p:spTree>
    <p:extLst>
      <p:ext uri="{BB962C8B-B14F-4D97-AF65-F5344CB8AC3E}">
        <p14:creationId xmlns:p14="http://schemas.microsoft.com/office/powerpoint/2010/main" val="120320773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92865" y="286525"/>
            <a:ext cx="11099800" cy="17735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6000" dirty="0" smtClean="0"/>
              <a:t>Classification</a:t>
            </a:r>
          </a:p>
          <a:p>
            <a:pPr lvl="2" hangingPunct="1"/>
            <a:r>
              <a:rPr lang="en-US" sz="3600" dirty="0" smtClean="0"/>
              <a:t>Predict Salary Level</a:t>
            </a:r>
            <a:endParaRPr lang="en-US" sz="3600" dirty="0"/>
          </a:p>
        </p:txBody>
      </p:sp>
    </p:spTree>
    <p:extLst>
      <p:ext uri="{BB962C8B-B14F-4D97-AF65-F5344CB8AC3E}">
        <p14:creationId xmlns:p14="http://schemas.microsoft.com/office/powerpoint/2010/main" val="72174621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0428142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Outlines</a:t>
            </a:r>
            <a:endParaRPr lang="en-US" dirty="0"/>
          </a:p>
        </p:txBody>
      </p:sp>
      <p:sp>
        <p:nvSpPr>
          <p:cNvPr id="3" name="Text Placeholder 2"/>
          <p:cNvSpPr>
            <a:spLocks noGrp="1"/>
          </p:cNvSpPr>
          <p:nvPr>
            <p:ph type="body" idx="1"/>
          </p:nvPr>
        </p:nvSpPr>
        <p:spPr/>
        <p:txBody>
          <a:bodyPr>
            <a:normAutofit/>
          </a:bodyPr>
          <a:lstStyle/>
          <a:p>
            <a:pPr marL="900945" lvl="1" indent="-483115" defTabSz="549148">
              <a:spcBef>
                <a:spcPts val="0"/>
              </a:spcBef>
              <a:defRPr sz="3478"/>
            </a:pPr>
            <a:r>
              <a:rPr lang="en-US" dirty="0" smtClean="0"/>
              <a:t>Motivation. Potential Clients.</a:t>
            </a:r>
            <a:endParaRPr lang="en-US" dirty="0"/>
          </a:p>
          <a:p>
            <a:pPr marL="900945" lvl="1" indent="-483115" defTabSz="549148">
              <a:spcBef>
                <a:spcPts val="0"/>
              </a:spcBef>
              <a:defRPr sz="3478"/>
            </a:pPr>
            <a:r>
              <a:rPr lang="en-US" dirty="0"/>
              <a:t>Data Source and Wrangling</a:t>
            </a:r>
          </a:p>
          <a:p>
            <a:pPr marL="900945" lvl="1" indent="-483115" defTabSz="549148">
              <a:spcBef>
                <a:spcPts val="0"/>
              </a:spcBef>
              <a:defRPr sz="3478"/>
            </a:pPr>
            <a:r>
              <a:rPr lang="en-US" dirty="0"/>
              <a:t>Explorative Data Analysis</a:t>
            </a:r>
          </a:p>
          <a:p>
            <a:pPr marL="1318775" lvl="2" indent="-483115" defTabSz="549148">
              <a:spcBef>
                <a:spcPts val="0"/>
              </a:spcBef>
              <a:defRPr sz="2820"/>
            </a:pPr>
            <a:r>
              <a:rPr lang="en-US" dirty="0" smtClean="0"/>
              <a:t>Women participation in STEM</a:t>
            </a:r>
            <a:endParaRPr lang="en-US" dirty="0"/>
          </a:p>
          <a:p>
            <a:pPr marL="1318775" lvl="2" indent="-483115" defTabSz="549148">
              <a:spcBef>
                <a:spcPts val="0"/>
              </a:spcBef>
              <a:defRPr sz="2820"/>
            </a:pPr>
            <a:r>
              <a:rPr lang="en-US" dirty="0" smtClean="0"/>
              <a:t>Unemployment and gender </a:t>
            </a:r>
            <a:r>
              <a:rPr lang="en-US" dirty="0"/>
              <a:t>pay </a:t>
            </a:r>
            <a:r>
              <a:rPr lang="en-US" dirty="0" smtClean="0"/>
              <a:t>gap</a:t>
            </a:r>
          </a:p>
          <a:p>
            <a:pPr marL="1318775" lvl="2" indent="-483115" defTabSz="549148">
              <a:spcBef>
                <a:spcPts val="0"/>
              </a:spcBef>
              <a:defRPr sz="2820"/>
            </a:pPr>
            <a:r>
              <a:rPr lang="en-US" sz="2820" dirty="0" smtClean="0"/>
              <a:t>Women in STEM in </a:t>
            </a:r>
            <a:r>
              <a:rPr lang="en-US" sz="2820" dirty="0"/>
              <a:t>job fields.</a:t>
            </a:r>
            <a:r>
              <a:rPr lang="en-US" dirty="0"/>
              <a:t> </a:t>
            </a:r>
          </a:p>
          <a:p>
            <a:pPr marL="900945" lvl="1" indent="-483115" defTabSz="549148">
              <a:spcBef>
                <a:spcPts val="0"/>
              </a:spcBef>
              <a:defRPr sz="3478"/>
            </a:pPr>
            <a:r>
              <a:rPr lang="en-US" dirty="0"/>
              <a:t>Statistical Analysis— is it statistically significant?</a:t>
            </a:r>
          </a:p>
          <a:p>
            <a:pPr marL="900945" lvl="1" indent="-483115" defTabSz="549148">
              <a:spcBef>
                <a:spcPts val="0"/>
              </a:spcBef>
              <a:defRPr sz="3478"/>
            </a:pPr>
            <a:r>
              <a:rPr lang="en-US" dirty="0"/>
              <a:t>Classification </a:t>
            </a:r>
          </a:p>
          <a:p>
            <a:pPr marL="1318775" lvl="2" indent="-483115" defTabSz="549148">
              <a:spcBef>
                <a:spcPts val="0"/>
              </a:spcBef>
              <a:defRPr sz="2820"/>
            </a:pPr>
            <a:r>
              <a:rPr lang="en-US" dirty="0"/>
              <a:t>Feature selection</a:t>
            </a:r>
          </a:p>
          <a:p>
            <a:pPr marL="1318775" lvl="2" indent="-483115" defTabSz="549148">
              <a:spcBef>
                <a:spcPts val="0"/>
              </a:spcBef>
              <a:defRPr sz="2820"/>
            </a:pPr>
            <a:r>
              <a:rPr lang="en-US" dirty="0"/>
              <a:t>Predict salary levels</a:t>
            </a:r>
          </a:p>
          <a:p>
            <a:pPr marL="1318775" lvl="2" indent="-483115" defTabSz="549148">
              <a:spcBef>
                <a:spcPts val="0"/>
              </a:spcBef>
              <a:defRPr sz="2820"/>
            </a:pPr>
            <a:r>
              <a:rPr lang="en-US" dirty="0"/>
              <a:t>Predict principal job fields</a:t>
            </a:r>
          </a:p>
          <a:p>
            <a:pPr marL="900945" lvl="1" indent="-483115" defTabSz="549148">
              <a:spcBef>
                <a:spcPts val="0"/>
              </a:spcBef>
              <a:defRPr sz="3478"/>
            </a:pPr>
            <a:r>
              <a:rPr lang="en-US" dirty="0" smtClean="0"/>
              <a:t>Summary</a:t>
            </a:r>
            <a:endParaRPr lang="en-US" dirty="0"/>
          </a:p>
        </p:txBody>
      </p:sp>
    </p:spTree>
    <p:extLst>
      <p:ext uri="{BB962C8B-B14F-4D97-AF65-F5344CB8AC3E}">
        <p14:creationId xmlns:p14="http://schemas.microsoft.com/office/powerpoint/2010/main" val="197189569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Motivation &amp; Potential Clients</a:t>
            </a:r>
            <a:endParaRPr lang="en-US" sz="5400" dirty="0"/>
          </a:p>
        </p:txBody>
      </p:sp>
      <p:sp>
        <p:nvSpPr>
          <p:cNvPr id="3" name="Text Placeholder 2"/>
          <p:cNvSpPr>
            <a:spLocks noGrp="1"/>
          </p:cNvSpPr>
          <p:nvPr>
            <p:ph type="body" idx="1"/>
          </p:nvPr>
        </p:nvSpPr>
        <p:spPr>
          <a:xfrm>
            <a:off x="436907" y="2188001"/>
            <a:ext cx="12130985" cy="6968987"/>
          </a:xfrm>
        </p:spPr>
        <p:txBody>
          <a:bodyPr>
            <a:normAutofit/>
          </a:bodyPr>
          <a:lstStyle/>
          <a:p>
            <a:pPr>
              <a:spcBef>
                <a:spcPts val="1000"/>
              </a:spcBef>
            </a:pPr>
            <a:r>
              <a:rPr lang="en-US" sz="2400" dirty="0" smtClean="0"/>
              <a:t>It is </a:t>
            </a:r>
            <a:r>
              <a:rPr lang="en-US" sz="2400" dirty="0"/>
              <a:t>reported </a:t>
            </a:r>
            <a:r>
              <a:rPr lang="en-US" sz="2400" dirty="0" smtClean="0"/>
              <a:t>that half </a:t>
            </a:r>
            <a:r>
              <a:rPr lang="en-US" sz="2400" dirty="0"/>
              <a:t>as many women are working in STEM </a:t>
            </a:r>
            <a:r>
              <a:rPr lang="en-US" sz="2400" dirty="0" smtClean="0"/>
              <a:t>jobs</a:t>
            </a:r>
            <a:r>
              <a:rPr lang="en-US" sz="2400" baseline="30000" dirty="0" smtClean="0"/>
              <a:t>1</a:t>
            </a:r>
            <a:r>
              <a:rPr lang="en-US" sz="2400" dirty="0" smtClean="0"/>
              <a:t>. It is also reported that women make 78 cents for every dollar men make</a:t>
            </a:r>
            <a:r>
              <a:rPr lang="en-US" sz="2400" baseline="30000" dirty="0" smtClean="0"/>
              <a:t>2</a:t>
            </a:r>
            <a:r>
              <a:rPr lang="en-US" sz="2400" dirty="0" smtClean="0"/>
              <a:t>. </a:t>
            </a:r>
          </a:p>
          <a:p>
            <a:pPr>
              <a:spcBef>
                <a:spcPts val="1000"/>
              </a:spcBef>
            </a:pPr>
            <a:r>
              <a:rPr lang="en-US" sz="2400" dirty="0" smtClean="0"/>
              <a:t>Questions I would like to answer: </a:t>
            </a:r>
          </a:p>
          <a:p>
            <a:pPr lvl="2">
              <a:spcBef>
                <a:spcPts val="1000"/>
              </a:spcBef>
            </a:pPr>
            <a:r>
              <a:rPr lang="en-US" sz="2000" dirty="0" smtClean="0"/>
              <a:t>How many women are actually in STEM workforce? </a:t>
            </a:r>
          </a:p>
          <a:p>
            <a:pPr lvl="2">
              <a:spcBef>
                <a:spcPts val="1000"/>
              </a:spcBef>
            </a:pPr>
            <a:r>
              <a:rPr lang="en-US" sz="2000" dirty="0" smtClean="0"/>
              <a:t>Does the gender pay gap change over the years? </a:t>
            </a:r>
          </a:p>
          <a:p>
            <a:pPr lvl="2">
              <a:spcBef>
                <a:spcPts val="1000"/>
              </a:spcBef>
            </a:pPr>
            <a:r>
              <a:rPr lang="en-US" sz="2000" dirty="0" smtClean="0"/>
              <a:t>How do race/job fields affect the gender gap? </a:t>
            </a:r>
          </a:p>
          <a:p>
            <a:pPr lvl="2">
              <a:spcBef>
                <a:spcPts val="1000"/>
              </a:spcBef>
            </a:pPr>
            <a:r>
              <a:rPr lang="en-US" sz="2000" dirty="0" smtClean="0"/>
              <a:t>Can we predict the salary level for women STEM workers? </a:t>
            </a:r>
          </a:p>
          <a:p>
            <a:pPr lvl="2">
              <a:spcBef>
                <a:spcPts val="1000"/>
              </a:spcBef>
            </a:pPr>
            <a:r>
              <a:rPr lang="en-US" sz="2000" dirty="0" smtClean="0"/>
              <a:t>Can we recommend a job field for a certain individual? </a:t>
            </a:r>
            <a:r>
              <a:rPr lang="mr-IN" sz="2000" dirty="0" smtClean="0"/>
              <a:t>…</a:t>
            </a:r>
            <a:endParaRPr lang="en-US" sz="2000" dirty="0" smtClean="0"/>
          </a:p>
          <a:p>
            <a:pPr>
              <a:spcBef>
                <a:spcPts val="1000"/>
              </a:spcBef>
            </a:pPr>
            <a:r>
              <a:rPr lang="en-US" sz="2400" dirty="0" smtClean="0"/>
              <a:t>As a woman in STEM field myself, I am intrinsically interested in these problems.</a:t>
            </a:r>
          </a:p>
          <a:p>
            <a:pPr>
              <a:spcBef>
                <a:spcPts val="1000"/>
              </a:spcBef>
            </a:pPr>
            <a:r>
              <a:rPr lang="en-US" sz="2400" dirty="0" smtClean="0"/>
              <a:t>Potential clients:</a:t>
            </a:r>
          </a:p>
          <a:p>
            <a:pPr lvl="2">
              <a:spcBef>
                <a:spcPts val="1000"/>
              </a:spcBef>
            </a:pPr>
            <a:r>
              <a:rPr lang="en-US" sz="2000" dirty="0"/>
              <a:t>Women majoring in STEM or preparing themselves into STEM jobs. </a:t>
            </a:r>
          </a:p>
          <a:p>
            <a:pPr lvl="2">
              <a:spcBef>
                <a:spcPts val="1000"/>
              </a:spcBef>
            </a:pPr>
            <a:r>
              <a:rPr lang="en-US" sz="2000" dirty="0"/>
              <a:t>Career building websites such as </a:t>
            </a:r>
            <a:r>
              <a:rPr lang="en-US" sz="2000" dirty="0" err="1"/>
              <a:t>Linkedin.com</a:t>
            </a:r>
            <a:r>
              <a:rPr lang="en-US" sz="2000" dirty="0"/>
              <a:t> and </a:t>
            </a:r>
            <a:r>
              <a:rPr lang="en-US" sz="2000" dirty="0" err="1"/>
              <a:t>CareerBuilder.com</a:t>
            </a:r>
            <a:r>
              <a:rPr lang="en-US" sz="2000" dirty="0"/>
              <a:t>. </a:t>
            </a:r>
          </a:p>
          <a:p>
            <a:pPr lvl="2">
              <a:spcBef>
                <a:spcPts val="1000"/>
              </a:spcBef>
            </a:pPr>
            <a:r>
              <a:rPr lang="en-US" sz="2000" dirty="0"/>
              <a:t>Universities and higher education institutes. </a:t>
            </a:r>
          </a:p>
          <a:p>
            <a:pPr lvl="2">
              <a:spcBef>
                <a:spcPts val="1000"/>
              </a:spcBef>
            </a:pPr>
            <a:r>
              <a:rPr lang="en-US" sz="2000" dirty="0"/>
              <a:t>Media and Journalists </a:t>
            </a:r>
            <a:endParaRPr lang="en-US" sz="3600" dirty="0" smtClean="0"/>
          </a:p>
        </p:txBody>
      </p:sp>
      <p:sp>
        <p:nvSpPr>
          <p:cNvPr id="4" name="TextBox 3"/>
          <p:cNvSpPr txBox="1"/>
          <p:nvPr/>
        </p:nvSpPr>
        <p:spPr>
          <a:xfrm>
            <a:off x="4348584" y="9156988"/>
            <a:ext cx="8656216"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457200" indent="-457200" algn="l">
              <a:buAutoNum type="arabicPeriod"/>
            </a:pPr>
            <a:r>
              <a:rPr lang="en-US" sz="1600" dirty="0" smtClean="0">
                <a:hlinkClick r:id="rId2"/>
              </a:rPr>
              <a:t>http</a:t>
            </a:r>
            <a:r>
              <a:rPr lang="en-US" sz="1600" dirty="0">
                <a:hlinkClick r:id="rId2"/>
              </a:rPr>
              <a:t>://</a:t>
            </a:r>
            <a:r>
              <a:rPr lang="en-US" sz="1600" dirty="0" smtClean="0">
                <a:hlinkClick r:id="rId2"/>
              </a:rPr>
              <a:t>www.esa.doc.gov/sites/default/files/womeninstemagaptoinnovation8311.pdf</a:t>
            </a:r>
            <a:endParaRPr lang="en-US" sz="1600" dirty="0"/>
          </a:p>
          <a:p>
            <a:pPr marL="457200" indent="-457200" algn="l">
              <a:buAutoNum type="arabicPeriod"/>
            </a:pPr>
            <a:r>
              <a:rPr lang="en-US" sz="1600" dirty="0" smtClean="0">
                <a:hlinkClick r:id="rId3"/>
              </a:rPr>
              <a:t>http</a:t>
            </a:r>
            <a:r>
              <a:rPr lang="en-US" sz="1600" dirty="0">
                <a:hlinkClick r:id="rId3"/>
              </a:rPr>
              <a:t>://</a:t>
            </a:r>
            <a:r>
              <a:rPr lang="en-US" sz="1600" dirty="0" err="1">
                <a:hlinkClick r:id="rId3"/>
              </a:rPr>
              <a:t>money.cnn.com</a:t>
            </a:r>
            <a:r>
              <a:rPr lang="en-US" sz="1600" dirty="0">
                <a:hlinkClick r:id="rId3"/>
              </a:rPr>
              <a:t>/2016/04/12/pf/gender-pay-gap-equal-pay-day/</a:t>
            </a:r>
            <a:r>
              <a:rPr lang="en-US" sz="1600" dirty="0" err="1">
                <a:hlinkClick r:id="rId3"/>
              </a:rPr>
              <a:t>index.html</a:t>
            </a:r>
            <a:endParaRPr kumimoji="0" lang="en-US" sz="1600" b="1" i="0" u="none" strike="noStrike" cap="none" spc="0" normalizeH="0" dirty="0">
              <a:ln>
                <a:noFill/>
              </a:ln>
              <a:solidFill>
                <a:srgbClr val="000000"/>
              </a:solidFill>
              <a:effectLst/>
              <a:uFillTx/>
              <a:sym typeface="Helvetica Neue"/>
            </a:endParaRPr>
          </a:p>
        </p:txBody>
      </p:sp>
    </p:spTree>
    <p:extLst>
      <p:ext uri="{BB962C8B-B14F-4D97-AF65-F5344CB8AC3E}">
        <p14:creationId xmlns:p14="http://schemas.microsoft.com/office/powerpoint/2010/main" val="31882831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t>Data Source and Wrangling</a:t>
            </a:r>
            <a:endParaRPr lang="en-US" sz="6600" dirty="0"/>
          </a:p>
        </p:txBody>
      </p:sp>
      <p:sp>
        <p:nvSpPr>
          <p:cNvPr id="3" name="Text Placeholder 2"/>
          <p:cNvSpPr>
            <a:spLocks noGrp="1"/>
          </p:cNvSpPr>
          <p:nvPr>
            <p:ph type="body" idx="1"/>
          </p:nvPr>
        </p:nvSpPr>
        <p:spPr/>
        <p:txBody>
          <a:bodyPr>
            <a:normAutofit fontScale="77500" lnSpcReduction="20000"/>
          </a:bodyPr>
          <a:lstStyle/>
          <a:p>
            <a:r>
              <a:rPr lang="en-US" dirty="0" smtClean="0"/>
              <a:t>Survey data from </a:t>
            </a:r>
            <a:r>
              <a:rPr lang="en-US" dirty="0"/>
              <a:t>IPUMS Higher </a:t>
            </a:r>
            <a:r>
              <a:rPr lang="en-US" dirty="0" smtClean="0"/>
              <a:t>Ed https</a:t>
            </a:r>
            <a:r>
              <a:rPr lang="en-US" dirty="0"/>
              <a:t>://</a:t>
            </a:r>
            <a:r>
              <a:rPr lang="en-US" dirty="0" err="1"/>
              <a:t>highered.ipums.org</a:t>
            </a:r>
            <a:r>
              <a:rPr lang="en-US" dirty="0"/>
              <a:t>/</a:t>
            </a:r>
            <a:r>
              <a:rPr lang="en-US" dirty="0" err="1"/>
              <a:t>highered</a:t>
            </a:r>
            <a:r>
              <a:rPr lang="en-US" dirty="0" smtClean="0"/>
              <a:t>/</a:t>
            </a:r>
          </a:p>
          <a:p>
            <a:r>
              <a:rPr lang="en-US" dirty="0" smtClean="0"/>
              <a:t>Leading </a:t>
            </a:r>
            <a:r>
              <a:rPr lang="en-US" dirty="0"/>
              <a:t>surveys for studying the science and engineering (STEM) workforce in the United States. </a:t>
            </a:r>
            <a:endParaRPr lang="en-US" dirty="0"/>
          </a:p>
          <a:p>
            <a:r>
              <a:rPr lang="en-US" dirty="0" smtClean="0"/>
              <a:t>Data include National </a:t>
            </a:r>
            <a:r>
              <a:rPr lang="en-US" dirty="0"/>
              <a:t>Surveys of College Graduates (</a:t>
            </a:r>
            <a:r>
              <a:rPr lang="en-US" dirty="0" smtClean="0"/>
              <a:t>NSCG) and </a:t>
            </a:r>
            <a:r>
              <a:rPr lang="en-US" dirty="0"/>
              <a:t>Doctorate Recipients (SDR)</a:t>
            </a:r>
            <a:endParaRPr lang="en-US" dirty="0" smtClean="0"/>
          </a:p>
          <a:p>
            <a:r>
              <a:rPr lang="en-US" dirty="0" smtClean="0"/>
              <a:t>The </a:t>
            </a:r>
            <a:r>
              <a:rPr lang="en-US" dirty="0"/>
              <a:t>relevant variables such as demographic, education and employment were </a:t>
            </a:r>
            <a:r>
              <a:rPr lang="en-US" dirty="0" smtClean="0"/>
              <a:t>chosen </a:t>
            </a:r>
            <a:r>
              <a:rPr lang="en-US" dirty="0"/>
              <a:t>with the available samples between 2003 and 2013. </a:t>
            </a:r>
            <a:endParaRPr lang="en-US" dirty="0"/>
          </a:p>
          <a:p>
            <a:r>
              <a:rPr lang="en-US" dirty="0" smtClean="0"/>
              <a:t>Filter columns with mostly missing data. </a:t>
            </a:r>
          </a:p>
          <a:p>
            <a:r>
              <a:rPr lang="en-US" dirty="0"/>
              <a:t>Final data size: 478747 </a:t>
            </a:r>
            <a:r>
              <a:rPr lang="en-US" dirty="0" smtClean="0"/>
              <a:t>entries and 47 columns (</a:t>
            </a:r>
            <a:r>
              <a:rPr lang="mr-IN" dirty="0"/>
              <a:t>175.3+ </a:t>
            </a:r>
            <a:r>
              <a:rPr lang="mr-IN" dirty="0" smtClean="0"/>
              <a:t>MB</a:t>
            </a:r>
            <a:r>
              <a:rPr lang="en-US" dirty="0" smtClean="0"/>
              <a:t>).</a:t>
            </a:r>
            <a:endParaRPr lang="en-US" dirty="0"/>
          </a:p>
        </p:txBody>
      </p:sp>
    </p:spTree>
    <p:extLst>
      <p:ext uri="{BB962C8B-B14F-4D97-AF65-F5344CB8AC3E}">
        <p14:creationId xmlns:p14="http://schemas.microsoft.com/office/powerpoint/2010/main" val="43520960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604575"/>
            <a:ext cx="11099800" cy="1773583"/>
          </a:xfrm>
        </p:spPr>
        <p:txBody>
          <a:bodyPr>
            <a:normAutofit/>
          </a:bodyPr>
          <a:lstStyle/>
          <a:p>
            <a:pPr lvl="2"/>
            <a:r>
              <a:rPr lang="en-US" sz="5400" dirty="0" smtClean="0"/>
              <a:t>Explorative Data Analysis</a:t>
            </a:r>
            <a:br>
              <a:rPr lang="en-US" sz="5400" dirty="0" smtClean="0"/>
            </a:br>
            <a:r>
              <a:rPr lang="en-US" sz="3600" dirty="0"/>
              <a:t>Women participation in </a:t>
            </a:r>
            <a:r>
              <a:rPr lang="en-US" sz="3600" dirty="0" smtClean="0"/>
              <a:t>STEM</a:t>
            </a:r>
            <a:endParaRPr lang="en-US" sz="5400" dirty="0"/>
          </a:p>
        </p:txBody>
      </p:sp>
      <p:sp>
        <p:nvSpPr>
          <p:cNvPr id="5" name="TextBox 4"/>
          <p:cNvSpPr txBox="1"/>
          <p:nvPr/>
        </p:nvSpPr>
        <p:spPr>
          <a:xfrm>
            <a:off x="1008573" y="6824277"/>
            <a:ext cx="10987654"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lvl="2" indent="-342900" algn="l">
              <a:buFont typeface="Arial" charset="0"/>
              <a:buChar char="•"/>
            </a:pPr>
            <a:r>
              <a:rPr lang="en-US" b="0" dirty="0" smtClean="0"/>
              <a:t>Bar plot on the left: women made up 33</a:t>
            </a:r>
            <a:r>
              <a:rPr lang="en-US" b="0" dirty="0"/>
              <a:t>% of the STEM </a:t>
            </a:r>
            <a:r>
              <a:rPr lang="en-US" b="0" dirty="0" smtClean="0"/>
              <a:t>workforce in 2003.</a:t>
            </a:r>
          </a:p>
          <a:p>
            <a:pPr marL="342900" lvl="2" indent="-342900" algn="l">
              <a:buFont typeface="Arial" charset="0"/>
              <a:buChar char="•"/>
            </a:pPr>
            <a:r>
              <a:rPr lang="en-US" b="0" dirty="0" smtClean="0"/>
              <a:t>That number rises steadily over the next ten years</a:t>
            </a:r>
            <a:r>
              <a:rPr lang="en-US" b="0" dirty="0"/>
              <a:t> </a:t>
            </a:r>
            <a:r>
              <a:rPr lang="en-US" b="0" dirty="0" smtClean="0"/>
              <a:t>with a jump from 2010 to 2013, as the percentage rose to almost 40%!</a:t>
            </a:r>
          </a:p>
          <a:p>
            <a:pPr marL="342900" lvl="2" indent="-342900" algn="l">
              <a:buFont typeface="Arial" charset="0"/>
              <a:buChar char="•"/>
            </a:pPr>
            <a:r>
              <a:rPr lang="en-US" b="0" dirty="0" smtClean="0"/>
              <a:t>We see a similar trend in the % of women with graduate degrees in the bar plot on the right. </a:t>
            </a:r>
            <a:endParaRPr lang="en-US" b="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400" y="2378158"/>
            <a:ext cx="5852160" cy="36576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240" y="2378158"/>
            <a:ext cx="5852160" cy="3657600"/>
          </a:xfrm>
          <a:prstGeom prst="rect">
            <a:avLst/>
          </a:prstGeom>
        </p:spPr>
      </p:pic>
    </p:spTree>
    <p:extLst>
      <p:ext uri="{BB962C8B-B14F-4D97-AF65-F5344CB8AC3E}">
        <p14:creationId xmlns:p14="http://schemas.microsoft.com/office/powerpoint/2010/main" val="178075982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52500" y="604575"/>
            <a:ext cx="11099800" cy="17735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5400" dirty="0" smtClean="0"/>
              <a:t>Explorative Data Analysis</a:t>
            </a:r>
            <a:br>
              <a:rPr lang="en-US" sz="5400" dirty="0" smtClean="0"/>
            </a:br>
            <a:r>
              <a:rPr lang="en-US" sz="3600" dirty="0" smtClean="0"/>
              <a:t>Gender unemployment gap</a:t>
            </a:r>
            <a:endParaRPr lang="en-US" sz="36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0522" y="2620618"/>
            <a:ext cx="8128000" cy="4572000"/>
          </a:xfrm>
          <a:prstGeom prst="rect">
            <a:avLst/>
          </a:prstGeom>
        </p:spPr>
      </p:pic>
      <p:sp>
        <p:nvSpPr>
          <p:cNvPr id="8" name="TextBox 7"/>
          <p:cNvSpPr txBox="1"/>
          <p:nvPr/>
        </p:nvSpPr>
        <p:spPr>
          <a:xfrm>
            <a:off x="1064646" y="7699256"/>
            <a:ext cx="10987654"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lvl="2" indent="-342900" algn="l">
              <a:buFont typeface="Arial" charset="0"/>
              <a:buChar char="•"/>
            </a:pPr>
            <a:r>
              <a:rPr lang="en-US" b="0" dirty="0" smtClean="0"/>
              <a:t>Unemployment rate trending down with higher education degrees.</a:t>
            </a:r>
          </a:p>
          <a:p>
            <a:pPr marL="342900" lvl="2" indent="-342900" algn="l">
              <a:buFont typeface="Arial" charset="0"/>
              <a:buChar char="•"/>
            </a:pPr>
            <a:r>
              <a:rPr lang="en-US" b="0" dirty="0" smtClean="0"/>
              <a:t>Men has slightly lower (1%) unemployment rate than women.</a:t>
            </a:r>
          </a:p>
          <a:p>
            <a:pPr marL="342900" lvl="2" indent="-342900" algn="l">
              <a:buFont typeface="Arial" charset="0"/>
              <a:buChar char="•"/>
            </a:pPr>
            <a:r>
              <a:rPr lang="en-US" b="0" dirty="0" smtClean="0"/>
              <a:t>The gender unemployment gap shrinks with higher education degrees.</a:t>
            </a:r>
          </a:p>
          <a:p>
            <a:pPr marL="342900" lvl="3" indent="-342900" algn="l">
              <a:buFont typeface="Arial" charset="0"/>
              <a:buChar char="•"/>
            </a:pPr>
            <a:r>
              <a:rPr lang="en-US" b="0" dirty="0" smtClean="0"/>
              <a:t>Note the rate here only consider individuals that are in labor force. </a:t>
            </a:r>
          </a:p>
        </p:txBody>
      </p:sp>
    </p:spTree>
    <p:extLst>
      <p:ext uri="{BB962C8B-B14F-4D97-AF65-F5344CB8AC3E}">
        <p14:creationId xmlns:p14="http://schemas.microsoft.com/office/powerpoint/2010/main" val="95337382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52500" y="604575"/>
            <a:ext cx="11099800" cy="17735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5400" dirty="0" smtClean="0"/>
              <a:t>Explorative Data Analysis</a:t>
            </a:r>
            <a:br>
              <a:rPr lang="en-US" sz="5400" dirty="0" smtClean="0"/>
            </a:br>
            <a:r>
              <a:rPr lang="en-US" sz="3600" dirty="0" smtClean="0"/>
              <a:t>Gender pay gap (2003 to 2013)</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856" y="2705100"/>
            <a:ext cx="7943088" cy="4334256"/>
          </a:xfrm>
          <a:prstGeom prst="rect">
            <a:avLst/>
          </a:prstGeom>
        </p:spPr>
      </p:pic>
      <p:sp>
        <p:nvSpPr>
          <p:cNvPr id="7" name="TextBox 6"/>
          <p:cNvSpPr txBox="1"/>
          <p:nvPr/>
        </p:nvSpPr>
        <p:spPr>
          <a:xfrm>
            <a:off x="532323" y="7107204"/>
            <a:ext cx="11940154"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lvl="2" indent="-342900" algn="l">
              <a:buFont typeface="Arial" charset="0"/>
              <a:buChar char="•"/>
            </a:pPr>
            <a:r>
              <a:rPr lang="en-US" b="0" dirty="0"/>
              <a:t>Women have come a long way but are still not at parity. We have seen women's increased education and workforce participation. But </a:t>
            </a:r>
            <a:r>
              <a:rPr lang="en-US" b="0" dirty="0" smtClean="0"/>
              <a:t>the wages </a:t>
            </a:r>
            <a:r>
              <a:rPr lang="en-US" b="0" dirty="0"/>
              <a:t>for men is about </a:t>
            </a:r>
            <a:r>
              <a:rPr lang="en-US" b="0" dirty="0" smtClean="0"/>
              <a:t>30% </a:t>
            </a:r>
            <a:r>
              <a:rPr lang="en-US" b="0" dirty="0"/>
              <a:t>higher than women, for all years listed. </a:t>
            </a:r>
            <a:endParaRPr lang="en-US" b="0" dirty="0" smtClean="0"/>
          </a:p>
          <a:p>
            <a:pPr marL="342900" lvl="2" indent="-342900" algn="l">
              <a:buFont typeface="Arial" charset="0"/>
              <a:buChar char="•"/>
            </a:pPr>
            <a:r>
              <a:rPr lang="en-US" b="0" dirty="0" smtClean="0"/>
              <a:t>There is NO shrinking trend in the gender pay gap over the years. </a:t>
            </a:r>
          </a:p>
          <a:p>
            <a:pPr marL="342900" lvl="2" indent="-342900" algn="l">
              <a:buFont typeface="Arial" charset="0"/>
              <a:buChar char="•"/>
            </a:pPr>
            <a:r>
              <a:rPr lang="en-US" b="0" dirty="0" smtClean="0"/>
              <a:t>The </a:t>
            </a:r>
            <a:r>
              <a:rPr lang="en-US" b="0" dirty="0"/>
              <a:t>mean wages increased from year 2003 to 2008. Then we see a small decrease from 2008 to 2013. This makes sense considering the financial crisis in </a:t>
            </a:r>
            <a:r>
              <a:rPr lang="en-US" b="0" dirty="0" smtClean="0"/>
              <a:t>2008</a:t>
            </a:r>
            <a:r>
              <a:rPr lang="en-US" b="0" dirty="0"/>
              <a:t>.</a:t>
            </a:r>
            <a:endParaRPr lang="en-US" b="0" dirty="0" smtClean="0"/>
          </a:p>
        </p:txBody>
      </p:sp>
    </p:spTree>
    <p:extLst>
      <p:ext uri="{BB962C8B-B14F-4D97-AF65-F5344CB8AC3E}">
        <p14:creationId xmlns:p14="http://schemas.microsoft.com/office/powerpoint/2010/main" val="49524811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43864" y="6911550"/>
            <a:ext cx="11099800" cy="2275265"/>
          </a:xfrm>
        </p:spPr>
        <p:txBody>
          <a:bodyPr>
            <a:noAutofit/>
          </a:bodyPr>
          <a:lstStyle/>
          <a:p>
            <a:pPr>
              <a:spcBef>
                <a:spcPts val="1000"/>
              </a:spcBef>
            </a:pPr>
            <a:r>
              <a:rPr lang="en-US" sz="2400" dirty="0"/>
              <a:t>The pay gap between men and women exist in all race groups. </a:t>
            </a:r>
            <a:endParaRPr lang="en-US" sz="2400" dirty="0" smtClean="0"/>
          </a:p>
          <a:p>
            <a:pPr>
              <a:spcBef>
                <a:spcPts val="1000"/>
              </a:spcBef>
            </a:pPr>
            <a:r>
              <a:rPr lang="en-US" sz="2400" dirty="0" smtClean="0"/>
              <a:t>For </a:t>
            </a:r>
            <a:r>
              <a:rPr lang="en-US" sz="2400" dirty="0"/>
              <a:t>every dollar </a:t>
            </a:r>
            <a:r>
              <a:rPr lang="en-US" sz="2400" dirty="0" smtClean="0"/>
              <a:t>Asian </a:t>
            </a:r>
            <a:r>
              <a:rPr lang="en-US" sz="2400" dirty="0"/>
              <a:t>men make, </a:t>
            </a:r>
            <a:r>
              <a:rPr lang="en-US" sz="2400" b="1" dirty="0" smtClean="0"/>
              <a:t>Asian</a:t>
            </a:r>
            <a:r>
              <a:rPr lang="en-US" sz="2400" dirty="0" smtClean="0"/>
              <a:t> </a:t>
            </a:r>
            <a:r>
              <a:rPr lang="en-US" sz="2400" dirty="0"/>
              <a:t>women make </a:t>
            </a:r>
            <a:r>
              <a:rPr lang="en-US" sz="2400" b="1" dirty="0"/>
              <a:t>81 cents</a:t>
            </a:r>
            <a:r>
              <a:rPr lang="en-US" sz="2400" dirty="0"/>
              <a:t>.</a:t>
            </a:r>
            <a:br>
              <a:rPr lang="en-US" sz="2400" dirty="0"/>
            </a:br>
            <a:r>
              <a:rPr lang="en-US" sz="2400" dirty="0"/>
              <a:t>For every dollar white men make, </a:t>
            </a:r>
            <a:r>
              <a:rPr lang="en-US" sz="2400" b="1" dirty="0"/>
              <a:t>white</a:t>
            </a:r>
            <a:r>
              <a:rPr lang="en-US" sz="2400" dirty="0"/>
              <a:t> women make </a:t>
            </a:r>
            <a:r>
              <a:rPr lang="en-US" sz="2400" b="1" dirty="0"/>
              <a:t>74 cents</a:t>
            </a:r>
            <a:r>
              <a:rPr lang="en-US" sz="2400" dirty="0"/>
              <a:t>.</a:t>
            </a:r>
            <a:br>
              <a:rPr lang="en-US" sz="2400" dirty="0"/>
            </a:br>
            <a:r>
              <a:rPr lang="en-US" sz="2400" dirty="0"/>
              <a:t>For every dollar </a:t>
            </a:r>
            <a:r>
              <a:rPr lang="en-US" sz="2400" b="1" dirty="0"/>
              <a:t>other </a:t>
            </a:r>
            <a:r>
              <a:rPr lang="en-US" sz="2400" b="1" dirty="0" smtClean="0"/>
              <a:t>minorities </a:t>
            </a:r>
            <a:r>
              <a:rPr lang="en-US" sz="2400" dirty="0" smtClean="0"/>
              <a:t>(</a:t>
            </a:r>
            <a:r>
              <a:rPr lang="en-US" sz="2400" dirty="0"/>
              <a:t>include black, </a:t>
            </a:r>
            <a:r>
              <a:rPr lang="en-US" sz="2400" dirty="0" smtClean="0"/>
              <a:t>Hispanic, </a:t>
            </a:r>
            <a:r>
              <a:rPr lang="en-US" sz="2400" dirty="0"/>
              <a:t>and </a:t>
            </a:r>
            <a:r>
              <a:rPr lang="en-US" sz="2400" dirty="0" smtClean="0"/>
              <a:t>etc.) </a:t>
            </a:r>
            <a:r>
              <a:rPr lang="en-US" sz="2400" dirty="0"/>
              <a:t>men make, </a:t>
            </a:r>
            <a:r>
              <a:rPr lang="en-US" sz="2400" dirty="0" smtClean="0"/>
              <a:t>women in the same group make </a:t>
            </a:r>
            <a:r>
              <a:rPr lang="en-US" sz="2400" b="1" dirty="0"/>
              <a:t>79 cent</a:t>
            </a:r>
            <a:r>
              <a:rPr lang="en-US" sz="2400" dirty="0"/>
              <a:t>s</a:t>
            </a:r>
            <a:r>
              <a:rPr lang="en-US" sz="2400" dirty="0" smtClean="0"/>
              <a:t>.</a:t>
            </a:r>
            <a:endParaRPr lang="en-US" sz="2400" dirty="0"/>
          </a:p>
        </p:txBody>
      </p:sp>
      <p:sp>
        <p:nvSpPr>
          <p:cNvPr id="4" name="Title 1"/>
          <p:cNvSpPr txBox="1">
            <a:spLocks/>
          </p:cNvSpPr>
          <p:nvPr/>
        </p:nvSpPr>
        <p:spPr>
          <a:xfrm>
            <a:off x="952500" y="604575"/>
            <a:ext cx="11099800" cy="17735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5400" dirty="0" smtClean="0"/>
              <a:t>Explorative Data Analysis</a:t>
            </a:r>
            <a:br>
              <a:rPr lang="en-US" sz="5400" dirty="0" smtClean="0"/>
            </a:br>
            <a:r>
              <a:rPr lang="en-US" sz="3600" dirty="0" smtClean="0"/>
              <a:t>Gender/race pay gap</a:t>
            </a:r>
            <a:endParaRPr lang="en-US" sz="3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3162300"/>
            <a:ext cx="6510528" cy="3419856"/>
          </a:xfrm>
          <a:prstGeom prst="rect">
            <a:avLst/>
          </a:prstGeom>
        </p:spPr>
      </p:pic>
    </p:spTree>
    <p:extLst>
      <p:ext uri="{BB962C8B-B14F-4D97-AF65-F5344CB8AC3E}">
        <p14:creationId xmlns:p14="http://schemas.microsoft.com/office/powerpoint/2010/main" val="188972062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52500" y="604575"/>
            <a:ext cx="11099800" cy="17735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a:lstStyle>
          <a:p>
            <a:pPr lvl="2" hangingPunct="1"/>
            <a:r>
              <a:rPr lang="en-US" sz="5400" dirty="0" smtClean="0"/>
              <a:t>Explorative Data Analysis</a:t>
            </a:r>
            <a:br>
              <a:rPr lang="en-US" sz="5400" dirty="0" smtClean="0"/>
            </a:br>
            <a:r>
              <a:rPr lang="en-US" sz="3600" dirty="0"/>
              <a:t>W</a:t>
            </a:r>
            <a:r>
              <a:rPr lang="en-US" sz="3600" dirty="0" smtClean="0"/>
              <a:t>omen In </a:t>
            </a:r>
            <a:r>
              <a:rPr lang="en-US" sz="3600" dirty="0"/>
              <a:t>E</a:t>
            </a:r>
            <a:r>
              <a:rPr lang="en-US" sz="3600" dirty="0" smtClean="0"/>
              <a:t>ducation Level Groups</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38" y="2378158"/>
            <a:ext cx="5711232" cy="7360975"/>
          </a:xfrm>
          <a:prstGeom prst="rect">
            <a:avLst/>
          </a:prstGeom>
        </p:spPr>
      </p:pic>
      <p:sp>
        <p:nvSpPr>
          <p:cNvPr id="6" name="Rectangle 5"/>
          <p:cNvSpPr/>
          <p:nvPr/>
        </p:nvSpPr>
        <p:spPr>
          <a:xfrm>
            <a:off x="6062870" y="3298915"/>
            <a:ext cx="6502400" cy="5519460"/>
          </a:xfrm>
          <a:prstGeom prst="rect">
            <a:avLst/>
          </a:prstGeom>
        </p:spPr>
        <p:txBody>
          <a:bodyPr>
            <a:spAutoFit/>
          </a:bodyPr>
          <a:lstStyle/>
          <a:p>
            <a:pPr marL="444500" indent="-444500" algn="l">
              <a:spcBef>
                <a:spcPts val="1000"/>
              </a:spcBef>
              <a:buSzPct val="145000"/>
              <a:buFontTx/>
              <a:buChar char="•"/>
            </a:pPr>
            <a:r>
              <a:rPr lang="en-US" b="0" dirty="0" smtClean="0"/>
              <a:t>The plot on top presents the quantiles of the salaries </a:t>
            </a:r>
            <a:r>
              <a:rPr lang="en-US" b="0" dirty="0"/>
              <a:t>for </a:t>
            </a:r>
            <a:r>
              <a:rPr lang="en-US" b="0" dirty="0" smtClean="0"/>
              <a:t>women with </a:t>
            </a:r>
            <a:r>
              <a:rPr lang="en-US" b="0" dirty="0"/>
              <a:t>undergraduate </a:t>
            </a:r>
            <a:r>
              <a:rPr lang="en-US" b="0" dirty="0" smtClean="0"/>
              <a:t>degrees. </a:t>
            </a:r>
            <a:r>
              <a:rPr lang="en-US" b="0" dirty="0"/>
              <a:t>It clearly indicates the trending down after year 2008. </a:t>
            </a:r>
            <a:endParaRPr lang="en-US" b="0" dirty="0" smtClean="0"/>
          </a:p>
          <a:p>
            <a:pPr marL="444500" indent="-444500" algn="l">
              <a:spcBef>
                <a:spcPts val="1000"/>
              </a:spcBef>
              <a:buSzPct val="145000"/>
              <a:buFontTx/>
              <a:buChar char="•"/>
            </a:pPr>
            <a:r>
              <a:rPr lang="en-US" b="0" dirty="0" smtClean="0"/>
              <a:t>The plot on the bottom shows salaries for women from the </a:t>
            </a:r>
            <a:r>
              <a:rPr lang="en-US" b="0" dirty="0"/>
              <a:t>doctorate group. </a:t>
            </a:r>
            <a:r>
              <a:rPr lang="en-US" b="0" dirty="0" smtClean="0"/>
              <a:t>Big difference! </a:t>
            </a:r>
            <a:r>
              <a:rPr lang="en-US" b="0" dirty="0"/>
              <a:t>This </a:t>
            </a:r>
            <a:r>
              <a:rPr lang="en-US" b="0" dirty="0" smtClean="0"/>
              <a:t>median wage and quantiles kept increasing after 2008, even though the increase from 2008 to 2010 is minimal!</a:t>
            </a:r>
          </a:p>
          <a:p>
            <a:pPr marL="444500" indent="-444500" algn="l">
              <a:spcBef>
                <a:spcPts val="1000"/>
              </a:spcBef>
              <a:buSzPct val="145000"/>
              <a:buFontTx/>
              <a:buChar char="•"/>
            </a:pPr>
            <a:r>
              <a:rPr lang="en-US" b="0" dirty="0" smtClean="0"/>
              <a:t>Median wage for women doctors is 20% higher than that of women with undergraduate degrees. This difference is even larger after 2008. </a:t>
            </a:r>
            <a:endParaRPr lang="en-US" b="0" dirty="0"/>
          </a:p>
        </p:txBody>
      </p:sp>
    </p:spTree>
    <p:extLst>
      <p:ext uri="{BB962C8B-B14F-4D97-AF65-F5344CB8AC3E}">
        <p14:creationId xmlns:p14="http://schemas.microsoft.com/office/powerpoint/2010/main" val="294063946"/>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1767</TotalTime>
  <Words>754</Words>
  <Application>Microsoft Macintosh PowerPoint</Application>
  <PresentationFormat>Custom</PresentationFormat>
  <Paragraphs>79</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Cambria Math</vt:lpstr>
      <vt:lpstr>Helvetica Light</vt:lpstr>
      <vt:lpstr>Helvetica Neue</vt:lpstr>
      <vt:lpstr>Helvetica Neue Light</vt:lpstr>
      <vt:lpstr>Helvetica Neue Medium</vt:lpstr>
      <vt:lpstr>Helvetica Neue Thin</vt:lpstr>
      <vt:lpstr>Arial</vt:lpstr>
      <vt:lpstr>White</vt:lpstr>
      <vt:lpstr>Women In STEM</vt:lpstr>
      <vt:lpstr>Outlines</vt:lpstr>
      <vt:lpstr>Motivation &amp; Potential Clients</vt:lpstr>
      <vt:lpstr>Data Source and Wrangling</vt:lpstr>
      <vt:lpstr>Explorative Data Analysis Women participation in 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Women In STEM</dc:title>
  <cp:lastModifiedBy>Shuojia Shi</cp:lastModifiedBy>
  <cp:revision>63</cp:revision>
  <dcterms:modified xsi:type="dcterms:W3CDTF">2018-05-21T02:14:21Z</dcterms:modified>
</cp:coreProperties>
</file>