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82" r:id="rId4"/>
    <p:sldId id="291" r:id="rId5"/>
    <p:sldId id="305" r:id="rId6"/>
    <p:sldId id="309" r:id="rId7"/>
    <p:sldId id="303" r:id="rId8"/>
    <p:sldId id="300" r:id="rId9"/>
    <p:sldId id="313" r:id="rId10"/>
    <p:sldId id="261" r:id="rId11"/>
    <p:sldId id="304" r:id="rId12"/>
    <p:sldId id="307" r:id="rId13"/>
    <p:sldId id="312" r:id="rId14"/>
    <p:sldId id="279" r:id="rId15"/>
    <p:sldId id="299" r:id="rId16"/>
    <p:sldId id="280" r:id="rId17"/>
    <p:sldId id="308" r:id="rId18"/>
    <p:sldId id="306" r:id="rId19"/>
    <p:sldId id="283" r:id="rId20"/>
    <p:sldId id="297" r:id="rId21"/>
    <p:sldId id="296" r:id="rId22"/>
    <p:sldId id="310" r:id="rId23"/>
    <p:sldId id="31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719" autoAdjust="0"/>
    <p:restoredTop sz="83859" autoAdjust="0"/>
  </p:normalViewPr>
  <p:slideViewPr>
    <p:cSldViewPr>
      <p:cViewPr varScale="1">
        <p:scale>
          <a:sx n="92" d="100"/>
          <a:sy n="92" d="100"/>
        </p:scale>
        <p:origin x="-4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FEF68-1DE9-47A7-9FE3-8BA9D24E7EE3}" type="datetimeFigureOut">
              <a:rPr lang="en-US" smtClean="0"/>
              <a:pPr/>
              <a:t>4/12/2010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F572D-EF5B-479C-89C5-F647D719183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mtClean="0"/>
              <a:t>Rob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Robert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robert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Mention that we only had prototype</a:t>
            </a:r>
            <a:r>
              <a:rPr lang="en-CA" baseline="0" dirty="0" smtClean="0"/>
              <a:t> web system complete</a:t>
            </a:r>
          </a:p>
          <a:p>
            <a:pPr>
              <a:buFontTx/>
              <a:buChar char="-"/>
            </a:pPr>
            <a:r>
              <a:rPr lang="en-CA" baseline="0" dirty="0" smtClean="0"/>
              <a:t>no parking</a:t>
            </a:r>
          </a:p>
          <a:p>
            <a:pPr>
              <a:buFontTx/>
              <a:buChar char="-"/>
            </a:pPr>
            <a:r>
              <a:rPr lang="en-CA" baseline="0" dirty="0" smtClean="0"/>
              <a:t>no scheduling</a:t>
            </a:r>
          </a:p>
          <a:p>
            <a:pPr>
              <a:buFontTx/>
              <a:buChar char="-"/>
            </a:pPr>
            <a:r>
              <a:rPr lang="en-CA" baseline="0" dirty="0" smtClean="0"/>
              <a:t>no image gathering</a:t>
            </a:r>
          </a:p>
          <a:p>
            <a:pPr>
              <a:buFontTx/>
              <a:buChar char="-"/>
            </a:pPr>
            <a:r>
              <a:rPr lang="en-CA" baseline="0" dirty="0" smtClean="0"/>
              <a:t>few, rough mobile device 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Robert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Probabilities can be: low, moderate, high.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Effects can be: tolerable, serious and catastrophic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Rob</a:t>
            </a:r>
          </a:p>
          <a:p>
            <a:endParaRPr lang="en-CA" dirty="0" smtClean="0"/>
          </a:p>
          <a:p>
            <a:r>
              <a:rPr lang="en-CA" dirty="0" smtClean="0"/>
              <a:t>Customers for giving</a:t>
            </a:r>
            <a:r>
              <a:rPr lang="en-CA" baseline="0" dirty="0" smtClean="0"/>
              <a:t> us such an interesting project and supplying us with the Meade telescope</a:t>
            </a:r>
          </a:p>
          <a:p>
            <a:r>
              <a:rPr lang="en-CA" baseline="0" dirty="0" err="1" smtClean="0"/>
              <a:t>Youry</a:t>
            </a:r>
            <a:r>
              <a:rPr lang="en-CA" baseline="0" dirty="0" smtClean="0"/>
              <a:t> for guiding us through the software development lifecycle</a:t>
            </a:r>
          </a:p>
          <a:p>
            <a:r>
              <a:rPr lang="en-CA" baseline="0" dirty="0" smtClean="0"/>
              <a:t>Dave </a:t>
            </a:r>
            <a:r>
              <a:rPr lang="en-CA" baseline="0" dirty="0" err="1" smtClean="0"/>
              <a:t>Goodall</a:t>
            </a:r>
            <a:r>
              <a:rPr lang="en-CA" baseline="0" dirty="0" smtClean="0"/>
              <a:t> for giving us a domain name for our project allowing outside access to our web server</a:t>
            </a:r>
          </a:p>
          <a:p>
            <a:r>
              <a:rPr lang="en-CA" baseline="0" dirty="0" smtClean="0"/>
              <a:t>Nokia for supplying us with two Nokia N97’s used for testing</a:t>
            </a:r>
          </a:p>
          <a:p>
            <a:r>
              <a:rPr lang="en-CA" dirty="0" smtClean="0"/>
              <a:t>Canon for development kit and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Rob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Telescope: Meade LX200 (Customer)</a:t>
            </a:r>
          </a:p>
          <a:p>
            <a:r>
              <a:rPr lang="en-US" dirty="0" smtClean="0"/>
              <a:t>Digital camera: Sony A900 DSLR (Customer)</a:t>
            </a:r>
          </a:p>
          <a:p>
            <a:r>
              <a:rPr lang="en-US" dirty="0" smtClean="0"/>
              <a:t>Mobile device: Nokia phones, Apple </a:t>
            </a:r>
            <a:r>
              <a:rPr lang="en-US" dirty="0" err="1" smtClean="0"/>
              <a:t>iPhone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Robert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4/12/2010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4/12/2010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4/12/2010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4/12/2010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4/12/2010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4/12/2010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4/12/2010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4/12/2010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4/12/2010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4/12/2010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4/12/2010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1C79-A119-44DE-84CD-391F73B5F415}" type="datetimeFigureOut">
              <a:rPr lang="en-US" smtClean="0"/>
              <a:pPr/>
              <a:t>4/12/2010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2500330"/>
          </a:xfrm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8800" dirty="0" smtClean="0"/>
              <a:t>Stargazer:</a:t>
            </a:r>
            <a:br>
              <a:rPr lang="en-US" sz="8800" dirty="0" smtClean="0"/>
            </a:br>
            <a:r>
              <a:rPr lang="en-US" sz="3200" dirty="0" smtClean="0"/>
              <a:t>Automatic Telescope Control System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928934"/>
            <a:ext cx="7786742" cy="3071834"/>
          </a:xfrm>
          <a:solidFill>
            <a:srgbClr val="000000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 lvl="0" algn="l">
              <a:defRPr/>
            </a:pPr>
            <a:r>
              <a:rPr lang="en-US" dirty="0" smtClean="0"/>
              <a:t> Course: 		COSC 470/471</a:t>
            </a:r>
          </a:p>
          <a:p>
            <a:pPr lvl="0" algn="l">
              <a:defRPr/>
            </a:pPr>
            <a:r>
              <a:rPr lang="en-CA" dirty="0" smtClean="0"/>
              <a:t> Instructor: 	</a:t>
            </a:r>
            <a:r>
              <a:rPr lang="en-CA" dirty="0" err="1" smtClean="0"/>
              <a:t>Youry</a:t>
            </a:r>
            <a:r>
              <a:rPr lang="en-CA" dirty="0" smtClean="0"/>
              <a:t> </a:t>
            </a:r>
            <a:r>
              <a:rPr lang="en-CA" dirty="0" err="1" smtClean="0"/>
              <a:t>Khmelevsky</a:t>
            </a:r>
            <a:endParaRPr lang="en-US" dirty="0" smtClean="0"/>
          </a:p>
          <a:p>
            <a:pPr algn="l"/>
            <a:r>
              <a:rPr lang="en-US" dirty="0" smtClean="0"/>
              <a:t> Project Team: 	Red Team</a:t>
            </a:r>
          </a:p>
          <a:p>
            <a:pPr algn="l"/>
            <a:r>
              <a:rPr lang="en-US" dirty="0" smtClean="0"/>
              <a:t> Students: 		Rob </a:t>
            </a:r>
            <a:r>
              <a:rPr lang="en-US" dirty="0" err="1" smtClean="0"/>
              <a:t>Grmek</a:t>
            </a:r>
            <a:r>
              <a:rPr lang="en-US" dirty="0" smtClean="0"/>
              <a:t>, Robert Smith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Architecture</a:t>
            </a:r>
            <a:endParaRPr lang="en-CA" dirty="0"/>
          </a:p>
        </p:txBody>
      </p:sp>
      <p:pic>
        <p:nvPicPr>
          <p:cNvPr id="3" name="Content Placeholder 2" descr="C:\Documents and Settings\Rob\rails\documentation\images\diagrams\Stargazer_Architecture.gi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265430" y="1600200"/>
            <a:ext cx="4613140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Class Diagram: Web Application</a:t>
            </a:r>
            <a:endParaRPr lang="en-CA" dirty="0"/>
          </a:p>
        </p:txBody>
      </p:sp>
      <p:pic>
        <p:nvPicPr>
          <p:cNvPr id="1027" name="Picture 3" descr="C:\Documents and Settings\Rob\rails\documentation\images\diagrams\Stargazer_ClassDiagram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299851" y="1600200"/>
            <a:ext cx="6544298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Class Diagram: Hardware Controller Application</a:t>
            </a:r>
            <a:endParaRPr lang="en-CA" dirty="0"/>
          </a:p>
        </p:txBody>
      </p:sp>
      <p:pic>
        <p:nvPicPr>
          <p:cNvPr id="1027" name="Picture 3" descr="C:\Documents and Settings\Rob\rails\documentation\images\diagrams\Stargazer_ClassDiagram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299851" y="1973679"/>
            <a:ext cx="6544298" cy="3779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Deployment</a:t>
            </a:r>
            <a:endParaRPr lang="en-CA" dirty="0"/>
          </a:p>
        </p:txBody>
      </p:sp>
      <p:pic>
        <p:nvPicPr>
          <p:cNvPr id="1027" name="Picture 3" descr="C:\Documents and Settings\Rob\rails\documentation\images\diagrams\Stargazer_ClassDiagram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214414" y="1928802"/>
            <a:ext cx="6109002" cy="4549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GIT versioning control system</a:t>
            </a:r>
          </a:p>
          <a:p>
            <a:r>
              <a:rPr lang="en-US" dirty="0" smtClean="0"/>
              <a:t>Fast</a:t>
            </a:r>
          </a:p>
          <a:p>
            <a:r>
              <a:rPr lang="en-CA" dirty="0" smtClean="0"/>
              <a:t>Small</a:t>
            </a:r>
          </a:p>
          <a:p>
            <a:r>
              <a:rPr lang="en-CA" dirty="0" smtClean="0"/>
              <a:t>Easy to learn</a:t>
            </a:r>
          </a:p>
          <a:p>
            <a:endParaRPr lang="en-CA" dirty="0" smtClean="0"/>
          </a:p>
          <a:p>
            <a:pPr>
              <a:buNone/>
            </a:pPr>
            <a:r>
              <a:rPr lang="en-US" b="1" dirty="0" smtClean="0"/>
              <a:t>Methodologies used</a:t>
            </a:r>
            <a:endParaRPr lang="en-CA" b="1" dirty="0" smtClean="0"/>
          </a:p>
          <a:p>
            <a:r>
              <a:rPr lang="en-CA" dirty="0" err="1" smtClean="0"/>
              <a:t>Xtreme</a:t>
            </a:r>
            <a:r>
              <a:rPr lang="en-CA" dirty="0" smtClean="0"/>
              <a:t> Programming (semester 1)</a:t>
            </a:r>
          </a:p>
          <a:p>
            <a:r>
              <a:rPr lang="en-CA" dirty="0" smtClean="0"/>
              <a:t>Rational Unified Process (semester 2)</a:t>
            </a:r>
          </a:p>
          <a:p>
            <a:endParaRPr lang="en-CA" dirty="0" smtClean="0"/>
          </a:p>
          <a:p>
            <a:pPr>
              <a:buNone/>
            </a:pPr>
            <a:r>
              <a:rPr lang="en-US" b="1" dirty="0" smtClean="0"/>
              <a:t>Testing</a:t>
            </a:r>
          </a:p>
          <a:p>
            <a:r>
              <a:rPr lang="en-US" dirty="0" smtClean="0"/>
              <a:t>Unit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Acceptance </a:t>
            </a:r>
            <a:r>
              <a:rPr lang="en-US" dirty="0" smtClean="0"/>
              <a:t>tests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Project Timeline: Semester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Iteration 1: Inception</a:t>
            </a:r>
          </a:p>
          <a:p>
            <a:r>
              <a:rPr lang="en-US" dirty="0" smtClean="0"/>
              <a:t>Iteration 2: SPIKE project (Ruby On Rails)</a:t>
            </a:r>
          </a:p>
          <a:p>
            <a:r>
              <a:rPr lang="en-US" dirty="0" smtClean="0"/>
              <a:t>Iteration 3: Authentication and Authorization</a:t>
            </a:r>
          </a:p>
          <a:p>
            <a:r>
              <a:rPr lang="en-US" dirty="0" smtClean="0"/>
              <a:t>Iteration 4: Image Gallery</a:t>
            </a:r>
          </a:p>
          <a:p>
            <a:r>
              <a:rPr lang="en-US" dirty="0" smtClean="0"/>
              <a:t>Iteration 5: Final </a:t>
            </a:r>
            <a:r>
              <a:rPr lang="en-US" dirty="0" err="1" smtClean="0"/>
              <a:t>Refactored</a:t>
            </a:r>
            <a:r>
              <a:rPr lang="en-US" dirty="0" smtClean="0"/>
              <a:t> Release</a:t>
            </a:r>
          </a:p>
          <a:p>
            <a:endParaRPr lang="en-US" dirty="0" smtClean="0"/>
          </a:p>
          <a:p>
            <a:r>
              <a:rPr lang="en-US" dirty="0" smtClean="0"/>
              <a:t>Each iteration = ~1 week</a:t>
            </a:r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Project Timeline: Semester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Iteration 5: Automated Scheduling and Telescope Positioning</a:t>
            </a:r>
          </a:p>
          <a:p>
            <a:r>
              <a:rPr lang="en-US" dirty="0" smtClean="0"/>
              <a:t>Iteration 6: Libraries and GUI Enhancements</a:t>
            </a:r>
          </a:p>
          <a:p>
            <a:r>
              <a:rPr lang="en-US" dirty="0" smtClean="0"/>
              <a:t>Iteration 7: Mobile Views</a:t>
            </a:r>
          </a:p>
          <a:p>
            <a:r>
              <a:rPr lang="en-US" dirty="0" smtClean="0"/>
              <a:t>Iteration 8: Image Capturing</a:t>
            </a:r>
          </a:p>
          <a:p>
            <a:r>
              <a:rPr lang="en-US" dirty="0" smtClean="0"/>
              <a:t>Iteration 9: The Final Release</a:t>
            </a:r>
          </a:p>
          <a:p>
            <a:endParaRPr lang="en-US" dirty="0" smtClean="0"/>
          </a:p>
          <a:p>
            <a:r>
              <a:rPr lang="en-US" dirty="0" smtClean="0"/>
              <a:t>Each iteration = 2-3 weeks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Statistics: Semester 2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57356" y="1500174"/>
          <a:ext cx="5408422" cy="259080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176272"/>
                <a:gridCol w="646430"/>
                <a:gridCol w="646430"/>
                <a:gridCol w="646430"/>
                <a:gridCol w="646430"/>
                <a:gridCol w="646430"/>
              </a:tblGrid>
              <a:tr h="227964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Workflow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It. </a:t>
                      </a:r>
                      <a:r>
                        <a:rPr lang="en-CA" b="1" dirty="0"/>
                        <a:t>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It. </a:t>
                      </a:r>
                      <a:r>
                        <a:rPr lang="en-CA" b="1" dirty="0"/>
                        <a:t>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It. </a:t>
                      </a:r>
                      <a:r>
                        <a:rPr lang="en-CA" b="1" dirty="0"/>
                        <a:t>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It. </a:t>
                      </a:r>
                      <a:r>
                        <a:rPr lang="en-CA" b="1" dirty="0"/>
                        <a:t>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It. </a:t>
                      </a:r>
                      <a:r>
                        <a:rPr lang="en-CA" b="1" dirty="0"/>
                        <a:t>9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Business Modelling: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0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Implementation: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52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97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42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80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12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Testing: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22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36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Analysis and Design: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32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32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40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25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12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Deployment: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10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Total: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108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130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88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125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70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57356" y="4143380"/>
          <a:ext cx="5379854" cy="25958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243024"/>
                <a:gridCol w="627366"/>
                <a:gridCol w="627366"/>
                <a:gridCol w="627366"/>
                <a:gridCol w="627366"/>
                <a:gridCol w="62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Workflow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It. </a:t>
                      </a:r>
                      <a:r>
                        <a:rPr lang="en-CA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It. </a:t>
                      </a:r>
                      <a:r>
                        <a:rPr lang="en-CA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It. </a:t>
                      </a:r>
                      <a:r>
                        <a:rPr lang="en-CA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It. </a:t>
                      </a:r>
                      <a:r>
                        <a:rPr lang="en-CA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It. </a:t>
                      </a:r>
                      <a:r>
                        <a:rPr lang="en-CA" b="1" dirty="0"/>
                        <a:t>9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Business Modelling: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Implementation: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Testing: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Analysis and Design: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Deployment: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Total: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/>
                        <a:t>194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38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Risk Management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fontAlgn="ctr">
              <a:buNone/>
            </a:pPr>
            <a:r>
              <a:rPr lang="en-US" b="1" dirty="0" smtClean="0"/>
              <a:t>Did not receiving equipment from customer</a:t>
            </a:r>
          </a:p>
          <a:p>
            <a:pPr fontAlgn="ctr"/>
            <a:r>
              <a:rPr lang="en-US" dirty="0" smtClean="0"/>
              <a:t>Use alternative devices (such as a different digital camera) and try to use a generalized solution that should work for both devices.</a:t>
            </a:r>
          </a:p>
          <a:p>
            <a:pPr fontAlgn="ctr"/>
            <a:endParaRPr lang="en-US" dirty="0" smtClean="0"/>
          </a:p>
          <a:p>
            <a:pPr fontAlgn="ctr">
              <a:buNone/>
            </a:pPr>
            <a:r>
              <a:rPr lang="en-US" b="1" dirty="0" smtClean="0"/>
              <a:t>Client unavailable or unresponsive.</a:t>
            </a:r>
          </a:p>
          <a:p>
            <a:pPr fontAlgn="ctr"/>
            <a:r>
              <a:rPr lang="en-US" dirty="0" smtClean="0"/>
              <a:t>Use alternative methods of communication (phone or email). Build project to original specifications.</a:t>
            </a:r>
          </a:p>
          <a:p>
            <a:pPr fontAlgn="ctr">
              <a:buNone/>
            </a:pPr>
            <a:endParaRPr lang="en-US" b="1" dirty="0" smtClean="0"/>
          </a:p>
          <a:p>
            <a:pPr fontAlgn="ctr">
              <a:buNone/>
            </a:pPr>
            <a:r>
              <a:rPr lang="en-US" b="1" dirty="0" smtClean="0"/>
              <a:t>Underestimated the time the project would take.</a:t>
            </a:r>
          </a:p>
          <a:p>
            <a:pPr fontAlgn="ctr"/>
            <a:r>
              <a:rPr lang="en-US" dirty="0" smtClean="0"/>
              <a:t>Remove non-essential features and focus on core functionality</a:t>
            </a: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What Did We Learn?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More experienced with Ruby on Rails</a:t>
            </a:r>
          </a:p>
          <a:p>
            <a:r>
              <a:rPr lang="en-CA" dirty="0" smtClean="0"/>
              <a:t>Improved planning</a:t>
            </a:r>
          </a:p>
          <a:p>
            <a:r>
              <a:rPr lang="en-CA" dirty="0" smtClean="0"/>
              <a:t>Hardware interfacing with drivers</a:t>
            </a:r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Customers currently manually position their telescope and capture images through it</a:t>
            </a:r>
          </a:p>
          <a:p>
            <a:r>
              <a:rPr lang="en-US" dirty="0" smtClean="0"/>
              <a:t>What are we doing</a:t>
            </a:r>
          </a:p>
          <a:p>
            <a:pPr lvl="1"/>
            <a:r>
              <a:rPr lang="en-CA" dirty="0" smtClean="0"/>
              <a:t>telescope control system</a:t>
            </a:r>
            <a:endParaRPr lang="en-US" dirty="0" smtClean="0"/>
          </a:p>
          <a:p>
            <a:pPr lvl="1"/>
            <a:r>
              <a:rPr lang="en-US" dirty="0" smtClean="0"/>
              <a:t>set schedules to position the telescope</a:t>
            </a:r>
          </a:p>
          <a:p>
            <a:pPr lvl="1"/>
            <a:r>
              <a:rPr lang="en-US" dirty="0" smtClean="0"/>
              <a:t>capture images once telescope in position</a:t>
            </a:r>
          </a:p>
          <a:p>
            <a:r>
              <a:rPr lang="en-US" dirty="0" smtClean="0"/>
              <a:t>Why is it needed?</a:t>
            </a:r>
          </a:p>
          <a:p>
            <a:pPr lvl="1"/>
            <a:r>
              <a:rPr lang="en-CA" dirty="0" smtClean="0"/>
              <a:t>to automate the process</a:t>
            </a:r>
            <a:endParaRPr lang="en-US" dirty="0" smtClean="0"/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CA" dirty="0" smtClean="0"/>
              <a:t>Automatic Telescope Control System</a:t>
            </a:r>
          </a:p>
          <a:p>
            <a:r>
              <a:rPr lang="en-CA" dirty="0" smtClean="0"/>
              <a:t>Can:</a:t>
            </a:r>
          </a:p>
          <a:p>
            <a:pPr lvl="1"/>
            <a:r>
              <a:rPr lang="en-CA" dirty="0" smtClean="0"/>
              <a:t>Schedule telescope for future dates</a:t>
            </a:r>
          </a:p>
          <a:p>
            <a:pPr lvl="1"/>
            <a:r>
              <a:rPr lang="en-US" dirty="0" smtClean="0"/>
              <a:t>Automatically positions telescope</a:t>
            </a:r>
            <a:endParaRPr lang="en-CA" dirty="0" smtClean="0"/>
          </a:p>
          <a:p>
            <a:pPr lvl="1"/>
            <a:r>
              <a:rPr lang="en-CA" dirty="0" smtClean="0"/>
              <a:t>Captures images of that area</a:t>
            </a:r>
          </a:p>
          <a:p>
            <a:pPr lvl="1"/>
            <a:r>
              <a:rPr lang="en-CA" dirty="0" smtClean="0"/>
              <a:t>Automatically uploads images to a web server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Acknowledgements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CA" dirty="0" smtClean="0"/>
              <a:t>Thanks to the following:</a:t>
            </a:r>
          </a:p>
          <a:p>
            <a:pPr lvl="1"/>
            <a:r>
              <a:rPr lang="en-CA" dirty="0" smtClean="0"/>
              <a:t>Dave </a:t>
            </a:r>
            <a:r>
              <a:rPr lang="en-CA" dirty="0" err="1" smtClean="0"/>
              <a:t>Goodall</a:t>
            </a:r>
            <a:endParaRPr lang="en-CA" dirty="0" smtClean="0"/>
          </a:p>
          <a:p>
            <a:pPr lvl="1"/>
            <a:r>
              <a:rPr lang="en-CA" dirty="0" smtClean="0"/>
              <a:t>Nokia</a:t>
            </a:r>
          </a:p>
          <a:p>
            <a:pPr lvl="1"/>
            <a:r>
              <a:rPr lang="en-CA" dirty="0" smtClean="0"/>
              <a:t>Canon</a:t>
            </a:r>
          </a:p>
          <a:p>
            <a:pPr lvl="1"/>
            <a:r>
              <a:rPr lang="en-US" dirty="0" smtClean="0"/>
              <a:t>Department Head of Computer Science</a:t>
            </a:r>
          </a:p>
          <a:p>
            <a:pPr lvl="1"/>
            <a:r>
              <a:rPr lang="en-CA" dirty="0" smtClean="0"/>
              <a:t>Michael Minions </a:t>
            </a:r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0000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Demonstration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solidFill>
            <a:srgbClr val="000000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Here is a demonstration of our solution</a:t>
            </a:r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0000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Questions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solidFill>
            <a:srgbClr val="000000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Are there any questions</a:t>
            </a:r>
          </a:p>
          <a:p>
            <a:r>
              <a:rPr lang="en-US" dirty="0" smtClean="0"/>
              <a:t>?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 smtClean="0"/>
              <a:t>Store scheduling and positioning information</a:t>
            </a:r>
          </a:p>
          <a:p>
            <a:r>
              <a:rPr lang="en-US" b="1" dirty="0" smtClean="0"/>
              <a:t>Position Telescope automatically</a:t>
            </a:r>
          </a:p>
          <a:p>
            <a:r>
              <a:rPr lang="en-US" b="1" dirty="0" smtClean="0"/>
              <a:t>Capture images automatically</a:t>
            </a:r>
          </a:p>
          <a:p>
            <a:r>
              <a:rPr lang="en-US" dirty="0" smtClean="0"/>
              <a:t>Mobile device connectivity</a:t>
            </a:r>
          </a:p>
          <a:p>
            <a:r>
              <a:rPr lang="en-US" dirty="0" smtClean="0"/>
              <a:t>Authentication and authorization</a:t>
            </a:r>
          </a:p>
          <a:p>
            <a:r>
              <a:rPr lang="en-US" dirty="0" smtClean="0"/>
              <a:t>Optional SSL</a:t>
            </a:r>
          </a:p>
          <a:p>
            <a:r>
              <a:rPr lang="en-US" dirty="0" smtClean="0"/>
              <a:t>Online help</a:t>
            </a: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Hardware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Telescope</a:t>
            </a:r>
          </a:p>
          <a:p>
            <a:r>
              <a:rPr lang="en-US" dirty="0" smtClean="0"/>
              <a:t>Meade ETX-60AT-TC (local testing)</a:t>
            </a:r>
          </a:p>
          <a:p>
            <a:r>
              <a:rPr lang="en-US" dirty="0" smtClean="0"/>
              <a:t>Meade LX200 (customer’s telescope)</a:t>
            </a:r>
            <a:endParaRPr lang="en-CA" dirty="0" smtClean="0"/>
          </a:p>
          <a:p>
            <a:pPr>
              <a:buNone/>
            </a:pPr>
            <a:r>
              <a:rPr lang="en-US" b="1" dirty="0" smtClean="0"/>
              <a:t>Digital camera</a:t>
            </a:r>
          </a:p>
          <a:p>
            <a:r>
              <a:rPr lang="en-US" dirty="0" smtClean="0"/>
              <a:t>Canon 30D (local testing)</a:t>
            </a:r>
          </a:p>
          <a:p>
            <a:r>
              <a:rPr lang="en-US" dirty="0" smtClean="0"/>
              <a:t>Sony A900 DSLR (customer’s camera)</a:t>
            </a:r>
          </a:p>
          <a:p>
            <a:pPr>
              <a:buNone/>
            </a:pPr>
            <a:r>
              <a:rPr lang="en-US" b="1" dirty="0" smtClean="0"/>
              <a:t>Mobile device</a:t>
            </a:r>
          </a:p>
          <a:p>
            <a:r>
              <a:rPr lang="en-US" dirty="0" smtClean="0"/>
              <a:t>Nokia N97</a:t>
            </a:r>
          </a:p>
          <a:p>
            <a:r>
              <a:rPr lang="en-US" dirty="0" smtClean="0"/>
              <a:t>Apple </a:t>
            </a:r>
            <a:r>
              <a:rPr lang="en-US" dirty="0" err="1" smtClean="0"/>
              <a:t>iPhone</a:t>
            </a:r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  <a:solidFill>
            <a:srgbClr val="000000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CA" b="1" dirty="0" smtClean="0"/>
              <a:t>Starry Night Pro 6.3 Astronomy Software</a:t>
            </a:r>
          </a:p>
          <a:p>
            <a:pPr lvl="1">
              <a:buNone/>
            </a:pPr>
            <a:r>
              <a:rPr lang="en-CA" dirty="0" smtClean="0"/>
              <a:t>$150</a:t>
            </a:r>
          </a:p>
          <a:p>
            <a:pPr lvl="1">
              <a:buNone/>
            </a:pPr>
            <a:r>
              <a:rPr lang="en-CA" dirty="0" smtClean="0"/>
              <a:t>No camera support</a:t>
            </a:r>
          </a:p>
          <a:p>
            <a:pPr lvl="1">
              <a:buNone/>
            </a:pPr>
            <a:r>
              <a:rPr lang="en-US" dirty="0" smtClean="0"/>
              <a:t>Supports many telescopes</a:t>
            </a:r>
          </a:p>
          <a:p>
            <a:pPr>
              <a:buNone/>
            </a:pPr>
            <a:r>
              <a:rPr lang="en-CA" b="1" dirty="0" smtClean="0"/>
              <a:t>TheSky6 Professional Edition</a:t>
            </a:r>
          </a:p>
          <a:p>
            <a:pPr lvl="1">
              <a:buNone/>
            </a:pPr>
            <a:r>
              <a:rPr lang="en-CA" dirty="0" smtClean="0"/>
              <a:t>$280</a:t>
            </a:r>
          </a:p>
          <a:p>
            <a:pPr lvl="1">
              <a:buNone/>
            </a:pPr>
            <a:r>
              <a:rPr lang="en-CA" dirty="0" smtClean="0"/>
              <a:t>limited camera support(for $100 more)</a:t>
            </a:r>
          </a:p>
          <a:p>
            <a:pPr lvl="1">
              <a:buNone/>
            </a:pPr>
            <a:r>
              <a:rPr lang="en-US" dirty="0" smtClean="0"/>
              <a:t>Supports many telescopes</a:t>
            </a:r>
          </a:p>
          <a:p>
            <a:pPr>
              <a:buNone/>
            </a:pPr>
            <a:r>
              <a:rPr lang="en-US" dirty="0" smtClean="0"/>
              <a:t>Current Options don’t meet our requirements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Current Options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Our 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Create a web interface to allow users to create schedules for the position of the telescope and associated options.</a:t>
            </a:r>
          </a:p>
          <a:p>
            <a:r>
              <a:rPr lang="en-US" dirty="0" smtClean="0"/>
              <a:t>The web interface will require a login process to access.</a:t>
            </a:r>
            <a:endParaRPr lang="en-CA" dirty="0"/>
          </a:p>
          <a:p>
            <a:r>
              <a:rPr lang="en-US" dirty="0" smtClean="0"/>
              <a:t>Store schedules in a database.</a:t>
            </a:r>
          </a:p>
          <a:p>
            <a:r>
              <a:rPr lang="en-US" dirty="0" smtClean="0"/>
              <a:t>Write a program to communicate with available hardware drivers for the telescope and camera.</a:t>
            </a:r>
          </a:p>
          <a:p>
            <a:r>
              <a:rPr lang="en-US" dirty="0" smtClean="0"/>
              <a:t>The database will run the hardware control application at the scheduled time.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Why is it Unique?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CA" dirty="0" smtClean="0"/>
              <a:t>We allow for scheduling</a:t>
            </a:r>
          </a:p>
          <a:p>
            <a:r>
              <a:rPr lang="en-CA" dirty="0" smtClean="0"/>
              <a:t>Users can access our solution from any computer with an internet connection</a:t>
            </a:r>
          </a:p>
          <a:p>
            <a:r>
              <a:rPr lang="en-CA" dirty="0" smtClean="0"/>
              <a:t>We offer mobile device functionality</a:t>
            </a:r>
          </a:p>
          <a:p>
            <a:r>
              <a:rPr lang="en-US" dirty="0" smtClean="0"/>
              <a:t>We automate both the telescope and the camera</a:t>
            </a:r>
            <a:endParaRPr lang="en-CA" dirty="0" smtClean="0"/>
          </a:p>
          <a:p>
            <a:r>
              <a:rPr lang="en-US" dirty="0" smtClean="0"/>
              <a:t>Our code is open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Use Case Diagram</a:t>
            </a:r>
            <a:endParaRPr lang="en-CA" dirty="0"/>
          </a:p>
        </p:txBody>
      </p:sp>
      <p:pic>
        <p:nvPicPr>
          <p:cNvPr id="1027" name="Picture 3" descr="C:\Documents and Settings\Robert Grmek\rails\documentation\Stargazer_UseCase.gi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1500174"/>
            <a:ext cx="5166795" cy="5224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Domain Model</a:t>
            </a:r>
            <a:endParaRPr lang="en-CA" dirty="0"/>
          </a:p>
        </p:txBody>
      </p:sp>
      <p:pic>
        <p:nvPicPr>
          <p:cNvPr id="1027" name="Picture 3" descr="C:\Documents and Settings\Rob\rails\documentation\images\diagrams\Stargazer_ClassDiagram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714480" y="1643050"/>
            <a:ext cx="5643602" cy="4824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790</Words>
  <Application>Microsoft Office PowerPoint</Application>
  <PresentationFormat>On-screen Show (4:3)</PresentationFormat>
  <Paragraphs>266</Paragraphs>
  <Slides>23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Stargazer: Automatic Telescope Control System</vt:lpstr>
      <vt:lpstr>Background</vt:lpstr>
      <vt:lpstr>Requirements</vt:lpstr>
      <vt:lpstr>Hardware</vt:lpstr>
      <vt:lpstr>Current Options</vt:lpstr>
      <vt:lpstr>Our Solution</vt:lpstr>
      <vt:lpstr>Why is it Unique?</vt:lpstr>
      <vt:lpstr>Use Case Diagram</vt:lpstr>
      <vt:lpstr>Domain Model</vt:lpstr>
      <vt:lpstr>Architecture</vt:lpstr>
      <vt:lpstr>Class Diagram: Web Application</vt:lpstr>
      <vt:lpstr>Class Diagram: Hardware Controller Application</vt:lpstr>
      <vt:lpstr>Deployment</vt:lpstr>
      <vt:lpstr>Development</vt:lpstr>
      <vt:lpstr>Project Timeline: Semester 1</vt:lpstr>
      <vt:lpstr>Project Timeline: Semester 2</vt:lpstr>
      <vt:lpstr>Statistics: Semester 2</vt:lpstr>
      <vt:lpstr>Risk Management</vt:lpstr>
      <vt:lpstr>What Did We Learn?</vt:lpstr>
      <vt:lpstr>Summary</vt:lpstr>
      <vt:lpstr>Acknowledgements</vt:lpstr>
      <vt:lpstr>Demonstration</vt:lpstr>
      <vt:lpstr>Questions</vt:lpstr>
    </vt:vector>
  </TitlesOfParts>
  <Company>Okanagan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Stargazer</dc:title>
  <dc:creator>Robert Grmek</dc:creator>
  <cp:lastModifiedBy>Robert Smith</cp:lastModifiedBy>
  <cp:revision>362</cp:revision>
  <dcterms:created xsi:type="dcterms:W3CDTF">2009-11-27T22:45:22Z</dcterms:created>
  <dcterms:modified xsi:type="dcterms:W3CDTF">2010-04-12T21:55:08Z</dcterms:modified>
</cp:coreProperties>
</file>