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9"/>
  </p:notesMasterIdLst>
  <p:sldIdLst>
    <p:sldId id="256" r:id="rId2"/>
    <p:sldId id="257" r:id="rId3"/>
    <p:sldId id="260" r:id="rId4"/>
    <p:sldId id="282" r:id="rId5"/>
    <p:sldId id="259" r:id="rId6"/>
    <p:sldId id="291" r:id="rId7"/>
    <p:sldId id="292" r:id="rId8"/>
    <p:sldId id="289" r:id="rId9"/>
    <p:sldId id="293" r:id="rId10"/>
    <p:sldId id="294" r:id="rId11"/>
    <p:sldId id="286" r:id="rId12"/>
    <p:sldId id="285" r:id="rId13"/>
    <p:sldId id="279" r:id="rId14"/>
    <p:sldId id="261" r:id="rId15"/>
    <p:sldId id="265" r:id="rId16"/>
    <p:sldId id="288" r:id="rId17"/>
    <p:sldId id="295" r:id="rId18"/>
    <p:sldId id="266" r:id="rId19"/>
    <p:sldId id="268" r:id="rId20"/>
    <p:sldId id="269" r:id="rId21"/>
    <p:sldId id="280" r:id="rId22"/>
    <p:sldId id="281" r:id="rId23"/>
    <p:sldId id="272" r:id="rId24"/>
    <p:sldId id="283" r:id="rId25"/>
    <p:sldId id="278" r:id="rId26"/>
    <p:sldId id="273" r:id="rId27"/>
    <p:sldId id="276"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34" autoAdjust="0"/>
    <p:restoredTop sz="64211" autoAdjust="0"/>
  </p:normalViewPr>
  <p:slideViewPr>
    <p:cSldViewPr>
      <p:cViewPr varScale="1">
        <p:scale>
          <a:sx n="46" d="100"/>
          <a:sy n="46" d="100"/>
        </p:scale>
        <p:origin x="-1842"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AFEF68-1DE9-47A7-9FE3-8BA9D24E7EE3}" type="datetimeFigureOut">
              <a:rPr lang="en-US" smtClean="0"/>
              <a:pPr/>
              <a:t>12/4/2009</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EF572D-EF5B-479C-89C5-F647D7191839}" type="slidenum">
              <a:rPr lang="en-CA" smtClean="0"/>
              <a:pPr/>
              <a:t>‹#›</a:t>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Mobile device connectivity: users should be able to easily access and use the web application through a handheld browser such as the </a:t>
            </a:r>
            <a:r>
              <a:rPr lang="en-US" dirty="0" err="1" smtClean="0"/>
              <a:t>iPhone’s</a:t>
            </a:r>
            <a:r>
              <a:rPr lang="en-US" dirty="0" smtClean="0"/>
              <a:t> Safari.</a:t>
            </a:r>
            <a:endParaRPr lang="en-CA" dirty="0" smtClean="0"/>
          </a:p>
          <a:p>
            <a:endParaRPr lang="en-US" dirty="0" smtClean="0"/>
          </a:p>
          <a:p>
            <a:r>
              <a:rPr lang="en-US" dirty="0" smtClean="0"/>
              <a:t>Authentication: users</a:t>
            </a:r>
            <a:r>
              <a:rPr lang="en-US" baseline="0" dirty="0" smtClean="0"/>
              <a:t> must have accounts in order to access the system in order to prevent outside, anonymous users from controlling the telescope.</a:t>
            </a:r>
          </a:p>
          <a:p>
            <a:endParaRPr lang="en-US" baseline="0" dirty="0" smtClean="0"/>
          </a:p>
          <a:p>
            <a:r>
              <a:rPr lang="en-US" baseline="0" dirty="0" smtClean="0"/>
              <a:t>Authorization: there are two types of users. </a:t>
            </a:r>
            <a:r>
              <a:rPr lang="en-US" baseline="0" dirty="0" err="1" smtClean="0"/>
              <a:t>Admins</a:t>
            </a:r>
            <a:r>
              <a:rPr lang="en-US" baseline="0" dirty="0" smtClean="0"/>
              <a:t> have no restrictions and can manage users (add, edit, update), and can make changes to any schedule. Regular users can only add new schedules as well as edit and update their own schedules. They are also able to view other schedules, but not make any changes to them, and edit their own profile (change username, password, email).</a:t>
            </a:r>
          </a:p>
          <a:p>
            <a:endParaRPr lang="en-US" baseline="0" dirty="0" smtClean="0"/>
          </a:p>
          <a:p>
            <a:r>
              <a:rPr lang="en-US" baseline="0" dirty="0" smtClean="0"/>
              <a:t>Optional SSL: the web application supports HTTPS but the web server uses a self-signed certificate (for now, since getting a certificate signed from a certificate authority i.e. </a:t>
            </a:r>
            <a:r>
              <a:rPr lang="en-US" baseline="0" dirty="0" err="1" smtClean="0"/>
              <a:t>Verisign</a:t>
            </a:r>
            <a:r>
              <a:rPr lang="en-US" baseline="0" dirty="0" smtClean="0"/>
              <a:t> costs money) so the user has the ability to encrypt their session although it is self-signed and not a mandatory requirement for the user to connect via HTTPS.</a:t>
            </a:r>
          </a:p>
          <a:p>
            <a:endParaRPr lang="en-US" baseline="0" dirty="0" smtClean="0"/>
          </a:p>
          <a:p>
            <a:r>
              <a:rPr lang="en-US" baseline="0" dirty="0" smtClean="0"/>
              <a:t>Viewing images: an image belongs to a schedule; once an image is compiled, it will be added to the web application in case the user wishes to view it. Some image processing is done to create a medium-resolution and thumbnail image in order for it to make it more presentable to users when images are listed. They can be clicked for the full, high-resolution image to be shown.</a:t>
            </a:r>
          </a:p>
          <a:p>
            <a:endParaRPr lang="en-US" baseline="0" dirty="0" smtClean="0"/>
          </a:p>
          <a:p>
            <a:r>
              <a:rPr lang="en-US" baseline="0" dirty="0" smtClean="0"/>
              <a:t>Online help: online help is added to further document how to correctly use the system if users are unsure as what they should do. However, the system is fairly intuitive so it should be intrinsically usable.</a:t>
            </a:r>
          </a:p>
          <a:p>
            <a:endParaRPr lang="en-US" baseline="0" dirty="0" smtClean="0"/>
          </a:p>
          <a:p>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4</a:t>
            </a:fld>
            <a:endParaRPr lang="en-CA"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ROB:</a:t>
            </a:r>
          </a:p>
          <a:p>
            <a:endParaRPr lang="en-US" dirty="0" smtClean="0"/>
          </a:p>
          <a:p>
            <a:r>
              <a:rPr lang="en-US" dirty="0" smtClean="0"/>
              <a:t>For our versioning control tool we used Git.</a:t>
            </a:r>
            <a:r>
              <a:rPr lang="en-US" baseline="0" dirty="0" smtClean="0"/>
              <a:t> A lot of people nowadays are using Git for the reasons mentioned at the link. What drove me to choose </a:t>
            </a:r>
            <a:r>
              <a:rPr lang="en-US" baseline="0" dirty="0" err="1" smtClean="0"/>
              <a:t>git</a:t>
            </a:r>
            <a:r>
              <a:rPr lang="en-US" baseline="0" dirty="0" smtClean="0"/>
              <a:t> as our versioning tool was a presentation </a:t>
            </a:r>
            <a:r>
              <a:rPr lang="en-US" baseline="0" dirty="0" err="1" smtClean="0"/>
              <a:t>Linus</a:t>
            </a:r>
            <a:r>
              <a:rPr lang="en-US" baseline="0" dirty="0" smtClean="0"/>
              <a:t> </a:t>
            </a:r>
            <a:r>
              <a:rPr lang="en-US" baseline="0" dirty="0" err="1" smtClean="0"/>
              <a:t>Torvalds</a:t>
            </a:r>
            <a:r>
              <a:rPr lang="en-US" baseline="0" dirty="0" smtClean="0"/>
              <a:t> gave at a Google conference listing all the reasons which explains his reasons for developing this tool.</a:t>
            </a:r>
          </a:p>
          <a:p>
            <a:endParaRPr lang="en-US" baseline="0" dirty="0" smtClean="0"/>
          </a:p>
          <a:p>
            <a:r>
              <a:rPr lang="en-US" baseline="0" dirty="0" smtClean="0"/>
              <a:t>It’s small, fast, easy to learn and can be used in a distributed environment. The reason why it’s so fast is because everything is local except when pushing and pulling commits to and from remote destinations which is the most time consuming activity and allows for work to be done offline as well. Network access isn’t necessary for most actions.</a:t>
            </a:r>
          </a:p>
          <a:p>
            <a:endParaRPr lang="en-US" baseline="0" dirty="0" smtClean="0"/>
          </a:p>
          <a:p>
            <a:r>
              <a:rPr lang="en-US" baseline="0" dirty="0" smtClean="0"/>
              <a:t>We use a </a:t>
            </a:r>
            <a:r>
              <a:rPr lang="en-US" baseline="0" dirty="0" err="1" smtClean="0"/>
              <a:t>GitHub</a:t>
            </a:r>
            <a:r>
              <a:rPr lang="en-US" baseline="0" dirty="0" smtClean="0"/>
              <a:t> account to host our source code and acts as our remote repository and it can be seen at the following link location.</a:t>
            </a:r>
          </a:p>
          <a:p>
            <a:endParaRPr lang="en-US" baseline="0" dirty="0" smtClean="0"/>
          </a:p>
          <a:p>
            <a:r>
              <a:rPr lang="en-US" dirty="0" smtClean="0"/>
              <a:t>http://www.youtube.com/watch?v=4XpnKHJAok8</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13</a:t>
            </a:fld>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ROB:</a:t>
            </a:r>
          </a:p>
          <a:p>
            <a:endParaRPr lang="en-CA"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CA" sz="1200" kern="1200" dirty="0" smtClean="0">
                <a:solidFill>
                  <a:schemeClr val="tx1"/>
                </a:solidFill>
                <a:latin typeface="+mn-lt"/>
                <a:ea typeface="+mn-ea"/>
                <a:cs typeface="+mn-cs"/>
              </a:rPr>
              <a:t>So here is how the</a:t>
            </a:r>
            <a:r>
              <a:rPr lang="en-CA" sz="1200" kern="1200" baseline="0" dirty="0" smtClean="0">
                <a:solidFill>
                  <a:schemeClr val="tx1"/>
                </a:solidFill>
                <a:latin typeface="+mn-lt"/>
                <a:ea typeface="+mn-ea"/>
                <a:cs typeface="+mn-cs"/>
              </a:rPr>
              <a:t> architecture of our system will look like once all the components are completed. Right now, we still need to create the Java application which is a very large core of our system which will do the actual communication with the telescope and camera.</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CA" sz="1200" kern="1200" baseline="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latin typeface="+mn-lt"/>
                <a:ea typeface="+mn-ea"/>
                <a:cs typeface="+mn-cs"/>
              </a:rPr>
              <a:t>Using a web browser, users will</a:t>
            </a:r>
            <a:r>
              <a:rPr lang="en-AU" sz="1200" kern="1200" baseline="0" dirty="0" smtClean="0">
                <a:solidFill>
                  <a:schemeClr val="tx1"/>
                </a:solidFill>
                <a:latin typeface="+mn-lt"/>
                <a:ea typeface="+mn-ea"/>
                <a:cs typeface="+mn-cs"/>
              </a:rPr>
              <a:t> access the </a:t>
            </a:r>
            <a:r>
              <a:rPr lang="en-AU" sz="1200" kern="1200" dirty="0" smtClean="0">
                <a:solidFill>
                  <a:schemeClr val="tx1"/>
                </a:solidFill>
                <a:latin typeface="+mn-lt"/>
                <a:ea typeface="+mn-ea"/>
                <a:cs typeface="+mn-cs"/>
              </a:rPr>
              <a:t>web application using</a:t>
            </a:r>
            <a:r>
              <a:rPr lang="en-AU" sz="1200" kern="1200" baseline="0" dirty="0" smtClean="0">
                <a:solidFill>
                  <a:schemeClr val="tx1"/>
                </a:solidFill>
                <a:latin typeface="+mn-lt"/>
                <a:ea typeface="+mn-ea"/>
                <a:cs typeface="+mn-cs"/>
              </a:rPr>
              <a:t> either</a:t>
            </a:r>
            <a:r>
              <a:rPr lang="en-AU" sz="1200" kern="1200" dirty="0" smtClean="0">
                <a:solidFill>
                  <a:schemeClr val="tx1"/>
                </a:solidFill>
                <a:latin typeface="+mn-lt"/>
                <a:ea typeface="+mn-ea"/>
                <a:cs typeface="+mn-cs"/>
              </a:rPr>
              <a:t> HTTP or HTTPS. Once they</a:t>
            </a:r>
            <a:r>
              <a:rPr lang="en-AU" sz="1200" kern="1200" baseline="0" dirty="0" smtClean="0">
                <a:solidFill>
                  <a:schemeClr val="tx1"/>
                </a:solidFill>
                <a:latin typeface="+mn-lt"/>
                <a:ea typeface="+mn-ea"/>
                <a:cs typeface="+mn-cs"/>
              </a:rPr>
              <a:t> login they can create new schedules for positioning the telescope. Once a schedule is created, using a </a:t>
            </a:r>
            <a:r>
              <a:rPr lang="en-AU" sz="1200" kern="1200" baseline="0" dirty="0" err="1" smtClean="0">
                <a:solidFill>
                  <a:schemeClr val="tx1"/>
                </a:solidFill>
                <a:latin typeface="+mn-lt"/>
                <a:ea typeface="+mn-ea"/>
                <a:cs typeface="+mn-cs"/>
              </a:rPr>
              <a:t>cronjob</a:t>
            </a:r>
            <a:r>
              <a:rPr lang="en-AU" sz="1200" kern="1200" baseline="0" dirty="0" smtClean="0">
                <a:solidFill>
                  <a:schemeClr val="tx1"/>
                </a:solidFill>
                <a:latin typeface="+mn-lt"/>
                <a:ea typeface="+mn-ea"/>
                <a:cs typeface="+mn-cs"/>
              </a:rPr>
              <a:t> or some other scheduling tool, we will run a script at the specific time the telescope should position itself which will connect to the machine connected to the telescope using say SSH and then will be able to call the Java program with command line arguments to move at such and such a location for such and such a duration. The Java application will also compile the images and save it to that local disk.</a:t>
            </a:r>
            <a:endParaRPr lang="en-AU"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US" dirty="0" smtClean="0"/>
          </a:p>
          <a:p>
            <a:r>
              <a:rPr lang="en-US" dirty="0" smtClean="0"/>
              <a:t>Note: </a:t>
            </a:r>
          </a:p>
          <a:p>
            <a:pPr>
              <a:buFontTx/>
              <a:buChar char="-"/>
            </a:pPr>
            <a:r>
              <a:rPr lang="en-US" dirty="0" smtClean="0"/>
              <a:t> users may also</a:t>
            </a:r>
            <a:r>
              <a:rPr lang="en-US" baseline="0" dirty="0" smtClean="0"/>
              <a:t> connect to the web application via HTTPS</a:t>
            </a:r>
          </a:p>
          <a:p>
            <a:pPr>
              <a:buFontTx/>
              <a:buChar char="-"/>
            </a:pPr>
            <a:r>
              <a:rPr lang="en-US" baseline="0" dirty="0" smtClean="0"/>
              <a:t> application which controls the telescope and camera may be written in C#</a:t>
            </a:r>
          </a:p>
          <a:p>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14</a:t>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Rob:</a:t>
            </a:r>
          </a:p>
          <a:p>
            <a:endParaRPr lang="en-US" dirty="0" smtClean="0"/>
          </a:p>
          <a:p>
            <a:r>
              <a:rPr lang="en-US" dirty="0" smtClean="0"/>
              <a:t>Here</a:t>
            </a:r>
            <a:r>
              <a:rPr lang="en-US" baseline="0" dirty="0" smtClean="0"/>
              <a:t> we have a sample domain model which shows our models which represent tables in the database.</a:t>
            </a:r>
          </a:p>
          <a:p>
            <a:endParaRPr lang="en-US" baseline="0" dirty="0" smtClean="0"/>
          </a:p>
          <a:p>
            <a:r>
              <a:rPr lang="en-US" baseline="0" dirty="0" smtClean="0"/>
              <a:t>A user can create many schedules and a schedule belongs to a user. We keep track of this association so we can display schedules that a certain user has created.</a:t>
            </a:r>
          </a:p>
          <a:p>
            <a:endParaRPr lang="en-US" baseline="0" dirty="0" smtClean="0"/>
          </a:p>
          <a:p>
            <a:r>
              <a:rPr lang="en-US" baseline="0" dirty="0" smtClean="0"/>
              <a:t>Also, a schedule can have many images</a:t>
            </a:r>
            <a:r>
              <a:rPr lang="en-US" baseline="0" smtClean="0"/>
              <a:t>. </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16</a:t>
            </a:fld>
            <a:endParaRPr lang="en-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a:t>
            </a:r>
            <a:r>
              <a:rPr lang="en-US" smtClean="0"/>
              <a:t>be added</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17</a:t>
            </a:fld>
            <a:endParaRPr lang="en-CA"/>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ROB:</a:t>
            </a:r>
          </a:p>
          <a:p>
            <a:endParaRPr lang="en-US" dirty="0" smtClean="0"/>
          </a:p>
          <a:p>
            <a:r>
              <a:rPr lang="en-US" dirty="0" smtClean="0"/>
              <a:t>Here</a:t>
            </a:r>
            <a:r>
              <a:rPr lang="en-US" baseline="0" dirty="0" smtClean="0"/>
              <a:t> is an example of a Ruby class.</a:t>
            </a:r>
          </a:p>
          <a:p>
            <a:endParaRPr lang="en-US" baseline="0" dirty="0" smtClean="0"/>
          </a:p>
          <a:p>
            <a:r>
              <a:rPr lang="en-US" baseline="0" dirty="0" smtClean="0"/>
              <a:t>This class is a snippet of code from the Schedule model and holds some validations and relationships with other objects.</a:t>
            </a:r>
          </a:p>
          <a:p>
            <a:endParaRPr lang="en-US" baseline="0" dirty="0" smtClean="0"/>
          </a:p>
          <a:p>
            <a:r>
              <a:rPr lang="en-US" baseline="0" dirty="0" smtClean="0"/>
              <a:t>As you can see from the top, it inherits the base Active Record class which is a part of the Rails API and </a:t>
            </a:r>
            <a:r>
              <a:rPr lang="en-US" dirty="0" smtClean="0"/>
              <a:t>acts as base for the models in a Rails application. It provides database independence, basic CRUD functionality, advanced finding capabilities, and the ability to relate models to one another, among other services.</a:t>
            </a:r>
            <a:endParaRPr lang="en-US" baseline="0" dirty="0" smtClean="0"/>
          </a:p>
          <a:p>
            <a:endParaRPr lang="en-US" baseline="0" dirty="0" smtClean="0"/>
          </a:p>
          <a:p>
            <a:r>
              <a:rPr lang="en-US" baseline="0" dirty="0" smtClean="0"/>
              <a:t>The first thing we did here was create the relationships a schedule has with other models. Since a user creates a schedule, a schedule belongs to a user and a user may have many schedules. This allows us to keep track of which user created the schedule which makes our job of authorization as a user may only be able to edit or delete his own schedules if he is not an admin. </a:t>
            </a:r>
          </a:p>
          <a:p>
            <a:endParaRPr lang="en-US" baseline="0" dirty="0" smtClean="0"/>
          </a:p>
          <a:p>
            <a:r>
              <a:rPr lang="en-US" dirty="0" smtClean="0"/>
              <a:t>Also, a schedule</a:t>
            </a:r>
            <a:r>
              <a:rPr lang="en-US" baseline="0" dirty="0" smtClean="0"/>
              <a:t> may have many images. A particular image will be associated with a particular schedule. This relationship allows us to easily list images belonging to a particular schedule.</a:t>
            </a:r>
          </a:p>
          <a:p>
            <a:endParaRPr lang="en-US" baseline="0" dirty="0" smtClean="0"/>
          </a:p>
          <a:p>
            <a:r>
              <a:rPr lang="en-US" baseline="0" dirty="0" smtClean="0"/>
              <a:t>We also have two validation methods.</a:t>
            </a:r>
          </a:p>
          <a:p>
            <a:endParaRPr lang="en-US" baseline="0" dirty="0" smtClean="0"/>
          </a:p>
          <a:p>
            <a:r>
              <a:rPr lang="en-US" baseline="0" dirty="0" smtClean="0"/>
              <a:t>Ruby is very lax when it comes to coding regulations. </a:t>
            </a:r>
            <a:r>
              <a:rPr lang="en-US" baseline="0" dirty="0" err="1" smtClean="0"/>
              <a:t>validates_datetime</a:t>
            </a:r>
            <a:r>
              <a:rPr lang="en-US" baseline="0" dirty="0" smtClean="0"/>
              <a:t> and </a:t>
            </a:r>
            <a:r>
              <a:rPr lang="en-US" baseline="0" dirty="0" err="1" smtClean="0"/>
              <a:t>validates_presence_of</a:t>
            </a:r>
            <a:r>
              <a:rPr lang="en-US" baseline="0" dirty="0" smtClean="0"/>
              <a:t> are methods but its optional to enclose the parameters such as :</a:t>
            </a:r>
            <a:r>
              <a:rPr lang="en-US" baseline="0" dirty="0" err="1" smtClean="0"/>
              <a:t>start_time</a:t>
            </a:r>
            <a:r>
              <a:rPr lang="en-US" baseline="0" dirty="0" smtClean="0"/>
              <a:t> , :</a:t>
            </a:r>
            <a:r>
              <a:rPr lang="en-US" baseline="0" dirty="0" err="1" smtClean="0"/>
              <a:t>after_message</a:t>
            </a:r>
            <a:r>
              <a:rPr lang="en-US" baseline="0" dirty="0" smtClean="0"/>
              <a:t>, etc in brackets. Most Ruby on Rails applications don’t use brackets so we stick with that standard when possible.</a:t>
            </a:r>
          </a:p>
          <a:p>
            <a:endParaRPr lang="en-US" baseline="0" dirty="0" smtClean="0"/>
          </a:p>
          <a:p>
            <a:r>
              <a:rPr lang="en-US" baseline="0" dirty="0" smtClean="0"/>
              <a:t>Anyways, the first ensures no schedules can be created before the current date and time. We use a </a:t>
            </a:r>
            <a:r>
              <a:rPr lang="en-US" baseline="0" dirty="0" err="1" smtClean="0"/>
              <a:t>plugin</a:t>
            </a:r>
            <a:r>
              <a:rPr lang="en-US" baseline="0" dirty="0" smtClean="0"/>
              <a:t>, called </a:t>
            </a:r>
            <a:r>
              <a:rPr lang="en-US" baseline="0" dirty="0" err="1" smtClean="0"/>
              <a:t>validates_timeliness</a:t>
            </a:r>
            <a:r>
              <a:rPr lang="en-US" baseline="0" dirty="0" smtClean="0"/>
              <a:t> which was built exactly for these purposes. The great thing about ruby on rails is that there is a wide developer community and very extensible through using </a:t>
            </a:r>
            <a:r>
              <a:rPr lang="en-US" baseline="0" dirty="0" err="1" smtClean="0"/>
              <a:t>plugins</a:t>
            </a:r>
            <a:r>
              <a:rPr lang="en-US" baseline="0" dirty="0" smtClean="0"/>
              <a:t> for reusable code.</a:t>
            </a:r>
          </a:p>
          <a:p>
            <a:endParaRPr lang="en-US" baseline="0" dirty="0" smtClean="0"/>
          </a:p>
          <a:p>
            <a:r>
              <a:rPr lang="en-US" baseline="0" dirty="0" smtClean="0"/>
              <a:t>We pass in the parameters :</a:t>
            </a:r>
            <a:r>
              <a:rPr lang="en-US" baseline="0" dirty="0" err="1" smtClean="0"/>
              <a:t>start_time</a:t>
            </a:r>
            <a:r>
              <a:rPr lang="en-US" baseline="0" dirty="0" smtClean="0"/>
              <a:t> which is a symbol that only holds a string of a “</a:t>
            </a:r>
            <a:r>
              <a:rPr lang="en-US" baseline="0" dirty="0" err="1" smtClean="0"/>
              <a:t>datetime</a:t>
            </a:r>
            <a:r>
              <a:rPr lang="en-US" baseline="0" dirty="0" smtClean="0"/>
              <a:t>” </a:t>
            </a:r>
            <a:r>
              <a:rPr lang="en-US" baseline="0" dirty="0" err="1" smtClean="0"/>
              <a:t>datatype</a:t>
            </a:r>
            <a:r>
              <a:rPr lang="en-US" baseline="0" dirty="0" smtClean="0"/>
              <a:t>. Symbols are objects which hold a string representation and a numeric representation. An example of the string representation for this </a:t>
            </a:r>
            <a:r>
              <a:rPr lang="en-US" baseline="0" dirty="0" err="1" smtClean="0"/>
              <a:t>start_time</a:t>
            </a:r>
            <a:r>
              <a:rPr lang="en-US" baseline="0" dirty="0" smtClean="0"/>
              <a:t> symbol could be “2009-11-27 19:39:38”.  Symbols are mostly used for performance reasons as its easier for a program to lookup an object reference based on an numeric representation than a string representation.</a:t>
            </a:r>
          </a:p>
          <a:p>
            <a:endParaRPr lang="en-US" baseline="0" dirty="0" smtClean="0"/>
          </a:p>
          <a:p>
            <a:r>
              <a:rPr lang="en-US" baseline="0" dirty="0" smtClean="0"/>
              <a:t>We also pass in to the symbol :after =&gt; lambda { </a:t>
            </a:r>
            <a:r>
              <a:rPr lang="en-US" baseline="0" dirty="0" err="1" smtClean="0"/>
              <a:t>Time.now</a:t>
            </a:r>
            <a:r>
              <a:rPr lang="en-US" baseline="0" dirty="0" smtClean="0"/>
              <a:t> }. A lambda is the equivalence of saying </a:t>
            </a:r>
            <a:r>
              <a:rPr lang="en-US" baseline="0" dirty="0" err="1" smtClean="0"/>
              <a:t>Proc.new</a:t>
            </a:r>
            <a:r>
              <a:rPr lang="en-US" baseline="0" dirty="0" smtClean="0"/>
              <a:t> which creates a new Proc object which to hold a block of ruby code and then execute it. We use this here to ensure that the current time is calculated right before the schedule object is about to be saved to the database.  We also pass in an </a:t>
            </a:r>
            <a:r>
              <a:rPr lang="en-US" baseline="0" dirty="0" err="1" smtClean="0"/>
              <a:t>after_message</a:t>
            </a:r>
            <a:r>
              <a:rPr lang="en-US" baseline="0" dirty="0" smtClean="0"/>
              <a:t> which will be displayed to the user in the form if the inputted start date and time is invalid.</a:t>
            </a:r>
          </a:p>
          <a:p>
            <a:endParaRPr lang="en-US" baseline="0" dirty="0" smtClean="0"/>
          </a:p>
          <a:p>
            <a:r>
              <a:rPr lang="en-US" baseline="0" dirty="0" smtClean="0"/>
              <a:t>The last method checks that the following fields, exposure, declination and right ascension have values in them. Its not allowed for these fields to be blank or null. These symbols are attributes of the schedule model.</a:t>
            </a:r>
          </a:p>
        </p:txBody>
      </p:sp>
      <p:sp>
        <p:nvSpPr>
          <p:cNvPr id="4" name="Slide Number Placeholder 3"/>
          <p:cNvSpPr>
            <a:spLocks noGrp="1"/>
          </p:cNvSpPr>
          <p:nvPr>
            <p:ph type="sldNum" sz="quarter" idx="10"/>
          </p:nvPr>
        </p:nvSpPr>
        <p:spPr/>
        <p:txBody>
          <a:bodyPr/>
          <a:lstStyle/>
          <a:p>
            <a:fld id="{64EF572D-EF5B-479C-89C5-F647D7191839}" type="slidenum">
              <a:rPr lang="en-CA" smtClean="0"/>
              <a:pPr/>
              <a:t>18</a:t>
            </a:fld>
            <a:endParaRPr lang="en-CA"/>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ROB:</a:t>
            </a:r>
          </a:p>
          <a:p>
            <a:endParaRPr lang="en-US" dirty="0" smtClean="0"/>
          </a:p>
          <a:p>
            <a:r>
              <a:rPr lang="en-US" dirty="0" smtClean="0"/>
              <a:t>So because</a:t>
            </a:r>
            <a:r>
              <a:rPr lang="en-US" baseline="0" dirty="0" smtClean="0"/>
              <a:t> we use test-driven development, we need to have unit tests. </a:t>
            </a:r>
          </a:p>
          <a:p>
            <a:endParaRPr lang="en-US" baseline="0" dirty="0" smtClean="0"/>
          </a:p>
          <a:p>
            <a:r>
              <a:rPr lang="en-US" dirty="0" smtClean="0"/>
              <a:t>Unit tests</a:t>
            </a:r>
            <a:r>
              <a:rPr lang="en-US" baseline="0" dirty="0" smtClean="0"/>
              <a:t> are </a:t>
            </a:r>
            <a:r>
              <a:rPr lang="en-US" dirty="0" smtClean="0"/>
              <a:t>“Black box” tests to ensure functionality correctness. A test suite is used to run all unit tests whenever new code is added to the system. Also, all tests must pass after the new code is added. </a:t>
            </a:r>
          </a:p>
          <a:p>
            <a:endParaRPr lang="en-US" dirty="0" smtClean="0"/>
          </a:p>
          <a:p>
            <a:r>
              <a:rPr lang="en-US" dirty="0" smtClean="0"/>
              <a:t>For</a:t>
            </a:r>
            <a:r>
              <a:rPr lang="en-US" baseline="0" dirty="0" smtClean="0"/>
              <a:t> unit testing, we use the built-in ruby libraries which have functionality </a:t>
            </a:r>
            <a:r>
              <a:rPr lang="en-US" baseline="0" dirty="0" err="1" smtClean="0"/>
              <a:t>similiar</a:t>
            </a:r>
            <a:r>
              <a:rPr lang="en-US" baseline="0" dirty="0" smtClean="0"/>
              <a:t> to that of </a:t>
            </a:r>
            <a:r>
              <a:rPr lang="en-US" baseline="0" dirty="0" err="1" smtClean="0"/>
              <a:t>JUnit</a:t>
            </a:r>
            <a:r>
              <a:rPr lang="en-US" baseline="0" dirty="0" smtClean="0"/>
              <a:t> testing.</a:t>
            </a:r>
            <a:endParaRPr lang="en-US" dirty="0" smtClean="0"/>
          </a:p>
          <a:p>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19</a:t>
            </a:fld>
            <a:endParaRPr lang="en-CA"/>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ROB:</a:t>
            </a:r>
          </a:p>
          <a:p>
            <a:endParaRPr lang="en-US" baseline="0" dirty="0" smtClean="0"/>
          </a:p>
          <a:p>
            <a:r>
              <a:rPr lang="en-US" baseline="0" dirty="0" smtClean="0"/>
              <a:t>Here is an example of a ruby unit test.</a:t>
            </a:r>
          </a:p>
          <a:p>
            <a:endParaRPr lang="en-US" baseline="0" dirty="0" smtClean="0"/>
          </a:p>
          <a:p>
            <a:r>
              <a:rPr lang="en-US" baseline="0" dirty="0" smtClean="0"/>
              <a:t>The first thing we do is load the </a:t>
            </a:r>
            <a:r>
              <a:rPr lang="en-US" baseline="0" dirty="0" err="1" smtClean="0"/>
              <a:t>test_helper</a:t>
            </a:r>
            <a:r>
              <a:rPr lang="en-US" baseline="0" dirty="0" smtClean="0"/>
              <a:t> file which sets the rails environment into “test” mode (Rails functions in three different modes: test, development and production). By doing this, it automatically loads a test database we can use to input sample data to test our functionality and validations.</a:t>
            </a:r>
          </a:p>
          <a:p>
            <a:endParaRPr lang="en-US" baseline="0" dirty="0" smtClean="0"/>
          </a:p>
          <a:p>
            <a:r>
              <a:rPr lang="en-US" baseline="0" dirty="0" smtClean="0"/>
              <a:t>the class extends the test case class much like </a:t>
            </a:r>
            <a:r>
              <a:rPr lang="en-US" baseline="0" dirty="0" err="1" smtClean="0"/>
              <a:t>JUnit</a:t>
            </a:r>
            <a:r>
              <a:rPr lang="en-US" baseline="0" dirty="0" smtClean="0"/>
              <a:t> Tests which gives us access to some methods.</a:t>
            </a:r>
          </a:p>
          <a:p>
            <a:endParaRPr lang="en-US" baseline="0" dirty="0" smtClean="0"/>
          </a:p>
          <a:p>
            <a:r>
              <a:rPr lang="en-US" baseline="0" dirty="0" smtClean="0"/>
              <a:t>The first thing we do is create a user with correct input values so later we can just override an attribute of that object with a value that shouldn’t work. For instance, we shouldn’t be able to create a new user when we haven’t supplied a username. Here we made it null and we make an assertion to test that our application should not allow us to save this object. If this assertion was false (not and true), a visible error message would occur when we run this test.</a:t>
            </a:r>
          </a:p>
          <a:p>
            <a:endParaRPr lang="en-US" baseline="0" dirty="0" smtClean="0"/>
          </a:p>
          <a:p>
            <a:r>
              <a:rPr lang="en-US" dirty="0" smtClean="0"/>
              <a:t>Now to run the tests</a:t>
            </a:r>
            <a:r>
              <a:rPr lang="en-US" baseline="0" dirty="0" smtClean="0"/>
              <a:t> we go to the command line and simply type rake </a:t>
            </a:r>
            <a:r>
              <a:rPr lang="en-US" baseline="0" dirty="0" err="1" smtClean="0"/>
              <a:t>test:units</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20</a:t>
            </a:fld>
            <a:endParaRPr lang="en-CA"/>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Probabilities can be: low, moderate, high.</a:t>
            </a:r>
          </a:p>
          <a:p>
            <a:r>
              <a:rPr lang="en-US" sz="1200" kern="1200" smtClean="0">
                <a:solidFill>
                  <a:schemeClr val="tx1"/>
                </a:solidFill>
                <a:latin typeface="+mn-lt"/>
                <a:ea typeface="+mn-ea"/>
                <a:cs typeface="+mn-cs"/>
              </a:rPr>
              <a:t>Effects can be: tolerable, serious and catastrophic</a:t>
            </a:r>
            <a:endParaRPr lang="en-US"/>
          </a:p>
        </p:txBody>
      </p:sp>
      <p:sp>
        <p:nvSpPr>
          <p:cNvPr id="4" name="Slide Number Placeholder 3"/>
          <p:cNvSpPr>
            <a:spLocks noGrp="1"/>
          </p:cNvSpPr>
          <p:nvPr>
            <p:ph type="sldNum" sz="quarter" idx="10"/>
          </p:nvPr>
        </p:nvSpPr>
        <p:spPr/>
        <p:txBody>
          <a:bodyPr/>
          <a:lstStyle/>
          <a:p>
            <a:fld id="{64EF572D-EF5B-479C-89C5-F647D7191839}" type="slidenum">
              <a:rPr lang="en-CA" smtClean="0"/>
              <a:pPr/>
              <a:t>22</a:t>
            </a:fld>
            <a:endParaRPr lang="en-CA"/>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Web App:</a:t>
            </a:r>
          </a:p>
          <a:p>
            <a:r>
              <a:rPr lang="en-US" dirty="0" smtClean="0"/>
              <a:t>Show using different browsers</a:t>
            </a:r>
          </a:p>
          <a:p>
            <a:r>
              <a:rPr lang="en-US" dirty="0" smtClean="0"/>
              <a:t>Show using PC and handheld devices</a:t>
            </a:r>
          </a:p>
          <a:p>
            <a:endParaRPr lang="en-US" dirty="0" smtClean="0"/>
          </a:p>
          <a:p>
            <a:r>
              <a:rPr lang="en-US" dirty="0" smtClean="0"/>
              <a:t>Also DEMO:</a:t>
            </a:r>
          </a:p>
          <a:p>
            <a:pPr>
              <a:buFont typeface="Arial" charset="0"/>
              <a:buChar char="•"/>
            </a:pPr>
            <a:r>
              <a:rPr lang="en-US" baseline="0" dirty="0" smtClean="0"/>
              <a:t>Meade </a:t>
            </a:r>
            <a:r>
              <a:rPr lang="en-US" baseline="0" dirty="0" err="1" smtClean="0"/>
              <a:t>Autostars</a:t>
            </a:r>
            <a:r>
              <a:rPr lang="en-US" baseline="0" dirty="0" smtClean="0"/>
              <a:t> program</a:t>
            </a:r>
          </a:p>
          <a:p>
            <a:pPr>
              <a:buFont typeface="Arial" charset="0"/>
              <a:buChar char="•"/>
            </a:pPr>
            <a:r>
              <a:rPr lang="en-US" baseline="0" dirty="0" smtClean="0"/>
              <a:t>Winstars2</a:t>
            </a:r>
          </a:p>
          <a:p>
            <a:pPr>
              <a:buFont typeface="Arial" charset="0"/>
              <a:buChar char="•"/>
            </a:pPr>
            <a:r>
              <a:rPr lang="en-US" baseline="0" dirty="0" smtClean="0"/>
              <a:t>Hardware (telescope)</a:t>
            </a:r>
            <a:endParaRPr lang="en-CA" dirty="0" smtClean="0"/>
          </a:p>
          <a:p>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26</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 </a:t>
            </a:r>
            <a:r>
              <a:rPr lang="en-US" dirty="0" err="1" smtClean="0"/>
              <a:t>youtube</a:t>
            </a:r>
            <a:r>
              <a:rPr lang="en-US" baseline="0" dirty="0" smtClean="0"/>
              <a:t> video</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5</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receive the digital camera next semester; too early,</a:t>
            </a:r>
            <a:r>
              <a:rPr lang="en-US" baseline="0" dirty="0" smtClean="0"/>
              <a:t> not needed yet</a:t>
            </a:r>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6</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RailRoad</a:t>
            </a:r>
            <a:r>
              <a:rPr lang="en-US" baseline="0" dirty="0" smtClean="0"/>
              <a:t> = Ruby </a:t>
            </a:r>
            <a:r>
              <a:rPr lang="en-US" baseline="0" dirty="0" err="1" smtClean="0"/>
              <a:t>plugin</a:t>
            </a:r>
            <a:r>
              <a:rPr lang="en-US" baseline="0" dirty="0" smtClean="0"/>
              <a:t> for automatically generating domain models</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7</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 </a:t>
            </a:r>
            <a:r>
              <a:rPr lang="en-US" dirty="0" err="1" smtClean="0"/>
              <a:t>meade</a:t>
            </a:r>
            <a:r>
              <a:rPr lang="en-US" dirty="0" smtClean="0"/>
              <a:t> </a:t>
            </a:r>
            <a:r>
              <a:rPr lang="en-US" dirty="0" err="1" smtClean="0"/>
              <a:t>autostars</a:t>
            </a:r>
            <a:r>
              <a:rPr lang="en-US" dirty="0" smtClean="0"/>
              <a:t> program and winstar2</a:t>
            </a:r>
            <a:r>
              <a:rPr lang="en-US" baseline="0" dirty="0" smtClean="0"/>
              <a:t> program</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8</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9</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Demo the</a:t>
            </a:r>
            <a:r>
              <a:rPr lang="en-CA" baseline="0" dirty="0" smtClean="0"/>
              <a:t> </a:t>
            </a:r>
            <a:r>
              <a:rPr lang="en-CA" baseline="0" smtClean="0"/>
              <a:t>DVONN game.</a:t>
            </a:r>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10</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ROB:</a:t>
            </a:r>
          </a:p>
          <a:p>
            <a:endParaRPr lang="en-US" dirty="0" smtClean="0"/>
          </a:p>
          <a:p>
            <a:r>
              <a:rPr lang="en-US" dirty="0" smtClean="0"/>
              <a:t>Ruby on Rails is a framework for developing web applications</a:t>
            </a:r>
            <a:r>
              <a:rPr lang="en-US" baseline="0" dirty="0" smtClean="0"/>
              <a:t> using the Ruby language. Rails will be discussed more on the next slide.</a:t>
            </a:r>
          </a:p>
          <a:p>
            <a:endParaRPr lang="en-US" baseline="0" dirty="0" smtClean="0"/>
          </a:p>
          <a:p>
            <a:r>
              <a:rPr lang="en-US" baseline="0" dirty="0" smtClean="0"/>
              <a:t>We use CSS for presentation. We have different </a:t>
            </a:r>
            <a:r>
              <a:rPr lang="en-US" baseline="0" dirty="0" err="1" smtClean="0"/>
              <a:t>stylesheets</a:t>
            </a:r>
            <a:r>
              <a:rPr lang="en-US" baseline="0" dirty="0" smtClean="0"/>
              <a:t> depending on which media the user is connecting from: either from PC or from a handheld device.</a:t>
            </a:r>
          </a:p>
          <a:p>
            <a:endParaRPr lang="en-US" baseline="0" dirty="0" smtClean="0"/>
          </a:p>
          <a:p>
            <a:r>
              <a:rPr lang="en-US" baseline="0" dirty="0" smtClean="0"/>
              <a:t>We use a Linux operating system to host our web application. In this case, we chose Fedora 11 which is a Red Hat based distribution.</a:t>
            </a:r>
          </a:p>
          <a:p>
            <a:endParaRPr lang="en-US" baseline="0" dirty="0" smtClean="0"/>
          </a:p>
          <a:p>
            <a:r>
              <a:rPr lang="en-US" baseline="0" dirty="0" smtClean="0"/>
              <a:t>We use apache2 as our web server for our production environment, but most development is done on local computers like my laptop using Mongrel which I believe is written in Ruby and works well since its small and fast but doesn’t offer much in terms of configuration or stability which is why Apache2 is needed for a production environment. </a:t>
            </a:r>
          </a:p>
          <a:p>
            <a:endParaRPr lang="en-US" baseline="0" dirty="0" smtClean="0"/>
          </a:p>
          <a:p>
            <a:r>
              <a:rPr lang="en-US" baseline="0" dirty="0" smtClean="0"/>
              <a:t>Also, for a database right now we use </a:t>
            </a:r>
            <a:r>
              <a:rPr lang="en-US" baseline="0" dirty="0" err="1" smtClean="0"/>
              <a:t>SQLite</a:t>
            </a:r>
            <a:r>
              <a:rPr lang="en-US" baseline="0" dirty="0" smtClean="0"/>
              <a:t> which is small, </a:t>
            </a:r>
            <a:r>
              <a:rPr lang="en-US" baseline="0" dirty="0" err="1" smtClean="0"/>
              <a:t>serverless</a:t>
            </a:r>
            <a:r>
              <a:rPr lang="en-US" baseline="0" dirty="0" smtClean="0"/>
              <a:t>, transactional database which requires zero configuration. It is very simple and doesn’t have many features so we may need to change this later to a database which can handle a larger data set for a production environment such as </a:t>
            </a:r>
            <a:r>
              <a:rPr lang="en-US" baseline="0" dirty="0" err="1" smtClean="0"/>
              <a:t>PostgreSQL</a:t>
            </a:r>
            <a:r>
              <a:rPr lang="en-US" baseline="0" dirty="0" smtClean="0"/>
              <a:t> which is the most powerful open source database out there at the moment. Other databases can be used such as </a:t>
            </a:r>
            <a:r>
              <a:rPr lang="en-US" baseline="0" dirty="0" err="1" smtClean="0"/>
              <a:t>MySQL</a:t>
            </a:r>
            <a:r>
              <a:rPr lang="en-US" baseline="0" dirty="0" smtClean="0"/>
              <a:t> or Oracle but I’d like to keep everything open source as much as possible as it would prevent any additional costs to the user.</a:t>
            </a:r>
          </a:p>
        </p:txBody>
      </p:sp>
      <p:sp>
        <p:nvSpPr>
          <p:cNvPr id="4" name="Slide Number Placeholder 3"/>
          <p:cNvSpPr>
            <a:spLocks noGrp="1"/>
          </p:cNvSpPr>
          <p:nvPr>
            <p:ph type="sldNum" sz="quarter" idx="10"/>
          </p:nvPr>
        </p:nvSpPr>
        <p:spPr/>
        <p:txBody>
          <a:bodyPr/>
          <a:lstStyle/>
          <a:p>
            <a:fld id="{64EF572D-EF5B-479C-89C5-F647D7191839}" type="slidenum">
              <a:rPr lang="en-CA" smtClean="0"/>
              <a:pPr/>
              <a:t>11</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ROB:</a:t>
            </a:r>
          </a:p>
          <a:p>
            <a:endParaRPr lang="en-US" dirty="0" smtClean="0"/>
          </a:p>
          <a:p>
            <a:r>
              <a:rPr lang="en-US" dirty="0" smtClean="0"/>
              <a:t>Ruby on Rails is a framework for generating web applications quickly.</a:t>
            </a:r>
            <a:r>
              <a:rPr lang="en-US" baseline="0" dirty="0" smtClean="0"/>
              <a:t> It’s said that it can be up 10x more productive and efficient to use Rails over some other frameworks </a:t>
            </a:r>
            <a:r>
              <a:rPr lang="en-US" baseline="0" dirty="0" err="1" smtClean="0"/>
              <a:t>espicially</a:t>
            </a:r>
            <a:r>
              <a:rPr lang="en-US" baseline="0" dirty="0" smtClean="0"/>
              <a:t> those using Java as they usually require a lot of configuration and redundancy.</a:t>
            </a:r>
          </a:p>
          <a:p>
            <a:endParaRPr lang="en-US" baseline="0" dirty="0" smtClean="0"/>
          </a:p>
          <a:p>
            <a:r>
              <a:rPr lang="en-US" baseline="0" dirty="0" smtClean="0"/>
              <a:t>It’s comparatively easy to learn. Some other frameworks take a long time to master such as the Java Spring framework, but there really isn’t anything magically that goes on behind the scenes as far as I can tell with Ruby on Rails. The most difficult part is learning the Ruby language which can take some time.</a:t>
            </a:r>
            <a:endParaRPr lang="en-US" dirty="0" smtClean="0"/>
          </a:p>
          <a:p>
            <a:endParaRPr lang="en-US" dirty="0" smtClean="0"/>
          </a:p>
          <a:p>
            <a:r>
              <a:rPr lang="en-US" dirty="0" smtClean="0"/>
              <a:t>Rails also enforces</a:t>
            </a:r>
            <a:r>
              <a:rPr lang="en-US" baseline="0" dirty="0" smtClean="0"/>
              <a:t> some patterns such as Model-View-Controller, which is usually just called MVC.</a:t>
            </a:r>
            <a:r>
              <a:rPr lang="en-US" dirty="0" smtClean="0"/>
              <a:t> </a:t>
            </a:r>
          </a:p>
          <a:p>
            <a:endParaRPr lang="en-US" dirty="0" smtClean="0"/>
          </a:p>
          <a:p>
            <a:r>
              <a:rPr lang="en-US" dirty="0" smtClean="0"/>
              <a:t>In the case of Rails, models are primarily used for managing the rules of interaction with a corresponding database table. In most cases, one table in your database will correspond to one model in your application.</a:t>
            </a:r>
          </a:p>
          <a:p>
            <a:endParaRPr lang="en-US" dirty="0" smtClean="0"/>
          </a:p>
          <a:p>
            <a:r>
              <a:rPr lang="en-US" dirty="0" smtClean="0"/>
              <a:t>In Rails, views are often HTML files with embedded Ruby code that performs tasks related solely to the presentation of the data. </a:t>
            </a:r>
          </a:p>
          <a:p>
            <a:endParaRPr lang="en-US" dirty="0" smtClean="0"/>
          </a:p>
          <a:p>
            <a:r>
              <a:rPr lang="en-US" dirty="0" smtClean="0"/>
              <a:t>In Rails, controllers are responsible for processing the incoming requests from the web browser, interrogating the models for data, and passing that data on to the views for presentation.</a:t>
            </a:r>
          </a:p>
          <a:p>
            <a:endParaRPr lang="en-US" dirty="0" smtClean="0"/>
          </a:p>
          <a:p>
            <a:r>
              <a:rPr lang="en-US" dirty="0" smtClean="0"/>
              <a:t>So</a:t>
            </a:r>
            <a:r>
              <a:rPr lang="en-US" baseline="0" dirty="0" smtClean="0"/>
              <a:t> basically w</a:t>
            </a:r>
            <a:r>
              <a:rPr lang="en-US" dirty="0" smtClean="0"/>
              <a:t>hat it does is:</a:t>
            </a:r>
          </a:p>
          <a:p>
            <a:r>
              <a:rPr lang="en-US" dirty="0" smtClean="0"/>
              <a:t>	- isolate the</a:t>
            </a:r>
            <a:r>
              <a:rPr lang="en-US" baseline="0" dirty="0" smtClean="0"/>
              <a:t> </a:t>
            </a:r>
            <a:r>
              <a:rPr lang="en-US" dirty="0" smtClean="0"/>
              <a:t>business logic from the user interface</a:t>
            </a:r>
          </a:p>
          <a:p>
            <a:r>
              <a:rPr lang="en-US" dirty="0" smtClean="0"/>
              <a:t>	- help</a:t>
            </a:r>
            <a:r>
              <a:rPr lang="en-US" baseline="0" dirty="0" smtClean="0"/>
              <a:t> keep code </a:t>
            </a:r>
            <a:r>
              <a:rPr lang="en-US" dirty="0" smtClean="0"/>
              <a:t>DRY. DRY means Don’t Repeat Yourself</a:t>
            </a:r>
            <a:r>
              <a:rPr lang="en-US" baseline="0" dirty="0" smtClean="0"/>
              <a:t> which basically means its a bad idea to duplicate code as it becomes harder to maintain and harder to understand.</a:t>
            </a:r>
            <a:endParaRPr lang="en-US" dirty="0" smtClean="0"/>
          </a:p>
          <a:p>
            <a:r>
              <a:rPr lang="en-US" dirty="0" smtClean="0"/>
              <a:t>	-</a:t>
            </a:r>
            <a:r>
              <a:rPr lang="en-US" baseline="0" dirty="0" smtClean="0"/>
              <a:t> it also makes the applications easier to maintain as i</a:t>
            </a:r>
            <a:r>
              <a:rPr lang="en-US" dirty="0" smtClean="0"/>
              <a:t>t is clear where different types of code belong</a:t>
            </a:r>
          </a:p>
          <a:p>
            <a:endParaRPr lang="en-US" dirty="0" smtClean="0"/>
          </a:p>
          <a:p>
            <a:r>
              <a:rPr lang="en-US" dirty="0" smtClean="0"/>
              <a:t>The Rails philosophy also includes several guiding principles such as:</a:t>
            </a:r>
          </a:p>
          <a:p>
            <a:r>
              <a:rPr lang="en-US" dirty="0" smtClean="0"/>
              <a:t>REST (which</a:t>
            </a:r>
            <a:r>
              <a:rPr lang="en-US" baseline="0" dirty="0" smtClean="0"/>
              <a:t> stands for Representational State Transfer) </a:t>
            </a:r>
            <a:r>
              <a:rPr lang="en-US" dirty="0" smtClean="0"/>
              <a:t>is the best pattern for web applications – organizing your application around resources and standard HTTP verbs is the fastest way to go. What this means is we use URLs</a:t>
            </a:r>
            <a:r>
              <a:rPr lang="en-US" baseline="0" dirty="0" smtClean="0"/>
              <a:t> to represent resources and then use HTTP actions to determine what kind of response the controller should have. </a:t>
            </a:r>
          </a:p>
          <a:p>
            <a:endParaRPr lang="en-US" dirty="0" smtClean="0"/>
          </a:p>
          <a:p>
            <a:r>
              <a:rPr lang="en-US" dirty="0" smtClean="0"/>
              <a:t>Convention Over Configuration – means that Rails makes assumptions about what you want to do and how you’re going to do it, rather than letting you tweak every little thing through endless configuration files which eliminates a lot of redundancy and allows for greater productivity.</a:t>
            </a:r>
          </a:p>
          <a:p>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12</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471E1C79-A119-44DE-84CD-391F73B5F415}" type="datetimeFigureOut">
              <a:rPr lang="en-US" smtClean="0"/>
              <a:pPr/>
              <a:t>12/4/2009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71E1C79-A119-44DE-84CD-391F73B5F415}" type="datetimeFigureOut">
              <a:rPr lang="en-US" smtClean="0"/>
              <a:pPr/>
              <a:t>12/4/2009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71E1C79-A119-44DE-84CD-391F73B5F415}" type="datetimeFigureOut">
              <a:rPr lang="en-US" smtClean="0"/>
              <a:pPr/>
              <a:t>12/4/2009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71E1C79-A119-44DE-84CD-391F73B5F415}" type="datetimeFigureOut">
              <a:rPr lang="en-US" smtClean="0"/>
              <a:pPr/>
              <a:t>12/4/2009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1E1C79-A119-44DE-84CD-391F73B5F415}" type="datetimeFigureOut">
              <a:rPr lang="en-US" smtClean="0"/>
              <a:pPr/>
              <a:t>12/4/2009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471E1C79-A119-44DE-84CD-391F73B5F415}" type="datetimeFigureOut">
              <a:rPr lang="en-US" smtClean="0"/>
              <a:pPr/>
              <a:t>12/4/2009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471E1C79-A119-44DE-84CD-391F73B5F415}" type="datetimeFigureOut">
              <a:rPr lang="en-US" smtClean="0"/>
              <a:pPr/>
              <a:t>12/4/2009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471E1C79-A119-44DE-84CD-391F73B5F415}" type="datetimeFigureOut">
              <a:rPr lang="en-US" smtClean="0"/>
              <a:pPr/>
              <a:t>12/4/2009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1E1C79-A119-44DE-84CD-391F73B5F415}" type="datetimeFigureOut">
              <a:rPr lang="en-US" smtClean="0"/>
              <a:pPr/>
              <a:t>12/4/2009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1E1C79-A119-44DE-84CD-391F73B5F415}" type="datetimeFigureOut">
              <a:rPr lang="en-US" smtClean="0"/>
              <a:pPr/>
              <a:t>12/4/2009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1E1C79-A119-44DE-84CD-391F73B5F415}" type="datetimeFigureOut">
              <a:rPr lang="en-US" smtClean="0"/>
              <a:pPr/>
              <a:t>12/4/2009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33000" r="-3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1E1C79-A119-44DE-84CD-391F73B5F415}" type="datetimeFigureOut">
              <a:rPr lang="en-US" smtClean="0"/>
              <a:pPr/>
              <a:t>12/4/2009</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B2845-5474-49D5-AE88-29F97F220346}"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3000" r="-3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42910" y="214290"/>
            <a:ext cx="7772400" cy="1470025"/>
          </a:xfrm>
          <a:solidFill>
            <a:srgbClr val="000000"/>
          </a:solidFill>
          <a:ln>
            <a:solidFill>
              <a:schemeClr val="accent1"/>
            </a:solidFill>
          </a:ln>
        </p:spPr>
        <p:txBody>
          <a:bodyPr>
            <a:normAutofit/>
          </a:bodyPr>
          <a:lstStyle/>
          <a:p>
            <a:r>
              <a:rPr lang="en-US" sz="8800" dirty="0" smtClean="0"/>
              <a:t>Stargazer</a:t>
            </a:r>
            <a:endParaRPr lang="en-CA" sz="8800" dirty="0"/>
          </a:p>
        </p:txBody>
      </p:sp>
      <p:sp>
        <p:nvSpPr>
          <p:cNvPr id="3" name="Subtitle 2"/>
          <p:cNvSpPr>
            <a:spLocks noGrp="1"/>
          </p:cNvSpPr>
          <p:nvPr>
            <p:ph type="subTitle" idx="1"/>
          </p:nvPr>
        </p:nvSpPr>
        <p:spPr>
          <a:solidFill>
            <a:srgbClr val="000000"/>
          </a:solidFill>
          <a:ln>
            <a:solidFill>
              <a:schemeClr val="accent1"/>
            </a:solidFill>
          </a:ln>
        </p:spPr>
        <p:txBody>
          <a:bodyPr/>
          <a:lstStyle/>
          <a:p>
            <a:r>
              <a:rPr lang="en-US" dirty="0" smtClean="0"/>
              <a:t>Jason </a:t>
            </a:r>
            <a:r>
              <a:rPr lang="en-US" dirty="0" err="1" smtClean="0"/>
              <a:t>Dunscombe</a:t>
            </a:r>
            <a:endParaRPr lang="en-US" dirty="0" smtClean="0"/>
          </a:p>
          <a:p>
            <a:r>
              <a:rPr lang="en-US" dirty="0" smtClean="0"/>
              <a:t>Rob </a:t>
            </a:r>
            <a:r>
              <a:rPr lang="en-US" dirty="0" err="1" smtClean="0"/>
              <a:t>Grmek</a:t>
            </a:r>
            <a:endParaRPr lang="en-US" dirty="0" smtClean="0"/>
          </a:p>
          <a:p>
            <a:r>
              <a:rPr lang="en-US" dirty="0" smtClean="0"/>
              <a:t>Robert Smith</a:t>
            </a:r>
            <a:endParaRPr lang="en-CA" dirty="0"/>
          </a:p>
        </p:txBody>
      </p:sp>
      <p:sp>
        <p:nvSpPr>
          <p:cNvPr id="4" name="TextBox 3"/>
          <p:cNvSpPr txBox="1"/>
          <p:nvPr/>
        </p:nvSpPr>
        <p:spPr>
          <a:xfrm>
            <a:off x="1500166" y="2071678"/>
            <a:ext cx="6286544" cy="584775"/>
          </a:xfrm>
          <a:prstGeom prst="rect">
            <a:avLst/>
          </a:prstGeom>
          <a:solidFill>
            <a:srgbClr val="000000"/>
          </a:solidFill>
          <a:ln>
            <a:solidFill>
              <a:schemeClr val="accent1"/>
            </a:solidFill>
          </a:ln>
        </p:spPr>
        <p:txBody>
          <a:bodyPr wrap="square" rtlCol="0">
            <a:spAutoFit/>
          </a:bodyPr>
          <a:lstStyle/>
          <a:p>
            <a:r>
              <a:rPr lang="en-US" sz="3200" dirty="0" smtClean="0"/>
              <a:t>Automatic Telescope Control System</a:t>
            </a:r>
            <a:endParaRPr 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a:effectLst>
            <a:glow rad="63500">
              <a:schemeClr val="accent1">
                <a:satMod val="175000"/>
                <a:alpha val="40000"/>
              </a:schemeClr>
            </a:glow>
          </a:effectLst>
        </p:spPr>
        <p:txBody>
          <a:bodyPr>
            <a:normAutofit fontScale="90000"/>
          </a:bodyPr>
          <a:lstStyle/>
          <a:p>
            <a:r>
              <a:rPr lang="en-US" dirty="0" err="1" smtClean="0"/>
              <a:t>Xtreme</a:t>
            </a:r>
            <a:r>
              <a:rPr lang="en-US" dirty="0" smtClean="0"/>
              <a:t> Programming SPIKE + Demo</a:t>
            </a:r>
            <a:endParaRPr lang="en-CA" dirty="0"/>
          </a:p>
        </p:txBody>
      </p:sp>
      <p:sp>
        <p:nvSpPr>
          <p:cNvPr id="3" name="Content Placeholder 2"/>
          <p:cNvSpPr>
            <a:spLocks noGrp="1"/>
          </p:cNvSpPr>
          <p:nvPr>
            <p:ph idx="1"/>
          </p:nvPr>
        </p:nvSpPr>
        <p:spPr>
          <a:xfrm>
            <a:off x="457200" y="1600201"/>
            <a:ext cx="8229600" cy="4472006"/>
          </a:xfrm>
          <a:solidFill>
            <a:srgbClr val="000000"/>
          </a:solidFill>
          <a:ln>
            <a:solidFill>
              <a:schemeClr val="accent1"/>
            </a:solidFill>
          </a:ln>
          <a:effectLst>
            <a:glow rad="63500">
              <a:schemeClr val="accent1">
                <a:satMod val="175000"/>
                <a:alpha val="40000"/>
              </a:schemeClr>
            </a:glow>
            <a:outerShdw blurRad="107950" dist="12700" dir="5400000" algn="ctr">
              <a:srgbClr val="000000"/>
            </a:outerShdw>
          </a:effectLst>
        </p:spPr>
        <p:txBody>
          <a:bodyPr>
            <a:normAutofit/>
          </a:bodyPr>
          <a:lstStyle/>
          <a:p>
            <a:r>
              <a:rPr lang="en-US" dirty="0" smtClean="0"/>
              <a:t>In order to learn the fundamentals of XP, we had a </a:t>
            </a:r>
            <a:r>
              <a:rPr lang="en-US" dirty="0" smtClean="0"/>
              <a:t>6 </a:t>
            </a:r>
            <a:r>
              <a:rPr lang="en-US" dirty="0" smtClean="0"/>
              <a:t>week SPIKE project whose goal is to emulate a board game called DVONN.</a:t>
            </a:r>
          </a:p>
          <a:p>
            <a:endParaRPr lang="en-US" dirty="0" smtClean="0"/>
          </a:p>
          <a:p>
            <a:r>
              <a:rPr lang="en-US" dirty="0" smtClean="0"/>
              <a:t>Written in Java using the SWING package.</a:t>
            </a:r>
          </a:p>
          <a:p>
            <a:endParaRPr lang="en-US" dirty="0" smtClean="0"/>
          </a:p>
          <a:p>
            <a:r>
              <a:rPr lang="en-US" dirty="0" smtClean="0"/>
              <a:t>For more information on the game, see:  http://www.gipf.com/dvonn/index.html</a:t>
            </a:r>
            <a:endParaRPr lang="en-CA"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Web Application Components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Framework: Ruby on Rails</a:t>
            </a:r>
          </a:p>
          <a:p>
            <a:r>
              <a:rPr lang="en-US" dirty="0" smtClean="0"/>
              <a:t>Language: Ruby</a:t>
            </a:r>
          </a:p>
          <a:p>
            <a:r>
              <a:rPr lang="en-US" dirty="0" smtClean="0"/>
              <a:t>Presentation: CSS</a:t>
            </a:r>
          </a:p>
          <a:p>
            <a:r>
              <a:rPr lang="en-US" dirty="0" smtClean="0"/>
              <a:t>Operating System: Fedora 11</a:t>
            </a:r>
          </a:p>
          <a:p>
            <a:r>
              <a:rPr lang="en-US" dirty="0" smtClean="0"/>
              <a:t>Web Server: Apache2 (Mongrel for development)</a:t>
            </a:r>
          </a:p>
          <a:p>
            <a:r>
              <a:rPr lang="en-US" dirty="0" smtClean="0"/>
              <a:t>Database: </a:t>
            </a:r>
            <a:r>
              <a:rPr lang="en-US" dirty="0" err="1" smtClean="0"/>
              <a:t>SQLite</a:t>
            </a:r>
            <a:endParaRPr lang="en-CA"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Ruby on Rails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Framework for generating web applications quickly.</a:t>
            </a:r>
            <a:endParaRPr lang="en-US" dirty="0"/>
          </a:p>
          <a:p>
            <a:r>
              <a:rPr lang="en-US" dirty="0" smtClean="0"/>
              <a:t>Comparatively easy to learn.</a:t>
            </a:r>
            <a:endParaRPr lang="en-US" dirty="0"/>
          </a:p>
          <a:p>
            <a:r>
              <a:rPr lang="en-US" dirty="0" smtClean="0"/>
              <a:t>Enforces software patterns such as Model-View-Controller.</a:t>
            </a:r>
          </a:p>
          <a:p>
            <a:r>
              <a:rPr lang="en-US" dirty="0" smtClean="0"/>
              <a:t>“DRY” code.</a:t>
            </a:r>
          </a:p>
          <a:p>
            <a:r>
              <a:rPr lang="en-US" dirty="0" err="1" smtClean="0"/>
              <a:t>RESTful</a:t>
            </a:r>
            <a:r>
              <a:rPr lang="en-US" dirty="0" smtClean="0"/>
              <a:t> architecture.</a:t>
            </a:r>
          </a:p>
          <a:p>
            <a:r>
              <a:rPr lang="en-US" dirty="0" smtClean="0"/>
              <a:t>Convention Over Configuration</a:t>
            </a:r>
            <a:endParaRPr lang="en-CA"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Versioning Control</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fontScale="92500"/>
          </a:bodyPr>
          <a:lstStyle/>
          <a:p>
            <a:r>
              <a:rPr lang="en-US" dirty="0" smtClean="0"/>
              <a:t>Used “Git”. Why?</a:t>
            </a:r>
          </a:p>
          <a:p>
            <a:pPr lvl="1"/>
            <a:r>
              <a:rPr lang="en-US" dirty="0" smtClean="0"/>
              <a:t>See: http://whygitisbetterthanx.com/</a:t>
            </a:r>
          </a:p>
          <a:p>
            <a:pPr lvl="2"/>
            <a:r>
              <a:rPr lang="en-US" dirty="0" smtClean="0"/>
              <a:t>Fast</a:t>
            </a:r>
          </a:p>
          <a:p>
            <a:pPr lvl="2"/>
            <a:r>
              <a:rPr lang="en-US" dirty="0" smtClean="0"/>
              <a:t>Small</a:t>
            </a:r>
          </a:p>
          <a:p>
            <a:pPr lvl="2"/>
            <a:r>
              <a:rPr lang="en-US" dirty="0" smtClean="0"/>
              <a:t>Easy to learn</a:t>
            </a:r>
          </a:p>
          <a:p>
            <a:pPr lvl="2"/>
            <a:r>
              <a:rPr lang="en-US" dirty="0" smtClean="0"/>
              <a:t>Distributed</a:t>
            </a:r>
            <a:endParaRPr lang="en-US" dirty="0"/>
          </a:p>
          <a:p>
            <a:endParaRPr lang="en-US" dirty="0" smtClean="0"/>
          </a:p>
          <a:p>
            <a:r>
              <a:rPr lang="en-US" dirty="0" err="1" smtClean="0"/>
              <a:t>GitHub</a:t>
            </a:r>
            <a:r>
              <a:rPr lang="en-US" dirty="0" smtClean="0"/>
              <a:t> account, see: </a:t>
            </a:r>
            <a:r>
              <a:rPr lang="en-US" dirty="0" smtClean="0">
                <a:solidFill>
                  <a:schemeClr val="bg1"/>
                </a:solidFill>
              </a:rPr>
              <a:t>http://github.com/RedTeamCOSC470/Stargazer</a:t>
            </a:r>
            <a:endParaRPr lang="en-CA"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Architecture</a:t>
            </a:r>
            <a:endParaRPr lang="en-CA" dirty="0"/>
          </a:p>
        </p:txBody>
      </p:sp>
      <p:pic>
        <p:nvPicPr>
          <p:cNvPr id="1026" name="Picture 2" descr="T:\Documents and Settings\300120125\Desktop\Stargazer_Architecture.gif"/>
          <p:cNvPicPr>
            <a:picLocks noGrp="1" noChangeAspect="1" noChangeArrowheads="1"/>
          </p:cNvPicPr>
          <p:nvPr>
            <p:ph idx="1"/>
          </p:nvPr>
        </p:nvPicPr>
        <p:blipFill>
          <a:blip r:embed="rId3"/>
          <a:srcRect/>
          <a:stretch>
            <a:fillRect/>
          </a:stretch>
        </p:blipFill>
        <p:spPr bwMode="auto">
          <a:xfrm>
            <a:off x="1785918" y="1571612"/>
            <a:ext cx="5234200" cy="4983799"/>
          </a:xfrm>
          <a:prstGeom prst="rect">
            <a:avLst/>
          </a:prstGeom>
          <a:solidFill>
            <a:srgbClr val="000000"/>
          </a:solidFill>
          <a:ln>
            <a:solidFill>
              <a:schemeClr val="accent1"/>
            </a:solid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Use Case Diagram</a:t>
            </a:r>
            <a:endParaRPr lang="en-CA" dirty="0"/>
          </a:p>
        </p:txBody>
      </p:sp>
      <p:pic>
        <p:nvPicPr>
          <p:cNvPr id="1027" name="Picture 3" descr="C:\Documents and Settings\Robert Grmek\rails\documentation\Stargazer_UseCase.gif"/>
          <p:cNvPicPr>
            <a:picLocks noGrp="1" noChangeAspect="1" noChangeArrowheads="1"/>
          </p:cNvPicPr>
          <p:nvPr>
            <p:ph idx="1"/>
          </p:nvPr>
        </p:nvPicPr>
        <p:blipFill>
          <a:blip r:embed="rId2"/>
          <a:srcRect/>
          <a:stretch>
            <a:fillRect/>
          </a:stretch>
        </p:blipFill>
        <p:spPr bwMode="auto">
          <a:xfrm>
            <a:off x="1928794" y="1633152"/>
            <a:ext cx="5166795" cy="5224848"/>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Domain Model</a:t>
            </a:r>
            <a:endParaRPr lang="en-CA" dirty="0"/>
          </a:p>
        </p:txBody>
      </p:sp>
      <p:pic>
        <p:nvPicPr>
          <p:cNvPr id="6" name="Picture 2" descr="C:\Documents and Settings\Robert Grmek\rails\documentation\Stargazer_Web_Models.png"/>
          <p:cNvPicPr>
            <a:picLocks noGrp="1" noChangeAspect="1" noChangeArrowheads="1"/>
          </p:cNvPicPr>
          <p:nvPr>
            <p:ph idx="1"/>
          </p:nvPr>
        </p:nvPicPr>
        <p:blipFill>
          <a:blip r:embed="rId3"/>
          <a:srcRect/>
          <a:stretch>
            <a:fillRect/>
          </a:stretch>
        </p:blipFill>
        <p:spPr bwMode="auto">
          <a:xfrm>
            <a:off x="357158" y="2500306"/>
            <a:ext cx="8348377" cy="2214578"/>
          </a:xfrm>
          <a:prstGeom prst="rect">
            <a:avLst/>
          </a:prstGeom>
          <a:solidFill>
            <a:schemeClr val="bg1"/>
          </a:solidFill>
          <a:ln>
            <a:solidFill>
              <a:schemeClr val="accent1"/>
            </a:solid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SSD: Create New Schedule</a:t>
            </a:r>
            <a:endParaRPr lang="en-CA" dirty="0"/>
          </a:p>
        </p:txBody>
      </p:sp>
      <p:pic>
        <p:nvPicPr>
          <p:cNvPr id="1026" name="Picture 2" descr="C:\Documents and Settings\Robert Grmek\rails\documentation\Stargazer_SequenceDiagram_NewSchedule.gif"/>
          <p:cNvPicPr>
            <a:picLocks noGrp="1" noChangeAspect="1" noChangeArrowheads="1"/>
          </p:cNvPicPr>
          <p:nvPr>
            <p:ph idx="1"/>
          </p:nvPr>
        </p:nvPicPr>
        <p:blipFill>
          <a:blip r:embed="rId3"/>
          <a:srcRect/>
          <a:stretch>
            <a:fillRect/>
          </a:stretch>
        </p:blipFill>
        <p:spPr bwMode="auto">
          <a:xfrm>
            <a:off x="1214414" y="1714488"/>
            <a:ext cx="6502329" cy="4818878"/>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Example: Ruby Code</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fontScale="70000" lnSpcReduction="20000"/>
          </a:bodyPr>
          <a:lstStyle/>
          <a:p>
            <a:pPr>
              <a:buNone/>
            </a:pPr>
            <a:r>
              <a:rPr lang="en-US" dirty="0" smtClean="0"/>
              <a:t>class Schedule &lt; </a:t>
            </a:r>
            <a:r>
              <a:rPr lang="en-US" dirty="0" err="1" smtClean="0"/>
              <a:t>ActiveRecord</a:t>
            </a:r>
            <a:r>
              <a:rPr lang="en-US" dirty="0" smtClean="0"/>
              <a:t>::Base</a:t>
            </a:r>
          </a:p>
          <a:p>
            <a:pPr>
              <a:buNone/>
            </a:pPr>
            <a:r>
              <a:rPr lang="en-US" dirty="0" smtClean="0"/>
              <a:t>	</a:t>
            </a:r>
            <a:r>
              <a:rPr lang="en-US" dirty="0" err="1" smtClean="0"/>
              <a:t>belongs_to</a:t>
            </a:r>
            <a:r>
              <a:rPr lang="en-US" dirty="0" smtClean="0"/>
              <a:t> :user</a:t>
            </a:r>
          </a:p>
          <a:p>
            <a:pPr>
              <a:buNone/>
            </a:pPr>
            <a:r>
              <a:rPr lang="en-US" dirty="0" smtClean="0"/>
              <a:t>	</a:t>
            </a:r>
            <a:r>
              <a:rPr lang="en-US" dirty="0" err="1" smtClean="0"/>
              <a:t>has_many</a:t>
            </a:r>
            <a:r>
              <a:rPr lang="en-US" dirty="0" smtClean="0"/>
              <a:t> :images</a:t>
            </a:r>
          </a:p>
          <a:p>
            <a:pPr>
              <a:buNone/>
            </a:pPr>
            <a:r>
              <a:rPr lang="en-US" dirty="0" smtClean="0"/>
              <a:t>	</a:t>
            </a:r>
          </a:p>
          <a:p>
            <a:pPr>
              <a:buNone/>
            </a:pPr>
            <a:r>
              <a:rPr lang="en-US" dirty="0" smtClean="0"/>
              <a:t>	# make sure schedule cannot be before present time</a:t>
            </a:r>
          </a:p>
          <a:p>
            <a:pPr>
              <a:buNone/>
            </a:pPr>
            <a:r>
              <a:rPr lang="en-US" dirty="0" smtClean="0"/>
              <a:t>	</a:t>
            </a:r>
            <a:r>
              <a:rPr lang="en-US" dirty="0" err="1" smtClean="0"/>
              <a:t>validates_datetime</a:t>
            </a:r>
            <a:r>
              <a:rPr lang="en-US" dirty="0" smtClean="0"/>
              <a:t> :</a:t>
            </a:r>
            <a:r>
              <a:rPr lang="en-US" dirty="0" err="1" smtClean="0"/>
              <a:t>start_time</a:t>
            </a:r>
            <a:r>
              <a:rPr lang="en-US" dirty="0" smtClean="0"/>
              <a:t>, :after =&gt; lambda { </a:t>
            </a:r>
            <a:r>
              <a:rPr lang="en-US" dirty="0" err="1" smtClean="0"/>
              <a:t>Time.now</a:t>
            </a:r>
            <a:r>
              <a:rPr lang="en-US" dirty="0" smtClean="0"/>
              <a:t> }, :</a:t>
            </a:r>
            <a:r>
              <a:rPr lang="en-US" dirty="0" err="1" smtClean="0"/>
              <a:t>after_message</a:t>
            </a:r>
            <a:r>
              <a:rPr lang="en-US" dirty="0" smtClean="0"/>
              <a:t> =&gt; "must be in the future"</a:t>
            </a:r>
          </a:p>
          <a:p>
            <a:pPr>
              <a:buNone/>
            </a:pPr>
            <a:r>
              <a:rPr lang="en-US" dirty="0" smtClean="0"/>
              <a:t>	</a:t>
            </a:r>
          </a:p>
          <a:p>
            <a:pPr>
              <a:buNone/>
            </a:pPr>
            <a:r>
              <a:rPr lang="en-US" dirty="0" smtClean="0"/>
              <a:t>	# make some fields required</a:t>
            </a:r>
          </a:p>
          <a:p>
            <a:pPr>
              <a:buNone/>
            </a:pPr>
            <a:r>
              <a:rPr lang="en-US" dirty="0" smtClean="0"/>
              <a:t>	</a:t>
            </a:r>
            <a:r>
              <a:rPr lang="en-US" dirty="0" err="1" smtClean="0"/>
              <a:t>validates_presence_of</a:t>
            </a:r>
            <a:r>
              <a:rPr lang="en-US" dirty="0" smtClean="0"/>
              <a:t> :exposure, :declination, :</a:t>
            </a:r>
            <a:r>
              <a:rPr lang="en-US" dirty="0" err="1" smtClean="0"/>
              <a:t>right_ascension</a:t>
            </a:r>
            <a:endParaRPr lang="en-US" dirty="0" smtClean="0"/>
          </a:p>
          <a:p>
            <a:pPr>
              <a:buNone/>
            </a:pPr>
            <a:endParaRPr lang="en-US" dirty="0" smtClean="0"/>
          </a:p>
          <a:p>
            <a:pPr>
              <a:buNone/>
            </a:pPr>
            <a:r>
              <a:rPr lang="en-US" dirty="0" smtClean="0"/>
              <a:t>end</a:t>
            </a:r>
            <a:endParaRPr lang="en-CA"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Testing</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Unit tests:</a:t>
            </a:r>
          </a:p>
          <a:p>
            <a:pPr lvl="1"/>
            <a:r>
              <a:rPr lang="en-US" dirty="0" smtClean="0"/>
              <a:t>“Black box” tests to ensure functionality correctness. A test suite is used to run all unit tests whenever new code is added to the system</a:t>
            </a:r>
          </a:p>
          <a:p>
            <a:pPr lvl="1"/>
            <a:r>
              <a:rPr lang="en-US" dirty="0" smtClean="0"/>
              <a:t>All tests must pass after the new code is added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What is it?</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fontScale="92500" lnSpcReduction="10000"/>
          </a:bodyPr>
          <a:lstStyle/>
          <a:p>
            <a:r>
              <a:rPr lang="en-US" dirty="0" smtClean="0"/>
              <a:t>This automatic, telescope </a:t>
            </a:r>
            <a:r>
              <a:rPr lang="en-US" dirty="0"/>
              <a:t>c</a:t>
            </a:r>
            <a:r>
              <a:rPr lang="en-US" dirty="0" smtClean="0"/>
              <a:t>ontrol system allows users to:</a:t>
            </a:r>
          </a:p>
          <a:p>
            <a:pPr lvl="1"/>
            <a:r>
              <a:rPr lang="en-US" dirty="0" smtClean="0"/>
              <a:t>set schedules to position the telescope at a certain area of the sky at a certain time of day</a:t>
            </a:r>
          </a:p>
          <a:p>
            <a:pPr lvl="1"/>
            <a:r>
              <a:rPr lang="en-US" dirty="0" smtClean="0"/>
              <a:t>using a digital camera, take pictures of that area</a:t>
            </a:r>
          </a:p>
          <a:p>
            <a:pPr lvl="1"/>
            <a:r>
              <a:rPr lang="en-US" dirty="0" smtClean="0"/>
              <a:t>compile the images to form a high-resolution image</a:t>
            </a:r>
          </a:p>
          <a:p>
            <a:pPr lvl="1"/>
            <a:r>
              <a:rPr lang="en-US" dirty="0" smtClean="0"/>
              <a:t>compare the image with libraries of celestial objects in hopes of finding new objects</a:t>
            </a:r>
          </a:p>
          <a:p>
            <a:pPr lvl="1"/>
            <a:r>
              <a:rPr lang="en-US" dirty="0" smtClean="0"/>
              <a:t>if new objects are found, email the user with the coordinates for that new object</a:t>
            </a:r>
            <a:endParaRPr lang="en-CA" dirty="0" smtClean="0"/>
          </a:p>
          <a:p>
            <a:endParaRPr lang="en-CA"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Example: Unit Test + Demo</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fontScale="47500" lnSpcReduction="20000"/>
          </a:bodyPr>
          <a:lstStyle/>
          <a:p>
            <a:pPr>
              <a:buNone/>
            </a:pPr>
            <a:r>
              <a:rPr lang="en-US" dirty="0" smtClean="0"/>
              <a:t>require '</a:t>
            </a:r>
            <a:r>
              <a:rPr lang="en-US" dirty="0" err="1" smtClean="0"/>
              <a:t>test_helper</a:t>
            </a:r>
            <a:r>
              <a:rPr lang="en-US" dirty="0" smtClean="0"/>
              <a:t>'</a:t>
            </a:r>
          </a:p>
          <a:p>
            <a:pPr>
              <a:buNone/>
            </a:pPr>
            <a:endParaRPr lang="en-US" dirty="0" smtClean="0"/>
          </a:p>
          <a:p>
            <a:pPr>
              <a:buNone/>
            </a:pPr>
            <a:r>
              <a:rPr lang="en-US" dirty="0" smtClean="0"/>
              <a:t>class </a:t>
            </a:r>
            <a:r>
              <a:rPr lang="en-US" dirty="0" err="1" smtClean="0"/>
              <a:t>UserTest</a:t>
            </a:r>
            <a:r>
              <a:rPr lang="en-US" dirty="0" smtClean="0"/>
              <a:t> &lt; </a:t>
            </a:r>
            <a:r>
              <a:rPr lang="en-US" dirty="0" err="1" smtClean="0"/>
              <a:t>ActiveSupport</a:t>
            </a:r>
            <a:r>
              <a:rPr lang="en-US" dirty="0" smtClean="0"/>
              <a:t>::</a:t>
            </a:r>
            <a:r>
              <a:rPr lang="en-US" dirty="0" err="1" smtClean="0"/>
              <a:t>TestCase</a:t>
            </a:r>
            <a:endParaRPr lang="en-US" dirty="0" smtClean="0"/>
          </a:p>
          <a:p>
            <a:pPr>
              <a:buNone/>
            </a:pPr>
            <a:r>
              <a:rPr lang="en-US" dirty="0" smtClean="0"/>
              <a:t>	</a:t>
            </a:r>
          </a:p>
          <a:p>
            <a:pPr>
              <a:buNone/>
            </a:pPr>
            <a:r>
              <a:rPr lang="en-US" dirty="0" smtClean="0"/>
              <a:t>  # create a user with necessary, correct input values for the following tests</a:t>
            </a:r>
          </a:p>
          <a:p>
            <a:pPr>
              <a:buNone/>
            </a:pPr>
            <a:r>
              <a:rPr lang="en-US" dirty="0" smtClean="0"/>
              <a:t>  def setup</a:t>
            </a:r>
          </a:p>
          <a:p>
            <a:pPr>
              <a:buNone/>
            </a:pPr>
            <a:r>
              <a:rPr lang="en-US" dirty="0" smtClean="0"/>
              <a:t>  	@user = </a:t>
            </a:r>
            <a:r>
              <a:rPr lang="en-US" dirty="0" err="1" smtClean="0"/>
              <a:t>User.new</a:t>
            </a:r>
            <a:endParaRPr lang="en-US" dirty="0" smtClean="0"/>
          </a:p>
          <a:p>
            <a:pPr>
              <a:buNone/>
            </a:pPr>
            <a:r>
              <a:rPr lang="en-US" dirty="0" smtClean="0"/>
              <a:t>  	@</a:t>
            </a:r>
            <a:r>
              <a:rPr lang="en-US" dirty="0" err="1" smtClean="0"/>
              <a:t>user.username</a:t>
            </a:r>
            <a:r>
              <a:rPr lang="en-US" dirty="0" smtClean="0"/>
              <a:t> = "</a:t>
            </a:r>
            <a:r>
              <a:rPr lang="en-US" dirty="0" err="1" smtClean="0"/>
              <a:t>unit_test</a:t>
            </a:r>
            <a:r>
              <a:rPr lang="en-US" dirty="0" smtClean="0"/>
              <a:t>"</a:t>
            </a:r>
          </a:p>
          <a:p>
            <a:pPr>
              <a:buNone/>
            </a:pPr>
            <a:r>
              <a:rPr lang="en-US" dirty="0" smtClean="0"/>
              <a:t>  	@</a:t>
            </a:r>
            <a:r>
              <a:rPr lang="en-US" dirty="0" err="1" smtClean="0"/>
              <a:t>user.email</a:t>
            </a:r>
            <a:r>
              <a:rPr lang="en-US" dirty="0" smtClean="0"/>
              <a:t> = "unit@test.com"</a:t>
            </a:r>
          </a:p>
          <a:p>
            <a:pPr>
              <a:buNone/>
            </a:pPr>
            <a:r>
              <a:rPr lang="en-US" dirty="0" smtClean="0"/>
              <a:t>    	@</a:t>
            </a:r>
            <a:r>
              <a:rPr lang="en-US" dirty="0" err="1" smtClean="0"/>
              <a:t>user.password</a:t>
            </a:r>
            <a:r>
              <a:rPr lang="en-US" dirty="0" smtClean="0"/>
              <a:t> = "test"</a:t>
            </a:r>
          </a:p>
          <a:p>
            <a:pPr>
              <a:buNone/>
            </a:pPr>
            <a:r>
              <a:rPr lang="en-US" dirty="0" smtClean="0"/>
              <a:t>    	@</a:t>
            </a:r>
            <a:r>
              <a:rPr lang="en-US" dirty="0" err="1" smtClean="0"/>
              <a:t>user.password_confirmation</a:t>
            </a:r>
            <a:r>
              <a:rPr lang="en-US" dirty="0" smtClean="0"/>
              <a:t> = "test"</a:t>
            </a:r>
          </a:p>
          <a:p>
            <a:pPr>
              <a:buNone/>
            </a:pPr>
            <a:r>
              <a:rPr lang="en-US" dirty="0" smtClean="0"/>
              <a:t>  end</a:t>
            </a:r>
          </a:p>
          <a:p>
            <a:pPr>
              <a:buNone/>
            </a:pPr>
            <a:r>
              <a:rPr lang="en-US" dirty="0" smtClean="0"/>
              <a:t>  </a:t>
            </a:r>
          </a:p>
          <a:p>
            <a:pPr>
              <a:buNone/>
            </a:pPr>
            <a:r>
              <a:rPr lang="en-US" dirty="0" smtClean="0"/>
              <a:t>  def </a:t>
            </a:r>
            <a:r>
              <a:rPr lang="en-US" dirty="0" err="1" smtClean="0"/>
              <a:t>test_username_cannot_be_null</a:t>
            </a:r>
            <a:endParaRPr lang="en-US" dirty="0" smtClean="0"/>
          </a:p>
          <a:p>
            <a:pPr>
              <a:buNone/>
            </a:pPr>
            <a:r>
              <a:rPr lang="en-US" dirty="0" smtClean="0"/>
              <a:t>    	@</a:t>
            </a:r>
            <a:r>
              <a:rPr lang="en-US" dirty="0" err="1" smtClean="0"/>
              <a:t>user.username</a:t>
            </a:r>
            <a:r>
              <a:rPr lang="en-US" dirty="0" smtClean="0"/>
              <a:t> = ""</a:t>
            </a:r>
          </a:p>
          <a:p>
            <a:pPr>
              <a:buNone/>
            </a:pPr>
            <a:r>
              <a:rPr lang="en-US" dirty="0" smtClean="0"/>
              <a:t>    	assert !@</a:t>
            </a:r>
            <a:r>
              <a:rPr lang="en-US" dirty="0" err="1" smtClean="0"/>
              <a:t>user.save</a:t>
            </a:r>
            <a:r>
              <a:rPr lang="en-US" dirty="0" smtClean="0"/>
              <a:t>  </a:t>
            </a:r>
          </a:p>
          <a:p>
            <a:pPr>
              <a:buNone/>
            </a:pPr>
            <a:r>
              <a:rPr lang="en-US" dirty="0" smtClean="0"/>
              <a:t>  end</a:t>
            </a:r>
          </a:p>
          <a:p>
            <a:pPr>
              <a:buNone/>
            </a:pPr>
            <a:endParaRPr lang="en-US" dirty="0" smtClean="0"/>
          </a:p>
          <a:p>
            <a:pPr>
              <a:buNone/>
            </a:pPr>
            <a:r>
              <a:rPr lang="en-US" dirty="0" smtClean="0"/>
              <a:t>end</a:t>
            </a:r>
            <a:endParaRPr lang="en-CA"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Project Timeline</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Iteration 1: Inception</a:t>
            </a:r>
          </a:p>
          <a:p>
            <a:r>
              <a:rPr lang="en-US" dirty="0" smtClean="0"/>
              <a:t>Iteration 2: SPIKE project</a:t>
            </a:r>
          </a:p>
          <a:p>
            <a:r>
              <a:rPr lang="en-US" dirty="0" smtClean="0"/>
              <a:t>Iteration 3: Release #1</a:t>
            </a:r>
          </a:p>
          <a:p>
            <a:r>
              <a:rPr lang="en-US" dirty="0" smtClean="0"/>
              <a:t>Iteration 4: Release #2</a:t>
            </a:r>
          </a:p>
          <a:p>
            <a:r>
              <a:rPr lang="en-US" dirty="0" smtClean="0"/>
              <a:t>Iteration 5: Final </a:t>
            </a:r>
            <a:r>
              <a:rPr lang="en-US" dirty="0" err="1" smtClean="0"/>
              <a:t>Refactored</a:t>
            </a:r>
            <a:r>
              <a:rPr lang="en-US" dirty="0" smtClean="0"/>
              <a:t> Release</a:t>
            </a:r>
          </a:p>
          <a:p>
            <a:endParaRPr lang="en-US" dirty="0" smtClean="0"/>
          </a:p>
          <a:p>
            <a:r>
              <a:rPr lang="en-US" dirty="0" smtClean="0"/>
              <a:t>Each iteration = ~1 week</a:t>
            </a:r>
            <a:endParaRPr lang="en-CA"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Risk Management</a:t>
            </a:r>
            <a:endParaRPr lang="en-CA" dirty="0"/>
          </a:p>
        </p:txBody>
      </p:sp>
      <p:graphicFrame>
        <p:nvGraphicFramePr>
          <p:cNvPr id="4" name="Content Placeholder 3"/>
          <p:cNvGraphicFramePr>
            <a:graphicFrameLocks noGrp="1"/>
          </p:cNvGraphicFramePr>
          <p:nvPr>
            <p:ph idx="1"/>
          </p:nvPr>
        </p:nvGraphicFramePr>
        <p:xfrm>
          <a:off x="571472" y="1170431"/>
          <a:ext cx="7972452" cy="5545809"/>
        </p:xfrm>
        <a:graphic>
          <a:graphicData uri="http://schemas.openxmlformats.org/drawingml/2006/table">
            <a:tbl>
              <a:tblPr firstRow="1" bandRow="1">
                <a:tableStyleId>{5C22544A-7EE6-4342-B048-85BDC9FD1C3A}</a:tableStyleId>
              </a:tblPr>
              <a:tblGrid>
                <a:gridCol w="1993113"/>
                <a:gridCol w="1993113"/>
                <a:gridCol w="1993113"/>
                <a:gridCol w="1993113"/>
              </a:tblGrid>
              <a:tr h="198246">
                <a:tc>
                  <a:txBody>
                    <a:bodyPr/>
                    <a:lstStyle/>
                    <a:p>
                      <a:pPr marL="0" marR="0" algn="ctr">
                        <a:lnSpc>
                          <a:spcPct val="115000"/>
                        </a:lnSpc>
                        <a:spcBef>
                          <a:spcPts val="0"/>
                        </a:spcBef>
                        <a:spcAft>
                          <a:spcPts val="0"/>
                        </a:spcAft>
                      </a:pPr>
                      <a:r>
                        <a:rPr lang="en-US" sz="1200" b="1" dirty="0">
                          <a:solidFill>
                            <a:srgbClr val="FFFFFF"/>
                          </a:solidFill>
                          <a:latin typeface="Arial"/>
                          <a:ea typeface="Times New Roman"/>
                          <a:cs typeface="Times New Roman"/>
                        </a:rPr>
                        <a:t>Risk</a:t>
                      </a:r>
                      <a:endParaRPr lang="en-US" sz="1100" dirty="0">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b="1">
                          <a:solidFill>
                            <a:srgbClr val="FFFFFF"/>
                          </a:solidFill>
                          <a:latin typeface="Arial"/>
                          <a:ea typeface="Times New Roman"/>
                          <a:cs typeface="Times New Roman"/>
                        </a:rPr>
                        <a:t>Probability</a:t>
                      </a:r>
                      <a:endParaRPr lang="en-US" sz="1100">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b="1">
                          <a:solidFill>
                            <a:srgbClr val="FFFFFF"/>
                          </a:solidFill>
                          <a:latin typeface="Arial"/>
                          <a:ea typeface="Times New Roman"/>
                          <a:cs typeface="Times New Roman"/>
                        </a:rPr>
                        <a:t>Effect</a:t>
                      </a:r>
                      <a:endParaRPr lang="en-US" sz="1100">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b="1">
                          <a:solidFill>
                            <a:srgbClr val="FFFFFF"/>
                          </a:solidFill>
                          <a:latin typeface="Arial"/>
                          <a:ea typeface="Times New Roman"/>
                          <a:cs typeface="Times New Roman"/>
                        </a:rPr>
                        <a:t> Solution</a:t>
                      </a:r>
                      <a:endParaRPr lang="en-US" sz="1100">
                        <a:latin typeface="Calibri"/>
                        <a:ea typeface="Times New Roman"/>
                        <a:cs typeface="Times New Roman"/>
                      </a:endParaRPr>
                    </a:p>
                  </a:txBody>
                  <a:tcPr marL="68580" marR="68580" marT="0" marB="0" anchor="ctr"/>
                </a:tc>
              </a:tr>
              <a:tr h="380851">
                <a:tc>
                  <a:txBody>
                    <a:bodyPr/>
                    <a:lstStyle/>
                    <a:p>
                      <a:pPr marL="0" marR="0">
                        <a:lnSpc>
                          <a:spcPct val="115000"/>
                        </a:lnSpc>
                        <a:spcBef>
                          <a:spcPts val="0"/>
                        </a:spcBef>
                        <a:spcAft>
                          <a:spcPts val="0"/>
                        </a:spcAft>
                      </a:pPr>
                      <a:r>
                        <a:rPr lang="en-US" sz="1200">
                          <a:latin typeface="Arial"/>
                          <a:ea typeface="Times New Roman"/>
                          <a:cs typeface="Times New Roman"/>
                        </a:rPr>
                        <a:t>Underestimate the time the project will take.</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a:latin typeface="Arial"/>
                          <a:ea typeface="Times New Roman"/>
                          <a:cs typeface="Times New Roman"/>
                        </a:rPr>
                        <a:t>Medium to high.</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a:latin typeface="Arial"/>
                          <a:ea typeface="Times New Roman"/>
                          <a:cs typeface="Times New Roman"/>
                        </a:rPr>
                        <a:t>Serious – we run out of time.</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Remove non-essential features.</a:t>
                      </a:r>
                      <a:endParaRPr lang="en-US" sz="1100" dirty="0">
                        <a:latin typeface="Calibri"/>
                        <a:ea typeface="Times New Roman"/>
                        <a:cs typeface="Times New Roman"/>
                      </a:endParaRPr>
                    </a:p>
                  </a:txBody>
                  <a:tcPr marL="68580" marR="68580" marT="0" marB="0" anchor="ctr">
                    <a:solidFill>
                      <a:srgbClr val="000000"/>
                    </a:solidFill>
                  </a:tcPr>
                </a:tc>
              </a:tr>
              <a:tr h="577602">
                <a:tc>
                  <a:txBody>
                    <a:bodyPr/>
                    <a:lstStyle/>
                    <a:p>
                      <a:pPr marL="0" marR="0">
                        <a:lnSpc>
                          <a:spcPct val="115000"/>
                        </a:lnSpc>
                        <a:spcBef>
                          <a:spcPts val="0"/>
                        </a:spcBef>
                        <a:spcAft>
                          <a:spcPts val="0"/>
                        </a:spcAft>
                      </a:pPr>
                      <a:r>
                        <a:rPr lang="en-US" sz="1200">
                          <a:latin typeface="Arial"/>
                          <a:ea typeface="Times New Roman"/>
                          <a:cs typeface="Times New Roman"/>
                        </a:rPr>
                        <a:t>Illness to team members.</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Low to medium.</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Tolerable – We work without that team member until they are better.</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Assign and distribute their tasks to other team members.</a:t>
                      </a:r>
                      <a:endParaRPr lang="en-US" sz="1100" dirty="0">
                        <a:latin typeface="Calibri"/>
                        <a:ea typeface="Times New Roman"/>
                        <a:cs typeface="Times New Roman"/>
                      </a:endParaRPr>
                    </a:p>
                  </a:txBody>
                  <a:tcPr marL="68580" marR="68580" marT="0" marB="0" anchor="ctr">
                    <a:solidFill>
                      <a:schemeClr val="accent1">
                        <a:lumMod val="75000"/>
                      </a:schemeClr>
                    </a:solidFill>
                  </a:tcPr>
                </a:tc>
              </a:tr>
              <a:tr h="476092">
                <a:tc>
                  <a:txBody>
                    <a:bodyPr/>
                    <a:lstStyle/>
                    <a:p>
                      <a:pPr marL="0" marR="0">
                        <a:lnSpc>
                          <a:spcPct val="115000"/>
                        </a:lnSpc>
                        <a:spcBef>
                          <a:spcPts val="0"/>
                        </a:spcBef>
                        <a:spcAft>
                          <a:spcPts val="0"/>
                        </a:spcAft>
                      </a:pPr>
                      <a:r>
                        <a:rPr lang="en-US" sz="1200" dirty="0">
                          <a:solidFill>
                            <a:schemeClr val="tx1"/>
                          </a:solidFill>
                          <a:latin typeface="Arial"/>
                          <a:ea typeface="Times New Roman"/>
                          <a:cs typeface="Times New Roman"/>
                        </a:rPr>
                        <a:t>Not understanding requirements.</a:t>
                      </a:r>
                      <a:endParaRPr lang="en-US" sz="1100" dirty="0">
                        <a:solidFill>
                          <a:schemeClr val="tx1"/>
                        </a:solidFill>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b="0" dirty="0">
                          <a:solidFill>
                            <a:schemeClr val="tx1"/>
                          </a:solidFill>
                          <a:latin typeface="Arial"/>
                          <a:ea typeface="Times New Roman"/>
                          <a:cs typeface="Times New Roman"/>
                        </a:rPr>
                        <a:t>Medium to high.</a:t>
                      </a:r>
                      <a:endParaRPr lang="en-US" sz="1100" b="0" dirty="0">
                        <a:solidFill>
                          <a:schemeClr val="tx1"/>
                        </a:solidFill>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b="0" dirty="0">
                          <a:solidFill>
                            <a:schemeClr val="tx1"/>
                          </a:solidFill>
                          <a:latin typeface="Arial"/>
                          <a:ea typeface="Times New Roman"/>
                          <a:cs typeface="Times New Roman"/>
                        </a:rPr>
                        <a:t>Serious -The system behaves incorrectly.</a:t>
                      </a:r>
                      <a:endParaRPr lang="en-US" sz="1100" b="0" dirty="0">
                        <a:solidFill>
                          <a:schemeClr val="tx1"/>
                        </a:solidFill>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b="0" dirty="0">
                          <a:solidFill>
                            <a:schemeClr val="tx1"/>
                          </a:solidFill>
                          <a:latin typeface="Arial"/>
                          <a:ea typeface="Times New Roman"/>
                          <a:cs typeface="Times New Roman"/>
                        </a:rPr>
                        <a:t>Keep in close contact with the customer.</a:t>
                      </a:r>
                      <a:endParaRPr lang="en-US" sz="1100" b="0" dirty="0">
                        <a:solidFill>
                          <a:schemeClr val="tx1"/>
                        </a:solidFill>
                        <a:latin typeface="Calibri"/>
                        <a:ea typeface="Times New Roman"/>
                        <a:cs typeface="Times New Roman"/>
                      </a:endParaRPr>
                    </a:p>
                  </a:txBody>
                  <a:tcPr marL="68580" marR="68580" marT="0" marB="0" anchor="ctr">
                    <a:solidFill>
                      <a:srgbClr val="000000"/>
                    </a:solidFill>
                  </a:tcPr>
                </a:tc>
              </a:tr>
              <a:tr h="577602">
                <a:tc>
                  <a:txBody>
                    <a:bodyPr/>
                    <a:lstStyle/>
                    <a:p>
                      <a:pPr marL="0" marR="0">
                        <a:lnSpc>
                          <a:spcPct val="115000"/>
                        </a:lnSpc>
                        <a:spcBef>
                          <a:spcPts val="0"/>
                        </a:spcBef>
                        <a:spcAft>
                          <a:spcPts val="0"/>
                        </a:spcAft>
                      </a:pPr>
                      <a:r>
                        <a:rPr lang="en-US" sz="1200" dirty="0">
                          <a:latin typeface="Arial"/>
                          <a:ea typeface="Times New Roman"/>
                          <a:cs typeface="Times New Roman"/>
                        </a:rPr>
                        <a:t>Scheduling conflicts between team members.</a:t>
                      </a:r>
                      <a:endParaRPr lang="en-US" sz="1100" dirty="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Low to medium.</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Serious – Individual programming is not XP programming.</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Schedule well before hand.</a:t>
                      </a:r>
                      <a:endParaRPr lang="en-US" sz="1100" dirty="0">
                        <a:latin typeface="Calibri"/>
                        <a:ea typeface="Times New Roman"/>
                        <a:cs typeface="Times New Roman"/>
                      </a:endParaRPr>
                    </a:p>
                  </a:txBody>
                  <a:tcPr marL="68580" marR="68580" marT="0" marB="0" anchor="ctr">
                    <a:solidFill>
                      <a:schemeClr val="accent1">
                        <a:lumMod val="75000"/>
                      </a:schemeClr>
                    </a:solidFill>
                  </a:tcPr>
                </a:tc>
              </a:tr>
              <a:tr h="380851">
                <a:tc>
                  <a:txBody>
                    <a:bodyPr/>
                    <a:lstStyle/>
                    <a:p>
                      <a:pPr marL="0" marR="0">
                        <a:lnSpc>
                          <a:spcPct val="115000"/>
                        </a:lnSpc>
                        <a:spcBef>
                          <a:spcPts val="0"/>
                        </a:spcBef>
                        <a:spcAft>
                          <a:spcPts val="0"/>
                        </a:spcAft>
                      </a:pPr>
                      <a:r>
                        <a:rPr lang="en-US" sz="1200">
                          <a:latin typeface="Arial"/>
                          <a:ea typeface="Times New Roman"/>
                          <a:cs typeface="Times New Roman"/>
                        </a:rPr>
                        <a:t>No available lab space.</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Medium.</a:t>
                      </a:r>
                      <a:endParaRPr lang="en-US" sz="1100" dirty="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Tolerable – need to find other areas to work.</a:t>
                      </a:r>
                      <a:endParaRPr lang="en-US" sz="1100" dirty="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Use laptops in meeting rooms or other areas.</a:t>
                      </a:r>
                      <a:endParaRPr lang="en-US" sz="1100" dirty="0">
                        <a:latin typeface="Calibri"/>
                        <a:ea typeface="Times New Roman"/>
                        <a:cs typeface="Times New Roman"/>
                      </a:endParaRPr>
                    </a:p>
                  </a:txBody>
                  <a:tcPr marL="68580" marR="68580" marT="0" marB="0" anchor="ctr">
                    <a:solidFill>
                      <a:srgbClr val="000000"/>
                    </a:solidFill>
                  </a:tcPr>
                </a:tc>
              </a:tr>
              <a:tr h="380851">
                <a:tc>
                  <a:txBody>
                    <a:bodyPr/>
                    <a:lstStyle/>
                    <a:p>
                      <a:pPr marL="0" marR="0">
                        <a:lnSpc>
                          <a:spcPct val="115000"/>
                        </a:lnSpc>
                        <a:spcBef>
                          <a:spcPts val="0"/>
                        </a:spcBef>
                        <a:spcAft>
                          <a:spcPts val="0"/>
                        </a:spcAft>
                      </a:pPr>
                      <a:r>
                        <a:rPr lang="en-US" sz="1200">
                          <a:latin typeface="Arial"/>
                          <a:ea typeface="Times New Roman"/>
                          <a:cs typeface="Times New Roman"/>
                        </a:rPr>
                        <a:t>Server or technical issues.</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Low to medium.</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Catastrophic – May lose work.</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Backup regularly; use a versioning control system.</a:t>
                      </a:r>
                      <a:endParaRPr lang="en-US" sz="1100" dirty="0">
                        <a:latin typeface="Calibri"/>
                        <a:ea typeface="Times New Roman"/>
                        <a:cs typeface="Times New Roman"/>
                      </a:endParaRPr>
                    </a:p>
                  </a:txBody>
                  <a:tcPr marL="68580" marR="68580" marT="0" marB="0" anchor="ctr">
                    <a:solidFill>
                      <a:schemeClr val="accent1">
                        <a:lumMod val="75000"/>
                      </a:schemeClr>
                    </a:solidFill>
                  </a:tcPr>
                </a:tc>
              </a:tr>
              <a:tr h="774354">
                <a:tc>
                  <a:txBody>
                    <a:bodyPr/>
                    <a:lstStyle/>
                    <a:p>
                      <a:pPr marL="0" marR="0">
                        <a:lnSpc>
                          <a:spcPct val="115000"/>
                        </a:lnSpc>
                        <a:spcBef>
                          <a:spcPts val="0"/>
                        </a:spcBef>
                        <a:spcAft>
                          <a:spcPts val="0"/>
                        </a:spcAft>
                      </a:pPr>
                      <a:r>
                        <a:rPr lang="en-US" sz="1200">
                          <a:latin typeface="Arial"/>
                          <a:ea typeface="Times New Roman"/>
                          <a:cs typeface="Times New Roman"/>
                        </a:rPr>
                        <a:t>Campus network problems</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a:latin typeface="Arial"/>
                          <a:ea typeface="Times New Roman"/>
                          <a:cs typeface="Times New Roman"/>
                        </a:rPr>
                        <a:t>High.</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Serious – Reduced productivity, difficulty accessing development server.</a:t>
                      </a:r>
                      <a:endParaRPr lang="en-US" sz="1100" dirty="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Work directly on development server or work locally on a laptop computer.</a:t>
                      </a:r>
                      <a:endParaRPr lang="en-US" sz="1100" dirty="0">
                        <a:latin typeface="Calibri"/>
                        <a:ea typeface="Times New Roman"/>
                        <a:cs typeface="Times New Roman"/>
                      </a:endParaRPr>
                    </a:p>
                  </a:txBody>
                  <a:tcPr marL="68580" marR="68580" marT="0" marB="0" anchor="ctr">
                    <a:solidFill>
                      <a:srgbClr val="000000"/>
                    </a:solidFill>
                  </a:tcPr>
                </a:tc>
              </a:tr>
              <a:tr h="577602">
                <a:tc>
                  <a:txBody>
                    <a:bodyPr/>
                    <a:lstStyle/>
                    <a:p>
                      <a:pPr marL="0" marR="0">
                        <a:lnSpc>
                          <a:spcPct val="115000"/>
                        </a:lnSpc>
                        <a:spcBef>
                          <a:spcPts val="0"/>
                        </a:spcBef>
                        <a:spcAft>
                          <a:spcPts val="0"/>
                        </a:spcAft>
                      </a:pPr>
                      <a:r>
                        <a:rPr lang="en-US" sz="1200">
                          <a:latin typeface="Arial"/>
                          <a:ea typeface="Times New Roman"/>
                          <a:cs typeface="Times New Roman"/>
                        </a:rPr>
                        <a:t>Lack of time at end of semester</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High.</a:t>
                      </a:r>
                      <a:endParaRPr lang="en-US" sz="1100" dirty="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Tolerable – Reduced ability to work outside of class/lab time.</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Use class/lab time as productively as possible.</a:t>
                      </a:r>
                      <a:endParaRPr lang="en-US" sz="1100" dirty="0">
                        <a:latin typeface="Calibri"/>
                        <a:ea typeface="Times New Roman"/>
                        <a:cs typeface="Times New Roman"/>
                      </a:endParaRPr>
                    </a:p>
                  </a:txBody>
                  <a:tcPr marL="68580" marR="68580" marT="0" marB="0" anchor="ctr">
                    <a:solidFill>
                      <a:schemeClr val="accent1">
                        <a:lumMod val="75000"/>
                      </a:schemeClr>
                    </a:solidFill>
                  </a:tcPr>
                </a:tc>
              </a:tr>
              <a:tr h="863477">
                <a:tc>
                  <a:txBody>
                    <a:bodyPr/>
                    <a:lstStyle/>
                    <a:p>
                      <a:pPr marL="0" marR="0">
                        <a:lnSpc>
                          <a:spcPct val="115000"/>
                        </a:lnSpc>
                        <a:spcBef>
                          <a:spcPts val="0"/>
                        </a:spcBef>
                        <a:spcAft>
                          <a:spcPts val="0"/>
                        </a:spcAft>
                      </a:pPr>
                      <a:r>
                        <a:rPr lang="en-US" sz="1200" dirty="0">
                          <a:latin typeface="Arial"/>
                          <a:ea typeface="Times New Roman"/>
                          <a:cs typeface="Times New Roman"/>
                        </a:rPr>
                        <a:t>Client unavailable or unresponsive.</a:t>
                      </a:r>
                      <a:endParaRPr lang="en-US" sz="1100" dirty="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Medium.</a:t>
                      </a:r>
                      <a:endParaRPr lang="en-US" sz="1100" dirty="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a:latin typeface="Arial"/>
                          <a:ea typeface="Times New Roman"/>
                          <a:cs typeface="Times New Roman"/>
                        </a:rPr>
                        <a:t>Catastrophic – No customer input.</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Use alternative methods of communication (phone or email). </a:t>
                      </a:r>
                      <a:endParaRPr lang="en-US" sz="1100" dirty="0">
                        <a:latin typeface="Calibri"/>
                        <a:ea typeface="Times New Roman"/>
                        <a:cs typeface="Times New Roman"/>
                      </a:endParaRPr>
                    </a:p>
                  </a:txBody>
                  <a:tcPr marL="68580" marR="68580" marT="0" marB="0" anchor="ctr">
                    <a:solidFill>
                      <a:srgbClr val="000000"/>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Project Evaluation and Metrics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fontScale="85000" lnSpcReduction="20000"/>
          </a:bodyPr>
          <a:lstStyle/>
          <a:p>
            <a:r>
              <a:rPr lang="en-US" dirty="0" smtClean="0"/>
              <a:t>Time spent: (1 unit = 15 minutes)</a:t>
            </a:r>
          </a:p>
          <a:p>
            <a:r>
              <a:rPr lang="en-US" dirty="0" smtClean="0"/>
              <a:t>Total time:  438 units</a:t>
            </a:r>
          </a:p>
          <a:p>
            <a:endParaRPr lang="en-US" dirty="0"/>
          </a:p>
          <a:p>
            <a:r>
              <a:rPr lang="en-US" dirty="0" smtClean="0"/>
              <a:t>Coding:</a:t>
            </a:r>
          </a:p>
          <a:p>
            <a:pPr lvl="1"/>
            <a:r>
              <a:rPr lang="en-US" dirty="0" smtClean="0"/>
              <a:t>Models: 4</a:t>
            </a:r>
          </a:p>
          <a:p>
            <a:pPr lvl="1"/>
            <a:r>
              <a:rPr lang="en-US" dirty="0" smtClean="0"/>
              <a:t>Views:  26</a:t>
            </a:r>
          </a:p>
          <a:p>
            <a:pPr lvl="1"/>
            <a:r>
              <a:rPr lang="en-US" dirty="0" smtClean="0"/>
              <a:t>Controllers: 6</a:t>
            </a:r>
            <a:endParaRPr lang="en-US" dirty="0"/>
          </a:p>
          <a:p>
            <a:r>
              <a:rPr lang="en-US" dirty="0" smtClean="0"/>
              <a:t>Tests:</a:t>
            </a:r>
          </a:p>
          <a:p>
            <a:pPr lvl="1"/>
            <a:r>
              <a:rPr lang="en-US" dirty="0" smtClean="0"/>
              <a:t>Unit tests: 3</a:t>
            </a:r>
          </a:p>
          <a:p>
            <a:pPr lvl="1"/>
            <a:r>
              <a:rPr lang="en-US" dirty="0" smtClean="0"/>
              <a:t>Test cases: 17</a:t>
            </a:r>
          </a:p>
          <a:p>
            <a:pPr lvl="1"/>
            <a:r>
              <a:rPr lang="en-US" dirty="0" smtClean="0"/>
              <a:t>Assertions: 29</a:t>
            </a:r>
          </a:p>
          <a:p>
            <a:endParaRPr lang="en-US" dirty="0"/>
          </a:p>
          <a:p>
            <a:endParaRPr lang="en-CA"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What did we learn?</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New methodology: </a:t>
            </a:r>
            <a:r>
              <a:rPr lang="en-US" dirty="0" err="1" smtClean="0"/>
              <a:t>Xtreme</a:t>
            </a:r>
            <a:r>
              <a:rPr lang="en-US" dirty="0" smtClean="0"/>
              <a:t> Programming</a:t>
            </a:r>
          </a:p>
          <a:p>
            <a:pPr lvl="1"/>
            <a:r>
              <a:rPr lang="en-US" dirty="0" smtClean="0"/>
              <a:t>Pair programming</a:t>
            </a:r>
          </a:p>
          <a:p>
            <a:r>
              <a:rPr lang="en-US" dirty="0" smtClean="0"/>
              <a:t>New framework: Ruby on Rails</a:t>
            </a:r>
          </a:p>
          <a:p>
            <a:r>
              <a:rPr lang="en-US" dirty="0" smtClean="0"/>
              <a:t>New language: Ruby</a:t>
            </a:r>
          </a:p>
          <a:p>
            <a:r>
              <a:rPr lang="en-US" dirty="0" smtClean="0"/>
              <a:t>New versioning tool: </a:t>
            </a:r>
            <a:r>
              <a:rPr lang="en-US" dirty="0" err="1" smtClean="0"/>
              <a:t>Git</a:t>
            </a:r>
            <a:endParaRPr lang="en-US" dirty="0" smtClean="0"/>
          </a:p>
          <a:p>
            <a:endParaRPr lang="en-CA"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Issues and Project Difficulties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Needed additional time to learn new framework and language</a:t>
            </a:r>
          </a:p>
          <a:p>
            <a:r>
              <a:rPr lang="en-US" dirty="0" smtClean="0"/>
              <a:t>Difficulties contacting customers and getting user input</a:t>
            </a:r>
            <a:endParaRPr lang="en-US" dirty="0"/>
          </a:p>
          <a:p>
            <a:r>
              <a:rPr lang="en-US" dirty="0" smtClean="0"/>
              <a:t>Technological difficulties: trouble communicating with telescope through Java programs</a:t>
            </a:r>
            <a:endParaRPr lang="en-CA"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Demonstrations</a:t>
            </a:r>
            <a:endParaRPr lang="en-CA" dirty="0"/>
          </a:p>
        </p:txBody>
      </p:sp>
      <p:sp>
        <p:nvSpPr>
          <p:cNvPr id="3" name="Content Placeholder 2"/>
          <p:cNvSpPr>
            <a:spLocks noGrp="1"/>
          </p:cNvSpPr>
          <p:nvPr>
            <p:ph idx="1"/>
          </p:nvPr>
        </p:nvSpPr>
        <p:spPr>
          <a:noFill/>
          <a:ln>
            <a:noFill/>
          </a:ln>
        </p:spPr>
        <p:txBody>
          <a:bodyPr>
            <a:normAutofit lnSpcReduction="10000"/>
          </a:bodyPr>
          <a:lstStyle/>
          <a:p>
            <a:pPr algn="ctr">
              <a:buNone/>
            </a:pPr>
            <a:r>
              <a:rPr lang="en-US" sz="32000" dirty="0" smtClean="0"/>
              <a:t>!</a:t>
            </a:r>
            <a:endParaRPr lang="en-CA" sz="32000" dirty="0" smtClean="0"/>
          </a:p>
          <a:p>
            <a:endParaRPr lang="en-CA"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Questions</a:t>
            </a:r>
            <a:endParaRPr lang="en-CA" dirty="0"/>
          </a:p>
        </p:txBody>
      </p:sp>
      <p:sp>
        <p:nvSpPr>
          <p:cNvPr id="3" name="Content Placeholder 2"/>
          <p:cNvSpPr>
            <a:spLocks noGrp="1"/>
          </p:cNvSpPr>
          <p:nvPr>
            <p:ph idx="1"/>
          </p:nvPr>
        </p:nvSpPr>
        <p:spPr/>
        <p:txBody>
          <a:bodyPr>
            <a:noAutofit/>
          </a:bodyPr>
          <a:lstStyle/>
          <a:p>
            <a:pPr algn="ctr">
              <a:buNone/>
            </a:pPr>
            <a:r>
              <a:rPr lang="en-US" sz="32000" dirty="0" smtClean="0"/>
              <a:t>?</a:t>
            </a:r>
            <a:endParaRPr lang="en-CA" sz="3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Why is it needed?</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The automatic nature of the system allows mainly for a time-saving benefit, which eliminates the need for many time-consuming, manual operations.</a:t>
            </a:r>
            <a:endParaRPr lang="en-CA"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Web Application Requirements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Mobile device connectivity</a:t>
            </a:r>
          </a:p>
          <a:p>
            <a:r>
              <a:rPr lang="en-US" dirty="0" smtClean="0"/>
              <a:t>Authentication</a:t>
            </a:r>
          </a:p>
          <a:p>
            <a:r>
              <a:rPr lang="en-US" dirty="0" smtClean="0"/>
              <a:t>Authorization</a:t>
            </a:r>
          </a:p>
          <a:p>
            <a:r>
              <a:rPr lang="en-US" dirty="0" smtClean="0"/>
              <a:t>Optional SSL</a:t>
            </a:r>
          </a:p>
          <a:p>
            <a:r>
              <a:rPr lang="en-US" dirty="0" smtClean="0"/>
              <a:t>View images per a schedule</a:t>
            </a:r>
          </a:p>
          <a:p>
            <a:r>
              <a:rPr lang="en-US" dirty="0" smtClean="0"/>
              <a:t>Online help</a:t>
            </a:r>
          </a:p>
          <a:p>
            <a:pPr>
              <a:buNone/>
            </a:pPr>
            <a:endParaRPr lang="en-CA"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Customers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fontScale="92500" lnSpcReduction="20000"/>
          </a:bodyPr>
          <a:lstStyle/>
          <a:p>
            <a:r>
              <a:rPr lang="en-US" dirty="0" smtClean="0"/>
              <a:t>Astronomy is a hobby of theirs, so they own and operate over 10 telescopes.</a:t>
            </a:r>
          </a:p>
          <a:p>
            <a:endParaRPr lang="en-US" dirty="0"/>
          </a:p>
          <a:p>
            <a:r>
              <a:rPr lang="en-US" dirty="0" smtClean="0"/>
              <a:t>As of now, Sasha and Nan (our customers), use a manual process for achieving their goals of positioning the telescope and finding new celestial objects. </a:t>
            </a:r>
          </a:p>
          <a:p>
            <a:endParaRPr lang="en-US" dirty="0" smtClean="0"/>
          </a:p>
          <a:p>
            <a:r>
              <a:rPr lang="en-US" dirty="0" smtClean="0"/>
              <a:t>Video showing images they have captured: http://www.youtube.com/user/lyuks</a:t>
            </a:r>
          </a:p>
          <a:p>
            <a:endParaRPr lang="en-CA"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Hardware Used</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Telescope: Meade LX200</a:t>
            </a:r>
          </a:p>
          <a:p>
            <a:r>
              <a:rPr lang="en-US" dirty="0" smtClean="0"/>
              <a:t>Digital camera: Sony A900 DSLR</a:t>
            </a:r>
          </a:p>
          <a:p>
            <a:r>
              <a:rPr lang="en-US" dirty="0" smtClean="0"/>
              <a:t>Mobile device: Nokia phones, Apple </a:t>
            </a:r>
            <a:r>
              <a:rPr lang="en-US" dirty="0" err="1" smtClean="0"/>
              <a:t>iPhone</a:t>
            </a:r>
            <a:endParaRPr lang="en-US" dirty="0" smtClean="0"/>
          </a:p>
          <a:p>
            <a:endParaRPr lang="en-US" dirty="0" smtClean="0"/>
          </a:p>
          <a:p>
            <a:endParaRPr lang="en-CA"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Software Used</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Documentation: Microsoft Word</a:t>
            </a:r>
          </a:p>
          <a:p>
            <a:r>
              <a:rPr lang="en-US" dirty="0" smtClean="0"/>
              <a:t>Modeling: </a:t>
            </a:r>
            <a:r>
              <a:rPr lang="en-US" dirty="0" err="1" smtClean="0"/>
              <a:t>NetBeans</a:t>
            </a:r>
            <a:r>
              <a:rPr lang="en-US" dirty="0" smtClean="0"/>
              <a:t>, Rational Rose, </a:t>
            </a:r>
            <a:r>
              <a:rPr lang="en-US" dirty="0" err="1" smtClean="0"/>
              <a:t>RailRoad</a:t>
            </a:r>
            <a:endParaRPr lang="en-US" dirty="0" smtClean="0"/>
          </a:p>
          <a:p>
            <a:r>
              <a:rPr lang="en-US" dirty="0" smtClean="0"/>
              <a:t>Text editors: E, </a:t>
            </a:r>
            <a:r>
              <a:rPr lang="en-US" dirty="0" err="1" smtClean="0"/>
              <a:t>gedit</a:t>
            </a:r>
            <a:r>
              <a:rPr lang="en-US" dirty="0" smtClean="0"/>
              <a:t>, vim</a:t>
            </a:r>
          </a:p>
          <a:p>
            <a:r>
              <a:rPr lang="en-US" dirty="0" smtClean="0"/>
              <a:t>Web browsers: Google Chrome, Mozilla Firefox</a:t>
            </a:r>
            <a:endParaRPr lang="en-US" dirty="0"/>
          </a:p>
          <a:p>
            <a:endParaRPr lang="en-US" dirty="0" smtClean="0"/>
          </a:p>
          <a:p>
            <a:pPr lvl="1"/>
            <a:endParaRPr lang="en-US" dirty="0" smtClean="0"/>
          </a:p>
          <a:p>
            <a:endParaRPr lang="en-CA"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Customer’s Programs</a:t>
            </a:r>
            <a:endParaRPr lang="en-CA" dirty="0"/>
          </a:p>
        </p:txBody>
      </p:sp>
      <p:sp>
        <p:nvSpPr>
          <p:cNvPr id="3" name="Content Placeholder 2"/>
          <p:cNvSpPr>
            <a:spLocks noGrp="1"/>
          </p:cNvSpPr>
          <p:nvPr>
            <p:ph idx="1"/>
          </p:nvPr>
        </p:nvSpPr>
        <p:spPr>
          <a:noFill/>
          <a:ln>
            <a:noFill/>
          </a:ln>
        </p:spPr>
        <p:txBody>
          <a:bodyPr>
            <a:normAutofit lnSpcReduction="10000"/>
          </a:bodyPr>
          <a:lstStyle/>
          <a:p>
            <a:pPr algn="ctr">
              <a:buNone/>
            </a:pPr>
            <a:r>
              <a:rPr lang="en-US" sz="32000" dirty="0" smtClean="0"/>
              <a:t>!</a:t>
            </a:r>
            <a:endParaRPr lang="en-CA" sz="32000" dirty="0" smtClean="0"/>
          </a:p>
          <a:p>
            <a:endParaRPr lang="en-CA"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a:effectLst>
            <a:glow rad="63500">
              <a:schemeClr val="accent1">
                <a:satMod val="175000"/>
                <a:alpha val="40000"/>
              </a:schemeClr>
            </a:glow>
          </a:effectLst>
        </p:spPr>
        <p:txBody>
          <a:bodyPr/>
          <a:lstStyle/>
          <a:p>
            <a:r>
              <a:rPr lang="en-US" dirty="0" err="1" smtClean="0"/>
              <a:t>Xtreme</a:t>
            </a:r>
            <a:r>
              <a:rPr lang="en-US" dirty="0" smtClean="0"/>
              <a:t> Programming</a:t>
            </a:r>
            <a:endParaRPr lang="en-CA" dirty="0"/>
          </a:p>
        </p:txBody>
      </p:sp>
      <p:sp>
        <p:nvSpPr>
          <p:cNvPr id="3" name="Content Placeholder 2"/>
          <p:cNvSpPr>
            <a:spLocks noGrp="1"/>
          </p:cNvSpPr>
          <p:nvPr>
            <p:ph idx="1"/>
          </p:nvPr>
        </p:nvSpPr>
        <p:spPr>
          <a:xfrm>
            <a:off x="457200" y="1600201"/>
            <a:ext cx="8229600" cy="4472006"/>
          </a:xfrm>
          <a:solidFill>
            <a:srgbClr val="000000"/>
          </a:solidFill>
          <a:ln>
            <a:solidFill>
              <a:schemeClr val="accent1"/>
            </a:solidFill>
          </a:ln>
          <a:effectLst>
            <a:glow rad="63500">
              <a:schemeClr val="accent1">
                <a:satMod val="175000"/>
                <a:alpha val="40000"/>
              </a:schemeClr>
            </a:glow>
            <a:outerShdw blurRad="107950" dist="12700" dir="5400000" algn="ctr">
              <a:srgbClr val="000000"/>
            </a:outerShdw>
          </a:effectLst>
        </p:spPr>
        <p:txBody>
          <a:bodyPr>
            <a:normAutofit fontScale="70000" lnSpcReduction="20000"/>
          </a:bodyPr>
          <a:lstStyle/>
          <a:p>
            <a:r>
              <a:rPr lang="en-US" dirty="0" smtClean="0"/>
              <a:t>Pair programming</a:t>
            </a:r>
          </a:p>
          <a:p>
            <a:r>
              <a:rPr lang="en-US" dirty="0" smtClean="0"/>
              <a:t>Test-driven development</a:t>
            </a:r>
          </a:p>
          <a:p>
            <a:r>
              <a:rPr lang="en-US" dirty="0" smtClean="0"/>
              <a:t>Whole team</a:t>
            </a:r>
          </a:p>
          <a:p>
            <a:r>
              <a:rPr lang="en-US" dirty="0" smtClean="0"/>
              <a:t>Customer tests</a:t>
            </a:r>
          </a:p>
          <a:p>
            <a:r>
              <a:rPr lang="en-US" dirty="0" smtClean="0"/>
              <a:t>Collective code ownership</a:t>
            </a:r>
          </a:p>
          <a:p>
            <a:r>
              <a:rPr lang="en-US" dirty="0" smtClean="0"/>
              <a:t>Sustainable pace</a:t>
            </a:r>
          </a:p>
          <a:p>
            <a:r>
              <a:rPr lang="en-US" dirty="0" smtClean="0"/>
              <a:t>Metaphor</a:t>
            </a:r>
          </a:p>
          <a:p>
            <a:r>
              <a:rPr lang="en-US" dirty="0" smtClean="0"/>
              <a:t>Simple design</a:t>
            </a:r>
          </a:p>
          <a:p>
            <a:r>
              <a:rPr lang="en-US" dirty="0" smtClean="0"/>
              <a:t>Design improvement</a:t>
            </a:r>
          </a:p>
          <a:p>
            <a:r>
              <a:rPr lang="en-US" dirty="0" smtClean="0"/>
              <a:t>Planning game</a:t>
            </a:r>
          </a:p>
          <a:p>
            <a:r>
              <a:rPr lang="en-US" dirty="0" smtClean="0"/>
              <a:t>Small releases</a:t>
            </a:r>
          </a:p>
          <a:p>
            <a:r>
              <a:rPr lang="en-US" dirty="0" smtClean="0"/>
              <a:t>Coding Standards</a:t>
            </a:r>
          </a:p>
          <a:p>
            <a:r>
              <a:rPr lang="en-US" dirty="0" smtClean="0"/>
              <a:t>Continuous integration</a:t>
            </a:r>
            <a:endParaRPr lang="en-CA"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rgbClr val="FFFFFF"/>
      </a:dk1>
      <a:lt1>
        <a:sysClr val="window" lastClr="FFFFFF"/>
      </a:lt1>
      <a:dk2>
        <a:srgbClr val="FFFFFF"/>
      </a:dk2>
      <a:lt2>
        <a:srgbClr val="FFFFFF"/>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496</TotalTime>
  <Words>2991</Words>
  <Application>Microsoft Office PowerPoint</Application>
  <PresentationFormat>On-screen Show (4:3)</PresentationFormat>
  <Paragraphs>343</Paragraphs>
  <Slides>27</Slides>
  <Notes>18</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Stargazer</vt:lpstr>
      <vt:lpstr>What is it?</vt:lpstr>
      <vt:lpstr>Why is it needed?</vt:lpstr>
      <vt:lpstr>Web Application Requirements</vt:lpstr>
      <vt:lpstr>Customers</vt:lpstr>
      <vt:lpstr>Hardware Used</vt:lpstr>
      <vt:lpstr>Software Used</vt:lpstr>
      <vt:lpstr>Customer’s Programs</vt:lpstr>
      <vt:lpstr>Xtreme Programming</vt:lpstr>
      <vt:lpstr>Xtreme Programming SPIKE + Demo</vt:lpstr>
      <vt:lpstr>Web Application Components</vt:lpstr>
      <vt:lpstr>Ruby on Rails</vt:lpstr>
      <vt:lpstr>Versioning Control</vt:lpstr>
      <vt:lpstr>Architecture</vt:lpstr>
      <vt:lpstr>Use Case Diagram</vt:lpstr>
      <vt:lpstr>Domain Model</vt:lpstr>
      <vt:lpstr>SSD: Create New Schedule</vt:lpstr>
      <vt:lpstr>Example: Ruby Code</vt:lpstr>
      <vt:lpstr>Testing</vt:lpstr>
      <vt:lpstr>Example: Unit Test + Demo</vt:lpstr>
      <vt:lpstr>Project Timeline</vt:lpstr>
      <vt:lpstr>Risk Management</vt:lpstr>
      <vt:lpstr>Project Evaluation and Metrics</vt:lpstr>
      <vt:lpstr>What did we learn?</vt:lpstr>
      <vt:lpstr>Issues and Project Difficulties</vt:lpstr>
      <vt:lpstr>Demonstrations</vt:lpstr>
      <vt:lpstr>Questions</vt:lpstr>
    </vt:vector>
  </TitlesOfParts>
  <Company>Okanagan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Stargazer</dc:title>
  <dc:creator>Robert Grmek</dc:creator>
  <cp:lastModifiedBy>Rob Grmek</cp:lastModifiedBy>
  <cp:revision>186</cp:revision>
  <dcterms:created xsi:type="dcterms:W3CDTF">2009-11-27T22:45:22Z</dcterms:created>
  <dcterms:modified xsi:type="dcterms:W3CDTF">2009-12-04T19:48:27Z</dcterms:modified>
</cp:coreProperties>
</file>