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6" r:id="rId2"/>
    <p:sldId id="257" r:id="rId3"/>
    <p:sldId id="260" r:id="rId4"/>
    <p:sldId id="282" r:id="rId5"/>
    <p:sldId id="259" r:id="rId6"/>
    <p:sldId id="258" r:id="rId7"/>
    <p:sldId id="262" r:id="rId8"/>
    <p:sldId id="284" r:id="rId9"/>
    <p:sldId id="286" r:id="rId10"/>
    <p:sldId id="285" r:id="rId11"/>
    <p:sldId id="279" r:id="rId12"/>
    <p:sldId id="261" r:id="rId13"/>
    <p:sldId id="265" r:id="rId14"/>
    <p:sldId id="288" r:id="rId15"/>
    <p:sldId id="266" r:id="rId16"/>
    <p:sldId id="268" r:id="rId17"/>
    <p:sldId id="269" r:id="rId18"/>
    <p:sldId id="270" r:id="rId19"/>
    <p:sldId id="280" r:id="rId20"/>
    <p:sldId id="281" r:id="rId21"/>
    <p:sldId id="272" r:id="rId22"/>
    <p:sldId id="283" r:id="rId23"/>
    <p:sldId id="278" r:id="rId24"/>
    <p:sldId id="273" r:id="rId25"/>
    <p:sldId id="27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2982" autoAdjust="0"/>
  </p:normalViewPr>
  <p:slideViewPr>
    <p:cSldViewPr>
      <p:cViewPr varScale="1">
        <p:scale>
          <a:sx n="53" d="100"/>
          <a:sy n="53" d="100"/>
        </p:scale>
        <p:origin x="-164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AFEF68-1DE9-47A7-9FE3-8BA9D24E7EE3}" type="datetimeFigureOut">
              <a:rPr lang="en-US" smtClean="0"/>
              <a:pPr/>
              <a:t>12/1/2009</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EF572D-EF5B-479C-89C5-F647D7191839}"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Mobile device connectivity: users should be able to easily access and use the web application through a handheld browser such as the </a:t>
            </a:r>
            <a:r>
              <a:rPr lang="en-US" dirty="0" err="1" smtClean="0"/>
              <a:t>iPhone’s</a:t>
            </a:r>
            <a:r>
              <a:rPr lang="en-US" dirty="0" smtClean="0"/>
              <a:t> Safari.</a:t>
            </a:r>
            <a:endParaRPr lang="en-CA" dirty="0" smtClean="0"/>
          </a:p>
          <a:p>
            <a:endParaRPr lang="en-US" dirty="0" smtClean="0"/>
          </a:p>
          <a:p>
            <a:r>
              <a:rPr lang="en-US" dirty="0" smtClean="0"/>
              <a:t>Authentication: users</a:t>
            </a:r>
            <a:r>
              <a:rPr lang="en-US" baseline="0" dirty="0" smtClean="0"/>
              <a:t> must have accounts in order to access the system in order to prevent outside, anonymous users from controlling the telescope.</a:t>
            </a:r>
          </a:p>
          <a:p>
            <a:endParaRPr lang="en-US" baseline="0" dirty="0" smtClean="0"/>
          </a:p>
          <a:p>
            <a:r>
              <a:rPr lang="en-US" baseline="0" dirty="0" smtClean="0"/>
              <a:t>Authorization: there are two types of users. </a:t>
            </a:r>
            <a:r>
              <a:rPr lang="en-US" baseline="0" dirty="0" err="1" smtClean="0"/>
              <a:t>Admins</a:t>
            </a:r>
            <a:r>
              <a:rPr lang="en-US" baseline="0" dirty="0" smtClean="0"/>
              <a:t> have no restrictions and can manage users (add, edit, update), and can make changes to any schedule. Regular users can only add new schedules as well as edit and update their own schedules. They are also able to view other schedules, but not many changes to them, and edit their own profile (change username, password, email).</a:t>
            </a:r>
          </a:p>
          <a:p>
            <a:endParaRPr lang="en-US" baseline="0" dirty="0" smtClean="0"/>
          </a:p>
          <a:p>
            <a:r>
              <a:rPr lang="en-US" baseline="0" dirty="0" smtClean="0"/>
              <a:t>Optional SSL: the web application supports HTTPS but the web server uses a self-signed certificate (for now, since getting a certificate signed from a certificate authority i.e. </a:t>
            </a:r>
            <a:r>
              <a:rPr lang="en-US" baseline="0" dirty="0" err="1" smtClean="0"/>
              <a:t>Verisign</a:t>
            </a:r>
            <a:r>
              <a:rPr lang="en-US" baseline="0" dirty="0" smtClean="0"/>
              <a:t> costs money) so the user has the ability to encrypt their session although it is self-signed and not a mandatory requirement for the user to connect via HTTPS.</a:t>
            </a:r>
          </a:p>
          <a:p>
            <a:endParaRPr lang="en-US" baseline="0" dirty="0" smtClean="0"/>
          </a:p>
          <a:p>
            <a:r>
              <a:rPr lang="en-US" baseline="0" dirty="0" smtClean="0"/>
              <a:t>Viewing images: an image belongs to a schedule; once an image is compiled, it will be added to the web application in case the user wishes to view it. Some image processing is done to create a medium-resolution and thumbnail image in order for it to make it more presentable to users when images are listed. They can be clicked for the full, high-resolution image to be shown.</a:t>
            </a:r>
          </a:p>
          <a:p>
            <a:endParaRPr lang="en-US" baseline="0" dirty="0" smtClean="0"/>
          </a:p>
          <a:p>
            <a:r>
              <a:rPr lang="en-US" baseline="0" dirty="0" smtClean="0"/>
              <a:t>Online help: online help is added to further document how to correctly use the system if users are unsure as what they should do. However, the system is fairly intuitive so it should be intrinsically usable.</a:t>
            </a:r>
          </a:p>
          <a:p>
            <a:endParaRPr lang="en-US" baseline="0" dirty="0" smtClean="0"/>
          </a:p>
          <a:p>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4</a:t>
            </a:fld>
            <a:endParaRPr lang="en-CA"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6</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receive the digital camera next semester; too early,</a:t>
            </a:r>
            <a:r>
              <a:rPr lang="en-US" baseline="0" dirty="0" smtClean="0"/>
              <a:t> not needed yet</a:t>
            </a:r>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7</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http://guides.rubyonrails.org/getting_started.html</a:t>
            </a:r>
          </a:p>
          <a:p>
            <a:endParaRPr lang="en-US" dirty="0" smtClean="0"/>
          </a:p>
          <a:p>
            <a:r>
              <a:rPr lang="en-US" dirty="0" smtClean="0"/>
              <a:t>The Rails philosophy includes several guiding principles:</a:t>
            </a:r>
          </a:p>
          <a:p>
            <a:r>
              <a:rPr lang="en-US" dirty="0" smtClean="0"/>
              <a:t>DRY – “Don’t Repeat Yourself” – suggests that writing the same code over and over again is a bad thing.</a:t>
            </a:r>
          </a:p>
          <a:p>
            <a:r>
              <a:rPr lang="en-US" dirty="0" smtClean="0"/>
              <a:t>Convention Over Configuration – means that Rails makes assumptions about what you want to do and how you’re going to do it, rather than letting you tweak every little thing through endless configuration files.</a:t>
            </a:r>
          </a:p>
          <a:p>
            <a:r>
              <a:rPr lang="en-US" dirty="0" smtClean="0"/>
              <a:t>REST is the best pattern for web applications – organizing your application around resources and standard HTTP verbs is the fastest way to go.</a:t>
            </a:r>
          </a:p>
          <a:p>
            <a:endParaRPr lang="en-US" dirty="0" smtClean="0"/>
          </a:p>
          <a:p>
            <a:r>
              <a:rPr lang="en-US" dirty="0" smtClean="0"/>
              <a:t>Rails is organized around the Model, View, Controller architecture, usually just called MVC. MVC benefits include:</a:t>
            </a:r>
          </a:p>
          <a:p>
            <a:r>
              <a:rPr lang="en-US" dirty="0" smtClean="0"/>
              <a:t>Isolation of business logic from the user interface</a:t>
            </a:r>
          </a:p>
          <a:p>
            <a:r>
              <a:rPr lang="en-US" dirty="0" smtClean="0"/>
              <a:t>Ease of keeping code DRY</a:t>
            </a:r>
          </a:p>
          <a:p>
            <a:r>
              <a:rPr lang="en-US" dirty="0" smtClean="0"/>
              <a:t>Making it clear where different types of code belong for easier maintenance</a:t>
            </a:r>
          </a:p>
          <a:p>
            <a:endParaRPr lang="en-US" dirty="0" smtClean="0"/>
          </a:p>
          <a:p>
            <a:r>
              <a:rPr lang="en-US" b="1" dirty="0" smtClean="0"/>
              <a:t>2.1.1 Models</a:t>
            </a:r>
          </a:p>
          <a:p>
            <a:r>
              <a:rPr lang="en-US" dirty="0" smtClean="0"/>
              <a:t>A model represents the information (data) of the application and the rules to manipulate that data. In the case of Rails, models are primarily used for managing the rules of interaction with a corresponding database table. In most cases, one table in your database will correspond to one model in your application. The bulk of your application’s business logic will be concentrated in the models.</a:t>
            </a:r>
          </a:p>
          <a:p>
            <a:r>
              <a:rPr lang="en-US" b="1" dirty="0" smtClean="0"/>
              <a:t>2.1.2 Views</a:t>
            </a:r>
          </a:p>
          <a:p>
            <a:r>
              <a:rPr lang="en-US" dirty="0" smtClean="0"/>
              <a:t>Views represent the user interface of your application. In Rails, views are often HTML files with embedded Ruby code that performs tasks related solely to the presentation of the data. Views handle the job of providing data to the web browser or other tool that is used to make requests from your application.</a:t>
            </a:r>
          </a:p>
          <a:p>
            <a:r>
              <a:rPr lang="en-US" b="1" dirty="0" smtClean="0"/>
              <a:t>2.1.3 Controllers</a:t>
            </a:r>
          </a:p>
          <a:p>
            <a:r>
              <a:rPr lang="en-US" dirty="0" smtClean="0"/>
              <a:t>Controllers provide the “glue” between models and views. In Rails, controllers are responsible for processing the incoming requests from the web browser, interrogating the models for data, and passing that data on to the views for presentation.</a:t>
            </a:r>
          </a:p>
          <a:p>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10</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a:t>
            </a:r>
          </a:p>
          <a:p>
            <a:pPr>
              <a:buFontTx/>
              <a:buChar char="-"/>
            </a:pPr>
            <a:r>
              <a:rPr lang="en-US" dirty="0" smtClean="0"/>
              <a:t> users may also</a:t>
            </a:r>
            <a:r>
              <a:rPr lang="en-US" baseline="0" dirty="0" smtClean="0"/>
              <a:t> connect to the web application via HTTPS</a:t>
            </a:r>
          </a:p>
          <a:p>
            <a:pPr>
              <a:buFontTx/>
              <a:buChar char="-"/>
            </a:pPr>
            <a:r>
              <a:rPr lang="en-US" baseline="0" dirty="0" smtClean="0"/>
              <a:t> application which controls the telescope and camera may be written in C#</a:t>
            </a:r>
          </a:p>
          <a:p>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12</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14</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Probabilities can be: low, moderate, high.</a:t>
            </a:r>
          </a:p>
          <a:p>
            <a:r>
              <a:rPr lang="en-US" sz="1200" kern="1200" smtClean="0">
                <a:solidFill>
                  <a:schemeClr val="tx1"/>
                </a:solidFill>
                <a:latin typeface="+mn-lt"/>
                <a:ea typeface="+mn-ea"/>
                <a:cs typeface="+mn-cs"/>
              </a:rPr>
              <a:t>Effects can be: tolerable, serious and catastrophic</a:t>
            </a:r>
            <a:endParaRPr lang="en-US"/>
          </a:p>
        </p:txBody>
      </p:sp>
      <p:sp>
        <p:nvSpPr>
          <p:cNvPr id="4" name="Slide Number Placeholder 3"/>
          <p:cNvSpPr>
            <a:spLocks noGrp="1"/>
          </p:cNvSpPr>
          <p:nvPr>
            <p:ph type="sldNum" sz="quarter" idx="10"/>
          </p:nvPr>
        </p:nvSpPr>
        <p:spPr/>
        <p:txBody>
          <a:bodyPr/>
          <a:lstStyle/>
          <a:p>
            <a:fld id="{64EF572D-EF5B-479C-89C5-F647D7191839}" type="slidenum">
              <a:rPr lang="en-CA" smtClean="0"/>
              <a:pPr/>
              <a:t>20</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Web App:</a:t>
            </a:r>
          </a:p>
          <a:p>
            <a:r>
              <a:rPr lang="en-US" dirty="0" smtClean="0"/>
              <a:t>Show using different browsers</a:t>
            </a:r>
          </a:p>
          <a:p>
            <a:r>
              <a:rPr lang="en-US" dirty="0" smtClean="0"/>
              <a:t>Show using PC and handheld devices</a:t>
            </a:r>
          </a:p>
          <a:p>
            <a:endParaRPr lang="en-US" dirty="0" smtClean="0"/>
          </a:p>
          <a:p>
            <a:r>
              <a:rPr lang="en-US" dirty="0" smtClean="0"/>
              <a:t>Also DEMO:</a:t>
            </a:r>
          </a:p>
          <a:p>
            <a:pPr>
              <a:buFont typeface="Arial" charset="0"/>
              <a:buChar char="•"/>
            </a:pPr>
            <a:r>
              <a:rPr lang="en-US" baseline="0" dirty="0" smtClean="0"/>
              <a:t>Meade </a:t>
            </a:r>
            <a:r>
              <a:rPr lang="en-US" baseline="0" dirty="0" err="1" smtClean="0"/>
              <a:t>Autostars</a:t>
            </a:r>
            <a:r>
              <a:rPr lang="en-US" baseline="0" dirty="0" smtClean="0"/>
              <a:t> program</a:t>
            </a:r>
          </a:p>
          <a:p>
            <a:pPr>
              <a:buFont typeface="Arial" charset="0"/>
              <a:buChar char="•"/>
            </a:pPr>
            <a:r>
              <a:rPr lang="en-US" baseline="0" dirty="0" smtClean="0"/>
              <a:t>Winstars2</a:t>
            </a:r>
          </a:p>
          <a:p>
            <a:pPr>
              <a:buFont typeface="Arial" charset="0"/>
              <a:buChar char="•"/>
            </a:pPr>
            <a:r>
              <a:rPr lang="en-US" baseline="0" dirty="0" smtClean="0"/>
              <a:t>Hardware (telescope)</a:t>
            </a:r>
            <a:endParaRPr lang="en-CA" dirty="0" smtClean="0"/>
          </a:p>
          <a:p>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24</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12/1/2009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12/1/2009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12/1/2009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12/1/2009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1E1C79-A119-44DE-84CD-391F73B5F415}" type="datetimeFigureOut">
              <a:rPr lang="en-US" smtClean="0"/>
              <a:pPr/>
              <a:t>12/1/2009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471E1C79-A119-44DE-84CD-391F73B5F415}" type="datetimeFigureOut">
              <a:rPr lang="en-US" smtClean="0"/>
              <a:pPr/>
              <a:t>12/1/2009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471E1C79-A119-44DE-84CD-391F73B5F415}" type="datetimeFigureOut">
              <a:rPr lang="en-US" smtClean="0"/>
              <a:pPr/>
              <a:t>12/1/2009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471E1C79-A119-44DE-84CD-391F73B5F415}" type="datetimeFigureOut">
              <a:rPr lang="en-US" smtClean="0"/>
              <a:pPr/>
              <a:t>12/1/2009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1E1C79-A119-44DE-84CD-391F73B5F415}" type="datetimeFigureOut">
              <a:rPr lang="en-US" smtClean="0"/>
              <a:pPr/>
              <a:t>12/1/2009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E1C79-A119-44DE-84CD-391F73B5F415}" type="datetimeFigureOut">
              <a:rPr lang="en-US" smtClean="0"/>
              <a:pPr/>
              <a:t>12/1/2009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E1C79-A119-44DE-84CD-391F73B5F415}" type="datetimeFigureOut">
              <a:rPr lang="en-US" smtClean="0"/>
              <a:pPr/>
              <a:t>12/1/2009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3000" r="-3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E1C79-A119-44DE-84CD-391F73B5F415}" type="datetimeFigureOut">
              <a:rPr lang="en-US" smtClean="0"/>
              <a:pPr/>
              <a:t>12/1/2009</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B2845-5474-49D5-AE88-29F97F220346}"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github.com/RedTeamCOSC470/Stargazer" TargetMode="External"/><Relationship Id="rId2" Type="http://schemas.openxmlformats.org/officeDocument/2006/relationships/hyperlink" Target="http://whygitisbetterthanx.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3000" r="-3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14290"/>
            <a:ext cx="7772400" cy="1470025"/>
          </a:xfrm>
          <a:solidFill>
            <a:srgbClr val="000000"/>
          </a:solidFill>
          <a:ln>
            <a:solidFill>
              <a:schemeClr val="accent1"/>
            </a:solidFill>
          </a:ln>
        </p:spPr>
        <p:txBody>
          <a:bodyPr>
            <a:normAutofit/>
          </a:bodyPr>
          <a:lstStyle/>
          <a:p>
            <a:r>
              <a:rPr lang="en-US" sz="8800" dirty="0" smtClean="0"/>
              <a:t>Stargazer</a:t>
            </a:r>
            <a:endParaRPr lang="en-CA" sz="8800" dirty="0"/>
          </a:p>
        </p:txBody>
      </p:sp>
      <p:sp>
        <p:nvSpPr>
          <p:cNvPr id="3" name="Subtitle 2"/>
          <p:cNvSpPr>
            <a:spLocks noGrp="1"/>
          </p:cNvSpPr>
          <p:nvPr>
            <p:ph type="subTitle" idx="1"/>
          </p:nvPr>
        </p:nvSpPr>
        <p:spPr>
          <a:solidFill>
            <a:srgbClr val="000000"/>
          </a:solidFill>
          <a:ln>
            <a:solidFill>
              <a:schemeClr val="accent1"/>
            </a:solidFill>
          </a:ln>
        </p:spPr>
        <p:txBody>
          <a:bodyPr/>
          <a:lstStyle/>
          <a:p>
            <a:r>
              <a:rPr lang="en-US" dirty="0" smtClean="0"/>
              <a:t>Jason </a:t>
            </a:r>
            <a:r>
              <a:rPr lang="en-US" dirty="0" err="1" smtClean="0"/>
              <a:t>Dunscombe</a:t>
            </a:r>
            <a:endParaRPr lang="en-US" dirty="0" smtClean="0"/>
          </a:p>
          <a:p>
            <a:r>
              <a:rPr lang="en-US" dirty="0" smtClean="0"/>
              <a:t>Rob </a:t>
            </a:r>
            <a:r>
              <a:rPr lang="en-US" dirty="0" err="1" smtClean="0"/>
              <a:t>Grmek</a:t>
            </a:r>
            <a:endParaRPr lang="en-US" dirty="0" smtClean="0"/>
          </a:p>
          <a:p>
            <a:r>
              <a:rPr lang="en-US" dirty="0" smtClean="0"/>
              <a:t>Robert Smith</a:t>
            </a:r>
            <a:endParaRPr lang="en-CA" dirty="0"/>
          </a:p>
        </p:txBody>
      </p:sp>
      <p:sp>
        <p:nvSpPr>
          <p:cNvPr id="4" name="TextBox 3"/>
          <p:cNvSpPr txBox="1"/>
          <p:nvPr/>
        </p:nvSpPr>
        <p:spPr>
          <a:xfrm>
            <a:off x="1500166" y="2071678"/>
            <a:ext cx="6286544" cy="584775"/>
          </a:xfrm>
          <a:prstGeom prst="rect">
            <a:avLst/>
          </a:prstGeom>
          <a:solidFill>
            <a:srgbClr val="000000"/>
          </a:solidFill>
          <a:ln>
            <a:solidFill>
              <a:schemeClr val="accent1"/>
            </a:solidFill>
          </a:ln>
        </p:spPr>
        <p:txBody>
          <a:bodyPr wrap="square" rtlCol="0">
            <a:spAutoFit/>
          </a:bodyPr>
          <a:lstStyle/>
          <a:p>
            <a:r>
              <a:rPr lang="en-US" sz="3200" dirty="0" smtClean="0"/>
              <a:t>Automatic Telescope Control System</a:t>
            </a:r>
            <a:endParaRPr 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Ruby on Rails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Framework for fast generation of web applications.</a:t>
            </a:r>
            <a:endParaRPr lang="en-US" dirty="0"/>
          </a:p>
          <a:p>
            <a:r>
              <a:rPr lang="en-US" dirty="0" smtClean="0"/>
              <a:t>Comparatively easy to learn.</a:t>
            </a:r>
            <a:endParaRPr lang="en-US" dirty="0"/>
          </a:p>
          <a:p>
            <a:r>
              <a:rPr lang="en-US" dirty="0" smtClean="0"/>
              <a:t>Enforces software patterns such as Model-View-Controller.</a:t>
            </a:r>
            <a:endParaRPr lang="en-US" dirty="0"/>
          </a:p>
          <a:p>
            <a:r>
              <a:rPr lang="en-US" dirty="0" err="1" smtClean="0"/>
              <a:t>RESTful</a:t>
            </a:r>
            <a:r>
              <a:rPr lang="en-US" dirty="0" smtClean="0"/>
              <a:t> architecture.</a:t>
            </a:r>
          </a:p>
          <a:p>
            <a:r>
              <a:rPr lang="en-US" dirty="0" smtClean="0"/>
              <a:t>“DRY” code.</a:t>
            </a:r>
          </a:p>
          <a:p>
            <a:r>
              <a:rPr lang="en-US" dirty="0" smtClean="0"/>
              <a:t>Convention Over Configuration</a:t>
            </a:r>
            <a:endParaRPr lang="en-CA"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Versioning Control</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92500" lnSpcReduction="10000"/>
          </a:bodyPr>
          <a:lstStyle/>
          <a:p>
            <a:r>
              <a:rPr lang="en-US" dirty="0" smtClean="0"/>
              <a:t>Used “Git”. Why?</a:t>
            </a:r>
          </a:p>
          <a:p>
            <a:pPr lvl="1"/>
            <a:r>
              <a:rPr lang="en-US" dirty="0" smtClean="0"/>
              <a:t>See: </a:t>
            </a:r>
            <a:r>
              <a:rPr lang="en-US" dirty="0" smtClean="0">
                <a:hlinkClick r:id="rId2"/>
              </a:rPr>
              <a:t>http://whygitisbetterthanx.com/</a:t>
            </a:r>
            <a:endParaRPr lang="en-US" dirty="0" smtClean="0"/>
          </a:p>
          <a:p>
            <a:pPr lvl="2"/>
            <a:r>
              <a:rPr lang="en-US" dirty="0" smtClean="0"/>
              <a:t>Fast</a:t>
            </a:r>
          </a:p>
          <a:p>
            <a:pPr lvl="2"/>
            <a:r>
              <a:rPr lang="en-US" dirty="0" smtClean="0"/>
              <a:t>Small</a:t>
            </a:r>
          </a:p>
          <a:p>
            <a:pPr lvl="2"/>
            <a:r>
              <a:rPr lang="en-US" dirty="0" smtClean="0"/>
              <a:t>Local</a:t>
            </a:r>
          </a:p>
          <a:p>
            <a:pPr lvl="2"/>
            <a:r>
              <a:rPr lang="en-US" dirty="0" smtClean="0"/>
              <a:t>Easy to learn</a:t>
            </a:r>
          </a:p>
          <a:p>
            <a:pPr lvl="2"/>
            <a:r>
              <a:rPr lang="en-US" dirty="0" smtClean="0"/>
              <a:t>Distributed</a:t>
            </a:r>
            <a:endParaRPr lang="en-US" dirty="0"/>
          </a:p>
          <a:p>
            <a:endParaRPr lang="en-US" dirty="0" smtClean="0"/>
          </a:p>
          <a:p>
            <a:r>
              <a:rPr lang="en-US" dirty="0" err="1" smtClean="0"/>
              <a:t>GitHub</a:t>
            </a:r>
            <a:r>
              <a:rPr lang="en-US" dirty="0" smtClean="0"/>
              <a:t> account, see: </a:t>
            </a:r>
            <a:r>
              <a:rPr lang="en-US" dirty="0" smtClean="0">
                <a:hlinkClick r:id="rId3"/>
              </a:rPr>
              <a:t>http://github.com/RedTeamCOSC470/Stargazer</a:t>
            </a:r>
            <a:r>
              <a:rPr lang="en-US" dirty="0" smtClean="0"/>
              <a:t> </a:t>
            </a:r>
            <a:endParaRPr lang="en-C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Architecture</a:t>
            </a:r>
            <a:endParaRPr lang="en-CA" dirty="0"/>
          </a:p>
        </p:txBody>
      </p:sp>
      <p:pic>
        <p:nvPicPr>
          <p:cNvPr id="1026" name="Picture 2" descr="T:\Documents and Settings\300120125\Desktop\Stargazer_Architecture.gif"/>
          <p:cNvPicPr>
            <a:picLocks noGrp="1" noChangeAspect="1" noChangeArrowheads="1"/>
          </p:cNvPicPr>
          <p:nvPr>
            <p:ph idx="1"/>
          </p:nvPr>
        </p:nvPicPr>
        <p:blipFill>
          <a:blip r:embed="rId3"/>
          <a:srcRect/>
          <a:stretch>
            <a:fillRect/>
          </a:stretch>
        </p:blipFill>
        <p:spPr bwMode="auto">
          <a:xfrm>
            <a:off x="1785918" y="1571612"/>
            <a:ext cx="5234200" cy="4983799"/>
          </a:xfrm>
          <a:prstGeom prst="rect">
            <a:avLst/>
          </a:prstGeom>
          <a:solidFill>
            <a:srgbClr val="000000"/>
          </a:solidFill>
          <a:ln>
            <a:solidFill>
              <a:schemeClr val="accent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Use Class Diagram</a:t>
            </a:r>
            <a:endParaRPr lang="en-CA" dirty="0"/>
          </a:p>
        </p:txBody>
      </p:sp>
      <p:pic>
        <p:nvPicPr>
          <p:cNvPr id="1026" name="Picture 2" descr="C:\Documents and Settings\Robert Grmek\rails\documentation\Stargazer_UseCase.gif"/>
          <p:cNvPicPr>
            <a:picLocks noGrp="1" noChangeAspect="1" noChangeArrowheads="1"/>
          </p:cNvPicPr>
          <p:nvPr>
            <p:ph idx="1"/>
          </p:nvPr>
        </p:nvPicPr>
        <p:blipFill>
          <a:blip r:embed="rId2"/>
          <a:srcRect/>
          <a:stretch>
            <a:fillRect/>
          </a:stretch>
        </p:blipFill>
        <p:spPr bwMode="auto">
          <a:xfrm>
            <a:off x="2143108" y="1603664"/>
            <a:ext cx="4930422" cy="5035456"/>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Use Class Diagram</a:t>
            </a:r>
            <a:endParaRPr lang="en-CA" dirty="0"/>
          </a:p>
        </p:txBody>
      </p:sp>
      <p:pic>
        <p:nvPicPr>
          <p:cNvPr id="6" name="Picture 2" descr="C:\Documents and Settings\Robert Grmek\rails\documentation\Stargazer_Web_Models.png"/>
          <p:cNvPicPr>
            <a:picLocks noGrp="1" noChangeAspect="1" noChangeArrowheads="1"/>
          </p:cNvPicPr>
          <p:nvPr>
            <p:ph idx="1"/>
          </p:nvPr>
        </p:nvPicPr>
        <p:blipFill>
          <a:blip r:embed="rId3"/>
          <a:srcRect/>
          <a:stretch>
            <a:fillRect/>
          </a:stretch>
        </p:blipFill>
        <p:spPr bwMode="auto">
          <a:xfrm>
            <a:off x="357158" y="2500306"/>
            <a:ext cx="8348377" cy="2214578"/>
          </a:xfrm>
          <a:prstGeom prst="rect">
            <a:avLst/>
          </a:prstGeom>
          <a:solidFill>
            <a:schemeClr val="bg1"/>
          </a:solidFill>
          <a:ln>
            <a:solidFill>
              <a:schemeClr val="accent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Example: Ruby Code</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70000" lnSpcReduction="20000"/>
          </a:bodyPr>
          <a:lstStyle/>
          <a:p>
            <a:pPr>
              <a:buNone/>
            </a:pPr>
            <a:r>
              <a:rPr lang="en-US" dirty="0" smtClean="0"/>
              <a:t>class Schedule &lt; </a:t>
            </a:r>
            <a:r>
              <a:rPr lang="en-US" dirty="0" err="1" smtClean="0"/>
              <a:t>ActiveRecord</a:t>
            </a:r>
            <a:r>
              <a:rPr lang="en-US" dirty="0" smtClean="0"/>
              <a:t>::Base</a:t>
            </a:r>
          </a:p>
          <a:p>
            <a:pPr>
              <a:buNone/>
            </a:pPr>
            <a:r>
              <a:rPr lang="en-US" dirty="0" smtClean="0"/>
              <a:t>	</a:t>
            </a:r>
            <a:r>
              <a:rPr lang="en-US" dirty="0" err="1" smtClean="0"/>
              <a:t>belongs_to</a:t>
            </a:r>
            <a:r>
              <a:rPr lang="en-US" dirty="0" smtClean="0"/>
              <a:t> :user</a:t>
            </a:r>
          </a:p>
          <a:p>
            <a:pPr>
              <a:buNone/>
            </a:pPr>
            <a:r>
              <a:rPr lang="en-US" dirty="0" smtClean="0"/>
              <a:t>	</a:t>
            </a:r>
            <a:r>
              <a:rPr lang="en-US" dirty="0" err="1" smtClean="0"/>
              <a:t>has_many</a:t>
            </a:r>
            <a:r>
              <a:rPr lang="en-US" dirty="0" smtClean="0"/>
              <a:t> :images</a:t>
            </a:r>
          </a:p>
          <a:p>
            <a:pPr>
              <a:buNone/>
            </a:pPr>
            <a:r>
              <a:rPr lang="en-US" dirty="0" smtClean="0"/>
              <a:t>	</a:t>
            </a:r>
          </a:p>
          <a:p>
            <a:pPr>
              <a:buNone/>
            </a:pPr>
            <a:r>
              <a:rPr lang="en-US" dirty="0" smtClean="0"/>
              <a:t>	# make sure schedule cannot be before present time</a:t>
            </a:r>
          </a:p>
          <a:p>
            <a:pPr>
              <a:buNone/>
            </a:pPr>
            <a:r>
              <a:rPr lang="en-US" dirty="0" smtClean="0"/>
              <a:t>	</a:t>
            </a:r>
            <a:r>
              <a:rPr lang="en-US" dirty="0" err="1" smtClean="0"/>
              <a:t>validates_datetime</a:t>
            </a:r>
            <a:r>
              <a:rPr lang="en-US" dirty="0" smtClean="0"/>
              <a:t> :</a:t>
            </a:r>
            <a:r>
              <a:rPr lang="en-US" dirty="0" err="1" smtClean="0"/>
              <a:t>start_time</a:t>
            </a:r>
            <a:r>
              <a:rPr lang="en-US" dirty="0" smtClean="0"/>
              <a:t>, :after =&gt; lambda { </a:t>
            </a:r>
            <a:r>
              <a:rPr lang="en-US" dirty="0" err="1" smtClean="0"/>
              <a:t>Time.now</a:t>
            </a:r>
            <a:r>
              <a:rPr lang="en-US" dirty="0" smtClean="0"/>
              <a:t> }, :</a:t>
            </a:r>
            <a:r>
              <a:rPr lang="en-US" dirty="0" err="1" smtClean="0"/>
              <a:t>after_message</a:t>
            </a:r>
            <a:r>
              <a:rPr lang="en-US" dirty="0" smtClean="0"/>
              <a:t> =&gt; "must be in the future"</a:t>
            </a:r>
          </a:p>
          <a:p>
            <a:pPr>
              <a:buNone/>
            </a:pPr>
            <a:r>
              <a:rPr lang="en-US" dirty="0" smtClean="0"/>
              <a:t>	</a:t>
            </a:r>
          </a:p>
          <a:p>
            <a:pPr>
              <a:buNone/>
            </a:pPr>
            <a:r>
              <a:rPr lang="en-US" dirty="0" smtClean="0"/>
              <a:t>	# make some fields required</a:t>
            </a:r>
          </a:p>
          <a:p>
            <a:pPr>
              <a:buNone/>
            </a:pPr>
            <a:r>
              <a:rPr lang="en-US" dirty="0" smtClean="0"/>
              <a:t>	</a:t>
            </a:r>
            <a:r>
              <a:rPr lang="en-US" dirty="0" err="1" smtClean="0"/>
              <a:t>validates_presence_of</a:t>
            </a:r>
            <a:r>
              <a:rPr lang="en-US" dirty="0" smtClean="0"/>
              <a:t> :exposure, :declination, :</a:t>
            </a:r>
            <a:r>
              <a:rPr lang="en-US" dirty="0" err="1" smtClean="0"/>
              <a:t>right_ascension</a:t>
            </a:r>
            <a:endParaRPr lang="en-US" dirty="0" smtClean="0"/>
          </a:p>
          <a:p>
            <a:pPr>
              <a:buNone/>
            </a:pPr>
            <a:endParaRPr lang="en-US" dirty="0" smtClean="0"/>
          </a:p>
          <a:p>
            <a:pPr>
              <a:buNone/>
            </a:pPr>
            <a:r>
              <a:rPr lang="en-US" dirty="0" smtClean="0"/>
              <a:t>end</a:t>
            </a:r>
            <a:endParaRPr lang="en-CA"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Testing</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Unit tests:</a:t>
            </a:r>
          </a:p>
          <a:p>
            <a:pPr lvl="1"/>
            <a:r>
              <a:rPr lang="en-US" dirty="0" smtClean="0"/>
              <a:t>“Black box” tests to ensure functionality </a:t>
            </a:r>
            <a:r>
              <a:rPr lang="en-US" dirty="0" err="1" smtClean="0"/>
              <a:t>correctnessTest</a:t>
            </a:r>
            <a:r>
              <a:rPr lang="en-US" dirty="0" smtClean="0"/>
              <a:t> suite is used to run all unit tests whenever new code is added to the system</a:t>
            </a:r>
          </a:p>
          <a:p>
            <a:pPr lvl="1"/>
            <a:r>
              <a:rPr lang="en-US" dirty="0" smtClean="0"/>
              <a:t>All tests must pass after the new code is added</a:t>
            </a:r>
          </a:p>
          <a:p>
            <a:r>
              <a:rPr lang="en-US" dirty="0" smtClean="0"/>
              <a:t>Acceptance tests:</a:t>
            </a:r>
          </a:p>
          <a:p>
            <a:pPr lvl="1"/>
            <a:r>
              <a:rPr lang="en-US" dirty="0" smtClean="0"/>
              <a:t>“White box” tests used to ensure business “fit” of the system</a:t>
            </a:r>
            <a:endParaRPr lang="en-CA"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Example: Unit Test + Demo</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47500" lnSpcReduction="20000"/>
          </a:bodyPr>
          <a:lstStyle/>
          <a:p>
            <a:pPr>
              <a:buNone/>
            </a:pPr>
            <a:r>
              <a:rPr lang="en-US" dirty="0" smtClean="0"/>
              <a:t>require '</a:t>
            </a:r>
            <a:r>
              <a:rPr lang="en-US" dirty="0" err="1" smtClean="0"/>
              <a:t>test_helper</a:t>
            </a:r>
            <a:r>
              <a:rPr lang="en-US" dirty="0" smtClean="0"/>
              <a:t>'</a:t>
            </a:r>
          </a:p>
          <a:p>
            <a:pPr>
              <a:buNone/>
            </a:pPr>
            <a:endParaRPr lang="en-US" dirty="0" smtClean="0"/>
          </a:p>
          <a:p>
            <a:pPr>
              <a:buNone/>
            </a:pPr>
            <a:r>
              <a:rPr lang="en-US" dirty="0" smtClean="0"/>
              <a:t>class </a:t>
            </a:r>
            <a:r>
              <a:rPr lang="en-US" dirty="0" err="1" smtClean="0"/>
              <a:t>UserTest</a:t>
            </a:r>
            <a:r>
              <a:rPr lang="en-US" dirty="0" smtClean="0"/>
              <a:t> &lt; </a:t>
            </a:r>
            <a:r>
              <a:rPr lang="en-US" dirty="0" err="1" smtClean="0"/>
              <a:t>ActiveSupport</a:t>
            </a:r>
            <a:r>
              <a:rPr lang="en-US" dirty="0" smtClean="0"/>
              <a:t>::</a:t>
            </a:r>
            <a:r>
              <a:rPr lang="en-US" dirty="0" err="1" smtClean="0"/>
              <a:t>TestCase</a:t>
            </a:r>
            <a:endParaRPr lang="en-US" dirty="0" smtClean="0"/>
          </a:p>
          <a:p>
            <a:pPr>
              <a:buNone/>
            </a:pPr>
            <a:r>
              <a:rPr lang="en-US" dirty="0" smtClean="0"/>
              <a:t>	</a:t>
            </a:r>
          </a:p>
          <a:p>
            <a:pPr>
              <a:buNone/>
            </a:pPr>
            <a:r>
              <a:rPr lang="en-US" dirty="0" smtClean="0"/>
              <a:t>  # create a user with necessary, correct input values for the following tests</a:t>
            </a:r>
          </a:p>
          <a:p>
            <a:pPr>
              <a:buNone/>
            </a:pPr>
            <a:r>
              <a:rPr lang="en-US" dirty="0" smtClean="0"/>
              <a:t>  def setup</a:t>
            </a:r>
          </a:p>
          <a:p>
            <a:pPr>
              <a:buNone/>
            </a:pPr>
            <a:r>
              <a:rPr lang="en-US" dirty="0" smtClean="0"/>
              <a:t>  	@user = </a:t>
            </a:r>
            <a:r>
              <a:rPr lang="en-US" dirty="0" err="1" smtClean="0"/>
              <a:t>User.new</a:t>
            </a:r>
            <a:endParaRPr lang="en-US" dirty="0" smtClean="0"/>
          </a:p>
          <a:p>
            <a:pPr>
              <a:buNone/>
            </a:pPr>
            <a:r>
              <a:rPr lang="en-US" dirty="0" smtClean="0"/>
              <a:t>  	@</a:t>
            </a:r>
            <a:r>
              <a:rPr lang="en-US" dirty="0" err="1" smtClean="0"/>
              <a:t>user.username</a:t>
            </a:r>
            <a:r>
              <a:rPr lang="en-US" dirty="0" smtClean="0"/>
              <a:t> = "</a:t>
            </a:r>
            <a:r>
              <a:rPr lang="en-US" dirty="0" err="1" smtClean="0"/>
              <a:t>unit_test</a:t>
            </a:r>
            <a:r>
              <a:rPr lang="en-US" dirty="0" smtClean="0"/>
              <a:t>"</a:t>
            </a:r>
          </a:p>
          <a:p>
            <a:pPr>
              <a:buNone/>
            </a:pPr>
            <a:r>
              <a:rPr lang="en-US" dirty="0" smtClean="0"/>
              <a:t>  	@</a:t>
            </a:r>
            <a:r>
              <a:rPr lang="en-US" dirty="0" err="1" smtClean="0"/>
              <a:t>user.email</a:t>
            </a:r>
            <a:r>
              <a:rPr lang="en-US" dirty="0" smtClean="0"/>
              <a:t> = "unit@test.com"</a:t>
            </a:r>
          </a:p>
          <a:p>
            <a:pPr>
              <a:buNone/>
            </a:pPr>
            <a:r>
              <a:rPr lang="en-US" dirty="0" smtClean="0"/>
              <a:t>    	@</a:t>
            </a:r>
            <a:r>
              <a:rPr lang="en-US" dirty="0" err="1" smtClean="0"/>
              <a:t>user.password</a:t>
            </a:r>
            <a:r>
              <a:rPr lang="en-US" dirty="0" smtClean="0"/>
              <a:t> = "test"</a:t>
            </a:r>
          </a:p>
          <a:p>
            <a:pPr>
              <a:buNone/>
            </a:pPr>
            <a:r>
              <a:rPr lang="en-US" dirty="0" smtClean="0"/>
              <a:t>    	@</a:t>
            </a:r>
            <a:r>
              <a:rPr lang="en-US" dirty="0" err="1" smtClean="0"/>
              <a:t>user.password_confirmation</a:t>
            </a:r>
            <a:r>
              <a:rPr lang="en-US" dirty="0" smtClean="0"/>
              <a:t> = "test"</a:t>
            </a:r>
          </a:p>
          <a:p>
            <a:pPr>
              <a:buNone/>
            </a:pPr>
            <a:r>
              <a:rPr lang="en-US" dirty="0" smtClean="0"/>
              <a:t>  end</a:t>
            </a:r>
          </a:p>
          <a:p>
            <a:pPr>
              <a:buNone/>
            </a:pPr>
            <a:r>
              <a:rPr lang="en-US" dirty="0" smtClean="0"/>
              <a:t>  </a:t>
            </a:r>
          </a:p>
          <a:p>
            <a:pPr>
              <a:buNone/>
            </a:pPr>
            <a:r>
              <a:rPr lang="en-US" dirty="0" smtClean="0"/>
              <a:t>  def </a:t>
            </a:r>
            <a:r>
              <a:rPr lang="en-US" dirty="0" err="1" smtClean="0"/>
              <a:t>test_username_cannot_be_null</a:t>
            </a:r>
            <a:endParaRPr lang="en-US" dirty="0" smtClean="0"/>
          </a:p>
          <a:p>
            <a:pPr>
              <a:buNone/>
            </a:pPr>
            <a:r>
              <a:rPr lang="en-US" dirty="0" smtClean="0"/>
              <a:t>    	@</a:t>
            </a:r>
            <a:r>
              <a:rPr lang="en-US" dirty="0" err="1" smtClean="0"/>
              <a:t>user.username</a:t>
            </a:r>
            <a:r>
              <a:rPr lang="en-US" dirty="0" smtClean="0"/>
              <a:t> = ""</a:t>
            </a:r>
          </a:p>
          <a:p>
            <a:pPr>
              <a:buNone/>
            </a:pPr>
            <a:r>
              <a:rPr lang="en-US" dirty="0" smtClean="0"/>
              <a:t>    	assert !@</a:t>
            </a:r>
            <a:r>
              <a:rPr lang="en-US" dirty="0" err="1" smtClean="0"/>
              <a:t>user.save</a:t>
            </a:r>
            <a:r>
              <a:rPr lang="en-US" dirty="0" smtClean="0"/>
              <a:t>  </a:t>
            </a:r>
          </a:p>
          <a:p>
            <a:pPr>
              <a:buNone/>
            </a:pPr>
            <a:r>
              <a:rPr lang="en-US" dirty="0" smtClean="0"/>
              <a:t>  end</a:t>
            </a:r>
          </a:p>
          <a:p>
            <a:pPr>
              <a:buNone/>
            </a:pPr>
            <a:endParaRPr lang="en-US" dirty="0" smtClean="0"/>
          </a:p>
          <a:p>
            <a:pPr>
              <a:buNone/>
            </a:pPr>
            <a:r>
              <a:rPr lang="en-US" dirty="0" smtClean="0"/>
              <a:t>end</a:t>
            </a:r>
            <a:endParaRPr lang="en-CA"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normAutofit/>
          </a:bodyPr>
          <a:lstStyle/>
          <a:p>
            <a:r>
              <a:rPr lang="en-US" dirty="0" smtClean="0"/>
              <a:t>Example User Acceptance Test</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endParaRPr lang="en-CA"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Project Timeline</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Iteration 1: Inception</a:t>
            </a:r>
          </a:p>
          <a:p>
            <a:r>
              <a:rPr lang="en-US" dirty="0" smtClean="0"/>
              <a:t>Iteration 2: SPIKE project</a:t>
            </a:r>
          </a:p>
          <a:p>
            <a:r>
              <a:rPr lang="en-US" dirty="0" smtClean="0"/>
              <a:t>Iteration 3: Release #1</a:t>
            </a:r>
          </a:p>
          <a:p>
            <a:r>
              <a:rPr lang="en-US" dirty="0" smtClean="0"/>
              <a:t>Iteration 4: Release #2</a:t>
            </a:r>
          </a:p>
          <a:p>
            <a:r>
              <a:rPr lang="en-US" dirty="0" smtClean="0"/>
              <a:t>Iteration 5: Final </a:t>
            </a:r>
            <a:r>
              <a:rPr lang="en-US" dirty="0" err="1" smtClean="0"/>
              <a:t>Refactored</a:t>
            </a:r>
            <a:r>
              <a:rPr lang="en-US" dirty="0" smtClean="0"/>
              <a:t> Release</a:t>
            </a:r>
          </a:p>
          <a:p>
            <a:endParaRPr lang="en-US" dirty="0" smtClean="0"/>
          </a:p>
          <a:p>
            <a:r>
              <a:rPr lang="en-US" dirty="0" smtClean="0"/>
              <a:t>Each iteration = ~1 week</a:t>
            </a:r>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What is it?</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92500" lnSpcReduction="10000"/>
          </a:bodyPr>
          <a:lstStyle/>
          <a:p>
            <a:r>
              <a:rPr lang="en-US" dirty="0" smtClean="0"/>
              <a:t>This automatic, telescope </a:t>
            </a:r>
            <a:r>
              <a:rPr lang="en-US" dirty="0"/>
              <a:t>c</a:t>
            </a:r>
            <a:r>
              <a:rPr lang="en-US" dirty="0" smtClean="0"/>
              <a:t>ontrol system allows users to:</a:t>
            </a:r>
          </a:p>
          <a:p>
            <a:pPr lvl="1"/>
            <a:r>
              <a:rPr lang="en-US" dirty="0" smtClean="0"/>
              <a:t>set schedules to position the telescope at a certain area of the sky at a certain time of day</a:t>
            </a:r>
          </a:p>
          <a:p>
            <a:pPr lvl="1"/>
            <a:r>
              <a:rPr lang="en-US" dirty="0" smtClean="0"/>
              <a:t>using a digital camera, take pictures of that area</a:t>
            </a:r>
          </a:p>
          <a:p>
            <a:pPr lvl="1"/>
            <a:r>
              <a:rPr lang="en-US" dirty="0" smtClean="0"/>
              <a:t>compile the images to form a high-resolution image</a:t>
            </a:r>
          </a:p>
          <a:p>
            <a:pPr lvl="1"/>
            <a:r>
              <a:rPr lang="en-US" dirty="0" smtClean="0"/>
              <a:t>compare the image with libraries of celestial objects in hopes of finding new objects</a:t>
            </a:r>
          </a:p>
          <a:p>
            <a:pPr lvl="1"/>
            <a:r>
              <a:rPr lang="en-US" dirty="0" smtClean="0"/>
              <a:t>if new objects are found, email the user with the coordinates for that new object</a:t>
            </a:r>
            <a:endParaRPr lang="en-CA" dirty="0" smtClean="0"/>
          </a:p>
          <a:p>
            <a:endParaRPr lang="en-CA"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Risk Management</a:t>
            </a:r>
            <a:endParaRPr lang="en-CA" dirty="0"/>
          </a:p>
        </p:txBody>
      </p:sp>
      <p:graphicFrame>
        <p:nvGraphicFramePr>
          <p:cNvPr id="4" name="Content Placeholder 3"/>
          <p:cNvGraphicFramePr>
            <a:graphicFrameLocks noGrp="1"/>
          </p:cNvGraphicFramePr>
          <p:nvPr>
            <p:ph idx="1"/>
          </p:nvPr>
        </p:nvGraphicFramePr>
        <p:xfrm>
          <a:off x="571472" y="1170431"/>
          <a:ext cx="7972452" cy="5545809"/>
        </p:xfrm>
        <a:graphic>
          <a:graphicData uri="http://schemas.openxmlformats.org/drawingml/2006/table">
            <a:tbl>
              <a:tblPr firstRow="1" bandRow="1">
                <a:tableStyleId>{5C22544A-7EE6-4342-B048-85BDC9FD1C3A}</a:tableStyleId>
              </a:tblPr>
              <a:tblGrid>
                <a:gridCol w="1993113"/>
                <a:gridCol w="1993113"/>
                <a:gridCol w="1993113"/>
                <a:gridCol w="1993113"/>
              </a:tblGrid>
              <a:tr h="198246">
                <a:tc>
                  <a:txBody>
                    <a:bodyPr/>
                    <a:lstStyle/>
                    <a:p>
                      <a:pPr marL="0" marR="0" algn="ctr">
                        <a:lnSpc>
                          <a:spcPct val="115000"/>
                        </a:lnSpc>
                        <a:spcBef>
                          <a:spcPts val="0"/>
                        </a:spcBef>
                        <a:spcAft>
                          <a:spcPts val="0"/>
                        </a:spcAft>
                      </a:pPr>
                      <a:r>
                        <a:rPr lang="en-US" sz="1200" b="1" dirty="0">
                          <a:solidFill>
                            <a:srgbClr val="FFFFFF"/>
                          </a:solidFill>
                          <a:latin typeface="Arial"/>
                          <a:ea typeface="Times New Roman"/>
                          <a:cs typeface="Times New Roman"/>
                        </a:rPr>
                        <a:t>Risk</a:t>
                      </a:r>
                      <a:endParaRPr lang="en-US" sz="1100" dirty="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FFFFFF"/>
                          </a:solidFill>
                          <a:latin typeface="Arial"/>
                          <a:ea typeface="Times New Roman"/>
                          <a:cs typeface="Times New Roman"/>
                        </a:rPr>
                        <a:t>Probability</a:t>
                      </a:r>
                      <a:endParaRPr lang="en-US" sz="110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FFFFFF"/>
                          </a:solidFill>
                          <a:latin typeface="Arial"/>
                          <a:ea typeface="Times New Roman"/>
                          <a:cs typeface="Times New Roman"/>
                        </a:rPr>
                        <a:t>Effect</a:t>
                      </a:r>
                      <a:endParaRPr lang="en-US" sz="110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FFFFFF"/>
                          </a:solidFill>
                          <a:latin typeface="Arial"/>
                          <a:ea typeface="Times New Roman"/>
                          <a:cs typeface="Times New Roman"/>
                        </a:rPr>
                        <a:t> Solution</a:t>
                      </a:r>
                      <a:endParaRPr lang="en-US" sz="1100">
                        <a:latin typeface="Calibri"/>
                        <a:ea typeface="Times New Roman"/>
                        <a:cs typeface="Times New Roman"/>
                      </a:endParaRPr>
                    </a:p>
                  </a:txBody>
                  <a:tcPr marL="68580" marR="68580" marT="0" marB="0" anchor="ctr"/>
                </a:tc>
              </a:tr>
              <a:tr h="380851">
                <a:tc>
                  <a:txBody>
                    <a:bodyPr/>
                    <a:lstStyle/>
                    <a:p>
                      <a:pPr marL="0" marR="0">
                        <a:lnSpc>
                          <a:spcPct val="115000"/>
                        </a:lnSpc>
                        <a:spcBef>
                          <a:spcPts val="0"/>
                        </a:spcBef>
                        <a:spcAft>
                          <a:spcPts val="0"/>
                        </a:spcAft>
                      </a:pPr>
                      <a:r>
                        <a:rPr lang="en-US" sz="1200">
                          <a:latin typeface="Arial"/>
                          <a:ea typeface="Times New Roman"/>
                          <a:cs typeface="Times New Roman"/>
                        </a:rPr>
                        <a:t>Underestimate the time the project will take.</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a:latin typeface="Arial"/>
                          <a:ea typeface="Times New Roman"/>
                          <a:cs typeface="Times New Roman"/>
                        </a:rPr>
                        <a:t>Medium to high.</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a:latin typeface="Arial"/>
                          <a:ea typeface="Times New Roman"/>
                          <a:cs typeface="Times New Roman"/>
                        </a:rPr>
                        <a:t>Serious – we run out of time.</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Remove non-essential features.</a:t>
                      </a:r>
                      <a:endParaRPr lang="en-US" sz="1100" dirty="0">
                        <a:latin typeface="Calibri"/>
                        <a:ea typeface="Times New Roman"/>
                        <a:cs typeface="Times New Roman"/>
                      </a:endParaRPr>
                    </a:p>
                  </a:txBody>
                  <a:tcPr marL="68580" marR="68580" marT="0" marB="0" anchor="ctr">
                    <a:solidFill>
                      <a:srgbClr val="000000"/>
                    </a:solidFill>
                  </a:tcPr>
                </a:tc>
              </a:tr>
              <a:tr h="577602">
                <a:tc>
                  <a:txBody>
                    <a:bodyPr/>
                    <a:lstStyle/>
                    <a:p>
                      <a:pPr marL="0" marR="0">
                        <a:lnSpc>
                          <a:spcPct val="115000"/>
                        </a:lnSpc>
                        <a:spcBef>
                          <a:spcPts val="0"/>
                        </a:spcBef>
                        <a:spcAft>
                          <a:spcPts val="0"/>
                        </a:spcAft>
                      </a:pPr>
                      <a:r>
                        <a:rPr lang="en-US" sz="1200">
                          <a:latin typeface="Arial"/>
                          <a:ea typeface="Times New Roman"/>
                          <a:cs typeface="Times New Roman"/>
                        </a:rPr>
                        <a:t>Illness to team members.</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Low to medium.</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Tolerable – We work without that team member until they are better.</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Assign and distribute their tasks to other team members.</a:t>
                      </a:r>
                      <a:endParaRPr lang="en-US" sz="1100" dirty="0">
                        <a:latin typeface="Calibri"/>
                        <a:ea typeface="Times New Roman"/>
                        <a:cs typeface="Times New Roman"/>
                      </a:endParaRPr>
                    </a:p>
                  </a:txBody>
                  <a:tcPr marL="68580" marR="68580" marT="0" marB="0" anchor="ctr">
                    <a:solidFill>
                      <a:schemeClr val="accent1">
                        <a:lumMod val="75000"/>
                      </a:schemeClr>
                    </a:solidFill>
                  </a:tcPr>
                </a:tc>
              </a:tr>
              <a:tr h="476092">
                <a:tc>
                  <a:txBody>
                    <a:bodyPr/>
                    <a:lstStyle/>
                    <a:p>
                      <a:pPr marL="0" marR="0">
                        <a:lnSpc>
                          <a:spcPct val="115000"/>
                        </a:lnSpc>
                        <a:spcBef>
                          <a:spcPts val="0"/>
                        </a:spcBef>
                        <a:spcAft>
                          <a:spcPts val="0"/>
                        </a:spcAft>
                      </a:pPr>
                      <a:r>
                        <a:rPr lang="en-US" sz="1200" dirty="0">
                          <a:solidFill>
                            <a:schemeClr val="tx1"/>
                          </a:solidFill>
                          <a:latin typeface="Arial"/>
                          <a:ea typeface="Times New Roman"/>
                          <a:cs typeface="Times New Roman"/>
                        </a:rPr>
                        <a:t>Not understanding requirements.</a:t>
                      </a:r>
                      <a:endParaRPr lang="en-US" sz="1100" dirty="0">
                        <a:solidFill>
                          <a:schemeClr val="tx1"/>
                        </a:solidFill>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b="0" dirty="0">
                          <a:solidFill>
                            <a:schemeClr val="tx1"/>
                          </a:solidFill>
                          <a:latin typeface="Arial"/>
                          <a:ea typeface="Times New Roman"/>
                          <a:cs typeface="Times New Roman"/>
                        </a:rPr>
                        <a:t>Medium to high.</a:t>
                      </a:r>
                      <a:endParaRPr lang="en-US" sz="1100" b="0" dirty="0">
                        <a:solidFill>
                          <a:schemeClr val="tx1"/>
                        </a:solidFill>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b="0" dirty="0">
                          <a:solidFill>
                            <a:schemeClr val="tx1"/>
                          </a:solidFill>
                          <a:latin typeface="Arial"/>
                          <a:ea typeface="Times New Roman"/>
                          <a:cs typeface="Times New Roman"/>
                        </a:rPr>
                        <a:t>Serious -The system behaves incorrectly.</a:t>
                      </a:r>
                      <a:endParaRPr lang="en-US" sz="1100" b="0" dirty="0">
                        <a:solidFill>
                          <a:schemeClr val="tx1"/>
                        </a:solidFill>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b="0" dirty="0">
                          <a:solidFill>
                            <a:schemeClr val="tx1"/>
                          </a:solidFill>
                          <a:latin typeface="Arial"/>
                          <a:ea typeface="Times New Roman"/>
                          <a:cs typeface="Times New Roman"/>
                        </a:rPr>
                        <a:t>Keep in close contact with the customer.</a:t>
                      </a:r>
                      <a:endParaRPr lang="en-US" sz="1100" b="0" dirty="0">
                        <a:solidFill>
                          <a:schemeClr val="tx1"/>
                        </a:solidFill>
                        <a:latin typeface="Calibri"/>
                        <a:ea typeface="Times New Roman"/>
                        <a:cs typeface="Times New Roman"/>
                      </a:endParaRPr>
                    </a:p>
                  </a:txBody>
                  <a:tcPr marL="68580" marR="68580" marT="0" marB="0" anchor="ctr">
                    <a:solidFill>
                      <a:srgbClr val="000000"/>
                    </a:solidFill>
                  </a:tcPr>
                </a:tc>
              </a:tr>
              <a:tr h="577602">
                <a:tc>
                  <a:txBody>
                    <a:bodyPr/>
                    <a:lstStyle/>
                    <a:p>
                      <a:pPr marL="0" marR="0">
                        <a:lnSpc>
                          <a:spcPct val="115000"/>
                        </a:lnSpc>
                        <a:spcBef>
                          <a:spcPts val="0"/>
                        </a:spcBef>
                        <a:spcAft>
                          <a:spcPts val="0"/>
                        </a:spcAft>
                      </a:pPr>
                      <a:r>
                        <a:rPr lang="en-US" sz="1200" dirty="0">
                          <a:latin typeface="Arial"/>
                          <a:ea typeface="Times New Roman"/>
                          <a:cs typeface="Times New Roman"/>
                        </a:rPr>
                        <a:t>Scheduling conflicts between team members.</a:t>
                      </a:r>
                      <a:endParaRPr lang="en-US" sz="1100" dirty="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Low to medium.</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Serious – Individual programming is not XP programming.</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Schedule well before hand.</a:t>
                      </a:r>
                      <a:endParaRPr lang="en-US" sz="1100" dirty="0">
                        <a:latin typeface="Calibri"/>
                        <a:ea typeface="Times New Roman"/>
                        <a:cs typeface="Times New Roman"/>
                      </a:endParaRPr>
                    </a:p>
                  </a:txBody>
                  <a:tcPr marL="68580" marR="68580" marT="0" marB="0" anchor="ctr">
                    <a:solidFill>
                      <a:schemeClr val="accent1">
                        <a:lumMod val="75000"/>
                      </a:schemeClr>
                    </a:solidFill>
                  </a:tcPr>
                </a:tc>
              </a:tr>
              <a:tr h="380851">
                <a:tc>
                  <a:txBody>
                    <a:bodyPr/>
                    <a:lstStyle/>
                    <a:p>
                      <a:pPr marL="0" marR="0">
                        <a:lnSpc>
                          <a:spcPct val="115000"/>
                        </a:lnSpc>
                        <a:spcBef>
                          <a:spcPts val="0"/>
                        </a:spcBef>
                        <a:spcAft>
                          <a:spcPts val="0"/>
                        </a:spcAft>
                      </a:pPr>
                      <a:r>
                        <a:rPr lang="en-US" sz="1200">
                          <a:latin typeface="Arial"/>
                          <a:ea typeface="Times New Roman"/>
                          <a:cs typeface="Times New Roman"/>
                        </a:rPr>
                        <a:t>No available lab space.</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Medium.</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Tolerable – need to find other areas to work.</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Use laptops in meeting rooms or other areas.</a:t>
                      </a:r>
                      <a:endParaRPr lang="en-US" sz="1100" dirty="0">
                        <a:latin typeface="Calibri"/>
                        <a:ea typeface="Times New Roman"/>
                        <a:cs typeface="Times New Roman"/>
                      </a:endParaRPr>
                    </a:p>
                  </a:txBody>
                  <a:tcPr marL="68580" marR="68580" marT="0" marB="0" anchor="ctr">
                    <a:solidFill>
                      <a:srgbClr val="000000"/>
                    </a:solidFill>
                  </a:tcPr>
                </a:tc>
              </a:tr>
              <a:tr h="380851">
                <a:tc>
                  <a:txBody>
                    <a:bodyPr/>
                    <a:lstStyle/>
                    <a:p>
                      <a:pPr marL="0" marR="0">
                        <a:lnSpc>
                          <a:spcPct val="115000"/>
                        </a:lnSpc>
                        <a:spcBef>
                          <a:spcPts val="0"/>
                        </a:spcBef>
                        <a:spcAft>
                          <a:spcPts val="0"/>
                        </a:spcAft>
                      </a:pPr>
                      <a:r>
                        <a:rPr lang="en-US" sz="1200">
                          <a:latin typeface="Arial"/>
                          <a:ea typeface="Times New Roman"/>
                          <a:cs typeface="Times New Roman"/>
                        </a:rPr>
                        <a:t>Server or technical issues.</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Low to medium.</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Catastrophic – May lose work.</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Backup regularly; use a versioning control system.</a:t>
                      </a:r>
                      <a:endParaRPr lang="en-US" sz="1100" dirty="0">
                        <a:latin typeface="Calibri"/>
                        <a:ea typeface="Times New Roman"/>
                        <a:cs typeface="Times New Roman"/>
                      </a:endParaRPr>
                    </a:p>
                  </a:txBody>
                  <a:tcPr marL="68580" marR="68580" marT="0" marB="0" anchor="ctr">
                    <a:solidFill>
                      <a:schemeClr val="accent1">
                        <a:lumMod val="75000"/>
                      </a:schemeClr>
                    </a:solidFill>
                  </a:tcPr>
                </a:tc>
              </a:tr>
              <a:tr h="774354">
                <a:tc>
                  <a:txBody>
                    <a:bodyPr/>
                    <a:lstStyle/>
                    <a:p>
                      <a:pPr marL="0" marR="0">
                        <a:lnSpc>
                          <a:spcPct val="115000"/>
                        </a:lnSpc>
                        <a:spcBef>
                          <a:spcPts val="0"/>
                        </a:spcBef>
                        <a:spcAft>
                          <a:spcPts val="0"/>
                        </a:spcAft>
                      </a:pPr>
                      <a:r>
                        <a:rPr lang="en-US" sz="1200">
                          <a:latin typeface="Arial"/>
                          <a:ea typeface="Times New Roman"/>
                          <a:cs typeface="Times New Roman"/>
                        </a:rPr>
                        <a:t>Campus network problems</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a:latin typeface="Arial"/>
                          <a:ea typeface="Times New Roman"/>
                          <a:cs typeface="Times New Roman"/>
                        </a:rPr>
                        <a:t>High.</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Serious – Reduced productivity, difficulty accessing development server.</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Work directly on development server or work locally on a laptop computer.</a:t>
                      </a:r>
                      <a:endParaRPr lang="en-US" sz="1100" dirty="0">
                        <a:latin typeface="Calibri"/>
                        <a:ea typeface="Times New Roman"/>
                        <a:cs typeface="Times New Roman"/>
                      </a:endParaRPr>
                    </a:p>
                  </a:txBody>
                  <a:tcPr marL="68580" marR="68580" marT="0" marB="0" anchor="ctr">
                    <a:solidFill>
                      <a:srgbClr val="000000"/>
                    </a:solidFill>
                  </a:tcPr>
                </a:tc>
              </a:tr>
              <a:tr h="577602">
                <a:tc>
                  <a:txBody>
                    <a:bodyPr/>
                    <a:lstStyle/>
                    <a:p>
                      <a:pPr marL="0" marR="0">
                        <a:lnSpc>
                          <a:spcPct val="115000"/>
                        </a:lnSpc>
                        <a:spcBef>
                          <a:spcPts val="0"/>
                        </a:spcBef>
                        <a:spcAft>
                          <a:spcPts val="0"/>
                        </a:spcAft>
                      </a:pPr>
                      <a:r>
                        <a:rPr lang="en-US" sz="1200">
                          <a:latin typeface="Arial"/>
                          <a:ea typeface="Times New Roman"/>
                          <a:cs typeface="Times New Roman"/>
                        </a:rPr>
                        <a:t>Lack of time at end of semester</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High.</a:t>
                      </a:r>
                      <a:endParaRPr lang="en-US" sz="1100" dirty="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Tolerable – Reduced ability to work outside of class/lab time.</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Use class/lab time as productively as possible.</a:t>
                      </a:r>
                      <a:endParaRPr lang="en-US" sz="1100" dirty="0">
                        <a:latin typeface="Calibri"/>
                        <a:ea typeface="Times New Roman"/>
                        <a:cs typeface="Times New Roman"/>
                      </a:endParaRPr>
                    </a:p>
                  </a:txBody>
                  <a:tcPr marL="68580" marR="68580" marT="0" marB="0" anchor="ctr">
                    <a:solidFill>
                      <a:schemeClr val="accent1">
                        <a:lumMod val="75000"/>
                      </a:schemeClr>
                    </a:solidFill>
                  </a:tcPr>
                </a:tc>
              </a:tr>
              <a:tr h="863477">
                <a:tc>
                  <a:txBody>
                    <a:bodyPr/>
                    <a:lstStyle/>
                    <a:p>
                      <a:pPr marL="0" marR="0">
                        <a:lnSpc>
                          <a:spcPct val="115000"/>
                        </a:lnSpc>
                        <a:spcBef>
                          <a:spcPts val="0"/>
                        </a:spcBef>
                        <a:spcAft>
                          <a:spcPts val="0"/>
                        </a:spcAft>
                      </a:pPr>
                      <a:r>
                        <a:rPr lang="en-US" sz="1200" dirty="0">
                          <a:latin typeface="Arial"/>
                          <a:ea typeface="Times New Roman"/>
                          <a:cs typeface="Times New Roman"/>
                        </a:rPr>
                        <a:t>Client unavailable or unresponsive.</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Medium.</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a:latin typeface="Arial"/>
                          <a:ea typeface="Times New Roman"/>
                          <a:cs typeface="Times New Roman"/>
                        </a:rPr>
                        <a:t>Catastrophic – No customer input.</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Use alternative methods of communication (phone or email). </a:t>
                      </a:r>
                      <a:endParaRPr lang="en-US" sz="1100" dirty="0">
                        <a:latin typeface="Calibri"/>
                        <a:ea typeface="Times New Roman"/>
                        <a:cs typeface="Times New Roman"/>
                      </a:endParaRPr>
                    </a:p>
                  </a:txBody>
                  <a:tcPr marL="68580" marR="68580" marT="0" marB="0" anchor="ctr">
                    <a:solidFill>
                      <a:srgbClr val="000000"/>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Project Evaluation and Metrics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85000" lnSpcReduction="20000"/>
          </a:bodyPr>
          <a:lstStyle/>
          <a:p>
            <a:r>
              <a:rPr lang="en-US" dirty="0" smtClean="0"/>
              <a:t>Time spent: (1 unit = 15 minutes)</a:t>
            </a:r>
          </a:p>
          <a:p>
            <a:r>
              <a:rPr lang="en-US" dirty="0" smtClean="0"/>
              <a:t>Total time: </a:t>
            </a:r>
          </a:p>
          <a:p>
            <a:endParaRPr lang="en-US" dirty="0"/>
          </a:p>
          <a:p>
            <a:r>
              <a:rPr lang="en-US" dirty="0" smtClean="0"/>
              <a:t>Coding:</a:t>
            </a:r>
          </a:p>
          <a:p>
            <a:pPr lvl="1"/>
            <a:r>
              <a:rPr lang="en-US" dirty="0" smtClean="0"/>
              <a:t>Models: 4</a:t>
            </a:r>
          </a:p>
          <a:p>
            <a:pPr lvl="1"/>
            <a:r>
              <a:rPr lang="en-US" dirty="0" smtClean="0"/>
              <a:t>Views:  26</a:t>
            </a:r>
          </a:p>
          <a:p>
            <a:pPr lvl="1"/>
            <a:r>
              <a:rPr lang="en-US" dirty="0" smtClean="0"/>
              <a:t>Controllers: 6</a:t>
            </a:r>
            <a:endParaRPr lang="en-US" dirty="0"/>
          </a:p>
          <a:p>
            <a:r>
              <a:rPr lang="en-US" dirty="0" smtClean="0"/>
              <a:t>Tests:</a:t>
            </a:r>
          </a:p>
          <a:p>
            <a:pPr lvl="1"/>
            <a:r>
              <a:rPr lang="en-US" dirty="0" smtClean="0"/>
              <a:t>Unit tests: 3</a:t>
            </a:r>
          </a:p>
          <a:p>
            <a:pPr lvl="1"/>
            <a:r>
              <a:rPr lang="en-US" dirty="0" smtClean="0"/>
              <a:t>Test cases: 17</a:t>
            </a:r>
          </a:p>
          <a:p>
            <a:pPr lvl="1"/>
            <a:r>
              <a:rPr lang="en-US" dirty="0" smtClean="0"/>
              <a:t>Assertions: 29</a:t>
            </a:r>
          </a:p>
          <a:p>
            <a:endParaRPr lang="en-US" dirty="0"/>
          </a:p>
          <a:p>
            <a:endParaRPr lang="en-CA"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What did we learn?</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New methodology: </a:t>
            </a:r>
            <a:r>
              <a:rPr lang="en-US" dirty="0" err="1" smtClean="0"/>
              <a:t>Xtreme</a:t>
            </a:r>
            <a:r>
              <a:rPr lang="en-US" dirty="0" smtClean="0"/>
              <a:t> Programming</a:t>
            </a:r>
          </a:p>
          <a:p>
            <a:pPr lvl="1"/>
            <a:r>
              <a:rPr lang="en-US" dirty="0" smtClean="0"/>
              <a:t>Pair programming</a:t>
            </a:r>
          </a:p>
          <a:p>
            <a:r>
              <a:rPr lang="en-US" dirty="0" smtClean="0"/>
              <a:t>New framework: Ruby on Rails</a:t>
            </a:r>
          </a:p>
          <a:p>
            <a:r>
              <a:rPr lang="en-US" dirty="0" smtClean="0"/>
              <a:t>New language: Ruby</a:t>
            </a:r>
          </a:p>
          <a:p>
            <a:r>
              <a:rPr lang="en-US" dirty="0" smtClean="0"/>
              <a:t>New versioning tool: </a:t>
            </a:r>
            <a:r>
              <a:rPr lang="en-US" dirty="0" err="1" smtClean="0"/>
              <a:t>Git</a:t>
            </a:r>
            <a:endParaRPr lang="en-US" dirty="0" smtClean="0"/>
          </a:p>
          <a:p>
            <a:endParaRPr lang="en-CA"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Issues and Project Difficulties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Needed additional time to learn new framework and language</a:t>
            </a:r>
          </a:p>
          <a:p>
            <a:r>
              <a:rPr lang="en-US" dirty="0" smtClean="0"/>
              <a:t>Difficulties contacting customers and getting user input</a:t>
            </a:r>
            <a:endParaRPr lang="en-US" dirty="0"/>
          </a:p>
          <a:p>
            <a:r>
              <a:rPr lang="en-US" dirty="0" smtClean="0"/>
              <a:t>Technological difficulties: trouble communicating with telescope through Java programs</a:t>
            </a:r>
            <a:endParaRPr lang="en-CA"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Demonstrations</a:t>
            </a:r>
            <a:endParaRPr lang="en-CA" dirty="0"/>
          </a:p>
        </p:txBody>
      </p:sp>
      <p:sp>
        <p:nvSpPr>
          <p:cNvPr id="3" name="Content Placeholder 2"/>
          <p:cNvSpPr>
            <a:spLocks noGrp="1"/>
          </p:cNvSpPr>
          <p:nvPr>
            <p:ph idx="1"/>
          </p:nvPr>
        </p:nvSpPr>
        <p:spPr>
          <a:noFill/>
          <a:ln>
            <a:noFill/>
          </a:ln>
        </p:spPr>
        <p:txBody>
          <a:bodyPr>
            <a:normAutofit lnSpcReduction="10000"/>
          </a:bodyPr>
          <a:lstStyle/>
          <a:p>
            <a:pPr algn="ctr">
              <a:buNone/>
            </a:pPr>
            <a:r>
              <a:rPr lang="en-US" sz="32000" dirty="0" smtClean="0"/>
              <a:t>!</a:t>
            </a:r>
            <a:endParaRPr lang="en-CA" sz="32000" dirty="0" smtClean="0"/>
          </a:p>
          <a:p>
            <a:endParaRPr lang="en-CA"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Questions</a:t>
            </a:r>
            <a:endParaRPr lang="en-CA" dirty="0"/>
          </a:p>
        </p:txBody>
      </p:sp>
      <p:sp>
        <p:nvSpPr>
          <p:cNvPr id="3" name="Content Placeholder 2"/>
          <p:cNvSpPr>
            <a:spLocks noGrp="1"/>
          </p:cNvSpPr>
          <p:nvPr>
            <p:ph idx="1"/>
          </p:nvPr>
        </p:nvSpPr>
        <p:spPr/>
        <p:txBody>
          <a:bodyPr>
            <a:noAutofit/>
          </a:bodyPr>
          <a:lstStyle/>
          <a:p>
            <a:pPr algn="ctr">
              <a:buNone/>
            </a:pPr>
            <a:r>
              <a:rPr lang="en-US" sz="32000" dirty="0" smtClean="0"/>
              <a:t>?</a:t>
            </a:r>
            <a:endParaRPr lang="en-CA" sz="3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Why is it needed?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The automatic nature of the system allows mainly for a time-saving benefit, which eliminates the need for many time-consuming, manual operations.</a:t>
            </a:r>
            <a:endParaRPr lang="en-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Web Application Requirements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Mobile device connectivity</a:t>
            </a:r>
          </a:p>
          <a:p>
            <a:r>
              <a:rPr lang="en-US" dirty="0" smtClean="0"/>
              <a:t>Authentication</a:t>
            </a:r>
          </a:p>
          <a:p>
            <a:r>
              <a:rPr lang="en-US" dirty="0" smtClean="0"/>
              <a:t>Authorization</a:t>
            </a:r>
          </a:p>
          <a:p>
            <a:r>
              <a:rPr lang="en-US" dirty="0" smtClean="0"/>
              <a:t>Optional SSL</a:t>
            </a:r>
          </a:p>
          <a:p>
            <a:r>
              <a:rPr lang="en-US" dirty="0" smtClean="0"/>
              <a:t>View images per a schedule</a:t>
            </a:r>
          </a:p>
          <a:p>
            <a:r>
              <a:rPr lang="en-US" dirty="0" smtClean="0"/>
              <a:t>Online help</a:t>
            </a:r>
            <a:endParaRPr lang="en-CA"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Customers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Astronomy is a hobby of theirs, so they own and operate several telescopes.</a:t>
            </a:r>
          </a:p>
          <a:p>
            <a:endParaRPr lang="en-US" dirty="0"/>
          </a:p>
          <a:p>
            <a:r>
              <a:rPr lang="en-US" dirty="0" smtClean="0"/>
              <a:t>As of now, Sasha and Nan (our customers), use a manual process for achieving their goals of positioning the telescope and finding new celestial objects. </a:t>
            </a:r>
            <a:endParaRPr lang="en-CA"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a:effectLst>
            <a:glow rad="63500">
              <a:schemeClr val="accent1">
                <a:satMod val="175000"/>
                <a:alpha val="40000"/>
              </a:schemeClr>
            </a:glow>
          </a:effectLst>
        </p:spPr>
        <p:txBody>
          <a:bodyPr/>
          <a:lstStyle/>
          <a:p>
            <a:r>
              <a:rPr lang="en-US" dirty="0" err="1" smtClean="0"/>
              <a:t>Xtreme</a:t>
            </a:r>
            <a:r>
              <a:rPr lang="en-US" dirty="0" smtClean="0"/>
              <a:t> Programming</a:t>
            </a:r>
            <a:endParaRPr lang="en-CA" dirty="0"/>
          </a:p>
        </p:txBody>
      </p:sp>
      <p:sp>
        <p:nvSpPr>
          <p:cNvPr id="3" name="Content Placeholder 2"/>
          <p:cNvSpPr>
            <a:spLocks noGrp="1"/>
          </p:cNvSpPr>
          <p:nvPr>
            <p:ph idx="1"/>
          </p:nvPr>
        </p:nvSpPr>
        <p:spPr>
          <a:xfrm>
            <a:off x="457200" y="1600201"/>
            <a:ext cx="8229600" cy="4472006"/>
          </a:xfrm>
          <a:solidFill>
            <a:srgbClr val="000000"/>
          </a:solidFill>
          <a:ln>
            <a:solidFill>
              <a:schemeClr val="accent1"/>
            </a:solidFill>
          </a:ln>
          <a:effectLst>
            <a:glow rad="63500">
              <a:schemeClr val="accent1">
                <a:satMod val="175000"/>
                <a:alpha val="40000"/>
              </a:schemeClr>
            </a:glow>
            <a:outerShdw blurRad="107950" dist="12700" dir="5400000" algn="ctr">
              <a:srgbClr val="000000"/>
            </a:outerShdw>
          </a:effectLst>
        </p:spPr>
        <p:txBody>
          <a:bodyPr>
            <a:normAutofit fontScale="70000" lnSpcReduction="20000"/>
          </a:bodyPr>
          <a:lstStyle/>
          <a:p>
            <a:r>
              <a:rPr lang="en-US" dirty="0" smtClean="0"/>
              <a:t>Pair programming</a:t>
            </a:r>
          </a:p>
          <a:p>
            <a:r>
              <a:rPr lang="en-US" dirty="0" smtClean="0"/>
              <a:t>Test-driven development</a:t>
            </a:r>
          </a:p>
          <a:p>
            <a:r>
              <a:rPr lang="en-US" dirty="0" smtClean="0"/>
              <a:t>Whole team</a:t>
            </a:r>
          </a:p>
          <a:p>
            <a:r>
              <a:rPr lang="en-US" dirty="0" smtClean="0"/>
              <a:t>Customer tests</a:t>
            </a:r>
          </a:p>
          <a:p>
            <a:r>
              <a:rPr lang="en-US" dirty="0" smtClean="0"/>
              <a:t>Collective code ownership</a:t>
            </a:r>
          </a:p>
          <a:p>
            <a:r>
              <a:rPr lang="en-US" dirty="0" smtClean="0"/>
              <a:t>Sustainable pace</a:t>
            </a:r>
          </a:p>
          <a:p>
            <a:r>
              <a:rPr lang="en-US" dirty="0" smtClean="0"/>
              <a:t>Metaphor</a:t>
            </a:r>
          </a:p>
          <a:p>
            <a:r>
              <a:rPr lang="en-US" dirty="0" smtClean="0"/>
              <a:t>Simple design</a:t>
            </a:r>
          </a:p>
          <a:p>
            <a:r>
              <a:rPr lang="en-US" dirty="0" smtClean="0"/>
              <a:t>Design improvement</a:t>
            </a:r>
          </a:p>
          <a:p>
            <a:r>
              <a:rPr lang="en-US" dirty="0" smtClean="0"/>
              <a:t>Planning game</a:t>
            </a:r>
          </a:p>
          <a:p>
            <a:r>
              <a:rPr lang="en-US" dirty="0" smtClean="0"/>
              <a:t>Small releases</a:t>
            </a:r>
          </a:p>
          <a:p>
            <a:r>
              <a:rPr lang="en-US" dirty="0" smtClean="0"/>
              <a:t>Coding Standards</a:t>
            </a:r>
          </a:p>
          <a:p>
            <a:r>
              <a:rPr lang="en-US" dirty="0" smtClean="0"/>
              <a:t>Continuous integration</a:t>
            </a:r>
            <a:endParaRPr lang="en-CA"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Hardware Used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Telescope: Meade LX200</a:t>
            </a:r>
          </a:p>
          <a:p>
            <a:r>
              <a:rPr lang="en-US" dirty="0" smtClean="0"/>
              <a:t>Digital camera: Sony A900 DSLR</a:t>
            </a:r>
          </a:p>
          <a:p>
            <a:r>
              <a:rPr lang="en-US" dirty="0" smtClean="0"/>
              <a:t>Mobile device: Nokia phones, Apple </a:t>
            </a:r>
            <a:r>
              <a:rPr lang="en-US" dirty="0" err="1" smtClean="0"/>
              <a:t>iPhone</a:t>
            </a:r>
            <a:endParaRPr lang="en-US" dirty="0" smtClean="0"/>
          </a:p>
          <a:p>
            <a:endParaRPr lang="en-US" dirty="0" smtClean="0"/>
          </a:p>
          <a:p>
            <a:endParaRPr lang="en-CA"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Software Used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Documentation: Microsoft Word</a:t>
            </a:r>
          </a:p>
          <a:p>
            <a:r>
              <a:rPr lang="en-US" dirty="0" smtClean="0"/>
              <a:t>Modeling: </a:t>
            </a:r>
            <a:r>
              <a:rPr lang="en-US" dirty="0" err="1" smtClean="0"/>
              <a:t>NetBeans</a:t>
            </a:r>
            <a:r>
              <a:rPr lang="en-US" dirty="0" smtClean="0"/>
              <a:t>, Rational Rose, </a:t>
            </a:r>
            <a:r>
              <a:rPr lang="en-US" dirty="0" err="1" smtClean="0"/>
              <a:t>RailRoad</a:t>
            </a:r>
            <a:endParaRPr lang="en-US" dirty="0" smtClean="0"/>
          </a:p>
          <a:p>
            <a:r>
              <a:rPr lang="en-US" dirty="0" smtClean="0"/>
              <a:t>Text editors: E, </a:t>
            </a:r>
            <a:r>
              <a:rPr lang="en-US" dirty="0" err="1" smtClean="0"/>
              <a:t>gedit</a:t>
            </a:r>
            <a:r>
              <a:rPr lang="en-US" dirty="0" smtClean="0"/>
              <a:t>, vim</a:t>
            </a:r>
          </a:p>
          <a:p>
            <a:r>
              <a:rPr lang="en-US" dirty="0" smtClean="0"/>
              <a:t>Web browsers: Google Chrome, Mozilla Firefox</a:t>
            </a:r>
            <a:endParaRPr lang="en-US" dirty="0"/>
          </a:p>
          <a:p>
            <a:endParaRPr lang="en-US" dirty="0" smtClean="0"/>
          </a:p>
          <a:p>
            <a:pPr lvl="1"/>
            <a:endParaRPr lang="en-US" dirty="0" smtClean="0"/>
          </a:p>
          <a:p>
            <a:endParaRPr lang="en-CA"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Web Application Components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Framework: Ruby on Rails</a:t>
            </a:r>
          </a:p>
          <a:p>
            <a:r>
              <a:rPr lang="en-US" dirty="0" smtClean="0"/>
              <a:t>Language: Ruby</a:t>
            </a:r>
          </a:p>
          <a:p>
            <a:r>
              <a:rPr lang="en-US" dirty="0" smtClean="0"/>
              <a:t>Presentation: CSS</a:t>
            </a:r>
          </a:p>
          <a:p>
            <a:r>
              <a:rPr lang="en-US" dirty="0" smtClean="0"/>
              <a:t>Operating System: Fedora 11</a:t>
            </a:r>
          </a:p>
          <a:p>
            <a:r>
              <a:rPr lang="en-US" dirty="0" smtClean="0"/>
              <a:t>Web Server: Apache2 (Mongrel for development)</a:t>
            </a:r>
          </a:p>
          <a:p>
            <a:r>
              <a:rPr lang="en-US" dirty="0" smtClean="0"/>
              <a:t>Database: </a:t>
            </a:r>
            <a:r>
              <a:rPr lang="en-US" dirty="0" err="1" smtClean="0"/>
              <a:t>SQLite</a:t>
            </a:r>
            <a:endParaRPr lang="en-CA" dirty="0"/>
          </a:p>
        </p:txBody>
      </p:sp>
    </p:spTree>
  </p:cSld>
  <p:clrMapOvr>
    <a:masterClrMapping/>
  </p:clrMapOvr>
</p:sld>
</file>

<file path=ppt/theme/theme1.xml><?xml version="1.0" encoding="utf-8"?>
<a:theme xmlns:a="http://schemas.openxmlformats.org/drawingml/2006/main" name="Office Theme">
  <a:themeElements>
    <a:clrScheme name="Custom 1">
      <a:dk1>
        <a:srgbClr val="FFFFFF"/>
      </a:dk1>
      <a:lt1>
        <a:sysClr val="window" lastClr="FFFFFF"/>
      </a:lt1>
      <a:dk2>
        <a:srgbClr val="FFFFFF"/>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TotalTime>
  <Words>1543</Words>
  <Application>Microsoft Office PowerPoint</Application>
  <PresentationFormat>On-screen Show (4:3)</PresentationFormat>
  <Paragraphs>241</Paragraphs>
  <Slides>25</Slides>
  <Notes>8</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Stargazer</vt:lpstr>
      <vt:lpstr>What is it?</vt:lpstr>
      <vt:lpstr>Why is it needed?</vt:lpstr>
      <vt:lpstr>Web Application Requirements</vt:lpstr>
      <vt:lpstr>Customers</vt:lpstr>
      <vt:lpstr>Xtreme Programming</vt:lpstr>
      <vt:lpstr>Hardware Used</vt:lpstr>
      <vt:lpstr>Software Used</vt:lpstr>
      <vt:lpstr>Web Application Components</vt:lpstr>
      <vt:lpstr>Ruby on Rails</vt:lpstr>
      <vt:lpstr>Versioning Control</vt:lpstr>
      <vt:lpstr>Architecture</vt:lpstr>
      <vt:lpstr>Use Class Diagram</vt:lpstr>
      <vt:lpstr>Use Class Diagram</vt:lpstr>
      <vt:lpstr>Example: Ruby Code</vt:lpstr>
      <vt:lpstr>Testing</vt:lpstr>
      <vt:lpstr>Example: Unit Test + Demo</vt:lpstr>
      <vt:lpstr>Example User Acceptance Test</vt:lpstr>
      <vt:lpstr>Project Timeline</vt:lpstr>
      <vt:lpstr>Risk Management</vt:lpstr>
      <vt:lpstr>Project Evaluation and Metrics</vt:lpstr>
      <vt:lpstr>What did we learn?</vt:lpstr>
      <vt:lpstr>Issues and Project Difficulties</vt:lpstr>
      <vt:lpstr>Demonstrations</vt:lpstr>
      <vt:lpstr>Questions</vt:lpstr>
    </vt:vector>
  </TitlesOfParts>
  <Company>Okanagan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Stargazer</dc:title>
  <dc:creator>Robert Grmek</dc:creator>
  <cp:lastModifiedBy>Rob Grmek</cp:lastModifiedBy>
  <cp:revision>114</cp:revision>
  <dcterms:created xsi:type="dcterms:W3CDTF">2009-11-27T22:45:22Z</dcterms:created>
  <dcterms:modified xsi:type="dcterms:W3CDTF">2009-12-02T05:38:46Z</dcterms:modified>
</cp:coreProperties>
</file>