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82" r:id="rId4"/>
    <p:sldId id="259" r:id="rId5"/>
    <p:sldId id="291" r:id="rId6"/>
    <p:sldId id="292" r:id="rId7"/>
    <p:sldId id="293" r:id="rId8"/>
    <p:sldId id="286" r:id="rId9"/>
    <p:sldId id="298" r:id="rId10"/>
    <p:sldId id="285" r:id="rId11"/>
    <p:sldId id="279" r:id="rId12"/>
    <p:sldId id="261" r:id="rId13"/>
    <p:sldId id="268" r:id="rId14"/>
    <p:sldId id="280" r:id="rId15"/>
    <p:sldId id="272" r:id="rId16"/>
    <p:sldId id="283" r:id="rId17"/>
    <p:sldId id="278" r:id="rId18"/>
    <p:sldId id="297" r:id="rId19"/>
    <p:sldId id="296"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64211" autoAdjust="0"/>
  </p:normalViewPr>
  <p:slideViewPr>
    <p:cSldViewPr>
      <p:cViewPr varScale="1">
        <p:scale>
          <a:sx n="46" d="100"/>
          <a:sy n="46" d="100"/>
        </p:scale>
        <p:origin x="-184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3/25/2010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For our versioning control tool we used Git.</a:t>
            </a:r>
            <a:r>
              <a:rPr lang="en-US" baseline="0" dirty="0" smtClean="0"/>
              <a:t> A lot of people nowadays are using Git for the reasons mentioned at the link. What drove me to choose </a:t>
            </a:r>
            <a:r>
              <a:rPr lang="en-US" baseline="0" dirty="0" err="1" smtClean="0"/>
              <a:t>git</a:t>
            </a:r>
            <a:r>
              <a:rPr lang="en-US" baseline="0" dirty="0" smtClean="0"/>
              <a:t> as our versioning tool was a presentation </a:t>
            </a:r>
            <a:r>
              <a:rPr lang="en-US" baseline="0" dirty="0" err="1" smtClean="0"/>
              <a:t>Linus</a:t>
            </a:r>
            <a:r>
              <a:rPr lang="en-US" baseline="0" dirty="0" smtClean="0"/>
              <a:t> </a:t>
            </a:r>
            <a:r>
              <a:rPr lang="en-US" baseline="0" dirty="0" err="1" smtClean="0"/>
              <a:t>Torvalds</a:t>
            </a:r>
            <a:r>
              <a:rPr lang="en-US" baseline="0" dirty="0" smtClean="0"/>
              <a:t> gave at a Google conference listing all the reasons which explains his reasons for developing this tool.</a:t>
            </a:r>
          </a:p>
          <a:p>
            <a:endParaRPr lang="en-US" baseline="0" dirty="0" smtClean="0"/>
          </a:p>
          <a:p>
            <a:r>
              <a:rPr lang="en-US" baseline="0" dirty="0" smtClean="0"/>
              <a:t>It’s small, fast, easy to learn and can be used in a distributed environment. The reason why it’s so fast is because everything is local except when pushing and pulling commits to and from remote destinations which is the most time consuming activity and allows for work to be done offline as well. Network access isn’t necessary for most actions.</a:t>
            </a:r>
          </a:p>
          <a:p>
            <a:endParaRPr lang="en-US" baseline="0" dirty="0" smtClean="0"/>
          </a:p>
          <a:p>
            <a:r>
              <a:rPr lang="en-US" baseline="0" dirty="0" smtClean="0"/>
              <a:t>We use a </a:t>
            </a:r>
            <a:r>
              <a:rPr lang="en-US" baseline="0" dirty="0" err="1" smtClean="0"/>
              <a:t>GitHub</a:t>
            </a:r>
            <a:r>
              <a:rPr lang="en-US" baseline="0" dirty="0" smtClean="0"/>
              <a:t> account to host our source code and acts as our remote repository and it can be seen at the following link location.</a:t>
            </a:r>
          </a:p>
          <a:p>
            <a:endParaRPr lang="en-US" baseline="0" dirty="0" smtClean="0"/>
          </a:p>
          <a:p>
            <a:r>
              <a:rPr lang="en-US" dirty="0" smtClean="0"/>
              <a:t>http://www.youtube.com/watch?v=4XpnKHJAok8</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CA"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latin typeface="+mn-lt"/>
                <a:ea typeface="+mn-ea"/>
                <a:cs typeface="+mn-cs"/>
              </a:rPr>
              <a:t>So here is how the</a:t>
            </a:r>
            <a:r>
              <a:rPr lang="en-CA" sz="1200" kern="1200" baseline="0" dirty="0" smtClean="0">
                <a:solidFill>
                  <a:schemeClr val="tx1"/>
                </a:solidFill>
                <a:latin typeface="+mn-lt"/>
                <a:ea typeface="+mn-ea"/>
                <a:cs typeface="+mn-cs"/>
              </a:rPr>
              <a:t> architecture of our system will look like once all the components are completed. Right now, we still need to create the Java application which is a very large core of our system which will do the actual communication with the telescope and camera.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Using a web browser, users will</a:t>
            </a:r>
            <a:r>
              <a:rPr lang="en-AU" sz="1200" kern="1200" baseline="0" dirty="0" smtClean="0">
                <a:solidFill>
                  <a:schemeClr val="tx1"/>
                </a:solidFill>
                <a:latin typeface="+mn-lt"/>
                <a:ea typeface="+mn-ea"/>
                <a:cs typeface="+mn-cs"/>
              </a:rPr>
              <a:t> access the </a:t>
            </a:r>
            <a:r>
              <a:rPr lang="en-AU" sz="1200" kern="1200" dirty="0" smtClean="0">
                <a:solidFill>
                  <a:schemeClr val="tx1"/>
                </a:solidFill>
                <a:latin typeface="+mn-lt"/>
                <a:ea typeface="+mn-ea"/>
                <a:cs typeface="+mn-cs"/>
              </a:rPr>
              <a:t>web application using</a:t>
            </a:r>
            <a:r>
              <a:rPr lang="en-AU" sz="1200" kern="1200" baseline="0" dirty="0" smtClean="0">
                <a:solidFill>
                  <a:schemeClr val="tx1"/>
                </a:solidFill>
                <a:latin typeface="+mn-lt"/>
                <a:ea typeface="+mn-ea"/>
                <a:cs typeface="+mn-cs"/>
              </a:rPr>
              <a:t> either</a:t>
            </a:r>
            <a:r>
              <a:rPr lang="en-AU" sz="1200" kern="1200" dirty="0" smtClean="0">
                <a:solidFill>
                  <a:schemeClr val="tx1"/>
                </a:solidFill>
                <a:latin typeface="+mn-lt"/>
                <a:ea typeface="+mn-ea"/>
                <a:cs typeface="+mn-cs"/>
              </a:rPr>
              <a:t> HTTP or HTTPS. Once they</a:t>
            </a:r>
            <a:r>
              <a:rPr lang="en-AU" sz="1200" kern="1200" baseline="0" dirty="0" smtClean="0">
                <a:solidFill>
                  <a:schemeClr val="tx1"/>
                </a:solidFill>
                <a:latin typeface="+mn-lt"/>
                <a:ea typeface="+mn-ea"/>
                <a:cs typeface="+mn-cs"/>
              </a:rPr>
              <a:t> login they can create new schedules for positioning the telescope. Once a schedule is created, using a </a:t>
            </a:r>
            <a:r>
              <a:rPr lang="en-AU" sz="1200" kern="1200" baseline="0" dirty="0" err="1" smtClean="0">
                <a:solidFill>
                  <a:schemeClr val="tx1"/>
                </a:solidFill>
                <a:latin typeface="+mn-lt"/>
                <a:ea typeface="+mn-ea"/>
                <a:cs typeface="+mn-cs"/>
              </a:rPr>
              <a:t>cronjob</a:t>
            </a:r>
            <a:r>
              <a:rPr lang="en-AU" sz="1200" kern="1200" baseline="0" dirty="0" smtClean="0">
                <a:solidFill>
                  <a:schemeClr val="tx1"/>
                </a:solidFill>
                <a:latin typeface="+mn-lt"/>
                <a:ea typeface="+mn-ea"/>
                <a:cs typeface="+mn-cs"/>
              </a:rPr>
              <a:t> or some other scheduling tool, we will run a script at the specific time the telescope should position itself which will connect to the machine connected to the telescope using say SSH and then will be able to call the Java program with command line arguments to move at such and such a location for such and such a duration. The Java application will also compile the images and save it to that local disk.</a:t>
            </a:r>
            <a:endParaRPr lang="en-AU"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So because</a:t>
            </a:r>
            <a:r>
              <a:rPr lang="en-US" baseline="0" dirty="0" smtClean="0"/>
              <a:t> we use test-driven development, we need to have unit tests. </a:t>
            </a:r>
          </a:p>
          <a:p>
            <a:endParaRPr lang="en-US" baseline="0" dirty="0" smtClean="0"/>
          </a:p>
          <a:p>
            <a:r>
              <a:rPr lang="en-US" dirty="0" smtClean="0"/>
              <a:t>Unit tests</a:t>
            </a:r>
            <a:r>
              <a:rPr lang="en-US" baseline="0" dirty="0" smtClean="0"/>
              <a:t> are </a:t>
            </a:r>
            <a:r>
              <a:rPr lang="en-US" dirty="0" smtClean="0"/>
              <a:t>“Black box” tests to ensure functionality correctness. A test suite is used to run all unit tests whenever new code is added to the system. Also, all tests must pass after the new code is added. </a:t>
            </a:r>
          </a:p>
          <a:p>
            <a:endParaRPr lang="en-US" dirty="0" smtClean="0"/>
          </a:p>
          <a:p>
            <a:r>
              <a:rPr lang="en-US" dirty="0" smtClean="0"/>
              <a:t>For</a:t>
            </a:r>
            <a:r>
              <a:rPr lang="en-US" baseline="0" dirty="0" smtClean="0"/>
              <a:t> unit testing, we use the built-in ruby libraries which have functionality </a:t>
            </a:r>
            <a:r>
              <a:rPr lang="en-US" baseline="0" dirty="0" err="1" smtClean="0"/>
              <a:t>similiar</a:t>
            </a:r>
            <a:r>
              <a:rPr lang="en-US" baseline="0" dirty="0" smtClean="0"/>
              <a:t> to that of </a:t>
            </a:r>
            <a:r>
              <a:rPr lang="en-US" baseline="0" dirty="0" err="1" smtClean="0"/>
              <a:t>JUnit</a:t>
            </a:r>
            <a:r>
              <a:rPr lang="en-US" baseline="0" dirty="0" smtClean="0"/>
              <a:t> testing.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Customers for giving</a:t>
            </a:r>
            <a:r>
              <a:rPr lang="en-CA" baseline="0" dirty="0" smtClean="0"/>
              <a:t> us such an interesting project and supplying us with the Meade telescope</a:t>
            </a:r>
          </a:p>
          <a:p>
            <a:r>
              <a:rPr lang="en-CA" baseline="0" dirty="0" err="1" smtClean="0"/>
              <a:t>Youry</a:t>
            </a:r>
            <a:r>
              <a:rPr lang="en-CA" baseline="0" dirty="0" smtClean="0"/>
              <a:t> for guiding us through the software development lifecycle</a:t>
            </a:r>
          </a:p>
          <a:p>
            <a:r>
              <a:rPr lang="en-CA" baseline="0" dirty="0" smtClean="0"/>
              <a:t>Dave </a:t>
            </a:r>
            <a:r>
              <a:rPr lang="en-CA" baseline="0" dirty="0" err="1" smtClean="0"/>
              <a:t>Goodall</a:t>
            </a:r>
            <a:r>
              <a:rPr lang="en-CA" baseline="0" dirty="0" smtClean="0"/>
              <a:t> for giving us a domain name for our project</a:t>
            </a:r>
          </a:p>
          <a:p>
            <a:r>
              <a:rPr lang="en-CA" baseline="0" dirty="0" smtClean="0"/>
              <a:t>Nokia for supplying us with two Nokia N97’s used for testing</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make 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3</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Astronomy is a hobby of theirs, so they own and operate over 10 telescopes.</a:t>
            </a:r>
          </a:p>
          <a:p>
            <a:endParaRPr lang="en-US" dirty="0" smtClean="0"/>
          </a:p>
          <a:p>
            <a:r>
              <a:rPr lang="en-US" dirty="0" smtClean="0"/>
              <a:t>As of now, Sasha and Nan (our customers), use a manual process for achieving their goals of positioning the telescope and finding new celestial objects. </a:t>
            </a:r>
          </a:p>
          <a:p>
            <a:endParaRPr lang="en-US" dirty="0" smtClean="0"/>
          </a:p>
          <a:p>
            <a:r>
              <a:rPr lang="en-US" dirty="0" smtClean="0"/>
              <a:t>Video showing images they have captured: http://www.youtube.com/user/lyuks</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Telescope: Meade LX200 (Customer)</a:t>
            </a:r>
          </a:p>
          <a:p>
            <a:r>
              <a:rPr lang="en-US" dirty="0" smtClean="0"/>
              <a:t>Digital camera: Sony A900 DSLR (Customer)</a:t>
            </a:r>
          </a:p>
          <a:p>
            <a:r>
              <a:rPr lang="en-US" dirty="0" smtClean="0"/>
              <a:t>Mobile device: Nokia phones, Apple </a:t>
            </a:r>
            <a:r>
              <a:rPr lang="en-US" dirty="0" err="1" smtClean="0"/>
              <a:t>iPhone</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RailRoad</a:t>
            </a:r>
            <a:r>
              <a:rPr lang="en-US" baseline="0" dirty="0" smtClean="0"/>
              <a:t> = Ruby </a:t>
            </a:r>
            <a:r>
              <a:rPr lang="en-US" baseline="0" dirty="0" err="1" smtClean="0"/>
              <a:t>plugin</a:t>
            </a:r>
            <a:r>
              <a:rPr lang="en-US" baseline="0" dirty="0" smtClean="0"/>
              <a:t> for automatically generating domain models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Ruby on Rails is a framework for developing web applications</a:t>
            </a:r>
            <a:r>
              <a:rPr lang="en-US" baseline="0" dirty="0" smtClean="0"/>
              <a:t> using the Ruby language. Rails will be discussed more on the next slide.</a:t>
            </a:r>
          </a:p>
          <a:p>
            <a:endParaRPr lang="en-US" baseline="0" dirty="0" smtClean="0"/>
          </a:p>
          <a:p>
            <a:r>
              <a:rPr lang="en-US" baseline="0" dirty="0" smtClean="0"/>
              <a:t>We use CSS for presentation. We have different </a:t>
            </a:r>
            <a:r>
              <a:rPr lang="en-US" baseline="0" dirty="0" err="1" smtClean="0"/>
              <a:t>stylesheets</a:t>
            </a:r>
            <a:r>
              <a:rPr lang="en-US" baseline="0" dirty="0" smtClean="0"/>
              <a:t> depending on which media the user is connecting from: either from PC or from a handheld device.</a:t>
            </a:r>
          </a:p>
          <a:p>
            <a:endParaRPr lang="en-US" baseline="0" dirty="0" smtClean="0"/>
          </a:p>
          <a:p>
            <a:r>
              <a:rPr lang="en-US" baseline="0" dirty="0" smtClean="0"/>
              <a:t>We use a Linux operating system to host our web application. In this case, we chose Fedora 11 which is a Red Hat based distribution.</a:t>
            </a:r>
          </a:p>
          <a:p>
            <a:endParaRPr lang="en-US" baseline="0" dirty="0" smtClean="0"/>
          </a:p>
          <a:p>
            <a:r>
              <a:rPr lang="en-US" baseline="0" dirty="0" smtClean="0"/>
              <a:t>We use apache2 as our web server for our production environment, but most development is done on local computers like my laptop using Mongrel which I believe is written in Ruby and works well since its small and fast but doesn’t offer much in terms of configuration or stability which is why Apache2 is needed for a production environment. </a:t>
            </a:r>
          </a:p>
          <a:p>
            <a:endParaRPr lang="en-US" baseline="0" dirty="0" smtClean="0"/>
          </a:p>
          <a:p>
            <a:r>
              <a:rPr lang="en-US" baseline="0" dirty="0" smtClean="0"/>
              <a:t>Also, for a database right now we use </a:t>
            </a:r>
            <a:r>
              <a:rPr lang="en-US" baseline="0" dirty="0" err="1" smtClean="0"/>
              <a:t>SQLite</a:t>
            </a:r>
            <a:r>
              <a:rPr lang="en-US" baseline="0" dirty="0" smtClean="0"/>
              <a:t> which is small, </a:t>
            </a:r>
            <a:r>
              <a:rPr lang="en-US" baseline="0" dirty="0" err="1" smtClean="0"/>
              <a:t>serverless</a:t>
            </a:r>
            <a:r>
              <a:rPr lang="en-US" baseline="0" dirty="0" smtClean="0"/>
              <a:t>, transactional database which requires zero configuration. It is very simple and doesn’t have many features so we may need to change this later to a database which can handle a larger data set for a production environment such as </a:t>
            </a:r>
            <a:r>
              <a:rPr lang="en-US" baseline="0" dirty="0" err="1" smtClean="0"/>
              <a:t>PostgreSQL</a:t>
            </a:r>
            <a:r>
              <a:rPr lang="en-US" baseline="0" dirty="0" smtClean="0"/>
              <a:t> which is the most powerful open source database out there at the moment. Other databases can be used such as </a:t>
            </a:r>
            <a:r>
              <a:rPr lang="en-US" baseline="0" dirty="0" err="1" smtClean="0"/>
              <a:t>MySQL</a:t>
            </a:r>
            <a:r>
              <a:rPr lang="en-US" baseline="0" dirty="0" smtClean="0"/>
              <a:t> or Oracle but I’d like to keep everything open source as much as possible as it would prevent any additional costs to the user.</a:t>
            </a:r>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Ruby on Rails is a framework for developing web applications</a:t>
            </a:r>
            <a:r>
              <a:rPr lang="en-US" baseline="0" dirty="0" smtClean="0"/>
              <a:t> using the Ruby language. Rails will be discussed more on the next slide.</a:t>
            </a:r>
          </a:p>
          <a:p>
            <a:endParaRPr lang="en-US" baseline="0" dirty="0" smtClean="0"/>
          </a:p>
          <a:p>
            <a:r>
              <a:rPr lang="en-US" baseline="0" dirty="0" smtClean="0"/>
              <a:t>We use CSS for presentation. We have different </a:t>
            </a:r>
            <a:r>
              <a:rPr lang="en-US" baseline="0" dirty="0" err="1" smtClean="0"/>
              <a:t>stylesheets</a:t>
            </a:r>
            <a:r>
              <a:rPr lang="en-US" baseline="0" dirty="0" smtClean="0"/>
              <a:t> depending on which media the user is connecting from: either from PC or from a handheld device.</a:t>
            </a:r>
          </a:p>
          <a:p>
            <a:endParaRPr lang="en-US" baseline="0" dirty="0" smtClean="0"/>
          </a:p>
          <a:p>
            <a:r>
              <a:rPr lang="en-US" baseline="0" dirty="0" smtClean="0"/>
              <a:t>We use a Linux operating system to host our web application. In this case, we chose Fedora 11 which is a Red Hat based distribution.</a:t>
            </a:r>
          </a:p>
          <a:p>
            <a:endParaRPr lang="en-US" baseline="0" dirty="0" smtClean="0"/>
          </a:p>
          <a:p>
            <a:r>
              <a:rPr lang="en-US" baseline="0" dirty="0" smtClean="0"/>
              <a:t>We use apache2 as our web server for our production environment, but most development is done on local computers like my laptop using Mongrel which I believe is written in Ruby and works well since its small and fast but doesn’t offer much in terms of configuration or stability which is why Apache2 is needed for a production environment. </a:t>
            </a:r>
          </a:p>
          <a:p>
            <a:endParaRPr lang="en-US" baseline="0" dirty="0" smtClean="0"/>
          </a:p>
          <a:p>
            <a:r>
              <a:rPr lang="en-US" baseline="0" dirty="0" smtClean="0"/>
              <a:t>Also, for a database right now we use </a:t>
            </a:r>
            <a:r>
              <a:rPr lang="en-US" baseline="0" dirty="0" err="1" smtClean="0"/>
              <a:t>SQLite</a:t>
            </a:r>
            <a:r>
              <a:rPr lang="en-US" baseline="0" dirty="0" smtClean="0"/>
              <a:t> which is small, </a:t>
            </a:r>
            <a:r>
              <a:rPr lang="en-US" baseline="0" dirty="0" err="1" smtClean="0"/>
              <a:t>serverless</a:t>
            </a:r>
            <a:r>
              <a:rPr lang="en-US" baseline="0" dirty="0" smtClean="0"/>
              <a:t>, transactional database which requires zero configuration. It is very simple and doesn’t have many features so we may need to change this later to a database which can handle a larger data set for a production environment such as </a:t>
            </a:r>
            <a:r>
              <a:rPr lang="en-US" baseline="0" dirty="0" err="1" smtClean="0"/>
              <a:t>PostgreSQL</a:t>
            </a:r>
            <a:r>
              <a:rPr lang="en-US" baseline="0" dirty="0" smtClean="0"/>
              <a:t> which is the most powerful open source database out there at the moment. Other databases can be used such as </a:t>
            </a:r>
            <a:r>
              <a:rPr lang="en-US" baseline="0" dirty="0" err="1" smtClean="0"/>
              <a:t>MySQL</a:t>
            </a:r>
            <a:r>
              <a:rPr lang="en-US" baseline="0" dirty="0" smtClean="0"/>
              <a:t> or Oracle but I’d like to keep everything open source as much as possible as it would prevent any additional costs to the user.</a:t>
            </a:r>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ROB:</a:t>
            </a:r>
          </a:p>
          <a:p>
            <a:endParaRPr lang="en-US" dirty="0" smtClean="0"/>
          </a:p>
          <a:p>
            <a:r>
              <a:rPr lang="en-US" dirty="0" smtClean="0"/>
              <a:t>Ruby on Rails is a framework for generating web applications quickly.</a:t>
            </a:r>
            <a:r>
              <a:rPr lang="en-US" baseline="0" dirty="0" smtClean="0"/>
              <a:t> It’s said that it can be up 10x more productive and efficient to use Rails over some other frameworks </a:t>
            </a:r>
            <a:r>
              <a:rPr lang="en-US" baseline="0" dirty="0" err="1" smtClean="0"/>
              <a:t>espicially</a:t>
            </a:r>
            <a:r>
              <a:rPr lang="en-US" baseline="0" dirty="0" smtClean="0"/>
              <a:t> those using Java as they usually require a lot of configuration and redundancy.</a:t>
            </a:r>
          </a:p>
          <a:p>
            <a:endParaRPr lang="en-US" baseline="0" dirty="0" smtClean="0"/>
          </a:p>
          <a:p>
            <a:r>
              <a:rPr lang="en-US" baseline="0" dirty="0" smtClean="0"/>
              <a:t>It’s comparatively easy to learn. Some other frameworks take a long time to master such as the Java Spring framework, but there really isn’t anything magically that goes on behind the scenes as far as I can tell with Ruby on Rails. The most difficult part is learning the Ruby language which can take some time.</a:t>
            </a:r>
            <a:endParaRPr lang="en-US" dirty="0" smtClean="0"/>
          </a:p>
          <a:p>
            <a:endParaRPr lang="en-US" dirty="0" smtClean="0"/>
          </a:p>
          <a:p>
            <a:r>
              <a:rPr lang="en-US" dirty="0" smtClean="0"/>
              <a:t>Rails also enforces</a:t>
            </a:r>
            <a:r>
              <a:rPr lang="en-US" baseline="0" dirty="0" smtClean="0"/>
              <a:t> some patterns such as Model-View-Controller, which is usually just called MVC.</a:t>
            </a:r>
            <a:r>
              <a:rPr lang="en-US" dirty="0" smtClean="0"/>
              <a:t> </a:t>
            </a:r>
          </a:p>
          <a:p>
            <a:endParaRPr lang="en-US" dirty="0" smtClean="0"/>
          </a:p>
          <a:p>
            <a:r>
              <a:rPr lang="en-US" dirty="0" smtClean="0"/>
              <a:t>In the case of Rails, models are primarily used for managing the rules of interaction with a corresponding database table. In most cases, one table in your database will correspond to one model in your application.</a:t>
            </a:r>
          </a:p>
          <a:p>
            <a:endParaRPr lang="en-US" dirty="0" smtClean="0"/>
          </a:p>
          <a:p>
            <a:r>
              <a:rPr lang="en-US" dirty="0" smtClean="0"/>
              <a:t>In Rails, views are often HTML files with embedded Ruby code that performs tasks related solely to the presentation of the data. </a:t>
            </a:r>
          </a:p>
          <a:p>
            <a:endParaRPr lang="en-US" dirty="0" smtClean="0"/>
          </a:p>
          <a:p>
            <a:r>
              <a:rPr lang="en-US" dirty="0" smtClean="0"/>
              <a:t>In Rails, controllers are responsible for processing the incoming requests from the web browser, interrogating the models for data, and passing that data on to the views for presentation.</a:t>
            </a:r>
          </a:p>
          <a:p>
            <a:endParaRPr lang="en-US" dirty="0" smtClean="0"/>
          </a:p>
          <a:p>
            <a:r>
              <a:rPr lang="en-US" dirty="0" smtClean="0"/>
              <a:t>So</a:t>
            </a:r>
            <a:r>
              <a:rPr lang="en-US" baseline="0" dirty="0" smtClean="0"/>
              <a:t> basically w</a:t>
            </a:r>
            <a:r>
              <a:rPr lang="en-US" dirty="0" smtClean="0"/>
              <a:t>hat it does is:</a:t>
            </a:r>
          </a:p>
          <a:p>
            <a:r>
              <a:rPr lang="en-US" dirty="0" smtClean="0"/>
              <a:t>	- isolate the</a:t>
            </a:r>
            <a:r>
              <a:rPr lang="en-US" baseline="0" dirty="0" smtClean="0"/>
              <a:t> </a:t>
            </a:r>
            <a:r>
              <a:rPr lang="en-US" dirty="0" smtClean="0"/>
              <a:t>business logic from the user interface</a:t>
            </a:r>
          </a:p>
          <a:p>
            <a:r>
              <a:rPr lang="en-US" dirty="0" smtClean="0"/>
              <a:t>	- help</a:t>
            </a:r>
            <a:r>
              <a:rPr lang="en-US" baseline="0" dirty="0" smtClean="0"/>
              <a:t> keep code </a:t>
            </a:r>
            <a:r>
              <a:rPr lang="en-US" dirty="0" smtClean="0"/>
              <a:t>DRY. DRY means Don’t Repeat Yourself</a:t>
            </a:r>
            <a:r>
              <a:rPr lang="en-US" baseline="0" dirty="0" smtClean="0"/>
              <a:t> which basically means its a bad idea to duplicate code as it becomes harder to maintain and harder to understand.</a:t>
            </a:r>
            <a:endParaRPr lang="en-US" dirty="0" smtClean="0"/>
          </a:p>
          <a:p>
            <a:r>
              <a:rPr lang="en-US" dirty="0" smtClean="0"/>
              <a:t>	-</a:t>
            </a:r>
            <a:r>
              <a:rPr lang="en-US" baseline="0" dirty="0" smtClean="0"/>
              <a:t> it also makes the applications easier to maintain as i</a:t>
            </a:r>
            <a:r>
              <a:rPr lang="en-US" dirty="0" smtClean="0"/>
              <a:t>t is clear where different types of code belong</a:t>
            </a:r>
          </a:p>
          <a:p>
            <a:endParaRPr lang="en-US" dirty="0" smtClean="0"/>
          </a:p>
          <a:p>
            <a:r>
              <a:rPr lang="en-US" dirty="0" smtClean="0"/>
              <a:t>The Rails philosophy also includes several guiding principles such as:</a:t>
            </a:r>
          </a:p>
          <a:p>
            <a:r>
              <a:rPr lang="en-US" dirty="0" smtClean="0"/>
              <a:t>REST (which</a:t>
            </a:r>
            <a:r>
              <a:rPr lang="en-US" baseline="0" dirty="0" smtClean="0"/>
              <a:t> stands for Representational State Transfer) </a:t>
            </a:r>
            <a:r>
              <a:rPr lang="en-US" dirty="0" smtClean="0"/>
              <a:t>is the best pattern for web applications – organizing your application around resources and standard HTTP verbs is the fastest way to go. What this means is we use URLs</a:t>
            </a:r>
            <a:r>
              <a:rPr lang="en-US" baseline="0" dirty="0" smtClean="0"/>
              <a:t> to represent resources and then use HTTP actions to determine what kind of response the controller should have. </a:t>
            </a:r>
          </a:p>
          <a:p>
            <a:endParaRPr lang="en-US" dirty="0" smtClean="0"/>
          </a:p>
          <a:p>
            <a:r>
              <a:rPr lang="en-US" dirty="0" smtClean="0"/>
              <a:t>Convention Over Configuration – means that Rails makes assumptions about what you want to do and how you’re going to do it, rather than letting you tweak every little thing through endless configuration files which eliminates a lot of redundancy and allows for greater productivity.</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3/25/2010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3/25/2010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3/25/2010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3/25/2010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3/25/2010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3/25/2010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3/25/2010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3/25/2010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3/25/2010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3/25/2010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3/25/2010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3/25/2010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2500330"/>
          </a:xfrm>
          <a:solidFill>
            <a:srgbClr val="000000"/>
          </a:solidFill>
          <a:ln>
            <a:solidFill>
              <a:schemeClr val="accent1"/>
            </a:solidFill>
          </a:ln>
        </p:spPr>
        <p:txBody>
          <a:bodyPr>
            <a:normAutofit/>
          </a:bodyPr>
          <a:lstStyle/>
          <a:p>
            <a:r>
              <a:rPr lang="en-US" sz="8800" dirty="0" smtClean="0"/>
              <a:t>Stargazer:</a:t>
            </a:r>
            <a:br>
              <a:rPr lang="en-US" sz="8800" dirty="0" smtClean="0"/>
            </a:br>
            <a:r>
              <a:rPr lang="en-US" sz="3200" dirty="0" smtClean="0"/>
              <a:t>Automatic Telescope Control </a:t>
            </a:r>
            <a:r>
              <a:rPr lang="en-US" sz="3200" dirty="0" smtClean="0"/>
              <a:t>System</a:t>
            </a:r>
            <a:endParaRPr lang="en-CA" sz="8800" dirty="0"/>
          </a:p>
        </p:txBody>
      </p:sp>
      <p:sp>
        <p:nvSpPr>
          <p:cNvPr id="3" name="Subtitle 2"/>
          <p:cNvSpPr>
            <a:spLocks noGrp="1"/>
          </p:cNvSpPr>
          <p:nvPr>
            <p:ph type="subTitle" idx="1"/>
          </p:nvPr>
        </p:nvSpPr>
        <p:spPr>
          <a:xfrm>
            <a:off x="642910" y="2928934"/>
            <a:ext cx="7786742" cy="3071834"/>
          </a:xfrm>
          <a:solidFill>
            <a:srgbClr val="000000"/>
          </a:solidFill>
          <a:ln>
            <a:solidFill>
              <a:schemeClr val="accent1"/>
            </a:solidFill>
          </a:ln>
        </p:spPr>
        <p:txBody>
          <a:bodyPr anchor="ctr">
            <a:normAutofit/>
          </a:bodyPr>
          <a:lstStyle/>
          <a:p>
            <a:pPr lvl="0" algn="l">
              <a:defRPr/>
            </a:pPr>
            <a:r>
              <a:rPr lang="en-US" dirty="0" smtClean="0"/>
              <a:t> Course</a:t>
            </a:r>
            <a:r>
              <a:rPr lang="en-US" dirty="0" smtClean="0"/>
              <a:t>: </a:t>
            </a:r>
            <a:r>
              <a:rPr lang="en-US" dirty="0" smtClean="0"/>
              <a:t>		COSC </a:t>
            </a:r>
            <a:r>
              <a:rPr lang="en-US" dirty="0" smtClean="0"/>
              <a:t>470/471</a:t>
            </a:r>
          </a:p>
          <a:p>
            <a:pPr lvl="0" algn="l">
              <a:defRPr/>
            </a:pPr>
            <a:r>
              <a:rPr lang="en-CA" dirty="0" smtClean="0"/>
              <a:t> Instructor</a:t>
            </a:r>
            <a:r>
              <a:rPr lang="en-CA" dirty="0" smtClean="0"/>
              <a:t>: </a:t>
            </a:r>
            <a:r>
              <a:rPr lang="en-CA" dirty="0" smtClean="0"/>
              <a:t>	</a:t>
            </a:r>
            <a:r>
              <a:rPr lang="en-CA" dirty="0" err="1" smtClean="0"/>
              <a:t>Youry</a:t>
            </a:r>
            <a:r>
              <a:rPr lang="en-CA" dirty="0" smtClean="0"/>
              <a:t> </a:t>
            </a:r>
            <a:r>
              <a:rPr lang="en-CA" dirty="0" err="1" smtClean="0"/>
              <a:t>Khmelevsky</a:t>
            </a:r>
            <a:endParaRPr lang="en-US" dirty="0" smtClean="0"/>
          </a:p>
          <a:p>
            <a:pPr algn="l"/>
            <a:r>
              <a:rPr lang="en-US" dirty="0" smtClean="0"/>
              <a:t> Project Team: 	Red Team</a:t>
            </a:r>
          </a:p>
          <a:p>
            <a:pPr algn="l"/>
            <a:r>
              <a:rPr lang="en-US" dirty="0" smtClean="0"/>
              <a:t> Students: 		</a:t>
            </a:r>
            <a:r>
              <a:rPr lang="en-US" dirty="0" smtClean="0"/>
              <a:t>Rob </a:t>
            </a:r>
            <a:r>
              <a:rPr lang="en-US" dirty="0" err="1" smtClean="0"/>
              <a:t>Grmek</a:t>
            </a:r>
            <a:r>
              <a:rPr lang="en-US" dirty="0" smtClean="0"/>
              <a:t>, Robert </a:t>
            </a:r>
            <a:r>
              <a:rPr lang="en-US" dirty="0" smtClean="0"/>
              <a:t>Smith</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Comparatively </a:t>
            </a:r>
            <a:r>
              <a:rPr lang="en-US" dirty="0" smtClean="0"/>
              <a:t>easy to learn.</a:t>
            </a:r>
            <a:endParaRPr lang="en-US" dirty="0"/>
          </a:p>
          <a:p>
            <a:r>
              <a:rPr lang="en-US" dirty="0" smtClean="0"/>
              <a:t>Enforces software </a:t>
            </a:r>
            <a:r>
              <a:rPr lang="en-US" dirty="0" smtClean="0"/>
              <a:t>patterns.</a:t>
            </a:r>
          </a:p>
          <a:p>
            <a:r>
              <a:rPr lang="en-US" dirty="0" smtClean="0"/>
              <a:t> </a:t>
            </a:r>
            <a:r>
              <a:rPr lang="en-US" dirty="0" err="1" smtClean="0"/>
              <a:t>RESTful</a:t>
            </a:r>
            <a:r>
              <a:rPr lang="en-US" dirty="0" smtClean="0"/>
              <a:t> </a:t>
            </a:r>
            <a:r>
              <a:rPr lang="en-US" dirty="0" smtClean="0"/>
              <a:t>architecture</a:t>
            </a:r>
            <a:r>
              <a:rPr lang="en-US" dirty="0" smtClean="0"/>
              <a:t>.</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Used “Git”. Why?</a:t>
            </a:r>
          </a:p>
          <a:p>
            <a:pPr lvl="2"/>
            <a:r>
              <a:rPr lang="en-US" dirty="0" smtClean="0"/>
              <a:t>Fast</a:t>
            </a:r>
            <a:endParaRPr lang="en-US" dirty="0" smtClean="0"/>
          </a:p>
          <a:p>
            <a:pPr lvl="2"/>
            <a:r>
              <a:rPr lang="en-US" dirty="0" smtClean="0"/>
              <a:t>Small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chemeClr val="bg1"/>
                </a:solidFill>
              </a:rPr>
              <a:t>http://github.com/RedTeamCOSC470/Stargazer</a:t>
            </a:r>
            <a:endParaRPr lang="en-CA"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3" name="Content Placeholder 2" descr="C:\Documents and Settings\Rob\rails\documentation\images\diagrams\Stargazer_Architecture.gif"/>
          <p:cNvPicPr>
            <a:picLocks noGrp="1" noChangeAspect="1" noChangeArrowheads="1"/>
          </p:cNvPicPr>
          <p:nvPr>
            <p:ph idx="1"/>
          </p:nvPr>
        </p:nvPicPr>
        <p:blipFill>
          <a:blip r:embed="rId3" cstate="print"/>
          <a:srcRect/>
          <a:stretch>
            <a:fillRect/>
          </a:stretch>
        </p:blipFill>
        <p:spPr bwMode="auto">
          <a:xfrm>
            <a:off x="2143108" y="1571612"/>
            <a:ext cx="5021214" cy="492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a:t>
            </a:r>
            <a:r>
              <a:rPr lang="en-US" dirty="0" smtClean="0"/>
              <a:t>tests</a:t>
            </a:r>
            <a:endParaRPr lang="en-US" dirty="0" smtClean="0"/>
          </a:p>
          <a:p>
            <a:r>
              <a:rPr lang="en-CA" dirty="0" smtClean="0"/>
              <a:t>Acceptance tests</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lnSpcReduction="10000"/>
          </a:bodyPr>
          <a:lstStyle/>
          <a:p>
            <a:r>
              <a:rPr lang="en-US" dirty="0" smtClean="0"/>
              <a:t>Iteration 5: Automated Scheduling and Telescope </a:t>
            </a:r>
            <a:r>
              <a:rPr lang="en-US" dirty="0" smtClean="0"/>
              <a:t>Positioning</a:t>
            </a:r>
          </a:p>
          <a:p>
            <a:r>
              <a:rPr lang="en-US" dirty="0" smtClean="0"/>
              <a:t>Iteration 6: Libraries and GUI </a:t>
            </a:r>
            <a:r>
              <a:rPr lang="en-US" dirty="0" smtClean="0"/>
              <a:t>Enhancements</a:t>
            </a:r>
          </a:p>
          <a:p>
            <a:r>
              <a:rPr lang="en-US" dirty="0" smtClean="0"/>
              <a:t>Iteration 7: Mobile </a:t>
            </a:r>
            <a:r>
              <a:rPr lang="en-US" dirty="0" smtClean="0"/>
              <a:t>Views</a:t>
            </a:r>
          </a:p>
          <a:p>
            <a:r>
              <a:rPr lang="en-US" dirty="0" smtClean="0"/>
              <a:t>Iteration 8: Image </a:t>
            </a:r>
            <a:r>
              <a:rPr lang="en-US" dirty="0" smtClean="0"/>
              <a:t>Capturing</a:t>
            </a:r>
          </a:p>
          <a:p>
            <a:r>
              <a:rPr lang="en-US" dirty="0" smtClean="0"/>
              <a:t>Iteration 9: The Final </a:t>
            </a:r>
            <a:r>
              <a:rPr lang="en-US" dirty="0" smtClean="0"/>
              <a:t>Release</a:t>
            </a:r>
          </a:p>
          <a:p>
            <a:endParaRPr lang="en-US" dirty="0" smtClean="0"/>
          </a:p>
          <a:p>
            <a:r>
              <a:rPr lang="en-US" dirty="0" smtClean="0"/>
              <a:t>Each iteration = </a:t>
            </a:r>
            <a:r>
              <a:rPr lang="en-US" dirty="0" smtClean="0"/>
              <a:t>2-3 weeks</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r>
              <a:rPr lang="en-US" dirty="0" smtClean="0"/>
              <a:t>[??] units</a:t>
            </a:r>
            <a:endParaRPr lang="en-US" dirty="0" smtClean="0"/>
          </a:p>
          <a:p>
            <a:endParaRPr lang="en-US" dirty="0"/>
          </a:p>
          <a:p>
            <a:r>
              <a:rPr lang="en-US" dirty="0" smtClean="0"/>
              <a:t>Coding:</a:t>
            </a:r>
          </a:p>
          <a:p>
            <a:pPr lvl="1"/>
            <a:r>
              <a:rPr lang="en-US" dirty="0" smtClean="0"/>
              <a:t>Models: </a:t>
            </a:r>
            <a:r>
              <a:rPr lang="en-US" dirty="0" smtClean="0"/>
              <a:t>[??] </a:t>
            </a:r>
            <a:endParaRPr lang="en-US" dirty="0" smtClean="0"/>
          </a:p>
          <a:p>
            <a:pPr lvl="1"/>
            <a:r>
              <a:rPr lang="en-US" dirty="0" smtClean="0"/>
              <a:t>Views: </a:t>
            </a:r>
            <a:r>
              <a:rPr lang="en-US" dirty="0" smtClean="0"/>
              <a:t>[??] </a:t>
            </a:r>
            <a:endParaRPr lang="en-US" dirty="0" smtClean="0"/>
          </a:p>
          <a:p>
            <a:pPr lvl="1"/>
            <a:r>
              <a:rPr lang="en-US" dirty="0" smtClean="0"/>
              <a:t>Controllers: </a:t>
            </a:r>
            <a:r>
              <a:rPr lang="en-US" dirty="0" smtClean="0"/>
              <a:t>[??] </a:t>
            </a:r>
            <a:endParaRPr lang="en-US" dirty="0"/>
          </a:p>
          <a:p>
            <a:r>
              <a:rPr lang="en-US" dirty="0" smtClean="0"/>
              <a:t>Tests:</a:t>
            </a:r>
          </a:p>
          <a:p>
            <a:pPr lvl="1"/>
            <a:r>
              <a:rPr lang="en-US" dirty="0" smtClean="0"/>
              <a:t>Unit tests: </a:t>
            </a:r>
            <a:r>
              <a:rPr lang="en-US" dirty="0" smtClean="0"/>
              <a:t>[??] </a:t>
            </a:r>
            <a:endParaRPr lang="en-US" dirty="0" smtClean="0"/>
          </a:p>
          <a:p>
            <a:pPr lvl="1"/>
            <a:r>
              <a:rPr lang="en-US" dirty="0" smtClean="0"/>
              <a:t>Test cases: </a:t>
            </a:r>
            <a:r>
              <a:rPr lang="en-US" dirty="0" smtClean="0"/>
              <a:t>[??] </a:t>
            </a:r>
            <a:endParaRPr lang="en-US" dirty="0" smtClean="0"/>
          </a:p>
          <a:p>
            <a:pPr lvl="1"/>
            <a:r>
              <a:rPr lang="en-US" dirty="0" smtClean="0"/>
              <a:t>Assertions: </a:t>
            </a:r>
            <a:r>
              <a:rPr lang="en-US" dirty="0" smtClean="0"/>
              <a:t>[??] </a:t>
            </a:r>
            <a:endParaRPr lang="en-US" dirty="0" smtClean="0"/>
          </a:p>
          <a:p>
            <a:endParaRPr lang="en-US" dirty="0"/>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a:t>
            </a:r>
            <a:endParaRPr lang="en-US" dirty="0" smtClean="0"/>
          </a:p>
          <a:p>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Time constraints</a:t>
            </a:r>
            <a:endParaRPr lang="en-US" dirty="0" smtClean="0"/>
          </a:p>
          <a:p>
            <a:r>
              <a:rPr lang="en-US" smtClean="0"/>
              <a:t>Equipment delays</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Summary</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Acknowledgements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r>
              <a:rPr lang="en-CA" dirty="0" smtClean="0"/>
              <a:t>Thanks to the following:</a:t>
            </a:r>
            <a:endParaRPr lang="en-CA" dirty="0" smtClean="0"/>
          </a:p>
          <a:p>
            <a:pPr lvl="1"/>
            <a:r>
              <a:rPr lang="en-CA" dirty="0" smtClean="0"/>
              <a:t>Customers: Sasha and Nan</a:t>
            </a:r>
          </a:p>
          <a:p>
            <a:pPr lvl="1"/>
            <a:r>
              <a:rPr lang="en-CA" dirty="0" err="1" smtClean="0"/>
              <a:t>Youry</a:t>
            </a:r>
            <a:r>
              <a:rPr lang="en-CA" dirty="0" smtClean="0"/>
              <a:t> </a:t>
            </a:r>
            <a:r>
              <a:rPr lang="en-CA" dirty="0" err="1" smtClean="0"/>
              <a:t>Khmelevsky</a:t>
            </a:r>
            <a:endParaRPr lang="en-CA" dirty="0" smtClean="0"/>
          </a:p>
          <a:p>
            <a:pPr lvl="1"/>
            <a:r>
              <a:rPr lang="en-CA" dirty="0" smtClean="0"/>
              <a:t>Dave </a:t>
            </a:r>
            <a:r>
              <a:rPr lang="en-CA" dirty="0" err="1" smtClean="0"/>
              <a:t>Goodall</a:t>
            </a:r>
            <a:endParaRPr lang="en-CA" dirty="0" smtClean="0"/>
          </a:p>
          <a:p>
            <a:pPr lvl="1"/>
            <a:r>
              <a:rPr lang="en-CA" dirty="0" smtClean="0"/>
              <a:t>Nokia</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Background Information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What is it?</a:t>
            </a:r>
          </a:p>
          <a:p>
            <a:pPr lvl="1"/>
            <a:r>
              <a:rPr lang="en-CA" dirty="0" smtClean="0"/>
              <a:t>telescope control system</a:t>
            </a:r>
            <a:endParaRPr lang="en-US" dirty="0" smtClean="0"/>
          </a:p>
          <a:p>
            <a:pPr lvl="1"/>
            <a:r>
              <a:rPr lang="en-US" dirty="0" smtClean="0"/>
              <a:t>set schedules to position the telescope</a:t>
            </a:r>
          </a:p>
          <a:p>
            <a:pPr lvl="1"/>
            <a:r>
              <a:rPr lang="en-US" dirty="0" smtClean="0"/>
              <a:t>capture images of an area of the sky</a:t>
            </a:r>
          </a:p>
          <a:p>
            <a:endParaRPr lang="en-US" dirty="0" smtClean="0"/>
          </a:p>
          <a:p>
            <a:r>
              <a:rPr lang="en-US" dirty="0" smtClean="0"/>
              <a:t>Why is it needed?</a:t>
            </a:r>
            <a:endParaRPr lang="en-US" dirty="0" smtClean="0"/>
          </a:p>
          <a:p>
            <a:pPr lvl="1"/>
            <a:r>
              <a:rPr lang="en-CA" dirty="0" smtClean="0"/>
              <a:t>to automate the process</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Additional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 and authorization</a:t>
            </a:r>
            <a:endParaRPr lang="en-US" dirty="0" smtClean="0"/>
          </a:p>
          <a:p>
            <a:r>
              <a:rPr lang="en-US" dirty="0" smtClean="0"/>
              <a:t>Optional </a:t>
            </a:r>
            <a:r>
              <a:rPr lang="en-US" dirty="0" smtClean="0"/>
              <a:t>SSL</a:t>
            </a:r>
          </a:p>
          <a:p>
            <a:r>
              <a:rPr lang="en-US" dirty="0" smtClean="0"/>
              <a:t>Online </a:t>
            </a:r>
            <a:r>
              <a:rPr lang="en-US" dirty="0" smtClean="0"/>
              <a:t>help</a:t>
            </a:r>
          </a:p>
          <a:p>
            <a:pPr>
              <a:buNone/>
            </a:pP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Astronomy is a hobby of </a:t>
            </a:r>
            <a:r>
              <a:rPr lang="en-US" dirty="0" smtClean="0"/>
              <a:t>theirs.</a:t>
            </a:r>
            <a:endParaRPr lang="en-US" dirty="0"/>
          </a:p>
          <a:p>
            <a:r>
              <a:rPr lang="en-US" dirty="0" smtClean="0"/>
              <a:t>Currently use </a:t>
            </a:r>
            <a:r>
              <a:rPr lang="en-US" dirty="0" smtClean="0"/>
              <a:t>a </a:t>
            </a:r>
            <a:r>
              <a:rPr lang="en-US" dirty="0" smtClean="0"/>
              <a:t>manual </a:t>
            </a:r>
            <a:r>
              <a:rPr lang="en-US" dirty="0" smtClean="0"/>
              <a:t>process.</a:t>
            </a:r>
          </a:p>
          <a:p>
            <a:r>
              <a:rPr lang="en-CA" dirty="0" smtClean="0"/>
              <a:t>Had good initial communication.</a:t>
            </a:r>
            <a:endParaRPr lang="en-US" dirty="0" smtClean="0"/>
          </a:p>
          <a:p>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a:t>
            </a:r>
            <a:r>
              <a:rPr lang="en-US" dirty="0" smtClean="0"/>
              <a:t>Meade ETX-60AT-TC</a:t>
            </a:r>
            <a:endParaRPr lang="en-US" dirty="0" smtClean="0"/>
          </a:p>
          <a:p>
            <a:r>
              <a:rPr lang="en-US" dirty="0" smtClean="0"/>
              <a:t>Digital camera</a:t>
            </a:r>
            <a:r>
              <a:rPr lang="en-US" dirty="0" smtClean="0"/>
              <a:t>: Canon 30D</a:t>
            </a:r>
            <a:endParaRPr lang="en-US" dirty="0" smtClean="0"/>
          </a:p>
          <a:p>
            <a:r>
              <a:rPr lang="en-US" dirty="0" smtClean="0"/>
              <a:t>Mobile device: Nokia </a:t>
            </a:r>
            <a:r>
              <a:rPr lang="en-US" dirty="0" smtClean="0"/>
              <a:t>N97, </a:t>
            </a:r>
            <a:r>
              <a:rPr lang="en-US" dirty="0" smtClean="0"/>
              <a:t>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a:t>
            </a:r>
            <a:r>
              <a:rPr lang="en-US" dirty="0" smtClean="0"/>
              <a:t>Word and Project</a:t>
            </a:r>
            <a:endParaRPr lang="en-US" dirty="0" smtClean="0"/>
          </a:p>
          <a:p>
            <a:r>
              <a:rPr lang="en-US" dirty="0" smtClean="0"/>
              <a:t>Modeling: </a:t>
            </a:r>
            <a:r>
              <a:rPr lang="en-US" dirty="0" smtClean="0"/>
              <a:t>Rational Rose</a:t>
            </a:r>
            <a:endParaRPr lang="en-US" dirty="0" smtClean="0"/>
          </a:p>
          <a:p>
            <a:r>
              <a:rPr lang="en-US" dirty="0" smtClean="0"/>
              <a:t>Ruby on Rails IDE</a:t>
            </a:r>
            <a:r>
              <a:rPr lang="en-US" dirty="0" smtClean="0"/>
              <a:t>: </a:t>
            </a:r>
            <a:r>
              <a:rPr lang="en-US" dirty="0" err="1" smtClean="0"/>
              <a:t>RubyMine</a:t>
            </a:r>
            <a:endParaRPr lang="en-US" dirty="0" smtClean="0"/>
          </a:p>
          <a:p>
            <a:r>
              <a:rPr lang="en-CA" dirty="0" smtClean="0"/>
              <a:t>C# IDE: Microsoft Visual Studio</a:t>
            </a:r>
          </a:p>
          <a:p>
            <a:r>
              <a:rPr lang="en-CA" dirty="0" smtClean="0"/>
              <a:t>Time Tracking: </a:t>
            </a:r>
            <a:r>
              <a:rPr lang="en-CA" dirty="0" err="1" smtClean="0"/>
              <a:t>Anuko</a:t>
            </a:r>
            <a:r>
              <a:rPr lang="en-CA" dirty="0" smtClean="0"/>
              <a:t> Time Tracker</a:t>
            </a:r>
            <a:endParaRPr lang="en-US" dirty="0" smtClean="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smtClean="0"/>
              <a:t>Software Development Methodology</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CA" dirty="0" err="1" smtClean="0"/>
              <a:t>Xtreme</a:t>
            </a:r>
            <a:r>
              <a:rPr lang="en-CA" dirty="0" smtClean="0"/>
              <a:t> Programming</a:t>
            </a:r>
          </a:p>
          <a:p>
            <a:r>
              <a:rPr lang="en-CA" dirty="0" smtClean="0"/>
              <a:t>Rational Unified Process</a:t>
            </a: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t>
            </a:r>
            <a:r>
              <a:rPr lang="en-US" dirty="0" smtClean="0"/>
              <a:t>Server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a:t>
            </a:r>
            <a:r>
              <a:rPr lang="en-US" dirty="0" smtClean="0"/>
              <a:t>Rails</a:t>
            </a:r>
          </a:p>
          <a:p>
            <a:r>
              <a:rPr lang="en-US" dirty="0" smtClean="0"/>
              <a:t>Operating </a:t>
            </a:r>
            <a:r>
              <a:rPr lang="en-US" dirty="0" smtClean="0"/>
              <a:t>System: Fedora 11</a:t>
            </a:r>
          </a:p>
          <a:p>
            <a:r>
              <a:rPr lang="en-US" dirty="0" smtClean="0"/>
              <a:t>Web Server: </a:t>
            </a:r>
            <a:r>
              <a:rPr lang="en-US" dirty="0" smtClean="0"/>
              <a:t>Apache2</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Telescope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Language: C#</a:t>
            </a:r>
          </a:p>
          <a:p>
            <a:r>
              <a:rPr lang="en-US" dirty="0" smtClean="0"/>
              <a:t>Operating </a:t>
            </a:r>
            <a:r>
              <a:rPr lang="en-US" dirty="0" smtClean="0"/>
              <a:t>System: </a:t>
            </a:r>
            <a:r>
              <a:rPr lang="en-US" dirty="0" smtClean="0"/>
              <a:t>Windows XP</a:t>
            </a:r>
          </a:p>
          <a:p>
            <a:r>
              <a:rPr lang="en-US" dirty="0" smtClean="0"/>
              <a:t>Database</a:t>
            </a:r>
            <a:r>
              <a:rPr lang="en-US" dirty="0" smtClean="0"/>
              <a:t>: </a:t>
            </a:r>
            <a:r>
              <a:rPr lang="en-US" dirty="0" smtClean="0"/>
              <a:t>Oracle 10g Express Editio</a:t>
            </a:r>
            <a:r>
              <a:rPr lang="en-US" dirty="0" smtClean="0"/>
              <a:t>n</a:t>
            </a:r>
            <a:endParaRPr lang="en-CA" dirty="0"/>
          </a:p>
        </p:txBody>
      </p:sp>
    </p:spTree>
  </p:cSld>
  <p:clrMapOvr>
    <a:masterClrMapping/>
  </p:clrMapOvr>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TotalTime>
  <Words>1922</Words>
  <Application>Microsoft Office PowerPoint</Application>
  <PresentationFormat>On-screen Show (4:3)</PresentationFormat>
  <Paragraphs>213</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Stargazer: Automatic Telescope Control System</vt:lpstr>
      <vt:lpstr>Background Information</vt:lpstr>
      <vt:lpstr>Additional Requirements</vt:lpstr>
      <vt:lpstr>Customers</vt:lpstr>
      <vt:lpstr>Hardware Used</vt:lpstr>
      <vt:lpstr>Software Used</vt:lpstr>
      <vt:lpstr>Software Development Methodology</vt:lpstr>
      <vt:lpstr>Web Server Details</vt:lpstr>
      <vt:lpstr>Telescope Machine Details</vt:lpstr>
      <vt:lpstr>Ruby on Rails</vt:lpstr>
      <vt:lpstr>Versioning Control</vt:lpstr>
      <vt:lpstr>Architecture</vt:lpstr>
      <vt:lpstr>Testing</vt:lpstr>
      <vt:lpstr>Project Timeline</vt:lpstr>
      <vt:lpstr>Project Evaluation and Metrics</vt:lpstr>
      <vt:lpstr>What did we learn?</vt:lpstr>
      <vt:lpstr>Issues and Project Difficulties</vt:lpstr>
      <vt:lpstr>Summary</vt:lpstr>
      <vt:lpstr>Acknowledgements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246</cp:revision>
  <dcterms:created xsi:type="dcterms:W3CDTF">2009-11-27T22:45:22Z</dcterms:created>
  <dcterms:modified xsi:type="dcterms:W3CDTF">2010-03-26T00:14:23Z</dcterms:modified>
</cp:coreProperties>
</file>