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57" r:id="rId3"/>
    <p:sldId id="303" r:id="rId4"/>
    <p:sldId id="282" r:id="rId5"/>
    <p:sldId id="259" r:id="rId6"/>
    <p:sldId id="300" r:id="rId7"/>
    <p:sldId id="302" r:id="rId8"/>
    <p:sldId id="291" r:id="rId9"/>
    <p:sldId id="292" r:id="rId10"/>
    <p:sldId id="293" r:id="rId11"/>
    <p:sldId id="286" r:id="rId12"/>
    <p:sldId id="298" r:id="rId13"/>
    <p:sldId id="279" r:id="rId14"/>
    <p:sldId id="261" r:id="rId15"/>
    <p:sldId id="304" r:id="rId16"/>
    <p:sldId id="268" r:id="rId17"/>
    <p:sldId id="301" r:id="rId18"/>
    <p:sldId id="299" r:id="rId19"/>
    <p:sldId id="280" r:id="rId20"/>
    <p:sldId id="272" r:id="rId21"/>
    <p:sldId id="283" r:id="rId22"/>
    <p:sldId id="278" r:id="rId23"/>
    <p:sldId id="297" r:id="rId24"/>
    <p:sldId id="29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63860" autoAdjust="0"/>
  </p:normalViewPr>
  <p:slideViewPr>
    <p:cSldViewPr>
      <p:cViewPr varScale="1">
        <p:scale>
          <a:sx n="46" d="100"/>
          <a:sy n="46" d="100"/>
        </p:scale>
        <p:origin x="-1812" y="-102"/>
      </p:cViewPr>
      <p:guideLst>
        <p:guide orient="horz" pos="2160"/>
        <p:guide pos="2880"/>
      </p:guideLst>
    </p:cSldViewPr>
  </p:slideViewPr>
  <p:outlineViewPr>
    <p:cViewPr>
      <p:scale>
        <a:sx n="33" d="100"/>
        <a:sy n="33" d="100"/>
      </p:scale>
      <p:origin x="0" y="40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AFEF68-1DE9-47A7-9FE3-8BA9D24E7EE3}" type="datetimeFigureOut">
              <a:rPr lang="en-US" smtClean="0"/>
              <a:pPr/>
              <a:t>4/8/2010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EF572D-EF5B-479C-89C5-F647D7191839}"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mtClean="0"/>
              <a:t>Rob</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10</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Rob</a:t>
            </a:r>
            <a:endParaRPr lang="en-US" baseline="0" dirty="0" smtClean="0"/>
          </a:p>
        </p:txBody>
      </p:sp>
      <p:sp>
        <p:nvSpPr>
          <p:cNvPr id="4" name="Slide Number Placeholder 3"/>
          <p:cNvSpPr>
            <a:spLocks noGrp="1"/>
          </p:cNvSpPr>
          <p:nvPr>
            <p:ph type="sldNum" sz="quarter" idx="10"/>
          </p:nvPr>
        </p:nvSpPr>
        <p:spPr/>
        <p:txBody>
          <a:bodyPr/>
          <a:lstStyle/>
          <a:p>
            <a:fld id="{64EF572D-EF5B-479C-89C5-F647D7191839}" type="slidenum">
              <a:rPr lang="en-CA" smtClean="0"/>
              <a:pPr/>
              <a:t>11</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Robert</a:t>
            </a:r>
            <a:endParaRPr lang="en-US" baseline="0" dirty="0" smtClean="0"/>
          </a:p>
        </p:txBody>
      </p:sp>
      <p:sp>
        <p:nvSpPr>
          <p:cNvPr id="4" name="Slide Number Placeholder 3"/>
          <p:cNvSpPr>
            <a:spLocks noGrp="1"/>
          </p:cNvSpPr>
          <p:nvPr>
            <p:ph type="sldNum" sz="quarter" idx="10"/>
          </p:nvPr>
        </p:nvSpPr>
        <p:spPr/>
        <p:txBody>
          <a:bodyPr/>
          <a:lstStyle/>
          <a:p>
            <a:fld id="{64EF572D-EF5B-479C-89C5-F647D7191839}" type="slidenum">
              <a:rPr lang="en-CA" smtClean="0"/>
              <a:pPr/>
              <a:t>12</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13</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14</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15</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16</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US" baseline="0" dirty="0" smtClean="0"/>
          </a:p>
          <a:p>
            <a:r>
              <a:rPr lang="en-US" baseline="0" dirty="0" smtClean="0"/>
              <a:t>Here is an example of a ruby unit test.</a:t>
            </a:r>
          </a:p>
          <a:p>
            <a:endParaRPr lang="en-US" baseline="0" dirty="0" smtClean="0"/>
          </a:p>
          <a:p>
            <a:r>
              <a:rPr lang="en-US" baseline="0" dirty="0" smtClean="0"/>
              <a:t>The first thing we do is load the </a:t>
            </a:r>
            <a:r>
              <a:rPr lang="en-US" baseline="0" dirty="0" err="1" smtClean="0"/>
              <a:t>test_helper</a:t>
            </a:r>
            <a:r>
              <a:rPr lang="en-US" baseline="0" dirty="0" smtClean="0"/>
              <a:t> file which sets the rails environment into “test” mode (Rails functions in three different modes: test, development and production). By doing this, it automatically loads a test database we can use to input sample data to test our functionality and validations.</a:t>
            </a:r>
          </a:p>
          <a:p>
            <a:endParaRPr lang="en-US" baseline="0" dirty="0" smtClean="0"/>
          </a:p>
          <a:p>
            <a:r>
              <a:rPr lang="en-US" baseline="0" dirty="0" smtClean="0"/>
              <a:t>the class extends the test case class much like </a:t>
            </a:r>
            <a:r>
              <a:rPr lang="en-US" baseline="0" dirty="0" err="1" smtClean="0"/>
              <a:t>JUnit</a:t>
            </a:r>
            <a:r>
              <a:rPr lang="en-US" baseline="0" dirty="0" smtClean="0"/>
              <a:t> Tests which gives us access to some methods.</a:t>
            </a:r>
          </a:p>
          <a:p>
            <a:endParaRPr lang="en-US" baseline="0" dirty="0" smtClean="0"/>
          </a:p>
          <a:p>
            <a:r>
              <a:rPr lang="en-US" baseline="0" dirty="0" smtClean="0"/>
              <a:t>The first thing we do is create a user with correct input values so later we can just override an attribute of that object with a value that shouldn’t work. For instance, we shouldn’t be able to create a new user when we haven’t supplied a username. Here we made it null and we make an assertion to test that our application should not allow us to save this object. If this assertion was false (not and true), a visible error message would occur when we run this test.</a:t>
            </a:r>
          </a:p>
          <a:p>
            <a:endParaRPr lang="en-US" baseline="0" dirty="0" smtClean="0"/>
          </a:p>
          <a:p>
            <a:r>
              <a:rPr lang="en-US" dirty="0" smtClean="0"/>
              <a:t>Now to run the tests</a:t>
            </a:r>
            <a:r>
              <a:rPr lang="en-US" baseline="0" dirty="0" smtClean="0"/>
              <a:t> we go to the command line and simply type rake </a:t>
            </a:r>
            <a:r>
              <a:rPr lang="en-US" baseline="0" dirty="0" err="1" smtClean="0"/>
              <a:t>test:units</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17</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robert</a:t>
            </a:r>
            <a:endParaRPr lang="en-CA" dirty="0" smtClean="0"/>
          </a:p>
          <a:p>
            <a:endParaRPr lang="en-CA" dirty="0" smtClean="0"/>
          </a:p>
          <a:p>
            <a:r>
              <a:rPr lang="en-CA" dirty="0" smtClean="0"/>
              <a:t>Mention that we only had prototype</a:t>
            </a:r>
            <a:r>
              <a:rPr lang="en-CA" baseline="0" dirty="0" smtClean="0"/>
              <a:t> web system complete</a:t>
            </a:r>
          </a:p>
          <a:p>
            <a:pPr>
              <a:buFontTx/>
              <a:buChar char="-"/>
            </a:pPr>
            <a:r>
              <a:rPr lang="en-CA" baseline="0" dirty="0" smtClean="0"/>
              <a:t>no parking</a:t>
            </a:r>
          </a:p>
          <a:p>
            <a:pPr>
              <a:buFontTx/>
              <a:buChar char="-"/>
            </a:pPr>
            <a:r>
              <a:rPr lang="en-CA" baseline="0" dirty="0" smtClean="0"/>
              <a:t>no scheduling</a:t>
            </a:r>
          </a:p>
          <a:p>
            <a:pPr>
              <a:buFontTx/>
              <a:buChar char="-"/>
            </a:pPr>
            <a:r>
              <a:rPr lang="en-CA" baseline="0" dirty="0" smtClean="0"/>
              <a:t>no image gathering</a:t>
            </a:r>
          </a:p>
          <a:p>
            <a:pPr>
              <a:buFontTx/>
              <a:buChar char="-"/>
            </a:pPr>
            <a:r>
              <a:rPr lang="en-CA" baseline="0" dirty="0" smtClean="0"/>
              <a:t>few, rough mobile device views</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18</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19</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a:t>
            </a:fld>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20</a:t>
            </a:fld>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21</a:t>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22</a:t>
            </a:fld>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23</a:t>
            </a:fld>
            <a:endParaRPr lang="en-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p>
          <a:p>
            <a:endParaRPr lang="en-CA" dirty="0" smtClean="0"/>
          </a:p>
          <a:p>
            <a:r>
              <a:rPr lang="en-CA" dirty="0" smtClean="0"/>
              <a:t>Customers for giving</a:t>
            </a:r>
            <a:r>
              <a:rPr lang="en-CA" baseline="0" dirty="0" smtClean="0"/>
              <a:t> us such an interesting project and supplying us with the Meade telescope</a:t>
            </a:r>
          </a:p>
          <a:p>
            <a:r>
              <a:rPr lang="en-CA" baseline="0" dirty="0" err="1" smtClean="0"/>
              <a:t>Youry</a:t>
            </a:r>
            <a:r>
              <a:rPr lang="en-CA" baseline="0" dirty="0" smtClean="0"/>
              <a:t> for guiding us through the software development lifecycle</a:t>
            </a:r>
          </a:p>
          <a:p>
            <a:r>
              <a:rPr lang="en-CA" baseline="0" dirty="0" smtClean="0"/>
              <a:t>Dave </a:t>
            </a:r>
            <a:r>
              <a:rPr lang="en-CA" baseline="0" dirty="0" err="1" smtClean="0"/>
              <a:t>Goodall</a:t>
            </a:r>
            <a:r>
              <a:rPr lang="en-CA" baseline="0" dirty="0" smtClean="0"/>
              <a:t> for giving us a domain name for our project allowing outside access to our web server</a:t>
            </a:r>
          </a:p>
          <a:p>
            <a:r>
              <a:rPr lang="en-CA" baseline="0" dirty="0" smtClean="0"/>
              <a:t>Nokia for supplying us with two Nokia N97’s used for testing</a:t>
            </a:r>
          </a:p>
          <a:p>
            <a:r>
              <a:rPr lang="en-CA" dirty="0" smtClean="0"/>
              <a:t>Canon for development kit and drivers</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24</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3</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dirty="0" smtClean="0"/>
              <a:t>Rob</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4</a:t>
            </a:fld>
            <a:endParaRPr lang="en-CA"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US" dirty="0" smtClean="0"/>
          </a:p>
          <a:p>
            <a:endParaRPr lang="en-US" dirty="0" smtClean="0"/>
          </a:p>
          <a:p>
            <a:r>
              <a:rPr lang="en-US" dirty="0" smtClean="0"/>
              <a:t>Astronomy is a hobby of theirs, so they own and operate over 10 telescopes.</a:t>
            </a:r>
          </a:p>
          <a:p>
            <a:endParaRPr lang="en-US" dirty="0" smtClean="0"/>
          </a:p>
          <a:p>
            <a:r>
              <a:rPr lang="en-US" dirty="0" smtClean="0"/>
              <a:t>As of now, Sasha and Nan (our customers), use a manual process for achieving their goals of positioning the telescope and finding new celestial objects. </a:t>
            </a:r>
          </a:p>
        </p:txBody>
      </p:sp>
      <p:sp>
        <p:nvSpPr>
          <p:cNvPr id="4" name="Slide Number Placeholder 3"/>
          <p:cNvSpPr>
            <a:spLocks noGrp="1"/>
          </p:cNvSpPr>
          <p:nvPr>
            <p:ph type="sldNum" sz="quarter" idx="10"/>
          </p:nvPr>
        </p:nvSpPr>
        <p:spPr/>
        <p:txBody>
          <a:bodyPr/>
          <a:lstStyle/>
          <a:p>
            <a:fld id="{64EF572D-EF5B-479C-89C5-F647D7191839}" type="slidenum">
              <a:rPr lang="en-CA" smtClean="0"/>
              <a:pPr/>
              <a:t>5</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6</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1200" kern="1200" dirty="0" smtClean="0">
                <a:solidFill>
                  <a:schemeClr val="tx1"/>
                </a:solidFill>
                <a:latin typeface="+mn-lt"/>
                <a:ea typeface="+mn-ea"/>
                <a:cs typeface="+mn-cs"/>
              </a:rPr>
              <a:t>Robert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Probabilities can be: low, moderate, high.</a:t>
            </a:r>
          </a:p>
          <a:p>
            <a:r>
              <a:rPr lang="en-US" sz="1200" kern="1200" dirty="0" smtClean="0">
                <a:solidFill>
                  <a:schemeClr val="tx1"/>
                </a:solidFill>
                <a:latin typeface="+mn-lt"/>
                <a:ea typeface="+mn-ea"/>
                <a:cs typeface="+mn-cs"/>
              </a:rPr>
              <a:t>Effects can be: tolerable, serious and catastrophic</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7</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Rob</a:t>
            </a:r>
            <a:endParaRPr lang="en-US" dirty="0" smtClean="0"/>
          </a:p>
          <a:p>
            <a:endParaRPr lang="en-US" dirty="0" smtClean="0"/>
          </a:p>
          <a:p>
            <a:r>
              <a:rPr lang="en-US" dirty="0" smtClean="0"/>
              <a:t>Telescope: Meade LX200 (Customer)</a:t>
            </a:r>
          </a:p>
          <a:p>
            <a:r>
              <a:rPr lang="en-US" dirty="0" smtClean="0"/>
              <a:t>Digital camera: Sony A900 DSLR (Customer)</a:t>
            </a:r>
          </a:p>
          <a:p>
            <a:r>
              <a:rPr lang="en-US" dirty="0" smtClean="0"/>
              <a:t>Mobile device: Nokia phones, Apple </a:t>
            </a:r>
            <a:r>
              <a:rPr lang="en-US" dirty="0" err="1" smtClean="0"/>
              <a:t>iPhone</a:t>
            </a:r>
            <a:endParaRPr lang="en-US" dirty="0" smtClean="0"/>
          </a:p>
        </p:txBody>
      </p:sp>
      <p:sp>
        <p:nvSpPr>
          <p:cNvPr id="4" name="Slide Number Placeholder 3"/>
          <p:cNvSpPr>
            <a:spLocks noGrp="1"/>
          </p:cNvSpPr>
          <p:nvPr>
            <p:ph type="sldNum" sz="quarter" idx="10"/>
          </p:nvPr>
        </p:nvSpPr>
        <p:spPr/>
        <p:txBody>
          <a:bodyPr/>
          <a:lstStyle/>
          <a:p>
            <a:fld id="{64EF572D-EF5B-479C-89C5-F647D7191839}" type="slidenum">
              <a:rPr lang="en-CA" smtClean="0"/>
              <a:pPr/>
              <a:t>8</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err="1" smtClean="0"/>
              <a:t>robert</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9</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4/8/2010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4/8/2010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4/8/2010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4/8/2010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1E1C79-A119-44DE-84CD-391F73B5F415}" type="datetimeFigureOut">
              <a:rPr lang="en-US" smtClean="0"/>
              <a:pPr/>
              <a:t>4/8/2010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471E1C79-A119-44DE-84CD-391F73B5F415}" type="datetimeFigureOut">
              <a:rPr lang="en-US" smtClean="0"/>
              <a:pPr/>
              <a:t>4/8/2010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71E1C79-A119-44DE-84CD-391F73B5F415}" type="datetimeFigureOut">
              <a:rPr lang="en-US" smtClean="0"/>
              <a:pPr/>
              <a:t>4/8/2010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471E1C79-A119-44DE-84CD-391F73B5F415}" type="datetimeFigureOut">
              <a:rPr lang="en-US" smtClean="0"/>
              <a:pPr/>
              <a:t>4/8/2010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E1C79-A119-44DE-84CD-391F73B5F415}" type="datetimeFigureOut">
              <a:rPr lang="en-US" smtClean="0"/>
              <a:pPr/>
              <a:t>4/8/2010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4/8/2010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4/8/2010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33000" r="-3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E1C79-A119-44DE-84CD-391F73B5F415}" type="datetimeFigureOut">
              <a:rPr lang="en-US" smtClean="0"/>
              <a:pPr/>
              <a:t>4/8/2010</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2845-5474-49D5-AE88-29F97F220346}"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33000" r="-3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0"/>
            <a:ext cx="7772400" cy="2500330"/>
          </a:xfrm>
          <a:solidFill>
            <a:srgbClr val="000000"/>
          </a:solidFill>
          <a:ln>
            <a:solidFill>
              <a:schemeClr val="accent1"/>
            </a:solidFill>
          </a:ln>
        </p:spPr>
        <p:txBody>
          <a:bodyPr>
            <a:normAutofit/>
          </a:bodyPr>
          <a:lstStyle/>
          <a:p>
            <a:r>
              <a:rPr lang="en-US" sz="8800" dirty="0" smtClean="0"/>
              <a:t>Stargazer:</a:t>
            </a:r>
            <a:br>
              <a:rPr lang="en-US" sz="8800" dirty="0" smtClean="0"/>
            </a:br>
            <a:r>
              <a:rPr lang="en-US" sz="3200" dirty="0" smtClean="0"/>
              <a:t>Automatic Telescope Control System</a:t>
            </a:r>
            <a:endParaRPr lang="en-CA" sz="8800" dirty="0"/>
          </a:p>
        </p:txBody>
      </p:sp>
      <p:sp>
        <p:nvSpPr>
          <p:cNvPr id="3" name="Subtitle 2"/>
          <p:cNvSpPr>
            <a:spLocks noGrp="1"/>
          </p:cNvSpPr>
          <p:nvPr>
            <p:ph type="subTitle" idx="1"/>
          </p:nvPr>
        </p:nvSpPr>
        <p:spPr>
          <a:xfrm>
            <a:off x="642910" y="2928934"/>
            <a:ext cx="7786742" cy="3071834"/>
          </a:xfrm>
          <a:solidFill>
            <a:srgbClr val="000000"/>
          </a:solidFill>
          <a:ln>
            <a:solidFill>
              <a:schemeClr val="accent1"/>
            </a:solidFill>
          </a:ln>
        </p:spPr>
        <p:txBody>
          <a:bodyPr anchor="ctr">
            <a:normAutofit/>
          </a:bodyPr>
          <a:lstStyle/>
          <a:p>
            <a:pPr lvl="0" algn="l">
              <a:defRPr/>
            </a:pPr>
            <a:r>
              <a:rPr lang="en-US" dirty="0" smtClean="0"/>
              <a:t> Course: 		COSC 470/471</a:t>
            </a:r>
          </a:p>
          <a:p>
            <a:pPr lvl="0" algn="l">
              <a:defRPr/>
            </a:pPr>
            <a:r>
              <a:rPr lang="en-CA" dirty="0" smtClean="0"/>
              <a:t> Instructor: 	</a:t>
            </a:r>
            <a:r>
              <a:rPr lang="en-CA" dirty="0" err="1" smtClean="0"/>
              <a:t>Youry</a:t>
            </a:r>
            <a:r>
              <a:rPr lang="en-CA" dirty="0" smtClean="0"/>
              <a:t> </a:t>
            </a:r>
            <a:r>
              <a:rPr lang="en-CA" dirty="0" err="1" smtClean="0"/>
              <a:t>Khmelevsky</a:t>
            </a:r>
            <a:endParaRPr lang="en-US" dirty="0" smtClean="0"/>
          </a:p>
          <a:p>
            <a:pPr algn="l"/>
            <a:r>
              <a:rPr lang="en-US" dirty="0" smtClean="0"/>
              <a:t> Project Team: 	Red Team</a:t>
            </a:r>
          </a:p>
          <a:p>
            <a:pPr algn="l"/>
            <a:r>
              <a:rPr lang="en-US" dirty="0" smtClean="0"/>
              <a:t> Students: 		Rob </a:t>
            </a:r>
            <a:r>
              <a:rPr lang="en-US" dirty="0" err="1" smtClean="0"/>
              <a:t>Grmek</a:t>
            </a:r>
            <a:r>
              <a:rPr lang="en-US" dirty="0" smtClean="0"/>
              <a:t>, Robert Smith</a:t>
            </a:r>
            <a:endParaRPr lang="en-C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a:effectLst>
            <a:glow rad="63500">
              <a:schemeClr val="accent1">
                <a:satMod val="175000"/>
                <a:alpha val="40000"/>
              </a:schemeClr>
            </a:glow>
          </a:effectLst>
        </p:spPr>
        <p:txBody>
          <a:bodyPr>
            <a:normAutofit fontScale="90000"/>
          </a:bodyPr>
          <a:lstStyle/>
          <a:p>
            <a:r>
              <a:rPr lang="en-US" dirty="0" smtClean="0"/>
              <a:t>Software Development Methodology</a:t>
            </a:r>
            <a:endParaRPr lang="en-CA" dirty="0"/>
          </a:p>
        </p:txBody>
      </p:sp>
      <p:sp>
        <p:nvSpPr>
          <p:cNvPr id="3" name="Content Placeholder 2"/>
          <p:cNvSpPr>
            <a:spLocks noGrp="1"/>
          </p:cNvSpPr>
          <p:nvPr>
            <p:ph idx="1"/>
          </p:nvPr>
        </p:nvSpPr>
        <p:spPr>
          <a:xfrm>
            <a:off x="457200" y="1600201"/>
            <a:ext cx="8229600" cy="4472006"/>
          </a:xfrm>
          <a:solidFill>
            <a:srgbClr val="000000"/>
          </a:solidFill>
          <a:ln>
            <a:solidFill>
              <a:schemeClr val="accent1"/>
            </a:solidFill>
          </a:ln>
          <a:effectLst>
            <a:glow rad="63500">
              <a:schemeClr val="accent1">
                <a:satMod val="175000"/>
                <a:alpha val="40000"/>
              </a:schemeClr>
            </a:glow>
            <a:outerShdw blurRad="107950" dist="12700" dir="5400000" algn="ctr">
              <a:srgbClr val="000000"/>
            </a:outerShdw>
          </a:effectLst>
        </p:spPr>
        <p:txBody>
          <a:bodyPr>
            <a:normAutofit/>
          </a:bodyPr>
          <a:lstStyle/>
          <a:p>
            <a:r>
              <a:rPr lang="en-CA" dirty="0" err="1" smtClean="0"/>
              <a:t>Xtreme</a:t>
            </a:r>
            <a:r>
              <a:rPr lang="en-CA" dirty="0" smtClean="0"/>
              <a:t> Programming</a:t>
            </a:r>
          </a:p>
          <a:p>
            <a:r>
              <a:rPr lang="en-CA" dirty="0" smtClean="0"/>
              <a:t>Rational Unified Process</a:t>
            </a:r>
            <a:endParaRPr lang="en-CA"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Web Server Machine Details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Framework: Ruby on Rails</a:t>
            </a:r>
          </a:p>
          <a:p>
            <a:r>
              <a:rPr lang="en-US" dirty="0" smtClean="0"/>
              <a:t>Operating System: Fedora 11</a:t>
            </a:r>
          </a:p>
          <a:p>
            <a:r>
              <a:rPr lang="en-US" dirty="0" smtClean="0"/>
              <a:t>Web Server: Apache2</a:t>
            </a:r>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Telescope Machine Details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Language: C#</a:t>
            </a:r>
          </a:p>
          <a:p>
            <a:r>
              <a:rPr lang="en-US" dirty="0" smtClean="0"/>
              <a:t>Operating System: Windows XP</a:t>
            </a:r>
          </a:p>
          <a:p>
            <a:r>
              <a:rPr lang="en-US" dirty="0" smtClean="0"/>
              <a:t>Database: Oracle 10g Express Edition</a:t>
            </a:r>
          </a:p>
          <a:p>
            <a:r>
              <a:rPr lang="en-CA" dirty="0" smtClean="0"/>
              <a:t>Telescope drivers: ASCOM</a:t>
            </a:r>
            <a:endParaRPr lang="en-CA" dirty="0"/>
          </a:p>
          <a:p>
            <a:r>
              <a:rPr lang="en-CA" dirty="0" smtClean="0"/>
              <a:t>Camera drivers: Camera EDSDK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Versioning Control: GIT</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Fast</a:t>
            </a:r>
          </a:p>
          <a:p>
            <a:r>
              <a:rPr lang="en-CA" dirty="0" smtClean="0"/>
              <a:t>Small</a:t>
            </a:r>
          </a:p>
          <a:p>
            <a:r>
              <a:rPr lang="en-CA" dirty="0" smtClean="0"/>
              <a:t>Easy to learn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Architecture</a:t>
            </a:r>
            <a:endParaRPr lang="en-CA" dirty="0"/>
          </a:p>
        </p:txBody>
      </p:sp>
      <p:pic>
        <p:nvPicPr>
          <p:cNvPr id="3" name="Content Placeholder 2" descr="C:\Documents and Settings\Rob\rails\documentation\images\diagrams\Stargazer_Architecture.gif"/>
          <p:cNvPicPr>
            <a:picLocks noGrp="1" noChangeAspect="1" noChangeArrowheads="1"/>
          </p:cNvPicPr>
          <p:nvPr>
            <p:ph idx="1"/>
          </p:nvPr>
        </p:nvPicPr>
        <p:blipFill>
          <a:blip r:embed="rId3" cstate="print"/>
          <a:srcRect/>
          <a:stretch>
            <a:fillRect/>
          </a:stretch>
        </p:blipFill>
        <p:spPr bwMode="auto">
          <a:xfrm>
            <a:off x="2143108" y="1571612"/>
            <a:ext cx="5021214" cy="4926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Class Diagram: Web Application</a:t>
            </a:r>
            <a:endParaRPr lang="en-CA" dirty="0"/>
          </a:p>
        </p:txBody>
      </p:sp>
      <p:pic>
        <p:nvPicPr>
          <p:cNvPr id="1027" name="Picture 3" descr="C:\Documents and Settings\Rob\rails\documentation\images\diagrams\Stargazer_ClassDiagram.jpg"/>
          <p:cNvPicPr>
            <a:picLocks noGrp="1" noChangeAspect="1" noChangeArrowheads="1"/>
          </p:cNvPicPr>
          <p:nvPr>
            <p:ph idx="1"/>
          </p:nvPr>
        </p:nvPicPr>
        <p:blipFill>
          <a:blip r:embed="rId3" cstate="print"/>
          <a:srcRect/>
          <a:stretch>
            <a:fillRect/>
          </a:stretch>
        </p:blipFill>
        <p:spPr bwMode="auto">
          <a:xfrm>
            <a:off x="920965" y="1500188"/>
            <a:ext cx="7400496" cy="5118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Testing</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Unit tests</a:t>
            </a:r>
          </a:p>
          <a:p>
            <a:r>
              <a:rPr lang="en-CA" dirty="0" smtClean="0"/>
              <a:t>Acceptance tests</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Example: Unit Test + Demo</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47500" lnSpcReduction="20000"/>
          </a:bodyPr>
          <a:lstStyle/>
          <a:p>
            <a:pPr>
              <a:buNone/>
            </a:pPr>
            <a:r>
              <a:rPr lang="en-US" dirty="0" smtClean="0"/>
              <a:t>require '</a:t>
            </a:r>
            <a:r>
              <a:rPr lang="en-US" dirty="0" err="1" smtClean="0"/>
              <a:t>test_helper</a:t>
            </a:r>
            <a:r>
              <a:rPr lang="en-US" dirty="0" smtClean="0"/>
              <a:t>'</a:t>
            </a:r>
          </a:p>
          <a:p>
            <a:pPr>
              <a:buNone/>
            </a:pPr>
            <a:endParaRPr lang="en-US" dirty="0" smtClean="0"/>
          </a:p>
          <a:p>
            <a:pPr>
              <a:buNone/>
            </a:pPr>
            <a:r>
              <a:rPr lang="en-US" dirty="0" smtClean="0"/>
              <a:t>class </a:t>
            </a:r>
            <a:r>
              <a:rPr lang="en-US" dirty="0" err="1" smtClean="0"/>
              <a:t>UserTest</a:t>
            </a:r>
            <a:r>
              <a:rPr lang="en-US" dirty="0" smtClean="0"/>
              <a:t> &lt; </a:t>
            </a:r>
            <a:r>
              <a:rPr lang="en-US" dirty="0" err="1" smtClean="0"/>
              <a:t>ActiveSupport</a:t>
            </a:r>
            <a:r>
              <a:rPr lang="en-US" dirty="0" smtClean="0"/>
              <a:t>::</a:t>
            </a:r>
            <a:r>
              <a:rPr lang="en-US" dirty="0" err="1" smtClean="0"/>
              <a:t>TestCase</a:t>
            </a:r>
            <a:endParaRPr lang="en-US" dirty="0" smtClean="0"/>
          </a:p>
          <a:p>
            <a:pPr>
              <a:buNone/>
            </a:pPr>
            <a:r>
              <a:rPr lang="en-US" dirty="0" smtClean="0"/>
              <a:t>	</a:t>
            </a:r>
          </a:p>
          <a:p>
            <a:pPr>
              <a:buNone/>
            </a:pPr>
            <a:r>
              <a:rPr lang="en-US" dirty="0" smtClean="0"/>
              <a:t>  # create a user with necessary, correct input values for the following tests</a:t>
            </a:r>
          </a:p>
          <a:p>
            <a:pPr>
              <a:buNone/>
            </a:pPr>
            <a:r>
              <a:rPr lang="en-US" dirty="0" smtClean="0"/>
              <a:t>  def setup</a:t>
            </a:r>
          </a:p>
          <a:p>
            <a:pPr>
              <a:buNone/>
            </a:pPr>
            <a:r>
              <a:rPr lang="en-US" dirty="0" smtClean="0"/>
              <a:t>  	@user = </a:t>
            </a:r>
            <a:r>
              <a:rPr lang="en-US" dirty="0" err="1" smtClean="0"/>
              <a:t>User.new</a:t>
            </a:r>
            <a:endParaRPr lang="en-US" dirty="0" smtClean="0"/>
          </a:p>
          <a:p>
            <a:pPr>
              <a:buNone/>
            </a:pPr>
            <a:r>
              <a:rPr lang="en-US" dirty="0" smtClean="0"/>
              <a:t>  	@</a:t>
            </a:r>
            <a:r>
              <a:rPr lang="en-US" dirty="0" err="1" smtClean="0"/>
              <a:t>user.username</a:t>
            </a:r>
            <a:r>
              <a:rPr lang="en-US" dirty="0" smtClean="0"/>
              <a:t> = "</a:t>
            </a:r>
            <a:r>
              <a:rPr lang="en-US" dirty="0" err="1" smtClean="0"/>
              <a:t>unit_test</a:t>
            </a:r>
            <a:r>
              <a:rPr lang="en-US" dirty="0" smtClean="0"/>
              <a:t>"</a:t>
            </a:r>
          </a:p>
          <a:p>
            <a:pPr>
              <a:buNone/>
            </a:pPr>
            <a:r>
              <a:rPr lang="en-US" dirty="0" smtClean="0"/>
              <a:t>  	@</a:t>
            </a:r>
            <a:r>
              <a:rPr lang="en-US" dirty="0" err="1" smtClean="0"/>
              <a:t>user.email</a:t>
            </a:r>
            <a:r>
              <a:rPr lang="en-US" dirty="0" smtClean="0"/>
              <a:t> = "unit@test.com"</a:t>
            </a:r>
          </a:p>
          <a:p>
            <a:pPr>
              <a:buNone/>
            </a:pPr>
            <a:r>
              <a:rPr lang="en-US" dirty="0" smtClean="0"/>
              <a:t>    	@</a:t>
            </a:r>
            <a:r>
              <a:rPr lang="en-US" dirty="0" err="1" smtClean="0"/>
              <a:t>user.password</a:t>
            </a:r>
            <a:r>
              <a:rPr lang="en-US" dirty="0" smtClean="0"/>
              <a:t> = "test"</a:t>
            </a:r>
          </a:p>
          <a:p>
            <a:pPr>
              <a:buNone/>
            </a:pPr>
            <a:r>
              <a:rPr lang="en-US" dirty="0" smtClean="0"/>
              <a:t>    	@</a:t>
            </a:r>
            <a:r>
              <a:rPr lang="en-US" dirty="0" err="1" smtClean="0"/>
              <a:t>user.password_confirmation</a:t>
            </a:r>
            <a:r>
              <a:rPr lang="en-US" dirty="0" smtClean="0"/>
              <a:t> = "test"</a:t>
            </a:r>
          </a:p>
          <a:p>
            <a:pPr>
              <a:buNone/>
            </a:pPr>
            <a:r>
              <a:rPr lang="en-US" dirty="0" smtClean="0"/>
              <a:t>  end</a:t>
            </a:r>
          </a:p>
          <a:p>
            <a:pPr>
              <a:buNone/>
            </a:pPr>
            <a:r>
              <a:rPr lang="en-US" dirty="0" smtClean="0"/>
              <a:t>  </a:t>
            </a:r>
          </a:p>
          <a:p>
            <a:pPr>
              <a:buNone/>
            </a:pPr>
            <a:r>
              <a:rPr lang="en-US" dirty="0" smtClean="0"/>
              <a:t>  def </a:t>
            </a:r>
            <a:r>
              <a:rPr lang="en-US" dirty="0" err="1" smtClean="0"/>
              <a:t>test_username_cannot_be_null</a:t>
            </a:r>
            <a:endParaRPr lang="en-US" dirty="0" smtClean="0"/>
          </a:p>
          <a:p>
            <a:pPr>
              <a:buNone/>
            </a:pPr>
            <a:r>
              <a:rPr lang="en-US" dirty="0" smtClean="0"/>
              <a:t>    	@</a:t>
            </a:r>
            <a:r>
              <a:rPr lang="en-US" dirty="0" err="1" smtClean="0"/>
              <a:t>user.username</a:t>
            </a:r>
            <a:r>
              <a:rPr lang="en-US" dirty="0" smtClean="0"/>
              <a:t> = ""</a:t>
            </a:r>
          </a:p>
          <a:p>
            <a:pPr>
              <a:buNone/>
            </a:pPr>
            <a:r>
              <a:rPr lang="en-US" dirty="0" smtClean="0"/>
              <a:t>    	assert !@</a:t>
            </a:r>
            <a:r>
              <a:rPr lang="en-US" dirty="0" err="1" smtClean="0"/>
              <a:t>user.save</a:t>
            </a:r>
            <a:r>
              <a:rPr lang="en-US" dirty="0" smtClean="0"/>
              <a:t>  </a:t>
            </a:r>
          </a:p>
          <a:p>
            <a:pPr>
              <a:buNone/>
            </a:pPr>
            <a:r>
              <a:rPr lang="en-US" dirty="0" smtClean="0"/>
              <a:t>  end</a:t>
            </a:r>
          </a:p>
          <a:p>
            <a:pPr>
              <a:buNone/>
            </a:pPr>
            <a:endParaRPr lang="en-US" dirty="0" smtClean="0"/>
          </a:p>
          <a:p>
            <a:pPr>
              <a:buNone/>
            </a:pPr>
            <a:r>
              <a:rPr lang="en-US" dirty="0" smtClean="0"/>
              <a:t>end</a:t>
            </a:r>
            <a:endParaRPr lang="en-C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a:t>
            </a:r>
            <a:r>
              <a:rPr lang="en-US" dirty="0" smtClean="0"/>
              <a:t>Timeline: Semester 1</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Iteration 1: Inception</a:t>
            </a:r>
          </a:p>
          <a:p>
            <a:r>
              <a:rPr lang="en-US" dirty="0" smtClean="0"/>
              <a:t>Iteration 2: SPIKE project</a:t>
            </a:r>
          </a:p>
          <a:p>
            <a:r>
              <a:rPr lang="en-US" dirty="0" smtClean="0"/>
              <a:t>Iteration 3: </a:t>
            </a:r>
            <a:r>
              <a:rPr lang="en-US" dirty="0" smtClean="0"/>
              <a:t>Authentication and Authorization</a:t>
            </a:r>
            <a:endParaRPr lang="en-US" dirty="0" smtClean="0"/>
          </a:p>
          <a:p>
            <a:r>
              <a:rPr lang="en-US" dirty="0" smtClean="0"/>
              <a:t>Iteration 4: </a:t>
            </a:r>
            <a:r>
              <a:rPr lang="en-US" dirty="0" smtClean="0"/>
              <a:t>Image </a:t>
            </a:r>
            <a:r>
              <a:rPr lang="en-US" dirty="0" smtClean="0"/>
              <a:t>Gallery</a:t>
            </a:r>
            <a:endParaRPr lang="en-US" dirty="0" smtClean="0"/>
          </a:p>
          <a:p>
            <a:r>
              <a:rPr lang="en-US" dirty="0" smtClean="0"/>
              <a:t>Iteration 5: Final </a:t>
            </a:r>
            <a:r>
              <a:rPr lang="en-US" dirty="0" err="1" smtClean="0"/>
              <a:t>Refactored</a:t>
            </a:r>
            <a:r>
              <a:rPr lang="en-US" dirty="0" smtClean="0"/>
              <a:t> Release</a:t>
            </a:r>
          </a:p>
          <a:p>
            <a:endParaRPr lang="en-US" dirty="0" smtClean="0"/>
          </a:p>
          <a:p>
            <a:r>
              <a:rPr lang="en-US" dirty="0" smtClean="0"/>
              <a:t>Each iteration = ~1 week</a:t>
            </a:r>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a:t>
            </a:r>
            <a:r>
              <a:rPr lang="en-US" dirty="0" smtClean="0"/>
              <a:t>Timeline: Semester 2</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lnSpcReduction="10000"/>
          </a:bodyPr>
          <a:lstStyle/>
          <a:p>
            <a:r>
              <a:rPr lang="en-US" dirty="0" smtClean="0"/>
              <a:t>Iteration 5: Automated Scheduling and Telescope Positioning</a:t>
            </a:r>
          </a:p>
          <a:p>
            <a:r>
              <a:rPr lang="en-US" dirty="0" smtClean="0"/>
              <a:t>Iteration 6: Libraries and GUI Enhancements</a:t>
            </a:r>
          </a:p>
          <a:p>
            <a:r>
              <a:rPr lang="en-US" dirty="0" smtClean="0"/>
              <a:t>Iteration 7: Mobile Views</a:t>
            </a:r>
          </a:p>
          <a:p>
            <a:r>
              <a:rPr lang="en-US" dirty="0" smtClean="0"/>
              <a:t>Iteration 8: Image Capturing</a:t>
            </a:r>
          </a:p>
          <a:p>
            <a:r>
              <a:rPr lang="en-US" dirty="0" smtClean="0"/>
              <a:t>Iteration 9: The Final Release</a:t>
            </a:r>
          </a:p>
          <a:p>
            <a:endParaRPr lang="en-US" dirty="0" smtClean="0"/>
          </a:p>
          <a:p>
            <a:r>
              <a:rPr lang="en-US" dirty="0" smtClean="0"/>
              <a:t>Each iteration = 2-3 weeks</a:t>
            </a:r>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Background Information</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What is it?</a:t>
            </a:r>
          </a:p>
          <a:p>
            <a:pPr lvl="1"/>
            <a:r>
              <a:rPr lang="en-CA" dirty="0" smtClean="0"/>
              <a:t>telescope control system</a:t>
            </a:r>
            <a:endParaRPr lang="en-US" dirty="0" smtClean="0"/>
          </a:p>
          <a:p>
            <a:pPr lvl="1"/>
            <a:r>
              <a:rPr lang="en-US" dirty="0" smtClean="0"/>
              <a:t>set schedules to position the telescope</a:t>
            </a:r>
          </a:p>
          <a:p>
            <a:pPr lvl="1"/>
            <a:r>
              <a:rPr lang="en-US" dirty="0" smtClean="0"/>
              <a:t>capture images of an area of the sky</a:t>
            </a:r>
          </a:p>
          <a:p>
            <a:endParaRPr lang="en-US" dirty="0" smtClean="0"/>
          </a:p>
          <a:p>
            <a:r>
              <a:rPr lang="en-US" dirty="0" smtClean="0"/>
              <a:t>Why is it needed?</a:t>
            </a:r>
          </a:p>
          <a:p>
            <a:pPr lvl="1"/>
            <a:r>
              <a:rPr lang="en-CA" dirty="0" smtClean="0"/>
              <a:t>to automate the process</a:t>
            </a:r>
            <a:endParaRPr lang="en-US" dirty="0" smtClean="0"/>
          </a:p>
          <a:p>
            <a:pPr lvl="1"/>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Metrics: Semester 2</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85000" lnSpcReduction="20000"/>
          </a:bodyPr>
          <a:lstStyle/>
          <a:p>
            <a:r>
              <a:rPr lang="en-US" dirty="0" smtClean="0"/>
              <a:t>Time </a:t>
            </a:r>
            <a:r>
              <a:rPr lang="en-US" dirty="0" smtClean="0"/>
              <a:t>spent: (1 unit = 15 minutes)</a:t>
            </a:r>
          </a:p>
          <a:p>
            <a:r>
              <a:rPr lang="en-US" dirty="0" smtClean="0"/>
              <a:t>Total time:  580 units</a:t>
            </a:r>
          </a:p>
          <a:p>
            <a:endParaRPr lang="en-US" dirty="0"/>
          </a:p>
          <a:p>
            <a:r>
              <a:rPr lang="en-US" dirty="0" smtClean="0"/>
              <a:t>Coding:</a:t>
            </a:r>
          </a:p>
          <a:p>
            <a:pPr lvl="1"/>
            <a:r>
              <a:rPr lang="en-US" dirty="0" smtClean="0"/>
              <a:t>Models: 5</a:t>
            </a:r>
          </a:p>
          <a:p>
            <a:pPr lvl="1"/>
            <a:r>
              <a:rPr lang="en-US" dirty="0" smtClean="0"/>
              <a:t>Views: 43</a:t>
            </a:r>
          </a:p>
          <a:p>
            <a:pPr lvl="1"/>
            <a:r>
              <a:rPr lang="en-US" dirty="0" smtClean="0"/>
              <a:t>Controllers: 9</a:t>
            </a:r>
            <a:endParaRPr lang="en-US" dirty="0"/>
          </a:p>
          <a:p>
            <a:r>
              <a:rPr lang="en-US" dirty="0" smtClean="0"/>
              <a:t>Tests:</a:t>
            </a:r>
          </a:p>
          <a:p>
            <a:pPr lvl="1"/>
            <a:r>
              <a:rPr lang="en-US" dirty="0" smtClean="0"/>
              <a:t>Unit tests: 3</a:t>
            </a:r>
          </a:p>
          <a:p>
            <a:pPr lvl="1"/>
            <a:r>
              <a:rPr lang="en-US" dirty="0" smtClean="0"/>
              <a:t>Test cases: 17</a:t>
            </a:r>
          </a:p>
          <a:p>
            <a:pPr lvl="1"/>
            <a:r>
              <a:rPr lang="en-US" dirty="0" smtClean="0"/>
              <a:t>Assertions: 29</a:t>
            </a:r>
          </a:p>
          <a:p>
            <a:endParaRPr lang="en-US" dirty="0"/>
          </a:p>
          <a:p>
            <a:endParaRPr lang="en-C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What Did We Learn?</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More experienced with Ruby on Rails</a:t>
            </a:r>
          </a:p>
          <a:p>
            <a:r>
              <a:rPr lang="en-CA" dirty="0" smtClean="0"/>
              <a:t>Improved planning</a:t>
            </a:r>
          </a:p>
          <a:p>
            <a:r>
              <a:rPr lang="en-CA" dirty="0" smtClean="0"/>
              <a:t>Hardware interfacing with drivers</a:t>
            </a:r>
            <a:endParaRPr lang="en-US" dirty="0" smtClean="0"/>
          </a:p>
          <a:p>
            <a:endParaRPr lang="en-US" dirty="0" smtClean="0"/>
          </a:p>
          <a:p>
            <a:endParaRPr lang="en-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Issues and Project Difficulties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Time constraints</a:t>
            </a:r>
          </a:p>
          <a:p>
            <a:r>
              <a:rPr lang="en-US" dirty="0" smtClean="0"/>
              <a:t>Equipment delays</a:t>
            </a:r>
          </a:p>
          <a:p>
            <a:r>
              <a:rPr lang="en-CA" dirty="0" smtClean="0"/>
              <a:t>Customer communication issues</a:t>
            </a:r>
            <a:endParaRPr lang="en-CA"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Summary</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CA" dirty="0" smtClean="0"/>
              <a:t>Automatic Telescope Control System</a:t>
            </a:r>
          </a:p>
          <a:p>
            <a:r>
              <a:rPr lang="en-CA" dirty="0" smtClean="0"/>
              <a:t>Can:</a:t>
            </a:r>
          </a:p>
          <a:p>
            <a:pPr lvl="1"/>
            <a:r>
              <a:rPr lang="en-CA" dirty="0" smtClean="0"/>
              <a:t>Schedule telescope for future dates</a:t>
            </a:r>
          </a:p>
          <a:p>
            <a:pPr lvl="1"/>
            <a:r>
              <a:rPr lang="en-CA" dirty="0" smtClean="0"/>
              <a:t>Capture images of that area</a:t>
            </a:r>
          </a:p>
          <a:p>
            <a:pPr lvl="1"/>
            <a:r>
              <a:rPr lang="en-CA" dirty="0" smtClean="0"/>
              <a:t>Automatically upload images to web server</a:t>
            </a:r>
          </a:p>
          <a:p>
            <a:endParaRPr lang="en-C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Acknowledgements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pPr>
              <a:buNone/>
            </a:pPr>
            <a:r>
              <a:rPr lang="en-CA" dirty="0" smtClean="0"/>
              <a:t>Thanks to the following:</a:t>
            </a:r>
          </a:p>
          <a:p>
            <a:pPr lvl="1"/>
            <a:r>
              <a:rPr lang="en-CA" dirty="0" smtClean="0"/>
              <a:t>Customers: Sasha and Nan</a:t>
            </a:r>
          </a:p>
          <a:p>
            <a:pPr lvl="1"/>
            <a:r>
              <a:rPr lang="en-CA" dirty="0" err="1" smtClean="0"/>
              <a:t>Youry</a:t>
            </a:r>
            <a:r>
              <a:rPr lang="en-CA" dirty="0" smtClean="0"/>
              <a:t> </a:t>
            </a:r>
            <a:r>
              <a:rPr lang="en-CA" dirty="0" err="1" smtClean="0"/>
              <a:t>Khmelevsky</a:t>
            </a:r>
            <a:endParaRPr lang="en-CA" dirty="0" smtClean="0"/>
          </a:p>
          <a:p>
            <a:pPr lvl="1"/>
            <a:r>
              <a:rPr lang="en-CA" dirty="0" smtClean="0"/>
              <a:t>Dave </a:t>
            </a:r>
            <a:r>
              <a:rPr lang="en-CA" dirty="0" err="1" smtClean="0"/>
              <a:t>Goodall</a:t>
            </a:r>
            <a:endParaRPr lang="en-CA" dirty="0" smtClean="0"/>
          </a:p>
          <a:p>
            <a:pPr lvl="1"/>
            <a:r>
              <a:rPr lang="en-CA" dirty="0" smtClean="0"/>
              <a:t>Nokia</a:t>
            </a:r>
          </a:p>
          <a:p>
            <a:pPr lvl="1"/>
            <a:r>
              <a:rPr lang="en-CA" dirty="0" smtClean="0"/>
              <a:t>Canon</a:t>
            </a: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Why is it </a:t>
            </a:r>
            <a:r>
              <a:rPr lang="en-US" dirty="0" smtClean="0"/>
              <a:t>Unique?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CA" dirty="0" smtClean="0"/>
              <a:t>Others do not have scheduling</a:t>
            </a:r>
          </a:p>
          <a:p>
            <a:r>
              <a:rPr lang="en-CA" dirty="0" smtClean="0"/>
              <a:t>Few are web systems</a:t>
            </a:r>
          </a:p>
          <a:p>
            <a:r>
              <a:rPr lang="en-CA" dirty="0" smtClean="0"/>
              <a:t>Few have mobile device functionality</a:t>
            </a:r>
            <a:endParaRPr lang="en-US" dirty="0" smtClean="0"/>
          </a:p>
          <a:p>
            <a:pPr lvl="1"/>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Additional Requirements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Mobile device connectivity</a:t>
            </a:r>
          </a:p>
          <a:p>
            <a:r>
              <a:rPr lang="en-US" dirty="0" smtClean="0"/>
              <a:t>Authentication and authorization</a:t>
            </a:r>
          </a:p>
          <a:p>
            <a:r>
              <a:rPr lang="en-US" dirty="0" smtClean="0"/>
              <a:t>Optional SSL</a:t>
            </a:r>
          </a:p>
          <a:p>
            <a:r>
              <a:rPr lang="en-US" dirty="0" smtClean="0"/>
              <a:t>Online help</a:t>
            </a:r>
          </a:p>
          <a:p>
            <a:pPr>
              <a:buNone/>
            </a:pPr>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Customers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Astronomy is a hobby of theirs</a:t>
            </a:r>
            <a:endParaRPr lang="en-US" dirty="0"/>
          </a:p>
          <a:p>
            <a:r>
              <a:rPr lang="en-US" dirty="0" smtClean="0"/>
              <a:t>Currently use a manual process</a:t>
            </a:r>
          </a:p>
          <a:p>
            <a:r>
              <a:rPr lang="en-CA" dirty="0" smtClean="0"/>
              <a:t>Had good initial communication</a:t>
            </a:r>
            <a:endParaRPr lang="en-US" dirty="0" smtClean="0"/>
          </a:p>
          <a:p>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Use Case Diagram</a:t>
            </a:r>
            <a:endParaRPr lang="en-CA" dirty="0"/>
          </a:p>
        </p:txBody>
      </p:sp>
      <p:pic>
        <p:nvPicPr>
          <p:cNvPr id="1027" name="Picture 3" descr="C:\Documents and Settings\Robert Grmek\rails\documentation\Stargazer_UseCase.gif"/>
          <p:cNvPicPr>
            <a:picLocks noGrp="1" noChangeAspect="1" noChangeArrowheads="1"/>
          </p:cNvPicPr>
          <p:nvPr>
            <p:ph idx="1"/>
          </p:nvPr>
        </p:nvPicPr>
        <p:blipFill>
          <a:blip r:embed="rId3" cstate="print"/>
          <a:srcRect/>
          <a:stretch>
            <a:fillRect/>
          </a:stretch>
        </p:blipFill>
        <p:spPr bwMode="auto">
          <a:xfrm>
            <a:off x="1857356" y="1500174"/>
            <a:ext cx="5166795" cy="52248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Risk Management</a:t>
            </a:r>
            <a:endParaRPr lang="en-CA" dirty="0"/>
          </a:p>
        </p:txBody>
      </p:sp>
      <p:graphicFrame>
        <p:nvGraphicFramePr>
          <p:cNvPr id="4" name="Content Placeholder 3"/>
          <p:cNvGraphicFramePr>
            <a:graphicFrameLocks noGrp="1"/>
          </p:cNvGraphicFramePr>
          <p:nvPr>
            <p:ph idx="1"/>
          </p:nvPr>
        </p:nvGraphicFramePr>
        <p:xfrm>
          <a:off x="571472" y="1785926"/>
          <a:ext cx="7972452" cy="4228469"/>
        </p:xfrm>
        <a:graphic>
          <a:graphicData uri="http://schemas.openxmlformats.org/drawingml/2006/table">
            <a:tbl>
              <a:tblPr bandRow="1">
                <a:tableStyleId>{125E5076-3810-47DD-B79F-674D7AD40C01}</a:tableStyleId>
              </a:tblPr>
              <a:tblGrid>
                <a:gridCol w="1993113"/>
                <a:gridCol w="1993113"/>
                <a:gridCol w="1993113"/>
                <a:gridCol w="1993113"/>
              </a:tblGrid>
              <a:tr h="198246">
                <a:tc>
                  <a:txBody>
                    <a:bodyPr/>
                    <a:lstStyle/>
                    <a:p>
                      <a:pPr marL="0" marR="0" algn="ctr">
                        <a:lnSpc>
                          <a:spcPct val="115000"/>
                        </a:lnSpc>
                        <a:spcBef>
                          <a:spcPts val="0"/>
                        </a:spcBef>
                        <a:spcAft>
                          <a:spcPts val="0"/>
                        </a:spcAft>
                      </a:pPr>
                      <a:r>
                        <a:rPr lang="en-US" sz="1200" dirty="0"/>
                        <a:t>Risk</a:t>
                      </a:r>
                      <a:endParaRPr lang="en-US" sz="1100" dirty="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t>Probability</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t>Effect</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t> Solution</a:t>
                      </a:r>
                      <a:endParaRPr lang="en-US" sz="1100" dirty="0">
                        <a:latin typeface="Calibri"/>
                        <a:ea typeface="Times New Roman"/>
                        <a:cs typeface="Times New Roman"/>
                      </a:endParaRPr>
                    </a:p>
                  </a:txBody>
                  <a:tcPr marL="68580" marR="68580" marT="0" marB="0" anchor="ctr"/>
                </a:tc>
              </a:tr>
              <a:tr h="380851">
                <a:tc>
                  <a:txBody>
                    <a:bodyPr/>
                    <a:lstStyle/>
                    <a:p>
                      <a:pPr marL="0" marR="0">
                        <a:lnSpc>
                          <a:spcPct val="115000"/>
                        </a:lnSpc>
                        <a:spcBef>
                          <a:spcPts val="0"/>
                        </a:spcBef>
                        <a:spcAft>
                          <a:spcPts val="0"/>
                        </a:spcAft>
                      </a:pPr>
                      <a:r>
                        <a:rPr lang="en-US" sz="1200"/>
                        <a:t>Underestimate the time the project will take.</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Medium to high.</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Serious – we run out of time.</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Remove non-essential features.</a:t>
                      </a:r>
                      <a:endParaRPr lang="en-US" sz="1100" dirty="0">
                        <a:latin typeface="Calibri"/>
                        <a:ea typeface="Times New Roman"/>
                        <a:cs typeface="Times New Roman"/>
                      </a:endParaRPr>
                    </a:p>
                  </a:txBody>
                  <a:tcPr marL="68580" marR="68580" marT="0" marB="0" anchor="ctr"/>
                </a:tc>
              </a:tr>
              <a:tr h="577602">
                <a:tc>
                  <a:txBody>
                    <a:bodyPr/>
                    <a:lstStyle/>
                    <a:p>
                      <a:pPr marL="0" marR="0">
                        <a:lnSpc>
                          <a:spcPct val="115000"/>
                        </a:lnSpc>
                        <a:spcBef>
                          <a:spcPts val="0"/>
                        </a:spcBef>
                        <a:spcAft>
                          <a:spcPts val="0"/>
                        </a:spcAft>
                      </a:pPr>
                      <a:r>
                        <a:rPr lang="en-US" sz="1200" dirty="0"/>
                        <a:t>Scheduling conflicts between team members.</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Low to medium.</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Serious – Individual programming is not XP programming.</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Schedule well before hand.</a:t>
                      </a:r>
                      <a:endParaRPr lang="en-US" sz="1100" dirty="0">
                        <a:latin typeface="Calibri"/>
                        <a:ea typeface="Times New Roman"/>
                        <a:cs typeface="Times New Roman"/>
                      </a:endParaRPr>
                    </a:p>
                  </a:txBody>
                  <a:tcPr marL="68580" marR="68580" marT="0" marB="0" anchor="ctr"/>
                </a:tc>
              </a:tr>
              <a:tr h="380851">
                <a:tc>
                  <a:txBody>
                    <a:bodyPr/>
                    <a:lstStyle/>
                    <a:p>
                      <a:pPr marL="0" marR="0">
                        <a:lnSpc>
                          <a:spcPct val="115000"/>
                        </a:lnSpc>
                        <a:spcBef>
                          <a:spcPts val="0"/>
                        </a:spcBef>
                        <a:spcAft>
                          <a:spcPts val="0"/>
                        </a:spcAft>
                      </a:pPr>
                      <a:r>
                        <a:rPr lang="en-US" sz="1200" dirty="0"/>
                        <a:t>Server or technical issues.</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Low to medium.</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Catastrophic – May lose work.</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Backup regularly; use a versioning control system.</a:t>
                      </a:r>
                      <a:endParaRPr lang="en-US" sz="1100" dirty="0">
                        <a:latin typeface="Calibri"/>
                        <a:ea typeface="Times New Roman"/>
                        <a:cs typeface="Times New Roman"/>
                      </a:endParaRPr>
                    </a:p>
                  </a:txBody>
                  <a:tcPr marL="68580" marR="68580" marT="0" marB="0" anchor="ctr"/>
                </a:tc>
              </a:tr>
              <a:tr h="577602">
                <a:tc>
                  <a:txBody>
                    <a:bodyPr/>
                    <a:lstStyle/>
                    <a:p>
                      <a:pPr marL="0" marR="0">
                        <a:lnSpc>
                          <a:spcPct val="115000"/>
                        </a:lnSpc>
                        <a:spcBef>
                          <a:spcPts val="0"/>
                        </a:spcBef>
                        <a:spcAft>
                          <a:spcPts val="0"/>
                        </a:spcAft>
                      </a:pPr>
                      <a:r>
                        <a:rPr lang="en-US" sz="1200" dirty="0"/>
                        <a:t>Lack of time at end of semester</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High.</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a:t>Tolerable – Reduced ability to work outside of class/lab time.</a:t>
                      </a:r>
                      <a:endParaRPr lang="en-US" sz="110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Use class/lab time as productively as possible.</a:t>
                      </a:r>
                      <a:endParaRPr lang="en-US" sz="1100" dirty="0">
                        <a:latin typeface="Calibri"/>
                        <a:ea typeface="Times New Roman"/>
                        <a:cs typeface="Times New Roman"/>
                      </a:endParaRPr>
                    </a:p>
                  </a:txBody>
                  <a:tcPr marL="68580" marR="68580" marT="0" marB="0" anchor="ctr"/>
                </a:tc>
              </a:tr>
              <a:tr h="863477">
                <a:tc>
                  <a:txBody>
                    <a:bodyPr/>
                    <a:lstStyle/>
                    <a:p>
                      <a:pPr marL="0" marR="0">
                        <a:lnSpc>
                          <a:spcPct val="115000"/>
                        </a:lnSpc>
                        <a:spcBef>
                          <a:spcPts val="0"/>
                        </a:spcBef>
                        <a:spcAft>
                          <a:spcPts val="0"/>
                        </a:spcAft>
                      </a:pPr>
                      <a:r>
                        <a:rPr lang="en-US" sz="1200" dirty="0"/>
                        <a:t>Client unavailable or unresponsive.</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Medium.</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Catastrophic – No customer input.</a:t>
                      </a:r>
                      <a:endParaRPr lang="en-US" sz="1100" dirty="0">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200" dirty="0"/>
                        <a:t>Use alternative methods of communication (phone or email). </a:t>
                      </a:r>
                      <a:endParaRPr lang="en-US" sz="1100" dirty="0">
                        <a:latin typeface="Calibri"/>
                        <a:ea typeface="Times New Roman"/>
                        <a:cs typeface="Times New Roman"/>
                      </a:endParaRPr>
                    </a:p>
                  </a:txBody>
                  <a:tcPr marL="68580" marR="68580" marT="0" marB="0" anchor="ctr"/>
                </a:tc>
              </a:tr>
              <a:tr h="863477">
                <a:tc>
                  <a:txBody>
                    <a:bodyPr/>
                    <a:lstStyle/>
                    <a:p>
                      <a:pPr>
                        <a:lnSpc>
                          <a:spcPct val="115000"/>
                        </a:lnSpc>
                        <a:spcAft>
                          <a:spcPts val="0"/>
                        </a:spcAft>
                      </a:pPr>
                      <a:r>
                        <a:rPr lang="en-US" sz="1200" dirty="0"/>
                        <a:t>Not receiving equipment necessary to complete project.</a:t>
                      </a:r>
                      <a:endParaRPr lang="en-US" sz="1100" dirty="0">
                        <a:latin typeface="Calibri"/>
                        <a:ea typeface="Times New Roman"/>
                        <a:cs typeface="Times New Roman"/>
                      </a:endParaRPr>
                    </a:p>
                  </a:txBody>
                  <a:tcPr marL="68580" marR="68580" marT="0" marB="0" anchor="ctr"/>
                </a:tc>
                <a:tc>
                  <a:txBody>
                    <a:bodyPr/>
                    <a:lstStyle/>
                    <a:p>
                      <a:pPr>
                        <a:lnSpc>
                          <a:spcPct val="115000"/>
                        </a:lnSpc>
                        <a:spcAft>
                          <a:spcPts val="0"/>
                        </a:spcAft>
                      </a:pPr>
                      <a:r>
                        <a:rPr lang="en-US" sz="1200"/>
                        <a:t>Medium.</a:t>
                      </a:r>
                      <a:endParaRPr lang="en-US" sz="1100">
                        <a:latin typeface="Calibri"/>
                        <a:ea typeface="Times New Roman"/>
                        <a:cs typeface="Times New Roman"/>
                      </a:endParaRPr>
                    </a:p>
                  </a:txBody>
                  <a:tcPr marL="68580" marR="68580" marT="0" marB="0" anchor="ctr"/>
                </a:tc>
                <a:tc>
                  <a:txBody>
                    <a:bodyPr/>
                    <a:lstStyle/>
                    <a:p>
                      <a:pPr>
                        <a:lnSpc>
                          <a:spcPct val="115000"/>
                        </a:lnSpc>
                        <a:spcAft>
                          <a:spcPts val="0"/>
                        </a:spcAft>
                      </a:pPr>
                      <a:r>
                        <a:rPr lang="en-US" sz="1200"/>
                        <a:t>Catastrophic – Not able to complete project to requirements.</a:t>
                      </a:r>
                      <a:endParaRPr lang="en-US" sz="1100">
                        <a:latin typeface="Calibri"/>
                        <a:ea typeface="Times New Roman"/>
                        <a:cs typeface="Times New Roman"/>
                      </a:endParaRPr>
                    </a:p>
                  </a:txBody>
                  <a:tcPr marL="68580" marR="68580" marT="0" marB="0" anchor="ctr"/>
                </a:tc>
                <a:tc>
                  <a:txBody>
                    <a:bodyPr/>
                    <a:lstStyle/>
                    <a:p>
                      <a:pPr>
                        <a:lnSpc>
                          <a:spcPct val="115000"/>
                        </a:lnSpc>
                        <a:spcAft>
                          <a:spcPts val="0"/>
                        </a:spcAft>
                      </a:pPr>
                      <a:r>
                        <a:rPr lang="en-US" sz="1200" dirty="0"/>
                        <a:t>Use alternative devices (such as a different digital camera) and try to use a generalized solution that should work for both devices.</a:t>
                      </a:r>
                      <a:endParaRPr lang="en-US" sz="1100" dirty="0">
                        <a:latin typeface="Calibri"/>
                        <a:ea typeface="Times New Roman"/>
                        <a:cs typeface="Times New Roman"/>
                      </a:endParaRPr>
                    </a:p>
                  </a:txBody>
                  <a:tcPr marL="68580" marR="68580" marT="0" marB="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Hardware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Telescope: Meade ETX-60AT-TC</a:t>
            </a:r>
          </a:p>
          <a:p>
            <a:r>
              <a:rPr lang="en-US" dirty="0" smtClean="0"/>
              <a:t>Digital camera: Canon 30D</a:t>
            </a:r>
          </a:p>
          <a:p>
            <a:r>
              <a:rPr lang="en-US" dirty="0" smtClean="0"/>
              <a:t>Mobile device: Nokia N97, Apple </a:t>
            </a:r>
            <a:r>
              <a:rPr lang="en-US" dirty="0" err="1" smtClean="0"/>
              <a:t>iPhone</a:t>
            </a:r>
            <a:endParaRPr lang="en-US" dirty="0" smtClean="0"/>
          </a:p>
          <a:p>
            <a:endParaRPr lang="en-US" dirty="0" smtClean="0"/>
          </a:p>
          <a:p>
            <a:endParaRPr lang="en-C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Software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Documentation: Microsoft Word, Project</a:t>
            </a:r>
          </a:p>
          <a:p>
            <a:r>
              <a:rPr lang="en-US" dirty="0" smtClean="0"/>
              <a:t>Modeling: Rational Rose</a:t>
            </a:r>
          </a:p>
          <a:p>
            <a:r>
              <a:rPr lang="en-US" dirty="0" smtClean="0"/>
              <a:t>Ruby on Rails IDE: </a:t>
            </a:r>
            <a:r>
              <a:rPr lang="en-US" dirty="0" err="1" smtClean="0"/>
              <a:t>RubyMine</a:t>
            </a:r>
            <a:endParaRPr lang="en-US" dirty="0" smtClean="0"/>
          </a:p>
          <a:p>
            <a:r>
              <a:rPr lang="en-CA" dirty="0" smtClean="0"/>
              <a:t>C# IDE: Microsoft Visual Studio</a:t>
            </a:r>
          </a:p>
          <a:p>
            <a:r>
              <a:rPr lang="en-CA" dirty="0" smtClean="0"/>
              <a:t>Testing: ASCOM Telescope Simulator, </a:t>
            </a:r>
            <a:r>
              <a:rPr lang="en-CA" dirty="0" err="1" smtClean="0"/>
              <a:t>NUnit</a:t>
            </a:r>
            <a:r>
              <a:rPr lang="en-CA" dirty="0" smtClean="0"/>
              <a:t>  Testing</a:t>
            </a:r>
            <a:endParaRPr lang="en-US" dirty="0" smtClean="0"/>
          </a:p>
          <a:p>
            <a:pPr lvl="1"/>
            <a:endParaRPr lang="en-US" dirty="0" smtClean="0"/>
          </a:p>
          <a:p>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FFFFFF"/>
      </a:dk1>
      <a:lt1>
        <a:sysClr val="window" lastClr="FFFFFF"/>
      </a:lt1>
      <a:dk2>
        <a:srgbClr val="FFFFFF"/>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742</TotalTime>
  <Words>971</Words>
  <Application>Microsoft Office PowerPoint</Application>
  <PresentationFormat>On-screen Show (4:3)</PresentationFormat>
  <Paragraphs>238</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Stargazer: Automatic Telescope Control System</vt:lpstr>
      <vt:lpstr>Background Information</vt:lpstr>
      <vt:lpstr>Why is it Unique?</vt:lpstr>
      <vt:lpstr>Additional Requirements</vt:lpstr>
      <vt:lpstr>Customers</vt:lpstr>
      <vt:lpstr>Use Case Diagram</vt:lpstr>
      <vt:lpstr>Risk Management</vt:lpstr>
      <vt:lpstr>Hardware Used</vt:lpstr>
      <vt:lpstr>Software Used</vt:lpstr>
      <vt:lpstr>Software Development Methodology</vt:lpstr>
      <vt:lpstr>Web Server Machine Details</vt:lpstr>
      <vt:lpstr>Telescope Machine Details</vt:lpstr>
      <vt:lpstr>Versioning Control: GIT</vt:lpstr>
      <vt:lpstr>Architecture</vt:lpstr>
      <vt:lpstr>Class Diagram: Web Application</vt:lpstr>
      <vt:lpstr>Testing</vt:lpstr>
      <vt:lpstr>Example: Unit Test + Demo</vt:lpstr>
      <vt:lpstr>Project Timeline: Semester 1</vt:lpstr>
      <vt:lpstr>Project Timeline: Semester 2</vt:lpstr>
      <vt:lpstr>Metrics: Semester 2</vt:lpstr>
      <vt:lpstr>What Did We Learn?</vt:lpstr>
      <vt:lpstr>Issues and Project Difficulties</vt:lpstr>
      <vt:lpstr>Summary</vt:lpstr>
      <vt:lpstr>Acknowledgements</vt:lpstr>
    </vt:vector>
  </TitlesOfParts>
  <Company>Okanagan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Stargazer</dc:title>
  <dc:creator>Robert Grmek</dc:creator>
  <cp:lastModifiedBy>Rob Grmek</cp:lastModifiedBy>
  <cp:revision>331</cp:revision>
  <dcterms:created xsi:type="dcterms:W3CDTF">2009-11-27T22:45:22Z</dcterms:created>
  <dcterms:modified xsi:type="dcterms:W3CDTF">2010-04-08T23:54:33Z</dcterms:modified>
</cp:coreProperties>
</file>