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3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4/23/2023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237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4/23/2023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210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761999"/>
            <a:ext cx="2628900" cy="54149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761999"/>
            <a:ext cx="7734300" cy="5414963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4/23/2023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585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anose="05000000000000000000" pitchFamily="2" charset="2"/>
              <a:buChar char="§"/>
              <a:defRPr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4/23/2023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007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4/23/2023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665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57399"/>
            <a:ext cx="5181600" cy="41195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057399"/>
            <a:ext cx="5181600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4/23/2023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912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68338"/>
            <a:ext cx="10515600" cy="108426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8800"/>
            <a:ext cx="5157787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743199"/>
            <a:ext cx="5157787" cy="34464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8800"/>
            <a:ext cx="5183188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743199"/>
            <a:ext cx="5183188" cy="34464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4/23/2023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843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4/23/2023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304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4/23/2023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525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4/23/2023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645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4/23/2023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9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 7">
            <a:extLst>
              <a:ext uri="{FF2B5EF4-FFF2-40B4-BE49-F238E27FC236}">
                <a16:creationId xmlns:a16="http://schemas.microsoft.com/office/drawing/2014/main" id="{DD7EAFE6-2BB9-41FB-9CF4-588CFC708774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78657"/>
            <a:ext cx="10515600" cy="39983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AA70F276-1833-4A75-9C1D-A56E2295A68D}" type="datetimeFigureOut">
              <a:rPr lang="en-US" smtClean="0"/>
              <a:pPr/>
              <a:t>4/23/2023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293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28844951-7827-47D4-8276-7DDE1FA7D85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484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56" r:id="rId6"/>
    <p:sldLayoutId id="2147483752" r:id="rId7"/>
    <p:sldLayoutId id="2147483753" r:id="rId8"/>
    <p:sldLayoutId id="2147483754" r:id="rId9"/>
    <p:sldLayoutId id="2147483755" r:id="rId10"/>
    <p:sldLayoutId id="2147483757" r:id="rId11"/>
  </p:sldLayoutIdLst>
  <p:txStyles>
    <p:titleStyle>
      <a:lvl1pPr marL="0" algn="l" defTabSz="914400" rtl="0" eaLnBrk="1" latinLnBrk="0" hangingPunct="1">
        <a:lnSpc>
          <a:spcPct val="90000"/>
        </a:lnSpc>
        <a:spcBef>
          <a:spcPct val="0"/>
        </a:spcBef>
        <a:buNone/>
        <a:defRPr lang="en-US" sz="5200" kern="1200" dirty="0">
          <a:gradFill flip="none" rotWithShape="1">
            <a:gsLst>
              <a:gs pos="0">
                <a:schemeClr val="accent5"/>
              </a:gs>
              <a:gs pos="100000">
                <a:schemeClr val="accent1">
                  <a:alpha val="70000"/>
                </a:schemeClr>
              </a:gs>
            </a:gsLst>
            <a:lin ang="0" scaled="1"/>
            <a:tileRect/>
          </a:gradFill>
          <a:latin typeface="+mj-lt"/>
          <a:ea typeface="+mn-ea"/>
          <a:cs typeface="Angsana New" panose="02020603050405020304" pitchFamily="18" charset="-34"/>
        </a:defRPr>
      </a:lvl1pPr>
    </p:titleStyle>
    <p:bodyStyle>
      <a:lvl1pPr marL="4572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1pPr>
      <a:lvl2pPr marL="8001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4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2pPr>
      <a:lvl3pPr marL="12573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3pPr>
      <a:lvl4pPr marL="16573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1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4pPr>
      <a:lvl5pPr marL="21145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1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3" name="Rectangle 62">
            <a:extLst>
              <a:ext uri="{FF2B5EF4-FFF2-40B4-BE49-F238E27FC236}">
                <a16:creationId xmlns:a16="http://schemas.microsoft.com/office/drawing/2014/main" id="{4E1EF4E8-5513-4BF5-BC41-04645281C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B6742C17-10AE-E3D4-8685-8CAA9D034A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34" b="12397"/>
          <a:stretch/>
        </p:blipFill>
        <p:spPr>
          <a:xfrm>
            <a:off x="0" y="0"/>
            <a:ext cx="12206990" cy="6872990"/>
          </a:xfrm>
          <a:prstGeom prst="rect">
            <a:avLst/>
          </a:prstGeom>
        </p:spPr>
      </p:pic>
      <p:sp>
        <p:nvSpPr>
          <p:cNvPr id="65" name="Rectangle 64">
            <a:extLst>
              <a:ext uri="{FF2B5EF4-FFF2-40B4-BE49-F238E27FC236}">
                <a16:creationId xmlns:a16="http://schemas.microsoft.com/office/drawing/2014/main" id="{F1195305-FB27-4331-8243-C4D3338DC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0" y="0"/>
            <a:ext cx="6858000" cy="6858000"/>
          </a:xfrm>
          <a:prstGeom prst="rect">
            <a:avLst/>
          </a:prstGeom>
          <a:gradFill>
            <a:gsLst>
              <a:gs pos="100000">
                <a:schemeClr val="tx1">
                  <a:alpha val="0"/>
                </a:schemeClr>
              </a:gs>
              <a:gs pos="0">
                <a:schemeClr val="tx1"/>
              </a:gs>
              <a:gs pos="0">
                <a:schemeClr val="tx1">
                  <a:alpha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3E9F55-EFED-2B26-E236-63EB42A20D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7466" y="255968"/>
            <a:ext cx="4567990" cy="3184274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dirty="0">
                <a:solidFill>
                  <a:srgbClr val="FFFFFF"/>
                </a:solidFill>
              </a:rPr>
              <a:t>Team Lambda++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0C9C90-584F-5EB9-EB74-E76BDFD2C1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7469" y="4221449"/>
            <a:ext cx="4567990" cy="1495379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500" dirty="0">
                <a:solidFill>
                  <a:srgbClr val="FFFFFF"/>
                </a:solidFill>
              </a:rPr>
              <a:t>Gage Nott (L)</a:t>
            </a:r>
          </a:p>
          <a:p>
            <a:pPr indent="-2286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500" dirty="0">
                <a:solidFill>
                  <a:srgbClr val="FFFFFF"/>
                </a:solidFill>
              </a:rPr>
              <a:t>Abuzar Bulbulia</a:t>
            </a:r>
          </a:p>
          <a:p>
            <a:pPr indent="-2286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500" dirty="0">
                <a:solidFill>
                  <a:srgbClr val="FFFFFF"/>
                </a:solidFill>
              </a:rPr>
              <a:t>Kevin Kiyo</a:t>
            </a:r>
          </a:p>
          <a:p>
            <a:pPr indent="-2286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500" dirty="0">
                <a:solidFill>
                  <a:srgbClr val="FFFFFF"/>
                </a:solidFill>
              </a:rPr>
              <a:t>Ariel Sischy</a:t>
            </a:r>
          </a:p>
          <a:p>
            <a:pPr indent="-2286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sz="1500" dirty="0">
              <a:solidFill>
                <a:srgbClr val="FFFFFF"/>
              </a:solidFill>
            </a:endParaRPr>
          </a:p>
          <a:p>
            <a:pPr indent="-2286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sz="1500" dirty="0">
              <a:solidFill>
                <a:srgbClr val="FFFFFF"/>
              </a:solidFill>
            </a:endParaRPr>
          </a:p>
        </p:txBody>
      </p:sp>
      <p:pic>
        <p:nvPicPr>
          <p:cNvPr id="17" name="Picture 16" descr="Icon&#10;&#10;Description automatically generated">
            <a:extLst>
              <a:ext uri="{FF2B5EF4-FFF2-40B4-BE49-F238E27FC236}">
                <a16:creationId xmlns:a16="http://schemas.microsoft.com/office/drawing/2014/main" id="{863C3C14-AC74-93B7-7A10-58F2929E0D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8144" y="31657"/>
            <a:ext cx="1563974" cy="163433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6BCCB00-4DE2-73FE-892E-1C2F92EA4B3D}"/>
              </a:ext>
            </a:extLst>
          </p:cNvPr>
          <p:cNvSpPr txBox="1"/>
          <p:nvPr/>
        </p:nvSpPr>
        <p:spPr>
          <a:xfrm>
            <a:off x="447466" y="3428999"/>
            <a:ext cx="1450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>
                <a:solidFill>
                  <a:schemeClr val="bg1"/>
                </a:solidFill>
              </a:rPr>
              <a:t>Team 18</a:t>
            </a:r>
          </a:p>
        </p:txBody>
      </p:sp>
    </p:spTree>
    <p:extLst>
      <p:ext uri="{BB962C8B-B14F-4D97-AF65-F5344CB8AC3E}">
        <p14:creationId xmlns:p14="http://schemas.microsoft.com/office/powerpoint/2010/main" val="1379067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Frame 39">
            <a:extLst>
              <a:ext uri="{FF2B5EF4-FFF2-40B4-BE49-F238E27FC236}">
                <a16:creationId xmlns:a16="http://schemas.microsoft.com/office/drawing/2014/main" id="{DD7EAFE6-2BB9-41FB-9CF4-588CFC708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57" name="Rectangle 41">
            <a:extLst>
              <a:ext uri="{FF2B5EF4-FFF2-40B4-BE49-F238E27FC236}">
                <a16:creationId xmlns:a16="http://schemas.microsoft.com/office/drawing/2014/main" id="{32768DCD-B824-413A-B330-8D57ADB37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3E9F55-EFED-2B26-E236-63EB42A20D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1" y="601961"/>
            <a:ext cx="4362973" cy="88004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400" dirty="0">
                <a:solidFill>
                  <a:srgbClr val="FFC000"/>
                </a:solidFill>
              </a:rPr>
              <a:t>Background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0C9C90-584F-5EB9-EB74-E76BDFD2C1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1" y="2267955"/>
            <a:ext cx="10869120" cy="2488365"/>
          </a:xfrm>
        </p:spPr>
        <p:txBody>
          <a:bodyPr vert="horz" lIns="91440" tIns="45720" rIns="91440" bIns="45720" rtlCol="0"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2800" b="0" i="0" dirty="0">
                <a:solidFill>
                  <a:schemeClr val="tx1"/>
                </a:solidFill>
                <a:effectLst/>
                <a:latin typeface="Söhne"/>
              </a:rPr>
              <a:t> Elephant and rhino reserve with community partnership.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800" b="0" i="0" dirty="0">
                <a:solidFill>
                  <a:schemeClr val="tx1"/>
                </a:solidFill>
                <a:effectLst/>
                <a:latin typeface="Söhne"/>
              </a:rPr>
              <a:t> Managed by non-profit company ERP with 90-year lease.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800" b="0" i="0" dirty="0">
                <a:solidFill>
                  <a:schemeClr val="tx1"/>
                </a:solidFill>
                <a:effectLst/>
                <a:latin typeface="Söhne"/>
              </a:rPr>
              <a:t> Economic opportunities for community, wildlife conservation.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800" b="0" i="0" dirty="0">
                <a:solidFill>
                  <a:schemeClr val="tx1"/>
                </a:solidFill>
                <a:effectLst/>
                <a:latin typeface="Söhne"/>
              </a:rPr>
              <a:t> 30+ employees, potential for expansion, team-based work.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tx1"/>
              </a:solidFill>
            </a:endParaRP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142D3CFE-FB6E-F39F-23B2-47432286C7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8144" y="31657"/>
            <a:ext cx="1563974" cy="1634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477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Frame 39">
            <a:extLst>
              <a:ext uri="{FF2B5EF4-FFF2-40B4-BE49-F238E27FC236}">
                <a16:creationId xmlns:a16="http://schemas.microsoft.com/office/drawing/2014/main" id="{DD7EAFE6-2BB9-41FB-9CF4-588CFC708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57" name="Rectangle 41">
            <a:extLst>
              <a:ext uri="{FF2B5EF4-FFF2-40B4-BE49-F238E27FC236}">
                <a16:creationId xmlns:a16="http://schemas.microsoft.com/office/drawing/2014/main" id="{32768DCD-B824-413A-B330-8D57ADB37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3E9F55-EFED-2B26-E236-63EB42A20D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1" y="601961"/>
            <a:ext cx="5097904" cy="88004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400" dirty="0">
                <a:solidFill>
                  <a:srgbClr val="FFC000"/>
                </a:solidFill>
              </a:rPr>
              <a:t>Problem Statement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0C9C90-584F-5EB9-EB74-E76BDFD2C1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1" y="2267955"/>
            <a:ext cx="10869118" cy="2473042"/>
          </a:xfrm>
        </p:spPr>
        <p:txBody>
          <a:bodyPr vert="horz" lIns="91440" tIns="45720" rIns="91440" bIns="45720" rtlCol="0"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tx1"/>
                </a:solidFill>
                <a:latin typeface="Söhne"/>
              </a:rPr>
              <a:t> </a:t>
            </a:r>
            <a:r>
              <a:rPr lang="en-GB" sz="2800" b="0" i="0" dirty="0">
                <a:solidFill>
                  <a:schemeClr val="tx1"/>
                </a:solidFill>
                <a:effectLst/>
                <a:latin typeface="Söhne"/>
              </a:rPr>
              <a:t>Administrator faces challenges managing reserve activities.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800" b="0" i="0" dirty="0">
                <a:solidFill>
                  <a:schemeClr val="tx1"/>
                </a:solidFill>
                <a:effectLst/>
                <a:latin typeface="Söhne"/>
              </a:rPr>
              <a:t> No system for activity assignment and progress tracking.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800" b="0" i="0" dirty="0">
                <a:solidFill>
                  <a:schemeClr val="tx1"/>
                </a:solidFill>
                <a:effectLst/>
                <a:latin typeface="Söhne"/>
              </a:rPr>
              <a:t> Employees' skills and availability not tracked.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800" b="0" i="0" dirty="0">
                <a:solidFill>
                  <a:schemeClr val="tx1"/>
                </a:solidFill>
                <a:effectLst/>
                <a:latin typeface="Söhne"/>
              </a:rPr>
              <a:t> Lack of formal resource tracking and requesting system.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GB" sz="3600" b="0" i="0" dirty="0">
              <a:solidFill>
                <a:schemeClr val="tx1"/>
              </a:solidFill>
              <a:effectLst/>
            </a:endParaRPr>
          </a:p>
          <a:p>
            <a:pPr indent="-228600" algn="l">
              <a:buFont typeface="Wingdings" panose="05000000000000000000" pitchFamily="2" charset="2"/>
              <a:buChar char="§"/>
            </a:pPr>
            <a:endParaRPr lang="en-GB" sz="3600" b="0" i="0" dirty="0">
              <a:solidFill>
                <a:schemeClr val="tx1"/>
              </a:solidFill>
              <a:effectLst/>
            </a:endParaRPr>
          </a:p>
          <a:p>
            <a:pPr indent="-228600" algn="l">
              <a:buFont typeface="Wingdings" panose="05000000000000000000" pitchFamily="2" charset="2"/>
              <a:buChar char="§"/>
            </a:pPr>
            <a:endParaRPr lang="en-GB" sz="3600" b="0" i="0" dirty="0">
              <a:solidFill>
                <a:schemeClr val="tx1"/>
              </a:solidFill>
              <a:effectLst/>
            </a:endParaRPr>
          </a:p>
          <a:p>
            <a:pPr indent="-228600" algn="l">
              <a:buFont typeface="Wingdings" panose="05000000000000000000" pitchFamily="2" charset="2"/>
              <a:buChar char="§"/>
            </a:pPr>
            <a:endParaRPr lang="en-GB" sz="3600" b="0" i="0" dirty="0">
              <a:solidFill>
                <a:schemeClr val="tx1"/>
              </a:solidFill>
              <a:effectLst/>
            </a:endParaRPr>
          </a:p>
          <a:p>
            <a:pPr indent="-228600" algn="l">
              <a:buFont typeface="Wingdings" panose="05000000000000000000" pitchFamily="2" charset="2"/>
              <a:buChar char="§"/>
            </a:pPr>
            <a:endParaRPr lang="en-GB" sz="3600" b="0" i="0" dirty="0">
              <a:solidFill>
                <a:schemeClr val="tx1"/>
              </a:solidFill>
              <a:effectLst/>
            </a:endParaRPr>
          </a:p>
          <a:p>
            <a:pPr indent="-228600" algn="l">
              <a:buFont typeface="Wingdings" panose="05000000000000000000" pitchFamily="2" charset="2"/>
              <a:buChar char="§"/>
            </a:pPr>
            <a:endParaRPr lang="en-GB" sz="3600" b="0" i="0" dirty="0">
              <a:solidFill>
                <a:schemeClr val="tx1"/>
              </a:solidFill>
              <a:effectLst/>
            </a:endParaRPr>
          </a:p>
          <a:p>
            <a:pPr indent="-228600" algn="l">
              <a:buFont typeface="Wingdings" panose="05000000000000000000" pitchFamily="2" charset="2"/>
              <a:buChar char="§"/>
            </a:pPr>
            <a:endParaRPr lang="en-US" sz="3600" dirty="0">
              <a:solidFill>
                <a:schemeClr val="tx1"/>
              </a:solidFill>
            </a:endParaRPr>
          </a:p>
          <a:p>
            <a:pPr indent="-228600" algn="l">
              <a:buFont typeface="Wingdings" panose="05000000000000000000" pitchFamily="2" charset="2"/>
              <a:buChar char="§"/>
            </a:pPr>
            <a:endParaRPr lang="en-US" sz="3200" dirty="0">
              <a:solidFill>
                <a:schemeClr val="tx1"/>
              </a:solidFill>
            </a:endParaRPr>
          </a:p>
          <a:p>
            <a:pPr indent="-228600" algn="l">
              <a:buFont typeface="Wingdings" panose="05000000000000000000" pitchFamily="2" charset="2"/>
              <a:buChar char="§"/>
            </a:pPr>
            <a:endParaRPr lang="en-US" sz="3600" dirty="0">
              <a:solidFill>
                <a:schemeClr val="tx1"/>
              </a:solidFill>
            </a:endParaRPr>
          </a:p>
          <a:p>
            <a:pPr indent="-228600" algn="l">
              <a:buFont typeface="Wingdings" panose="05000000000000000000" pitchFamily="2" charset="2"/>
              <a:buChar char="§"/>
            </a:pPr>
            <a:endParaRPr lang="en-US" sz="3600" dirty="0">
              <a:solidFill>
                <a:schemeClr val="tx1"/>
              </a:solidFill>
            </a:endParaRPr>
          </a:p>
          <a:p>
            <a:pPr algn="l"/>
            <a:endParaRPr lang="en-US" sz="3600" dirty="0">
              <a:solidFill>
                <a:schemeClr val="tx1"/>
              </a:solidFill>
            </a:endParaRPr>
          </a:p>
          <a:p>
            <a:pPr indent="-228600" algn="l">
              <a:buFont typeface="Wingdings" panose="05000000000000000000" pitchFamily="2" charset="2"/>
              <a:buChar char="§"/>
            </a:pPr>
            <a:endParaRPr lang="en-US" sz="3600" dirty="0">
              <a:solidFill>
                <a:schemeClr val="tx1"/>
              </a:solidFill>
            </a:endParaRPr>
          </a:p>
          <a:p>
            <a:pPr indent="-228600" algn="l">
              <a:buFont typeface="Wingdings" panose="05000000000000000000" pitchFamily="2" charset="2"/>
              <a:buChar char="§"/>
            </a:pPr>
            <a:endParaRPr lang="en-US" sz="3600" dirty="0">
              <a:solidFill>
                <a:schemeClr val="tx1"/>
              </a:solidFill>
            </a:endParaRP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EF884FED-A638-83B5-04CE-F4C4C42FBF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8144" y="31657"/>
            <a:ext cx="1563974" cy="1634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54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Frame 39">
            <a:extLst>
              <a:ext uri="{FF2B5EF4-FFF2-40B4-BE49-F238E27FC236}">
                <a16:creationId xmlns:a16="http://schemas.microsoft.com/office/drawing/2014/main" id="{DD7EAFE6-2BB9-41FB-9CF4-588CFC708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57" name="Rectangle 41">
            <a:extLst>
              <a:ext uri="{FF2B5EF4-FFF2-40B4-BE49-F238E27FC236}">
                <a16:creationId xmlns:a16="http://schemas.microsoft.com/office/drawing/2014/main" id="{32768DCD-B824-413A-B330-8D57ADB37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3E9F55-EFED-2B26-E236-63EB42A20D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1" y="601961"/>
            <a:ext cx="5097904" cy="88004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400" dirty="0">
                <a:solidFill>
                  <a:srgbClr val="FFC000"/>
                </a:solidFill>
              </a:rPr>
              <a:t>Solution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0C9C90-584F-5EB9-EB74-E76BDFD2C1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1" y="2267955"/>
            <a:ext cx="10869118" cy="2571849"/>
          </a:xfrm>
        </p:spPr>
        <p:txBody>
          <a:bodyPr vert="horz" lIns="91440" tIns="45720" rIns="91440" bIns="45720" rtlCol="0"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2800" b="0" i="0" dirty="0">
                <a:solidFill>
                  <a:schemeClr val="tx1"/>
                </a:solidFill>
                <a:effectLst/>
                <a:latin typeface="Söhne"/>
              </a:rPr>
              <a:t> Developing a system to manage activities, tasks and supplies.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800" b="0" i="0" dirty="0">
                <a:solidFill>
                  <a:schemeClr val="tx1"/>
                </a:solidFill>
                <a:effectLst/>
                <a:latin typeface="Söhne"/>
              </a:rPr>
              <a:t> Administrative site to create, monitor activities and generate reports.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800" b="0" i="0" dirty="0">
                <a:solidFill>
                  <a:schemeClr val="tx1"/>
                </a:solidFill>
                <a:effectLst/>
                <a:latin typeface="Söhne"/>
              </a:rPr>
              <a:t> Mobile app for employees to track assigned tasks.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800" b="0" i="0" dirty="0">
                <a:solidFill>
                  <a:schemeClr val="tx1"/>
                </a:solidFill>
                <a:effectLst/>
                <a:latin typeface="Söhne"/>
              </a:rPr>
              <a:t> Clear communication on task progress and formalized requests.</a:t>
            </a:r>
            <a:endParaRPr lang="en-GB" sz="3600" b="0" i="0" dirty="0">
              <a:solidFill>
                <a:schemeClr val="tx1"/>
              </a:solidFill>
              <a:effectLst/>
            </a:endParaRPr>
          </a:p>
          <a:p>
            <a:pPr indent="-228600" algn="l">
              <a:buFont typeface="Wingdings" panose="05000000000000000000" pitchFamily="2" charset="2"/>
              <a:buChar char="§"/>
            </a:pPr>
            <a:endParaRPr lang="en-GB" sz="3600" b="0" i="0" dirty="0">
              <a:solidFill>
                <a:schemeClr val="tx1"/>
              </a:solidFill>
              <a:effectLst/>
            </a:endParaRPr>
          </a:p>
          <a:p>
            <a:pPr indent="-228600" algn="l">
              <a:buFont typeface="Wingdings" panose="05000000000000000000" pitchFamily="2" charset="2"/>
              <a:buChar char="§"/>
            </a:pPr>
            <a:endParaRPr lang="en-GB" sz="3600" b="0" i="0" dirty="0">
              <a:solidFill>
                <a:schemeClr val="tx1"/>
              </a:solidFill>
              <a:effectLst/>
            </a:endParaRPr>
          </a:p>
          <a:p>
            <a:pPr indent="-228600" algn="l">
              <a:buFont typeface="Wingdings" panose="05000000000000000000" pitchFamily="2" charset="2"/>
              <a:buChar char="§"/>
            </a:pPr>
            <a:endParaRPr lang="en-GB" sz="3600" b="0" i="0" dirty="0">
              <a:solidFill>
                <a:schemeClr val="tx1"/>
              </a:solidFill>
              <a:effectLst/>
            </a:endParaRPr>
          </a:p>
          <a:p>
            <a:pPr indent="-228600" algn="l">
              <a:buFont typeface="Wingdings" panose="05000000000000000000" pitchFamily="2" charset="2"/>
              <a:buChar char="§"/>
            </a:pPr>
            <a:endParaRPr lang="en-GB" sz="3600" b="0" i="0" dirty="0">
              <a:solidFill>
                <a:schemeClr val="tx1"/>
              </a:solidFill>
              <a:effectLst/>
            </a:endParaRPr>
          </a:p>
          <a:p>
            <a:pPr indent="-228600" algn="l">
              <a:buFont typeface="Wingdings" panose="05000000000000000000" pitchFamily="2" charset="2"/>
              <a:buChar char="§"/>
            </a:pPr>
            <a:endParaRPr lang="en-GB" sz="3600" b="0" i="0" dirty="0">
              <a:solidFill>
                <a:schemeClr val="tx1"/>
              </a:solidFill>
              <a:effectLst/>
            </a:endParaRPr>
          </a:p>
          <a:p>
            <a:pPr indent="-228600" algn="l">
              <a:buFont typeface="Wingdings" panose="05000000000000000000" pitchFamily="2" charset="2"/>
              <a:buChar char="§"/>
            </a:pPr>
            <a:endParaRPr lang="en-US" sz="3600" dirty="0">
              <a:solidFill>
                <a:schemeClr val="tx1"/>
              </a:solidFill>
            </a:endParaRPr>
          </a:p>
          <a:p>
            <a:pPr indent="-228600" algn="l">
              <a:buFont typeface="Wingdings" panose="05000000000000000000" pitchFamily="2" charset="2"/>
              <a:buChar char="§"/>
            </a:pPr>
            <a:endParaRPr lang="en-US" sz="3200" dirty="0">
              <a:solidFill>
                <a:schemeClr val="tx1"/>
              </a:solidFill>
            </a:endParaRPr>
          </a:p>
          <a:p>
            <a:pPr indent="-228600" algn="l">
              <a:buFont typeface="Wingdings" panose="05000000000000000000" pitchFamily="2" charset="2"/>
              <a:buChar char="§"/>
            </a:pPr>
            <a:endParaRPr lang="en-US" sz="3600" dirty="0">
              <a:solidFill>
                <a:schemeClr val="tx1"/>
              </a:solidFill>
            </a:endParaRPr>
          </a:p>
          <a:p>
            <a:pPr indent="-228600" algn="l">
              <a:buFont typeface="Wingdings" panose="05000000000000000000" pitchFamily="2" charset="2"/>
              <a:buChar char="§"/>
            </a:pPr>
            <a:endParaRPr lang="en-US" sz="3600" dirty="0">
              <a:solidFill>
                <a:schemeClr val="tx1"/>
              </a:solidFill>
            </a:endParaRPr>
          </a:p>
          <a:p>
            <a:pPr algn="l"/>
            <a:endParaRPr lang="en-US" sz="3600" dirty="0">
              <a:solidFill>
                <a:schemeClr val="tx1"/>
              </a:solidFill>
            </a:endParaRPr>
          </a:p>
          <a:p>
            <a:pPr indent="-228600" algn="l">
              <a:buFont typeface="Wingdings" panose="05000000000000000000" pitchFamily="2" charset="2"/>
              <a:buChar char="§"/>
            </a:pPr>
            <a:endParaRPr lang="en-US" sz="3600" dirty="0">
              <a:solidFill>
                <a:schemeClr val="tx1"/>
              </a:solidFill>
            </a:endParaRPr>
          </a:p>
          <a:p>
            <a:pPr indent="-228600" algn="l">
              <a:buFont typeface="Wingdings" panose="05000000000000000000" pitchFamily="2" charset="2"/>
              <a:buChar char="§"/>
            </a:pPr>
            <a:endParaRPr lang="en-US" sz="3600" dirty="0">
              <a:solidFill>
                <a:schemeClr val="tx1"/>
              </a:solidFill>
            </a:endParaRP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EF884FED-A638-83B5-04CE-F4C4C42FBF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8144" y="31657"/>
            <a:ext cx="1563974" cy="1634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579784"/>
      </p:ext>
    </p:extLst>
  </p:cSld>
  <p:clrMapOvr>
    <a:masterClrMapping/>
  </p:clrMapOvr>
</p:sld>
</file>

<file path=ppt/theme/theme1.xml><?xml version="1.0" encoding="utf-8"?>
<a:theme xmlns:a="http://schemas.openxmlformats.org/drawingml/2006/main" name="LuminousVTI">
  <a:themeElements>
    <a:clrScheme name="Custom 54">
      <a:dk1>
        <a:sysClr val="windowText" lastClr="000000"/>
      </a:dk1>
      <a:lt1>
        <a:sysClr val="window" lastClr="FFFFFF"/>
      </a:lt1>
      <a:dk2>
        <a:srgbClr val="201449"/>
      </a:dk2>
      <a:lt2>
        <a:srgbClr val="EEEEEE"/>
      </a:lt2>
      <a:accent1>
        <a:srgbClr val="F900A0"/>
      </a:accent1>
      <a:accent2>
        <a:srgbClr val="4D4EE6"/>
      </a:accent2>
      <a:accent3>
        <a:srgbClr val="454B78"/>
      </a:accent3>
      <a:accent4>
        <a:srgbClr val="A3A3C1"/>
      </a:accent4>
      <a:accent5>
        <a:srgbClr val="7162FE"/>
      </a:accent5>
      <a:accent6>
        <a:srgbClr val="1EBE9B"/>
      </a:accent6>
      <a:hlink>
        <a:srgbClr val="F900A0"/>
      </a:hlink>
      <a:folHlink>
        <a:srgbClr val="8477FE"/>
      </a:folHlink>
    </a:clrScheme>
    <a:fontScheme name="Custom 51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uminousVTI" id="{3EBF12FF-FD44-415B-AB75-5B4F7E5C3AC4}" vid="{521B7FAE-6A8D-4468-B79A-0706294A0D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1958</TotalTime>
  <Words>141</Words>
  <Application>Microsoft Office PowerPoint</Application>
  <PresentationFormat>Widescreen</PresentationFormat>
  <Paragraphs>42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Avenir Next LT Pro</vt:lpstr>
      <vt:lpstr>Sabon Next LT</vt:lpstr>
      <vt:lpstr>Söhne</vt:lpstr>
      <vt:lpstr>Wingdings</vt:lpstr>
      <vt:lpstr>LuminousVTI</vt:lpstr>
      <vt:lpstr>Team Lambda++</vt:lpstr>
      <vt:lpstr>Background</vt:lpstr>
      <vt:lpstr>Problem Statement</vt:lpstr>
      <vt:lpstr>Solution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Lambda++</dc:title>
  <dc:creator>KEVIN MZUKISI KIYO</dc:creator>
  <cp:lastModifiedBy>KEVIN MZUKISI KIYO</cp:lastModifiedBy>
  <cp:revision>6</cp:revision>
  <dcterms:created xsi:type="dcterms:W3CDTF">2023-04-21T06:12:22Z</dcterms:created>
  <dcterms:modified xsi:type="dcterms:W3CDTF">2023-04-23T14:43:31Z</dcterms:modified>
</cp:coreProperties>
</file>