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43.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48.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37.xml" ContentType="application/vnd.openxmlformats-officedocument.presentationml.notesSlide+xml"/>
  <Override PartName="/ppt/notesSlides/notesSlide43.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9.xml" ContentType="application/vnd.openxmlformats-officedocument.presentationml.notesSlide+xml"/>
  <Override PartName="/ppt/notesSlides/notesSlide44.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Slides/notesSlide35.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8.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54"/>
  </p:notesMasterIdLst>
  <p:handoutMasterIdLst>
    <p:handoutMasterId r:id="rId55"/>
  </p:handoutMasterIdLst>
  <p:sldIdLst>
    <p:sldId id="330" r:id="rId3"/>
    <p:sldId id="331" r:id="rId4"/>
    <p:sldId id="334" r:id="rId5"/>
    <p:sldId id="333" r:id="rId6"/>
    <p:sldId id="332"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82" r:id="rId48"/>
    <p:sldId id="383" r:id="rId49"/>
    <p:sldId id="378" r:id="rId50"/>
    <p:sldId id="380" r:id="rId51"/>
    <p:sldId id="381" r:id="rId52"/>
    <p:sldId id="298" r:id="rId53"/>
  </p:sldIdLst>
  <p:sldSz cx="9144000" cy="6858000" type="screen4x3"/>
  <p:notesSz cx="6858000" cy="9144000"/>
  <p:embeddedFontLst>
    <p:embeddedFont>
      <p:font typeface="Verdana" panose="020B0604030504040204" pitchFamily="34" charset="0"/>
      <p:regular r:id="rId56"/>
      <p:bold r:id="rId57"/>
      <p:italic r:id="rId58"/>
      <p:boldItalic r:id="rId59"/>
    </p:embeddedFont>
    <p:embeddedFont>
      <p:font typeface="Noto Sans Symbols" panose="020B060402020202020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guide id="8" orient="horz" pos="95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1" autoAdjust="0"/>
    <p:restoredTop sz="94343" autoAdjust="0"/>
  </p:normalViewPr>
  <p:slideViewPr>
    <p:cSldViewPr snapToGrid="0" snapToObjects="1">
      <p:cViewPr varScale="1">
        <p:scale>
          <a:sx n="73" d="100"/>
          <a:sy n="73" d="100"/>
        </p:scale>
        <p:origin x="1182" y="72"/>
      </p:cViewPr>
      <p:guideLst>
        <p:guide orient="horz" pos="3997"/>
        <p:guide pos="295"/>
        <p:guide orient="horz" pos="4178"/>
        <p:guide orient="horz" pos="119"/>
        <p:guide orient="horz" pos="709"/>
        <p:guide orient="horz" pos="1071"/>
        <p:guide pos="635"/>
        <p:guide orient="horz" pos="958"/>
      </p:guideLst>
    </p:cSldViewPr>
  </p:slideViewPr>
  <p:outlineViewPr>
    <p:cViewPr>
      <p:scale>
        <a:sx n="33" d="100"/>
        <a:sy n="33" d="100"/>
      </p:scale>
      <p:origin x="0" y="-6732"/>
    </p:cViewPr>
  </p:outlineViewPr>
  <p:notesTextViewPr>
    <p:cViewPr>
      <p:scale>
        <a:sx n="100" d="100"/>
        <a:sy n="100" d="100"/>
      </p:scale>
      <p:origin x="0" y="0"/>
    </p:cViewPr>
  </p:notesTextViewPr>
  <p:sorterViewPr>
    <p:cViewPr>
      <p:scale>
        <a:sx n="100" d="100"/>
        <a:sy n="100" d="100"/>
      </p:scale>
      <p:origin x="0" y="-3402"/>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3.fntdata"/><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commentAuthors" Target="commentAuthors.xml"/><Relationship Id="rId69"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9/20/2021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sz="1200" kern="1200" dirty="0">
                <a:solidFill>
                  <a:schemeClr val="tx1"/>
                </a:solidFill>
                <a:effectLst/>
                <a:latin typeface="Arial" pitchFamily="-110" charset="0"/>
                <a:ea typeface="+mn-ea"/>
                <a:cs typeface="+mn-cs"/>
              </a:rPr>
              <a:t>A significant security problem for networked systems is hostile, or at least unwanted, trespass by users or software. User trespass can take the form of unauthorized logon or other access to a machine or, in the case of an authorized user, acquisition of privileges</a:t>
            </a:r>
            <a:r>
              <a:rPr lang="en-US" sz="1200" kern="1200" baseline="0" dirty="0">
                <a:solidFill>
                  <a:schemeClr val="tx1"/>
                </a:solidFill>
                <a:effectLst/>
                <a:latin typeface="Arial" pitchFamily="-110" charset="0"/>
                <a:ea typeface="+mn-ea"/>
                <a:cs typeface="+mn-cs"/>
              </a:rPr>
              <a:t> </a:t>
            </a:r>
            <a:r>
              <a:rPr lang="en-US" sz="1200" kern="1200" dirty="0">
                <a:solidFill>
                  <a:schemeClr val="tx1"/>
                </a:solidFill>
                <a:effectLst/>
                <a:latin typeface="Arial" pitchFamily="-110" charset="0"/>
                <a:ea typeface="+mn-ea"/>
                <a:cs typeface="+mn-cs"/>
              </a:rPr>
              <a:t>or performance of actions beyond those that have been authorized. Software</a:t>
            </a:r>
            <a:r>
              <a:rPr lang="en-US" sz="1200" kern="1200" baseline="0" dirty="0">
                <a:solidFill>
                  <a:schemeClr val="tx1"/>
                </a:solidFill>
                <a:effectLst/>
                <a:latin typeface="Arial" pitchFamily="-110" charset="0"/>
                <a:ea typeface="+mn-ea"/>
                <a:cs typeface="+mn-cs"/>
              </a:rPr>
              <a:t> </a:t>
            </a:r>
            <a:r>
              <a:rPr lang="en-US" sz="1200" kern="1200" dirty="0">
                <a:solidFill>
                  <a:schemeClr val="tx1"/>
                </a:solidFill>
                <a:effectLst/>
                <a:latin typeface="Arial" pitchFamily="-110" charset="0"/>
                <a:ea typeface="+mn-ea"/>
                <a:cs typeface="+mn-cs"/>
              </a:rPr>
              <a:t>trespass includes a range of malware variants as we discuss in Chapter 6.</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This chapter covers the subject of intrusions. First, we examine the nature of intruders and how they attack, then look at strategies for detecting intrusions.</a:t>
            </a:r>
          </a:p>
          <a:p>
            <a:endParaRPr lang="en-US" b="0"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The techniques and behavior patterns of intruders are constantly shifting, to exploit newly discovered weaknesses and to evade detection and countermeasures. However, intruders typically use steps from a common attack methodology. </a:t>
            </a:r>
            <a:r>
              <a:rPr lang="en-US" sz="1200" b="0" i="0" u="none" strike="noStrike" kern="1200" cap="none" dirty="0">
                <a:solidFill>
                  <a:schemeClr val="tx1"/>
                </a:solidFill>
                <a:effectLst/>
                <a:latin typeface="Arial" pitchFamily="-110" charset="0"/>
                <a:ea typeface="Arial"/>
                <a:cs typeface="Arial"/>
                <a:sym typeface="Arial"/>
              </a:rPr>
              <a:t>[VERI16] in their “Wrap up” section illustrate a typical sequence of actions, starting with a phishing attack that results in the installation of malware that steals login credentials that eventually result in the compromise of a Point-of-Sale terminal. They note that while this is one specific incident scenario, the components are commonly seen in many attacks. </a:t>
            </a:r>
            <a:r>
              <a:rPr lang="en-US" sz="1200" b="0" i="0" u="none" strike="noStrike" kern="1200" cap="none" baseline="0" dirty="0">
                <a:solidFill>
                  <a:schemeClr val="tx1"/>
                </a:solidFill>
                <a:latin typeface="Arial" pitchFamily="-110" charset="0"/>
                <a:ea typeface="Arial"/>
                <a:cs typeface="Arial"/>
                <a:sym typeface="Arial"/>
              </a:rPr>
              <a:t> [MCCL12] discuss in detail activities associated with the following steps: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Target Acquisition and Information Gathering</a:t>
            </a:r>
            <a:r>
              <a:rPr lang="en-US" sz="1200" b="0" i="0" u="none" strike="noStrike" kern="1200" cap="none" baseline="0" dirty="0">
                <a:solidFill>
                  <a:schemeClr val="tx1"/>
                </a:solidFill>
                <a:latin typeface="Arial" pitchFamily="-110" charset="0"/>
                <a:ea typeface="Arial"/>
                <a:cs typeface="Arial"/>
                <a:sym typeface="Arial"/>
              </a:rPr>
              <a:t>:  Where the attacker identifies and characterizes the target systems using publicly available information, both technical and non-technical, and the use network exploration tools to map target resources.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Initial Access</a:t>
            </a:r>
            <a:r>
              <a:rPr lang="en-US" sz="1200" b="0" i="0" u="none" strike="noStrike" kern="1200" cap="none" baseline="0" dirty="0">
                <a:solidFill>
                  <a:schemeClr val="tx1"/>
                </a:solidFill>
                <a:latin typeface="Arial" pitchFamily="-110" charset="0"/>
                <a:ea typeface="Arial"/>
                <a:cs typeface="Arial"/>
                <a:sym typeface="Arial"/>
              </a:rPr>
              <a:t>: The initial access to a target system, typically by exploiting a remote network vulnerability as we discuss in Chapters 10 and 11, by guessing weak authentication credentials used in a remote service as we discussed in Chapter 3, or via the installation of malware on the system using some form of social engineering or drive-by-download attack as we discuss in Chapter 6.</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Privilege Escalation</a:t>
            </a:r>
            <a:r>
              <a:rPr lang="en-US" sz="1200" b="0" i="0" u="none" strike="noStrike" kern="1200" cap="none" baseline="0" dirty="0">
                <a:solidFill>
                  <a:schemeClr val="tx1"/>
                </a:solidFill>
                <a:latin typeface="Arial" pitchFamily="-110" charset="0"/>
                <a:ea typeface="Arial"/>
                <a:cs typeface="Arial"/>
                <a:sym typeface="Arial"/>
              </a:rPr>
              <a:t>: Actions taken on the system, typically via a local access vulnerability as discussed in Chapters 10 and 11, to increase the privileges available to the attacker to enable their desired goals on the target system.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Information Gathering or System Exploit: </a:t>
            </a:r>
            <a:r>
              <a:rPr lang="en-US" sz="1200" b="0" i="0" u="none" strike="noStrike" kern="1200" cap="none" baseline="0" dirty="0">
                <a:solidFill>
                  <a:schemeClr val="tx1"/>
                </a:solidFill>
                <a:latin typeface="Arial" pitchFamily="-110" charset="0"/>
                <a:ea typeface="Arial"/>
                <a:cs typeface="Arial"/>
                <a:sym typeface="Arial"/>
              </a:rPr>
              <a:t>Actions by the attacker to access or modify information or resources on the system, or to navigate to another target system.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Maintaining Access</a:t>
            </a:r>
            <a:r>
              <a:rPr lang="en-US" sz="1200" b="0" i="0" u="none" strike="noStrike" kern="1200" cap="none" baseline="0" dirty="0">
                <a:solidFill>
                  <a:schemeClr val="tx1"/>
                </a:solidFill>
                <a:latin typeface="Arial" pitchFamily="-110" charset="0"/>
                <a:ea typeface="Arial"/>
                <a:cs typeface="Arial"/>
                <a:sym typeface="Arial"/>
              </a:rPr>
              <a:t>: Actions such as the installation of backdoors or other malicious software as we discuss in Chapter 6, or through the addition of covert authentication credentials or other configuration changes to the system, to enable continued access by the attacker after the initial attack.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Covering Tracks: </a:t>
            </a:r>
            <a:r>
              <a:rPr lang="en-US" sz="1200" b="0" i="0" u="none" strike="noStrike" kern="1200" cap="none" baseline="0" dirty="0">
                <a:solidFill>
                  <a:schemeClr val="tx1"/>
                </a:solidFill>
                <a:latin typeface="Arial" pitchFamily="-110" charset="0"/>
                <a:ea typeface="Arial"/>
                <a:cs typeface="Arial"/>
                <a:sym typeface="Arial"/>
              </a:rPr>
              <a:t>Where the attacker disables or edits audit logs such as we discuss in Chapter 18, to remove evidence of attack activity, and uses rootkits and other measures to hide covertly installed files or code as we discuss in Chapter 6.</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1174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pitchFamily="-110" charset="0"/>
                <a:ea typeface="Arial"/>
                <a:cs typeface="Arial"/>
                <a:sym typeface="Arial"/>
              </a:rPr>
              <a:t> Table 8.1 lists examples of activities associated with the above steps.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795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1616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5344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1161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Arial" pitchFamily="-110" charset="0"/>
                <a:ea typeface="Arial"/>
                <a:cs typeface="Arial"/>
                <a:sym typeface="Arial"/>
              </a:rPr>
              <a:t> </a:t>
            </a:r>
            <a:r>
              <a:rPr lang="en-US" sz="1200" b="1" i="0" u="none" strike="noStrike" kern="1200" cap="none" dirty="0">
                <a:solidFill>
                  <a:schemeClr val="tx1"/>
                </a:solidFill>
                <a:effectLst/>
                <a:latin typeface="Arial" pitchFamily="-110" charset="0"/>
                <a:ea typeface="Arial"/>
                <a:cs typeface="Arial"/>
                <a:sym typeface="Arial"/>
              </a:rPr>
              <a:t>security intrusion: </a:t>
            </a:r>
            <a:r>
              <a:rPr lang="en-US" sz="1200" b="0" i="0" u="none" strike="noStrike" kern="1200" cap="none" dirty="0">
                <a:solidFill>
                  <a:schemeClr val="tx1"/>
                </a:solidFill>
                <a:effectLst/>
                <a:latin typeface="Arial" pitchFamily="-110" charset="0"/>
                <a:ea typeface="Arial"/>
                <a:cs typeface="Arial"/>
                <a:sym typeface="Arial"/>
              </a:rPr>
              <a:t>Unauthorized act of bypassing the security mechanisms of a system.</a:t>
            </a:r>
          </a:p>
          <a:p>
            <a:endParaRPr lang="en-US" sz="1200" b="0" i="0" u="none" strike="noStrike" kern="1200" cap="none" dirty="0">
              <a:solidFill>
                <a:schemeClr val="tx1"/>
              </a:solidFill>
              <a:effectLst/>
              <a:latin typeface="Arial" pitchFamily="-110" charset="0"/>
              <a:ea typeface="Arial"/>
              <a:cs typeface="Arial"/>
              <a:sym typeface="Arial"/>
            </a:endParaRPr>
          </a:p>
          <a:p>
            <a:r>
              <a:rPr lang="en-US" sz="1200" b="0" i="0" u="none" strike="noStrike" kern="1200" cap="none" dirty="0">
                <a:solidFill>
                  <a:schemeClr val="tx1"/>
                </a:solidFill>
                <a:effectLst/>
                <a:latin typeface="Arial" pitchFamily="-110" charset="0"/>
                <a:ea typeface="Arial"/>
                <a:cs typeface="Arial"/>
                <a:sym typeface="Arial"/>
              </a:rPr>
              <a:t> </a:t>
            </a:r>
            <a:r>
              <a:rPr lang="en-US" sz="1200" b="1" i="0" u="none" strike="noStrike" kern="1200" cap="none" dirty="0">
                <a:solidFill>
                  <a:schemeClr val="tx1"/>
                </a:solidFill>
                <a:effectLst/>
                <a:latin typeface="Arial" pitchFamily="-110" charset="0"/>
                <a:ea typeface="Arial"/>
                <a:cs typeface="Arial"/>
                <a:sym typeface="Arial"/>
              </a:rPr>
              <a:t>intrusion detection: </a:t>
            </a:r>
            <a:r>
              <a:rPr lang="en-US" sz="1200" b="0" i="0" u="none" strike="noStrike" kern="1200" cap="none" dirty="0">
                <a:solidFill>
                  <a:schemeClr val="tx1"/>
                </a:solidFill>
                <a:effectLst/>
                <a:latin typeface="Arial" pitchFamily="-110" charset="0"/>
                <a:ea typeface="Arial"/>
                <a:cs typeface="Arial"/>
                <a:sym typeface="Arial"/>
              </a:rPr>
              <a:t>A hardware or software function that gathers and analyzes information from various areas within a computer or a network to identify possible security intrusions.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427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An IDS comprises three logical components: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Sensors </a:t>
            </a:r>
            <a:r>
              <a:rPr lang="en-US" sz="1200" b="0" i="0" u="none" strike="noStrike" kern="1200" cap="none" baseline="0" dirty="0">
                <a:solidFill>
                  <a:schemeClr val="tx1"/>
                </a:solidFill>
                <a:latin typeface="Arial" pitchFamily="-110" charset="0"/>
                <a:ea typeface="Arial"/>
                <a:cs typeface="Arial"/>
                <a:sym typeface="Arial"/>
              </a:rPr>
              <a:t>: Sensors are responsible for collecting data. The input for a sensor may be any part of a system that could contain evidence of an intrusion. Types of input to a sensor includes network packets, log files, and system call traces. Sensors collect and forward this information to the analyzer.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Analyzers :</a:t>
            </a:r>
            <a:r>
              <a:rPr lang="en-US" sz="1200" b="0" i="0" u="none" strike="noStrike" kern="1200" cap="none" baseline="0" dirty="0">
                <a:solidFill>
                  <a:schemeClr val="tx1"/>
                </a:solidFill>
                <a:latin typeface="Arial" pitchFamily="-110" charset="0"/>
                <a:ea typeface="Arial"/>
                <a:cs typeface="Arial"/>
                <a:sym typeface="Arial"/>
              </a:rPr>
              <a:t> 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The sensor inputs may also be stored for future analysis and review in a storage or database component.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User interface</a:t>
            </a:r>
            <a:r>
              <a:rPr lang="en-US" sz="1200" b="0" i="0" u="none" strike="noStrike" kern="1200" cap="none" baseline="0" dirty="0">
                <a:solidFill>
                  <a:schemeClr val="tx1"/>
                </a:solidFill>
                <a:latin typeface="Arial" pitchFamily="-110" charset="0"/>
                <a:ea typeface="Arial"/>
                <a:cs typeface="Arial"/>
                <a:sym typeface="Arial"/>
              </a:rPr>
              <a:t>: The user interface to an IDS enables a user to view output from the system or control the behavior of the system. In some systems, the user interface may equate to a manager, director, or console component.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An IDS may use a single sensor and analyzer, such as a classic HIDS on a host or NIDS in a firewall device. More sophisticated IDSs can use multiple sensors, across a range of host and network devices, sending information to a centralized analyzer and user interface in a distributed architecture.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IDSs are often classified based on the source and type of data analyzed, as: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Host-based IDS (HIDS):</a:t>
            </a:r>
            <a:r>
              <a:rPr lang="en-US" sz="1200" b="0" i="0" u="none" strike="noStrike" kern="1200" cap="none" baseline="0" dirty="0">
                <a:solidFill>
                  <a:schemeClr val="tx1"/>
                </a:solidFill>
                <a:latin typeface="Arial" pitchFamily="-110" charset="0"/>
                <a:ea typeface="Arial"/>
                <a:cs typeface="Arial"/>
                <a:sym typeface="Arial"/>
              </a:rPr>
              <a:t> Monitors the characteristics of a single host and the events occurring within that host, such as process identifiers and the system calls they make, for evidence of suspicious activity.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Network-based IDS (NIDS): </a:t>
            </a:r>
            <a:r>
              <a:rPr lang="en-US" sz="1200" b="0" i="0" u="none" strike="noStrike" kern="1200" cap="none" baseline="0" dirty="0">
                <a:solidFill>
                  <a:schemeClr val="tx1"/>
                </a:solidFill>
                <a:latin typeface="Arial" pitchFamily="-110" charset="0"/>
                <a:ea typeface="Arial"/>
                <a:cs typeface="Arial"/>
                <a:sym typeface="Arial"/>
              </a:rPr>
              <a:t>Monitors network traffic for particular network segments or devices and analyzes network, transport, and application protocols to identify suspicious activity.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Distributed or hybrid IDS: </a:t>
            </a:r>
            <a:r>
              <a:rPr lang="en-US" sz="1200" b="0" i="0" u="none" strike="noStrike" kern="1200" cap="none" baseline="0" dirty="0">
                <a:solidFill>
                  <a:schemeClr val="tx1"/>
                </a:solidFill>
                <a:latin typeface="Arial" pitchFamily="-110" charset="0"/>
                <a:ea typeface="Arial"/>
                <a:cs typeface="Arial"/>
                <a:sym typeface="Arial"/>
              </a:rPr>
              <a:t>Combines information from a number of sensors, often both host and network-based, in a central analyzer that is able to better identify and respond to intrusion activity.</a:t>
            </a:r>
            <a:endParaRPr lang="en-US" dirty="0">
              <a:latin typeface="Times New Roman" pitchFamily="-110" charset="0"/>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3971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Authentication facilities, access control facilities, and firewalls all play a role in countering intrusions. Another line of defense is intrusion detection, and this has been the focus of much research in recent years. This interest is motivated by a number of considerations, including the following: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1.  If an intrusion is detected quickly enough, the intruder can be identified and ejected from the system before any damage is done or any data are compromised. Even if the detection is not sufficiently timely to preempt the intruder, the sooner that the intrusion is detected, the less the amount of damage and the more quickly that recovery can be achieved.</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2.  An effective IDS can serve as a deterrent, thus acting to prevent intrusions.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3.  Intrusion detection enables the collection of information about intrusion techniques that can be used to strengthen intrusion prevention measures.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Intrusion detection is based on the assumption that the behavior of the intruder differs from that of a legitimate user in ways that can be quantified. Of course, we cannot expect that there will be a crisp, exact distinction between an attack by an intruder and the normal use of resources by an authorized user. Rather, we must expect that there will be some overlap.</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Figure 8.1 suggests, in abstract terms, the nature of the task confronting the designer of an IDS. Although the typical behavior of an intruder differs from the typical behavior of an authorized user, there is an overlap in these behaviors. Thus, a loose interpretation of intruder behavior, which will catch more intruders, will also lead to a number of false positives , or false alarms, where authorized users are identified as intruders. On the other hand, an attempt to limit false positives by a tight interpretation of intruder behavior will lead to an increase in false negatives , or intruders not identified as intruders. Thus, there is an element of compromise  and art in the practice of intrusion detection. Ideally you want an IDS to have a high detection rate, that is, the ratio of detected to total attacks, while minimizing the false alarm rate, the ratio of incorrectly classified to total normal usage [LAZA05].</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 an important early study of intrusion [ANDE80], Anderson postulated that one could, with reasonable confidence, distinguish between an outside attacker and a legitimate user. Patterns of legitimate user behavior can be established by observing past history, and significant deviation from such patterns can be detected. Anderson suggests that the task of detecting an inside attacker (a legitimate user acting in an unauthorized fashion) is more difficult, in that the distinction between abnormal and normal behavior may be small. Anderson concluded that such violations would be undetectable solely through the search for anomalous behavior. However, insider behavior might nevertheless be detectable by intelligent definition of the class of conditions that suggest unauthorized use. These observations, which were made in 1980, remain true today.
The graph plots probability density function versus measurable behavior parameter. The graph displays two overlapping bell curves. The overlapping region is shaded and labeled, overlap in observed or expected behavior. The bell curve in the left is labeled, profile of intruder behavior and the bell curve in the right is labeled, profile of authorized user behavior. The right tail of the first curve is labeled, average behavior of authorized user. The left tail of the second curve is labeled, average behavior of intruder.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031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To be of practical use, an IDS should detect a substantial percentage of intrusions while keeping the false alarm rate at an acceptable level. If only a modest percentage of actual intrusions are detected, the system provides a false sense of security. On the other hand, if the system frequently triggers an alert when there is no intrusion (a false alarm), then either system managers will begin to ignore the alarms, or much time will be wasted analyzing the false alarms.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Unfortunately, because of the nature of the probabilities involved, it is very difficult to meet the standard of high rate of detections with a low rate of false alarms. In general, if the actual numbers of intrusions is low compared to the number of legitimate uses of a system, then the false alarm rate will be high unless the  test is extremely discriminating. This is an example of a phenomenon known as the base-rate fallacy . A study of existing IDSs, reported in [AXEL00], indicated that current systems have not overcome the problem of the base-rate fallacy. See Appendix I for a brief background on the mathematics of this problem.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[BALA98] lists the following as desirable for an IDS. It must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Run continually with minimal human supervision.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Be fault tolerant in the sense that it must be able to recover from system crashes and reinitializations.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Resist subversion. The IDS must be able to monitor itself and detect if it has been modified by an attacker.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Impose a minimal overhead on the system where it is running.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Be able to be configured according to the security policies of the system that is being monitored.</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Be able to adapt to changes in system and user behavior over time.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Be able to scale to monitor a large number of hosts.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Provide graceful degradation of service in the sense that if some components of the IDS stop working for any reason, the rest of them should be affected as little as possible.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Allow dynamic reconfiguration; that is, the ability to reconfigure the IDS without having to restart it.</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35127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IDSs typically use one of the following alternative approaches to analyze sensor data to detect intrusions: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1. </a:t>
            </a:r>
            <a:r>
              <a:rPr lang="en-US" sz="1200" b="1" i="0" u="none" strike="noStrike" kern="1200" cap="none" baseline="0" dirty="0">
                <a:solidFill>
                  <a:schemeClr val="tx1"/>
                </a:solidFill>
                <a:latin typeface="Arial" pitchFamily="-110" charset="0"/>
                <a:ea typeface="Arial"/>
                <a:cs typeface="Arial"/>
                <a:sym typeface="Arial"/>
              </a:rPr>
              <a:t>Anomaly detection</a:t>
            </a:r>
            <a:r>
              <a:rPr lang="en-US" sz="1200" b="0" i="0" u="none" strike="noStrike" kern="1200" cap="none" baseline="0" dirty="0">
                <a:solidFill>
                  <a:schemeClr val="tx1"/>
                </a:solidFill>
                <a:latin typeface="Arial" pitchFamily="-110" charset="0"/>
                <a:ea typeface="Arial"/>
                <a:cs typeface="Arial"/>
                <a:sym typeface="Arial"/>
              </a:rPr>
              <a:t>:  Involves the collection of data relating to the behavior of legitimate users over a period of time. Then current observed behavior is analyzed to determine with a high level of confidence whether this behavior is that of a legitimate user or alternatively that of an intruder.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2. </a:t>
            </a:r>
            <a:r>
              <a:rPr lang="en-US" sz="1200" b="1" i="0" u="none" strike="noStrike" kern="1200" cap="none" baseline="0" dirty="0">
                <a:solidFill>
                  <a:schemeClr val="tx1"/>
                </a:solidFill>
                <a:latin typeface="Arial" pitchFamily="-110" charset="0"/>
                <a:ea typeface="Arial"/>
                <a:cs typeface="Arial"/>
                <a:sym typeface="Arial"/>
              </a:rPr>
              <a:t>Signature or Heuristic detection</a:t>
            </a:r>
            <a:r>
              <a:rPr lang="en-US" sz="1200" b="0" i="0" u="none" strike="noStrike" kern="1200" cap="none" baseline="0" dirty="0">
                <a:solidFill>
                  <a:schemeClr val="tx1"/>
                </a:solidFill>
                <a:latin typeface="Arial" pitchFamily="-110" charset="0"/>
                <a:ea typeface="Arial"/>
                <a:cs typeface="Arial"/>
                <a:sym typeface="Arial"/>
              </a:rPr>
              <a:t>:  Uses a set of known malicious data patterns (signatures) or attack rules (heuristics) that are compared with current behavior to decide if is that of an intruder. It is also known as misuse detection. This approach can only identify known attacks for which it has patterns or rules.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 essence, anomaly approaches aim to define normal, or expected, behavior, in order to identify malicious or unauthorized behavior. Signature or heuristic-based approaches directly define malicious or unauthorized behavior. They can quickly and efficiently identify known attacks. However only anomaly detection is able to detect unknown, zero-day attacks, as it starts with known good behavior and identifies anomalies to it. Given this advantage, clearly anomaly detection would be the preferred approach, were it not for the difficulty in collecting and analyzing the data required, and the high level of false alarms, as we discuss in the following sections.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4214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One of the key threats to security is the use of some form of hacking by an intruder, often referred to as a hacker or cracker. Verizon [VERI16] indicates that 92% of the breaches they investigated were by outsiders, with 14% by insiders, and with some breaches involving both outsiders and insiders. They also noted that insiders were responsible for a small number of very large dataset compromises. Both Symantec [SYMA16] and Verizon [VERI16] also comment that not only is there a general increase in malicious hacking activity, but also an increase in attacks specifically targeted at individuals in organizations and the IT systems they use. This trend emphasizes the need to use defense-in-depth strategies, since such targeted attacks may be designed to bypass perimeter defenses such as firewalls and network-based Intrusion detection systems (IDSs).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As with any defense strategy, an understanding of possible motivations of the attackers can assist in designing a suitable defensive strategy. Again, both Symantec [SYMA16] and Verizon [VERI16] comment on the following broad classes of intruders: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Cyber criminals</a:t>
            </a:r>
            <a:r>
              <a:rPr lang="en-US" sz="1200" b="0" i="0" u="none" strike="noStrike" kern="1200" cap="none" baseline="0" dirty="0">
                <a:solidFill>
                  <a:schemeClr val="tx1"/>
                </a:solidFill>
                <a:latin typeface="Arial" pitchFamily="-110" charset="0"/>
                <a:ea typeface="Arial"/>
                <a:cs typeface="Arial"/>
                <a:sym typeface="Arial"/>
              </a:rPr>
              <a:t>:  Are either individuals or members of an organized crime group with a goal of financial reward. To achieve this, their activities may include identity theft, theft of financial credentials, corporate espionage, data theft, or data ransoming. Typically, they are young, often Eastern European, Russian, or southeast Asian hackers, who do business on the Web [ANTE06]. They meet in underground forums with names like DarkMarket.org and theftservices.com to trade tips and data and coordinate attacks. For some years reports such as [SYMA16] have quoted very large and increasing costs resulting from cyber-crime activities, and hence the need to take steps to mitigate this threat.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99947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The anomaly detection approach involves first developing a model of legitimate user behavior by collecting and processing sensor data from the normal operation of the monitored system in a training phase. This may occur at distinct times, or there may be a continuous process of monitoring and evolving the model over time. Once this model exists, current observed behavior is compared with the model in order to classify it as either legitimate or anomalous activity in a detection phase.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variety of classification approaches are used, which [GARC09] broadly categorized as: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Statistical:  </a:t>
            </a:r>
            <a:r>
              <a:rPr lang="en-US" sz="1200" b="0" i="0" u="none" strike="noStrike" kern="1200" cap="none" baseline="0" dirty="0">
                <a:solidFill>
                  <a:schemeClr val="tx1"/>
                </a:solidFill>
                <a:latin typeface="Arial" pitchFamily="-110" charset="0"/>
                <a:ea typeface="Arial"/>
                <a:cs typeface="Arial"/>
                <a:sym typeface="Arial"/>
              </a:rPr>
              <a:t>Analysis of the observed behavior using univariate, multivariate, or time-series models of observed metrics.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Knowledge based:  </a:t>
            </a:r>
            <a:r>
              <a:rPr lang="en-US" sz="1200" b="0" i="0" u="none" strike="noStrike" kern="1200" cap="none" baseline="0" dirty="0">
                <a:solidFill>
                  <a:schemeClr val="tx1"/>
                </a:solidFill>
                <a:latin typeface="Arial" pitchFamily="-110" charset="0"/>
                <a:ea typeface="Arial"/>
                <a:cs typeface="Arial"/>
                <a:sym typeface="Arial"/>
              </a:rPr>
              <a:t>Approaches use an expert system that classifies observed behavior according to a set of rules that model legitimate behavior.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Machine-learning</a:t>
            </a:r>
            <a:r>
              <a:rPr lang="en-US" sz="1200" b="0" i="0" u="none" strike="noStrike" kern="1200" cap="none" baseline="0" dirty="0">
                <a:solidFill>
                  <a:schemeClr val="tx1"/>
                </a:solidFill>
                <a:latin typeface="Arial" pitchFamily="-110" charset="0"/>
                <a:ea typeface="Arial"/>
                <a:cs typeface="Arial"/>
                <a:sym typeface="Arial"/>
              </a:rPr>
              <a:t>:  Approaches automatically determine a suitable classification model from the training data using data mining techniques.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They also note two key issues that affect the relative performance of these alternatives, being the efficiency and cost of the detection process.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monitored data is first parameterized into desired standard metrics that will then be analyzed. This step ensures that data gathered from a variety of possible sources is provided in standard form for analysis.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Statistical approaches use the captured sensor data to develop a statistical profile of the observed metrics. The earliest approaches used univariate models, where each metric was treated as an independent random variable. However this was too crude to effectively identify intruder behavior. Later, multivariate models considered correlations between the metrics, which better levels of discrimination observed. Time-series models use the order and time between observed events to better classify the behavior. The advantages of these statistical approaches include their relative simplicity and low computation cost, and lack of assumptions about behavior expected. Their disadvantages include the difficulty in selecting suitable metrics to obtain a reasonable balance between false positives and false negatives, and that not all behaviors can be modeled using these approaches.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Knowledge based approaches classify the observed data using a set of rules. These rules are developed during the training phase, usually manually, to characterize the observed training data into distinct classes. Formal tools may be used to describe these rules, such as a finite-state machine or a standard description language. They are then used to classify the observed data in the detection phase. The advantages of knowledge-based approaches include their robustness and flexibility. Their main disadvantage is the difficulty and time required to develop high-quality knowledge from the data, and the need for human experts to assist with this process.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Machine-learning approaches use data mining techniques to automatically develop a model using the labeled normal training data. This model is then able to classify subsequently observed data as either normal or anomalous. A key disadvantage is that this process typically requires significant time and computational resources. Once the model is generated however, subsequent analysis is generally fairly efficient.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 variety of machine-learning approaches have been tried, with varying success. These include: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Bayesian networks</a:t>
            </a:r>
            <a:r>
              <a:rPr lang="en-US" sz="1200" b="0" i="0" u="none" strike="noStrike" kern="1200" cap="none" baseline="0" dirty="0">
                <a:solidFill>
                  <a:schemeClr val="tx1"/>
                </a:solidFill>
                <a:latin typeface="Arial" pitchFamily="-110" charset="0"/>
                <a:ea typeface="Arial"/>
                <a:cs typeface="Arial"/>
                <a:sym typeface="Arial"/>
              </a:rPr>
              <a:t>:  Encode probabilistic relationships among observed metrics.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Markov models</a:t>
            </a:r>
            <a:r>
              <a:rPr lang="en-US" sz="1200" b="0" i="0" u="none" strike="noStrike" kern="1200" cap="none" baseline="0" dirty="0">
                <a:solidFill>
                  <a:schemeClr val="tx1"/>
                </a:solidFill>
                <a:latin typeface="Arial" pitchFamily="-110" charset="0"/>
                <a:ea typeface="Arial"/>
                <a:cs typeface="Arial"/>
                <a:sym typeface="Arial"/>
              </a:rPr>
              <a:t>:  Develop a model with sets of states, some possibly hidden, interconnected by transition probabilities.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Neural networks</a:t>
            </a:r>
            <a:r>
              <a:rPr lang="en-US" sz="1200" b="0" i="0" u="none" strike="noStrike" kern="1200" cap="none" baseline="0" dirty="0">
                <a:solidFill>
                  <a:schemeClr val="tx1"/>
                </a:solidFill>
                <a:latin typeface="Arial" pitchFamily="-110" charset="0"/>
                <a:ea typeface="Arial"/>
                <a:cs typeface="Arial"/>
                <a:sym typeface="Arial"/>
              </a:rPr>
              <a:t>:  Simulate human brain operation with neurons and synapse between them, that classify observed data.</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Fuzzy logic:  </a:t>
            </a:r>
            <a:r>
              <a:rPr lang="en-US" sz="1200" b="0" i="0" u="none" strike="noStrike" kern="1200" cap="none" baseline="0" dirty="0">
                <a:solidFill>
                  <a:schemeClr val="tx1"/>
                </a:solidFill>
                <a:latin typeface="Arial" pitchFamily="-110" charset="0"/>
                <a:ea typeface="Arial"/>
                <a:cs typeface="Arial"/>
                <a:sym typeface="Arial"/>
              </a:rPr>
              <a:t>Uses fuzzy set theory where reasoning is approximate, and can accommodate uncertainty.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Genetic algorithms:  </a:t>
            </a:r>
            <a:r>
              <a:rPr lang="en-US" sz="1200" b="0" i="0" u="none" strike="noStrike" kern="1200" cap="none" baseline="0" dirty="0">
                <a:solidFill>
                  <a:schemeClr val="tx1"/>
                </a:solidFill>
                <a:latin typeface="Arial" pitchFamily="-110" charset="0"/>
                <a:ea typeface="Arial"/>
                <a:cs typeface="Arial"/>
                <a:sym typeface="Arial"/>
              </a:rPr>
              <a:t>Uses techniques inspired by evolutionary biology, including inheritance, mutation, selection and recombination, to develop classification rules.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Clustering and outlier detection:  </a:t>
            </a:r>
            <a:r>
              <a:rPr lang="en-US" sz="1200" b="0" i="0" u="none" strike="noStrike" kern="1200" cap="none" baseline="0" dirty="0">
                <a:solidFill>
                  <a:schemeClr val="tx1"/>
                </a:solidFill>
                <a:latin typeface="Arial" pitchFamily="-110" charset="0"/>
                <a:ea typeface="Arial"/>
                <a:cs typeface="Arial"/>
                <a:sym typeface="Arial"/>
              </a:rPr>
              <a:t>Group the observed data into clusters based on some similarity or distance measure, and then identify subsequent data as either belonging to a cluster or as an outlier.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advantages of the machine-learning approaches include their flexibility, adaptability, and ability to capture interdependencies between the observed metrics. Their disadvantages include their dependency on assumptions about accepted behavior for a system, their currently unacceptably high false alarm rate, and their high resource cost.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key limitation of anomaly detection approaches used by IDSs, particularly the machine-learning approaches, is that they are generally only trained with legitimate data, unlike many of the other applications surveyed in [CHAN09] where both legitimate and anomalous training data is used. The lack of anomalous training data, which occurs given the desire to detect currently unknown future attacks, limits the effectiveness of some of the techniques listed above.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01953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Signature or heuristic techniques detect intrusion by observing events in the system and applying either a set of signature patterns to the data, or a set of rules that characterize the data, leading to a decision regarding whether the observed data indicates normal or anomalous behavior.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Signature approaches  </a:t>
            </a:r>
            <a:r>
              <a:rPr lang="en-US" sz="1200" b="0" i="0" u="none" strike="noStrike" kern="1200" cap="none" baseline="0" dirty="0">
                <a:solidFill>
                  <a:schemeClr val="tx1"/>
                </a:solidFill>
                <a:latin typeface="Arial" pitchFamily="-110" charset="0"/>
                <a:ea typeface="Arial"/>
                <a:cs typeface="Arial"/>
                <a:sym typeface="Arial"/>
              </a:rPr>
              <a:t>match a large collection of known patterns of malicious data against data stored on a system or in transit over a network. The signatures need to be large enough to minimize the false alarm rate, while still detecting a sufficiently large fraction of malicious data. This approach is widely used in antivirus products, in network traffic scanning proxies, and in NIDS. The advantages of this approach include the relatively low cost in time and resource use, and its wide acceptance. Disadvantages include the significant effort required to constantly identify and review new malware to create signatures able to identify it, and the inability to detect zero-day attacks for which no signatures exist.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Rule-based heuristic identification</a:t>
            </a:r>
            <a:r>
              <a:rPr lang="en-US" sz="1200" b="0" i="0" u="none" strike="noStrike" kern="1200" cap="none" baseline="0" dirty="0">
                <a:solidFill>
                  <a:schemeClr val="tx1"/>
                </a:solidFill>
                <a:latin typeface="Arial" pitchFamily="-110" charset="0"/>
                <a:ea typeface="Arial"/>
                <a:cs typeface="Arial"/>
                <a:sym typeface="Arial"/>
              </a:rPr>
              <a:t>  involves the use of rules for identifying known penetrations or penetrations that would exploit known weaknesses. Rules can also be defined that identify suspicious behavior, even when the behavior is  within the bounds of established patterns of usage. Typically, the rules used in these systems are specific to the machine and operating system. The most fruitful approach to developing such rules is to analyze attack tools and scripts collected on the Internet. These rules can be supplemented with rules generated by knowledgeable security personnel. In this latter case, the normal procedure is to interview system administrators and security analysts to collect a suite of known penetration scenarios and key events that threaten the security of the target system.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SNORT system, which we discuss later in Section 8.9 is an example of a rule-based NIDS. A large collection of rules exists for it to detect a wide variety of network attacks.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82500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Host-based IDSs (HIDSs) add a specialized layer of security software to vulnerable or sensitive systems; such as database servers and administrative systems. The HIDS monitors activity on the system in a variety of ways to detect suspicious behavior. In some cases, an IDS can halt an attack before any damage is done, as we discuss in Section 9.6, but its main purpose is to detect intrusions, log suspicious events, and send alerts.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primary benefit of a HIDS is that it can detect both external and internal intrusions, something that is not possible either with network-based IDSs or firewalls. As we discuss in the previous section, host-based IDSs can use either anomaly or signature and heuristic approaches to detect unauthorized behavior on the monitored host. We now review some common data sources and sensors used in HIDS, and then continue with a discussion of how the anomaly, signature and heuristic approaches are used in HIDS, and then consider distributed HIDS.</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79704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As noted previously, a fundamental component of intrusion detection is the sensor that collects data. Some record of ongoing activity by users must be provided as input to the analysis component of the IDS. Common data sources include: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System call traces</a:t>
            </a:r>
            <a:r>
              <a:rPr lang="en-US" sz="1200" b="0" i="0" u="none" strike="noStrike" kern="1200" cap="none" baseline="0" dirty="0">
                <a:solidFill>
                  <a:schemeClr val="tx1"/>
                </a:solidFill>
                <a:latin typeface="Arial" pitchFamily="-110" charset="0"/>
                <a:ea typeface="Arial"/>
                <a:cs typeface="Arial"/>
                <a:sym typeface="Arial"/>
              </a:rPr>
              <a:t>:  A record of the sequence of systems calls by processes on a system, is widely acknowledged as the preferred data source for HIDS since the pioneering work of Forrest [CREE13]. While these work well on Unix and Linux systems, they are problematic on Windows systems due to the extensive use of DLLs that obscure which processes use specific system calls.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Audit (log file) records:</a:t>
            </a:r>
            <a:r>
              <a:rPr lang="en-US" sz="1200" b="0" i="0" u="none" strike="noStrike" kern="1200" cap="none" baseline="0" dirty="0">
                <a:solidFill>
                  <a:schemeClr val="tx1"/>
                </a:solidFill>
                <a:latin typeface="Arial" pitchFamily="-110" charset="0"/>
                <a:ea typeface="Arial"/>
                <a:cs typeface="Arial"/>
                <a:sym typeface="Arial"/>
              </a:rPr>
              <a:t>  Most modern operating systems include accounting software that collects information on user activity. The advantage of using this information is that no additional collection software is needed. The disadvantages are that the audit records may not contain the needed information or may not  contain it in a convenient form, and that intruders may attempt to manipulate these records to hide their actions.</a:t>
            </a:r>
          </a:p>
          <a:p>
            <a:endParaRPr lang="en-US" sz="1200" b="1"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File integrity checksums</a:t>
            </a:r>
            <a:r>
              <a:rPr lang="en-US" sz="1200" b="0" i="0" u="none" strike="noStrike" kern="1200" cap="none" baseline="0" dirty="0">
                <a:solidFill>
                  <a:schemeClr val="tx1"/>
                </a:solidFill>
                <a:latin typeface="Arial" pitchFamily="-110" charset="0"/>
                <a:ea typeface="Arial"/>
                <a:cs typeface="Arial"/>
                <a:sym typeface="Arial"/>
              </a:rPr>
              <a:t>:  A common approach to detecting intruder activity on a system is to periodically scan critical files for changes from the desired baseline, by comparing a current cryptographic checksums for these files, with a record of known good values. Disadvantages include the need to generate and protect the checksums using known good files, and the difficulty monitoring changing files. Tripwire is a well-known system using this approach.</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Registry access</a:t>
            </a:r>
            <a:r>
              <a:rPr lang="en-US" sz="1200" b="0" i="0" u="none" strike="noStrike" kern="1200" cap="none" baseline="0" dirty="0">
                <a:solidFill>
                  <a:schemeClr val="tx1"/>
                </a:solidFill>
                <a:latin typeface="Arial" pitchFamily="-110" charset="0"/>
                <a:ea typeface="Arial"/>
                <a:cs typeface="Arial"/>
                <a:sym typeface="Arial"/>
              </a:rPr>
              <a:t>:  An approach used on Windows systems is to monitor access to the registry, given the amount of information and access to it used by programs on these systems. However this source is very Windows specific, and has recorded limited success.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The sensor gathers data from the chosen source, filters the gathered data to remove any unwanted information and to standardize the information format, and forwards the result to the IDS analyzer, which may be local or remote.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4499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The majority of work on anomaly-based HIDS has been done on UNIX and Linux systems, given the ease of gathering suitable data for this work. While some earlier work used audit or accounting records, the majority is based on system call traces. System calls are the means by which programs access core kernel functions, providing a wide range of interactions with the low-level operating system functions. Hence they provide detailed information on process activity that can be used to classify it as normal or anomalous. Table 8.2 (a) lists the system calls used in current Ubuntu Linux systems as an example. This data is typically gathered using an OS hook, such as the BSM audit module. Most modern operating systems have highly reliable options for collecting this type of information.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system call traces are then analyzed by a suitable decision engine. [CREE13] notes that the original work by Forrest et al introduced the Sequence Time-Delay Embedding (STIDE) algorithm, based on artificial immune system approaches, that compares observed sequences of system calls with sequences from the training phase to obtain a mismatch ratio that determines whether the sequence is normal or not. Later work has used other alternatives, such as Hidden Markov Models (HMM), Artificial Neural Networks (ANN), Support Vector Machines (SVM), or Extreme Learning Machines (ELM) to make this classification.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[CREE13] notes that these approaches all report providing reasonable intruder detection rates of 95-99% while having false positive rates of less than 5%, though on older test datasets. He updates these results using recent contemporary data and example attacks, with a more extensive feature extraction process from the system call traces and an ELM decision engine capable of a very high detection rate while maintaining reasonable false positive rates. This approach should lead to even more effective production HIDS products in the near future.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Windows systems have traditionally not used anomaly based HIDS, as the wide usage of Dynamic Link Libraries (DLLs) as an intermediary between process requests for operating system functions and the actual system call interface, has  hindered the effective use of system call traces to classify process behavior. Some work was done using either audit log entries, or registry file updates as a data source, but neither approach was very successful. [CREE13] reports a new approach that uses traces of key DLL function calls as an alternative data source, with results comparable to that found with Linux system call trace HIDS. Table 8.2 (b) lists the key DLLs and executables monitored. Note that all of the distinct functions within these DLLs, numbering in their thousands, are monitored, forming the equivalent to the system call list presented in Table 8.2a. The adoption of this approach should lead to the development of more effective Windows HIDS, capable of detecting zero-day attacks, unlike the current generation of signature and heuristic Windows HIDS that we discuss later.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While using system call traces provides arguably the richest information source for a HIDS, it does impose a moderate load on the monitored system to gather and classify this data. And as we noted earlier, the training phase for many of the decision engines requires very significant time and computational resources. Hence others have trialed approaches based on audit (log) records. However these both have a lower detection rate than the system call trace approaches (80% reported), and are more susceptible to intruder manipulation.</a:t>
            </a:r>
            <a:endParaRPr lang="en-US" dirty="0"/>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 further alternative to examining current process behavior, is to look for changes to important files on the monitored host. This uses a cryptographic checksum to check for any changes from the known good baseline for the monitored files. Typically all program binaries, scripts, and configuration files are monitored, either on each access, or on a periodic scan of the file system. The tripwire system is a widely used implementation of this approach, and is available for all major operating systems including Linux, Mac OS, and Windows. This approach is very sensitive to changes in the monitored files, as a result of intruder activity or for any other reason. However it cannot detect changes made to processes once they are running on the system. Other difficulties include determining which files to monitor, since a surprising number of files change in an operational system, having access to a known good copy of each monitored file to establish the baseline value, and protecting</a:t>
            </a:r>
          </a:p>
          <a:p>
            <a:r>
              <a:rPr lang="en-US" sz="1200" b="0" i="0" u="none" strike="noStrike" kern="1200" cap="none" baseline="0" dirty="0">
                <a:solidFill>
                  <a:schemeClr val="tx1"/>
                </a:solidFill>
                <a:latin typeface="Arial" pitchFamily="-110" charset="0"/>
                <a:ea typeface="Arial"/>
                <a:cs typeface="Arial"/>
                <a:sym typeface="Arial"/>
              </a:rPr>
              <a:t>the database of file signatures.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45397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cap="none" baseline="0" dirty="0">
              <a:solidFill>
                <a:schemeClr val="tx1"/>
              </a:solidFill>
              <a:latin typeface="Arial" pitchFamily="-110" charset="0"/>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60967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Traditionally, work on host-based IDSs focused on single-system stand-alone operation. The typical organization, however, needs to defend a distributed collection of hosts supported by a LAN or internetwork. Although it is possible to mount a defense by using stand-alone IDSs on each host, a more effective defense can be achieved by coordination and cooperation among IDSs across the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Porras points out the following major issues in the design of a distributed IDS [PORR92]:</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 distributed IDS may need to deal with different sensor data formats. In a heterogeneous environment, different systems may use different sensors and approaches to gathering data for intrusion detection use.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One or more nodes in the network will serve as collection and analysis points for the data from the systems on the network. Thus, either raw sensor data or summary data must be transmitted across the network. Therefore, there is a requirement to assure the integrity and confidentiality of these data. Integrity is required to prevent an intruder from masking his or her activities by altering the transmitted audit information. Confidentiality is required because the transmitted audit information could be valuable.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Either a centralized or decentralized architecture can be used. With a centralized architecture, there is a single central point of collection and analysis of all sensor data. This eases the task of correlating incoming reports but creates a potential bottleneck and single point of failure. With a decentralized architecture, there is more than one analysis center, but these must coordinate their activities and exchange information.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good example of a distributed IDS is one developed at the University of California at Davis [HEBE92, SNAP91]; a similar approach has been taken for a project at Purdue [SPAF00, BALA98]. Figure 8.2 shows the overall architecture, which consists of three main components: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1. Host agent module: </a:t>
            </a:r>
            <a:r>
              <a:rPr lang="en-US" sz="1200" b="0" i="0" u="none" strike="noStrike" kern="1200" cap="none" baseline="0" dirty="0">
                <a:solidFill>
                  <a:schemeClr val="tx1"/>
                </a:solidFill>
                <a:latin typeface="Arial" pitchFamily="-110" charset="0"/>
                <a:ea typeface="Arial"/>
                <a:cs typeface="Arial"/>
                <a:sym typeface="Arial"/>
              </a:rPr>
              <a:t>An audit collection module operating as a background process on a monitored system. Its purpose is to collect data on security-related events on the host and transmit these to the central manager. Figure 8.3 shows details of the agent module architecture.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2. LAN monitor agent module: </a:t>
            </a:r>
            <a:r>
              <a:rPr lang="en-US" sz="1200" b="0" i="0" u="none" strike="noStrike" kern="1200" cap="none" baseline="0" dirty="0">
                <a:solidFill>
                  <a:schemeClr val="tx1"/>
                </a:solidFill>
                <a:latin typeface="Arial" pitchFamily="-110" charset="0"/>
                <a:ea typeface="Arial"/>
                <a:cs typeface="Arial"/>
                <a:sym typeface="Arial"/>
              </a:rPr>
              <a:t>Operates in the same fashion as a host agent module except that it analyzes LAN traffic and reports the results to the central manager.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3. Central manager module: </a:t>
            </a:r>
            <a:r>
              <a:rPr lang="en-US" sz="1200" b="0" i="0" u="none" strike="noStrike" kern="1200" cap="none" baseline="0" dirty="0">
                <a:solidFill>
                  <a:schemeClr val="tx1"/>
                </a:solidFill>
                <a:latin typeface="Arial" pitchFamily="-110" charset="0"/>
                <a:ea typeface="Arial"/>
                <a:cs typeface="Arial"/>
                <a:sym typeface="Arial"/>
              </a:rPr>
              <a:t>Receives reports from LAN monitor and host agents and processes and correlates these reports to detect intrusion.
The Host agent module collects the data on the host and transmits to the central manager through internet. The L A N monitor operates in the same way as a host agent module and reports the results to the central manager. The central manager with manager module receives reports from L A N monitor and host agents and processes and correlates these reports to detect intrusion through internet and router.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0403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The scheme is designed to be independent of any operating system or system auditing implementation. Figure 8.3 shows the general approach that is taken. The agent captures each audit record produced by the native audit collection system. A filter is applied that retains only those records that are of security interest. These records are then reformatted into a standardized format referred to as the host  audit record (HAR). Next, a template-driven logic module analyzes the records for suspicious activity. At the lowest level, the agent scans for notable events that are of interest independent of any past events. Examples include failed files, accessing system files, and changing a file’s access control. At the next higher level, the agent looks for sequences of events, such as known attack patterns (signatures). Finally, the agent looks for anomalous behavior of an individual user based on a historical profile of that user, such as number of programs executed, number of files accessed, and the like.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When suspicious activity is detected, an alert is sent to the central manager. The central manager includes an expert system that can draw inferences from received data. The manager may also query individual systems for copies of HARs to correlate with those from other agents.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LAN monitor agent also supplies information to the central manager. The LAN monitor agent audits host-host connections, services used, and volume of traffic. It searches for significant events, such as sudden changes in network load, the use of security-related services, and suspicious network activities.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architecture depicted in Figures 8.2 and 8.3 is quite general and flexible. It offers a foundation for a machine-independent approach that can expand from stand-alone intrusion detection to a system that is able to correlate activity from a number of sites and networks to detect suspicious activity that would otherwise remain undetected.
The agent captures O S audit record produced by the native audit collection system. A filter is applied that retains only those records that are of security interest. These records are then reformatted into a standardized format referred to as the host audit record, H A R. Next, a template driven logic module analyzes the records for notable activity. At the lowest level, the agent scans for notable events that are signatures, noteworthy sessions. At the next higher level, the agent analysis the module. When suspicious activity is detected, an alert is sent to the central manager. The central manager includes an expert system that can draw inferences from received data. The manager may also query individual systems for copies of H A R’s to correlate with those from other agents.</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05901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A network-based IDS (NIDS) monitors traffic at selected points on a network or interconnected set of networks. The NIDS examines the traffic packet by packet in real time, or close to real time, to attempt to detect intrusion patterns. The NIDS may examine network-, transport-, and/or application-level protocol activity. Note the contrast with a host-based IDS; a NIDS examines packet traffic directed toward potentially vulnerable computer systems on a network. A host-based system examines user and software activity on a host.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typical NIDS facility includes a number of sensors to monitor packet traffic, one or more servers for NIDS management functions, and one or more management consoles for the human interface. The analysis of traffic patterns to detect intrusions may be done at the sensor, at the management server, or some combination of the two.</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5677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Sensors can be deployed in one of two modes: inline and passive. An inline sensor is inserted into a network segment so that the traffic that it is monitoring must pass through the sensor. One way to achieve an inline sensor is to combine NIDS sensor logic with another network device, such as a firewall or a LAN switch. This approach has the advantage that no additional separate hardware devices are needed; all that is required is NIDS sensor software. An alternative is a stand-alone inline NIDS sensor. The primary motivation for the use of inline sensors is to enable them to block an attack when one is detected. In this case the device is performing both intrusion detection and intrusion prevention functions.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More commonly, passive sensors are used. A passive sensor monitors a copy of network traffic; the actual traffic does not pass through the device. From the point of view of traffic flow, the passive sensor is more efficient than the inline sensor, because it does not add an extra handling step that contributes to packet delay.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Figure 8.4 illustrates a typical passive sensor configuration. The sensor connects to the network transmission medium, such as a fiber optic cable, by a direct physical tap. The tap provides the sensor with a copy of all network traffic being carried by the medium. The network interface card (NIC) for this tap usually does not have an IP address configured for it. All traffic into this NIC is simply collected with no protocol interaction with the network. The sensor has a second NIC that connects to the network with an IP address and enables the sensor to communicate with a NIDS management server.
The sensor connects to the network transmission medium by a direct physical tap. The tap provides the sensor with a copy of all network traffic being carried by the medium. The monitoring interface for this tap with no I P, promiscuous mode configured for N I D S sensor. The sensor has a management interface that connects to the network with an IP address and enables the sensor to communicate with a N I D S management server.</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4803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Activists</a:t>
            </a:r>
            <a:r>
              <a:rPr lang="en-US" sz="1200" b="0" i="0" u="none" strike="noStrike" kern="1200" cap="none" baseline="0" dirty="0">
                <a:solidFill>
                  <a:schemeClr val="tx1"/>
                </a:solidFill>
                <a:latin typeface="Arial" pitchFamily="-110" charset="0"/>
                <a:ea typeface="Arial"/>
                <a:cs typeface="Arial"/>
                <a:sym typeface="Arial"/>
              </a:rPr>
              <a:t>:  Are either individuals, usually working as insiders, or members of a larger group of outsider attackers, who are motivated by social or political causes. They are also known as hacktivists, and their skill level is often quite low. The aim of their attacks is often to promote and publicize their cause, typically through website defacement, denial of service attacks, or the theft and distribution of data that results in negative publicity or compromise of their targets. Well-known recent examples include the activities of the groups Anonymous and LulzSec, and the actions of Chelsea (born Bradley) Manning and Edward Snowden.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8163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Consider an organization with multiple sites, each of which has one or more LANs, with all of the networks interconnected via the Internet or some other WAN technology. For a comprehensive NIDS strategy, one or more sensors are needed at each site. Within a single site, a key decision for the security administrator is the placement of the sensors.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Figure 8.5 illustrates a number of possibilities. In general terms, this configuration is typical of larger organizations. All Internet traffic passes through an external firewall that protects the entire facility. Traffic from the outside world, such as customers and vendors that need access to public services, such as Web and mail, is monitored. The external firewall also provides a degree of protection for those parts of the network that should only be accessible by users from other corporate sites. Internal firewalls may also be used to provide more specific protection to certain parts of the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common location for a NIDS sensor is just inside the external firewall ( location 1 in the figure). This position has a number of advantages: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Sees attacks, originating from the outside world, that penetrate the network’s perimeter defenses (external firewall).</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Highlights problems with the network firewall policy or performance.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Sees attacks that might target the Web server or ftp server.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Even if the incoming attack is not recognized, the IDS can sometimes recognize the outgoing traffic that results from the compromised server.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Instead of placing a NIDS sensor inside the external firewall, the security administrator may choose to place a NIDS sensor between the external firewall and the Internet or WAN (location 2 ). In this position, the sensor can monitor all network traffic, unfiltered. The advantages of this approach are as follows: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Documents number of attacks originating on the Internet that target the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Documents types of attacks originating on the Internet that target the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sensor at location 2 has a higher processing burden than any sensor located elsewhere on the site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 addition to a sensor at the boundary of the network, on either side of the external firewall, the administrator may configure a firewall and one or more sensors to protect major backbone networks, such as those that support internal servers and database resources (location 3). The benefits of this placement include the following: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Monitors a large amount of a network’s traffic, thus increasing the possibility of spotting attacks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Detects unauthorized activity by authorized users within the organization’s security perimeter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Thus, a sensor at location 3 is able to monitor for both internal and external attacks. Because the sensor monitors traffic to only a subset of devices at the site, it can be tuned to specific protocols and attack types, thus reducing the processing burden.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Finally, the network facilities at a site may include separate LANs that support user workstations and servers specific to a single department. The administrator could configure a firewall and NIDS sensor to provide additional protection for all of these networks or target the protection to critical subsystems, such as personnel and financial networks (location 4). A sensor used in this latter fashion provides the following benefits: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Detects attacks targeting critical systems and resources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Allows focusing of limited resources to the network assets considered of greatest value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As with a sensor at location 3, a sensor at location 4 can be tuned to specific protocols and attack types, thus reducing the processing burden.
A diagram illustrates the examples of N I D S senor deployment. All Internet traffic passes through an external firewall. Traffic from the service network such as web, mail, D N S, etcetera are monitored. The external firewall also provides a degree of protection for those parts of the network. A common location for a NIDS sensor is just inside the external firewall, location 1 in the diagram. A N I D S sensor is located between the external firewall and the Internet or WAN, location 2. In addition to a sensor at the boundary of the network, on either side of the external firewall, the administrator configures a firewall and one or more sensors that support internal servers and database resource network at location 3. Finally, the network facilities at a site may include separate L A N’s that support user workstations and servers specific to a single department at location 4.</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8791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As with host-based intrusion detection, network-based intrusion detection makes use of signature detection and anomaly detection. Unlike the case with HIDS, a number of commercial anomaly NIDS products are available [GARC09]. One of the best known is the Statistical Packet Anomaly Detection Engine (SPADE), available as a plug-in for the Snort system that we discuss later.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dirty="0">
                <a:solidFill>
                  <a:schemeClr val="tx1"/>
                </a:solidFill>
                <a:effectLst/>
                <a:latin typeface="Arial" pitchFamily="-110" charset="0"/>
                <a:ea typeface="Arial"/>
                <a:cs typeface="Arial"/>
                <a:sym typeface="Arial"/>
              </a:rPr>
              <a:t> NIST SP 800-94 (</a:t>
            </a:r>
            <a:r>
              <a:rPr lang="en-US" sz="1200" b="0" i="1" u="none" strike="noStrike" kern="1200" cap="none" dirty="0">
                <a:solidFill>
                  <a:schemeClr val="tx1"/>
                </a:solidFill>
                <a:effectLst/>
                <a:latin typeface="Arial" pitchFamily="-110" charset="0"/>
                <a:ea typeface="Arial"/>
                <a:cs typeface="Arial"/>
                <a:sym typeface="Arial"/>
              </a:rPr>
              <a:t>Guide to Intrusion Detection and Prevention Systems</a:t>
            </a:r>
            <a:r>
              <a:rPr lang="en-US" sz="1200" b="0" i="0" u="none" strike="noStrike" kern="1200" cap="none" dirty="0">
                <a:solidFill>
                  <a:schemeClr val="tx1"/>
                </a:solidFill>
                <a:effectLst/>
                <a:latin typeface="Arial" pitchFamily="-110" charset="0"/>
                <a:ea typeface="Arial"/>
                <a:cs typeface="Arial"/>
                <a:sym typeface="Arial"/>
              </a:rPr>
              <a:t>, July 2012) lists the following as examples of that types of attacks that are suitable for signature detection: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Application layer reconnaissance and attacks</a:t>
            </a:r>
            <a:r>
              <a:rPr lang="en-US" sz="1200" b="0" i="0" u="none" strike="noStrike" kern="1200" cap="none" baseline="0" dirty="0">
                <a:solidFill>
                  <a:schemeClr val="tx1"/>
                </a:solidFill>
                <a:latin typeface="Arial" pitchFamily="-110" charset="0"/>
                <a:ea typeface="Arial"/>
                <a:cs typeface="Arial"/>
                <a:sym typeface="Arial"/>
              </a:rPr>
              <a:t>:  Most NIDS technologies analyze several dozen application protocols. Commonly analyzed ones include Dynamic Host Configuration Protocol (DHCP), DNS, Finger, FTP, HTTP, Internet Message Access Protocol (IMAP), Internet Relay Chat (IRC), Network File System (NFS), Post Office Protocol (POP), rlogin/rsh, Remote Procedure Call (RPC), Session Initiation Protocol (SIP), Server Message Block (SMB), SMTP, SNMP, Telnet, and Trivial File Transfer Protocol (TFTP), as well as database protocols, instant messaging applications, and peer-to-peer file sharing software. The NIDS is looking for attack patterns that have been identified as targeting these protocols. Examples of attack include buffer overflows, password guessing, and malware transmission.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Transport layer reconnaissance and attacks</a:t>
            </a:r>
            <a:r>
              <a:rPr lang="en-US" sz="1200" b="0" i="0" u="none" strike="noStrike" kern="1200" cap="none" baseline="0" dirty="0">
                <a:solidFill>
                  <a:schemeClr val="tx1"/>
                </a:solidFill>
                <a:latin typeface="Arial" pitchFamily="-110" charset="0"/>
                <a:ea typeface="Arial"/>
                <a:cs typeface="Arial"/>
                <a:sym typeface="Arial"/>
              </a:rPr>
              <a:t>:  NIDSs analyze TCP and UDP traffic and perhaps other transport layer protocols. Examples of attacks are unusual packet fragmentation, scans for vulnerable ports, and TCP-specific attacks such as SYN floods.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Network layer reconnaissance and attacks</a:t>
            </a:r>
            <a:r>
              <a:rPr lang="en-US" sz="1200" b="0" i="0" u="none" strike="noStrike" kern="1200" cap="none" baseline="0" dirty="0">
                <a:solidFill>
                  <a:schemeClr val="tx1"/>
                </a:solidFill>
                <a:latin typeface="Arial" pitchFamily="-110" charset="0"/>
                <a:ea typeface="Arial"/>
                <a:cs typeface="Arial"/>
                <a:sym typeface="Arial"/>
              </a:rPr>
              <a:t>:  NIDSs typically analyze IPv4, IPv6, ICMP, and IGMP at this level. Examples of attacks are spoofed IP addresses and illegal IP header values.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Unexpected application services:</a:t>
            </a:r>
            <a:r>
              <a:rPr lang="en-US" sz="1200" b="0" i="0" u="none" strike="noStrike" kern="1200" cap="none" baseline="0" dirty="0">
                <a:solidFill>
                  <a:schemeClr val="tx1"/>
                </a:solidFill>
                <a:latin typeface="Arial" pitchFamily="-110" charset="0"/>
                <a:ea typeface="Arial"/>
                <a:cs typeface="Arial"/>
                <a:sym typeface="Arial"/>
              </a:rPr>
              <a:t>  The NIDS attempts to determine if the activity on a transport connection is consistent with the expected application protocol. An example is a host running an unauthorized application service.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Policy violations:  </a:t>
            </a:r>
            <a:r>
              <a:rPr lang="en-US" sz="1200" b="0" i="0" u="none" strike="noStrike" kern="1200" cap="none" baseline="0" dirty="0">
                <a:solidFill>
                  <a:schemeClr val="tx1"/>
                </a:solidFill>
                <a:latin typeface="Arial" pitchFamily="-110" charset="0"/>
                <a:ea typeface="Arial"/>
                <a:cs typeface="Arial"/>
                <a:sym typeface="Arial"/>
              </a:rPr>
              <a:t>Examples include use of inappropriate Web sites and use of forbidden application protocols.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dirty="0">
                <a:solidFill>
                  <a:schemeClr val="tx1"/>
                </a:solidFill>
                <a:effectLst/>
                <a:latin typeface="Arial" pitchFamily="-110" charset="0"/>
                <a:ea typeface="Arial"/>
                <a:cs typeface="Arial"/>
                <a:sym typeface="Arial"/>
              </a:rPr>
              <a:t> NIST SP 800-94 lists the following as examples of the types of attacks that are suitable for anomaly detection: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Denial-of-service (DoS) attacks: </a:t>
            </a:r>
            <a:r>
              <a:rPr lang="en-US" sz="1200" b="0" i="0" u="none" strike="noStrike" kern="1200" cap="none" baseline="0" dirty="0">
                <a:solidFill>
                  <a:schemeClr val="tx1"/>
                </a:solidFill>
                <a:latin typeface="Arial" pitchFamily="-110" charset="0"/>
                <a:ea typeface="Arial"/>
                <a:cs typeface="Arial"/>
                <a:sym typeface="Arial"/>
              </a:rPr>
              <a:t>Such attacks involve either significantly increased packet traffic or significantly increase connection attempts, in an attempt to overwhelm the target system. These attacks are analyzed in Chapter 7. Anomaly detection is well suited to such attacks.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Scanning</a:t>
            </a:r>
            <a:r>
              <a:rPr lang="en-US" sz="1200" b="0" i="0" u="none" strike="noStrike" kern="1200" cap="none" baseline="0" dirty="0">
                <a:solidFill>
                  <a:schemeClr val="tx1"/>
                </a:solidFill>
                <a:latin typeface="Arial" pitchFamily="-110" charset="0"/>
                <a:ea typeface="Arial"/>
                <a:cs typeface="Arial"/>
                <a:sym typeface="Arial"/>
              </a:rPr>
              <a:t>: A scanning attack occurs when an attacker probes a target network or system by sending different kinds of packets. Using the responses received from the target, the attacker can learn many of the system’s characteristics and vulnerabilities. Thus, a scanning attack acts as a target identification tool for an attacker. Scanning can be detected by atypical flow patterns at the application layer (e.g., banner grabbing3), transport layer (e.g., TCP and UDP port scanning), and network layer (e.g., ICMP scanning).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Worms</a:t>
            </a:r>
            <a:r>
              <a:rPr lang="en-US" sz="1200" b="0" i="0" u="none" strike="noStrike" kern="1200" cap="none" baseline="0" dirty="0">
                <a:solidFill>
                  <a:schemeClr val="tx1"/>
                </a:solidFill>
                <a:latin typeface="Arial" pitchFamily="-110" charset="0"/>
                <a:ea typeface="Arial"/>
                <a:cs typeface="Arial"/>
                <a:sym typeface="Arial"/>
              </a:rPr>
              <a:t>: Worms spreading among hosts can be detected in more than one way. Some worms propagate quickly and use large amounts of bandwidth. Worms can also be detected because they can cause hosts to communicate with each other that typically do not, and they can also cause hosts to use ports that they normally do not use. Many worms also perform scanning. Chapter 6 discusses worms in detail.</a:t>
            </a:r>
            <a:endParaRPr lang="en-US" b="0"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565556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sk-SK" sz="1200" b="0" i="0" u="none" strike="noStrike" kern="1200" cap="none" dirty="0">
                <a:solidFill>
                  <a:schemeClr val="tx1"/>
                </a:solidFill>
                <a:effectLst/>
                <a:latin typeface="Arial" pitchFamily="-110" charset="0"/>
                <a:ea typeface="Arial"/>
                <a:cs typeface="Arial"/>
                <a:sym typeface="Arial"/>
              </a:rPr>
              <a:t> NIST SP 800-94</a:t>
            </a:r>
            <a:r>
              <a:rPr lang="sk-SK" sz="1200" b="0" i="0" u="none" strike="noStrike" kern="1200" cap="none" baseline="0" dirty="0">
                <a:solidFill>
                  <a:schemeClr val="tx1"/>
                </a:solidFill>
                <a:effectLst/>
                <a:latin typeface="Arial" pitchFamily="-110" charset="0"/>
                <a:ea typeface="Arial"/>
                <a:cs typeface="Arial"/>
                <a:sym typeface="Arial"/>
              </a:rPr>
              <a:t> </a:t>
            </a:r>
            <a:r>
              <a:rPr lang="en-US" sz="1200" b="0" i="0" u="none" strike="noStrike" kern="1200" cap="none" baseline="0" dirty="0">
                <a:solidFill>
                  <a:schemeClr val="tx1"/>
                </a:solidFill>
                <a:latin typeface="Arial" pitchFamily="-110" charset="0"/>
                <a:ea typeface="Arial"/>
                <a:cs typeface="Arial"/>
                <a:sym typeface="Arial"/>
              </a:rPr>
              <a:t>details this subset of anomaly detection that compares observed network traffic against predetermined universal vendor supplied profiles of benign protocol traffic. This distinguishes it from anomaly techniques trained with organization specific traffic profiles. SPA understands and tracks network, transport, and application protocol states to ensure they progress as expected. A key disadvantage of SPA is the high resource use it requires.</a:t>
            </a:r>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6573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When a sensor detects a potential violation, it sends an alert and logs information related to the event. The NIDS analysis module can use this information to refine intrusion detection parameters and algorithms. The security administrator can use this information to design prevention techniques. Typical information logged by a NIDS sensor includes the following: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Timestamp (usually date and time)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Connection or session ID (typically a consecutive or unique number assigned to each TCP connection or to like groups of packets for connectionless protocols)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Event or alert type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Rating (e.g., priority, severity, impact, confidence)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Network, transport, and application layer protocols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Source and destination IP addresses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Source and destination TCP or UDP ports, or ICMP types and codes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Number of bytes transmitted over the connection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Decoded payload data, such as application requests and responses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State-related information (e.g., authenticated username)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6795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In recent years, the concept of communicating IDSs has evolved to schemes that involve distributed systems that cooperate to identify intrusions and to adapt to changing attack profiles. These combine in a central IDS, the complementary information sources used by HIDS with host-based process and data details, and NIDS with network events and data, to manage and coordinate intrusion detection and response in an organization’s IT infrastructure. Two key problems have always confronted systems such as IDSs, firewalls, virus and worm detectors, and so on. First, these tools may not recognize new threats or radical modifications of existing threats. And second, it is difficult to update schemes rapidly enough to deal with quickly spreading attacks. A separate problem for perimeter defenses, such as firewalls, is that the modern enterprise has loosely defined boundaries, and hosts are generally able to move in and out. Examples are hosts that communicate using wireless technology and employee laptops that can be plugged into network ports.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Attackers have exploited these problems in several ways. The more traditional attack approach is to develop worms and other malicious software that spreads ever more rapidly and to develop other attacks (such as DoS attacks) that strike with overwhelming force before a defense can be mounted. This style of attack is still prevalent. But more recently, attackers have added a quite different approach: Slow the spread of the attack so that it will be more difficult to detect by conventional algorithms [ANTH07].</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way to counter such attacks is to develop cooperated systems that can recognize attacks based on more subtle clues and then adapt quickly. In this approach, anomaly detectors at local nodes look for evidence of unusual activity. For example, a machine that normally makes just a few network connections might suspect that an attack is under way if it is suddenly instructed to make connections at a higher rate. With only this evidence, the local system risks a false positive if it reacts to the suspected attack (say by disconnecting from the network and issuing an alert) but it risks a false negative if it ignores the attack or waits for further evidence. In an adaptive, cooperative system, the local node instead uses a peer-to-peer “gossip” protocol to inform other machines of its suspicion, in the form of a probability that the network is under attack. If a machine receives enough of these messages so that a threshold is exceeded, the machine assumes an attack is under way and responds. The machine may respond locally to defend itself and also send an alert to a central system.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An example of this approach is a scheme developed by Intel and referred to as autonomic enterprise security [AGOS06]. Figure 8.6 illustrates the approach.  This approach does not rely solely on perimeter defense mechanisms, such as firewalls, or on individual host-based defenses. Instead, each end host and each network device (e.g., routers) is considered to be a potential sensor and may have the sensor software module installed. The sensors in this distributed configuration can exchange information to corroborate the state of the network (i.e., whether an attack is under way).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Intel designers provide the following motivation for this approach:</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1.  IDSs deployed selectively may miss a network-based attack or may be slow to recognize that an attack is under way. The use of multiple IDSs that share information has been shown to provide greater coverage and more rapid response to attacks, especially slowly growing attacks (e.g., [BAIL05], [RAJA05]).</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2.  Analysis of network traffic at the host level provides an environment in which there is much less network traffic than found at a network device such as a router. Thus, attack patterns will stand out more, providing in effect a higher signal-to-noise ratio.</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3.  Host-based detectors can make use of a richer set of data, possibly using application data from the host as input into the local classifier.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NIST SP 800-94 notes that adistributed or hybrid IDS can be constructed using multiple products from a single vendor, designed to share and exchange data [SCAR12]. This is clearly an easier, but may not be the most cost-effective or comprehensive solution. Alternatively, specialized security information and event management (SIEM) software exists that can import and analyze data from a variety of sources, sensors, and products. Such software may well rely on standardized protocols, such as Intrusion Detection Exchange Format we discuss in the next section. An analogy may help clarify the advantage of this distributed approach. Suppose that a single host is subject to a prolonged attack and that the host is configured to minimize false positives. Early on in the attack, no alert is sounded because the risk of false positive is high. If the attack persists, the evidence that an attack is under way becomes stronger and the risk of false positive decreases. However, much time has passed. Now consider many local sensors, each of which suspect the onset of an attack and all of which collaborate. Because numerous systems see the same evidence, an alert can be issued with a low false positive risk. Thus, instead of a long period of time, we use a large number of sensors to reduce false positives and still detect attacks. A number of vendors now offer this type of product.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We now summarize the principal elements of this approach, illustrated in Figure 8.6. A central system is configured with a default set of security policies. Based on input from distributed sensors, these policies are adapted and specific actions are communicated to the various platforms in the distributed system. The devicespecific policies may include immediate actions to take or parameter settings to be adjusted. The central system also communicates collaborative policies to all platforms that adjust the timing and content of collaborative gossip messages. Three types of input guide the actions of the central system: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Summary events:  Events from various sources are collected by intermediate collection points such as firewalls, IDSs, or servers that serve a specific segment of the enterprise network. These events are summarized for delivery to the central policy system.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DDI events:  Distributed detection and inference (DDI) events are alerts that are generated when the gossip traffic enables a platform to conclude that an attack is under way.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PEP events:  Policy enforcement points (PEPs) reside on trusted, self-defending platforms and intelligent IDSs. These systems correlate distributed information, local decisions, and individual  device actions to detect intrusions that may not be evident at the host level.
Six workstations around the distribution detection and inference area are connected by a dashed lines labeled, gossip. The P E P events distributes the information from the sensor to the main workstation labeled, adaptive feedback based policies. The D D I events distributes the information to the main workstation. The platform events distributes the information from the sub workstations to the server. The platform policies from the main workstation distributes the information to the server. The server splits and distributes to two workstation. The network policies are distributed from main workstation to sensor. The collaborative policies are distributed from main workstation to distributed detection and inference area.</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79440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To facilitate the development of distributed IDSs that can function across a wide range of platforms and environments, standards are needed to support interoperability. Such standards are the focus of the IETF Intrusion Detection Working Group. The purpose of the working group is to define data formats and exchange procedures for sharing information of interest to intrusion detection and response systems and to management systems that may need to interact with them. The working group issued the following RFCs in 2007:</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Intrusion Detection Message Exchange Requirements (RFC 4766)</a:t>
            </a:r>
            <a:r>
              <a:rPr lang="en-US" sz="1200" b="0" i="0" u="none" strike="noStrike" kern="1200" cap="none" baseline="0" dirty="0">
                <a:solidFill>
                  <a:schemeClr val="tx1"/>
                </a:solidFill>
                <a:latin typeface="Arial" pitchFamily="-110" charset="0"/>
                <a:ea typeface="Arial"/>
                <a:cs typeface="Arial"/>
                <a:sym typeface="Arial"/>
              </a:rPr>
              <a:t>:  This document defines requirements for the Intrusion Detection Message</a:t>
            </a:r>
          </a:p>
          <a:p>
            <a:r>
              <a:rPr lang="en-US" sz="1200" b="0" i="0" u="none" strike="noStrike" kern="1200" cap="none" baseline="0" dirty="0">
                <a:solidFill>
                  <a:schemeClr val="tx1"/>
                </a:solidFill>
                <a:latin typeface="Arial" pitchFamily="-110" charset="0"/>
                <a:ea typeface="Arial"/>
                <a:cs typeface="Arial"/>
                <a:sym typeface="Arial"/>
              </a:rPr>
              <a:t>Exchange Format (IDMEF). The document also specifies requirements for a communication protocol for communicating IDMEF.</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The Intrusion Detection Message Exchange Format (RFC 4765)</a:t>
            </a:r>
            <a:r>
              <a:rPr lang="en-US" sz="1200" b="0" i="0" u="none" strike="noStrike" kern="1200" cap="none" baseline="0" dirty="0">
                <a:solidFill>
                  <a:schemeClr val="tx1"/>
                </a:solidFill>
                <a:latin typeface="Arial" pitchFamily="-110" charset="0"/>
                <a:ea typeface="Arial"/>
                <a:cs typeface="Arial"/>
                <a:sym typeface="Arial"/>
              </a:rPr>
              <a:t>:  This document describes a data model to represent information exported by intrusion detection systems and explains the rationale for using this model. An implementation of the data model in the Extensible Markup Language (XML) is presented, an XML Document Type Definition is developed, and examples are provided.</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The Intrusion Detection Exchange Protocol (RFC 4767):  </a:t>
            </a:r>
            <a:r>
              <a:rPr lang="en-US" sz="1200" b="0" i="0" u="none" strike="noStrike" kern="1200" cap="none" baseline="0" dirty="0">
                <a:solidFill>
                  <a:schemeClr val="tx1"/>
                </a:solidFill>
                <a:latin typeface="Arial" pitchFamily="-110" charset="0"/>
                <a:ea typeface="Arial"/>
                <a:cs typeface="Arial"/>
                <a:sym typeface="Arial"/>
              </a:rPr>
              <a:t>This document describes the Intrusion Detection Exchange Protocol (IDXP), an application-level protocol for exchanging data between intrusion detection entities. IDXP supports mutual-authentication, integrity, and confidentiality over a connection-oriented protocol.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14384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6796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45886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Figure 8.7 illustrates the key elements of the model on which the intrusion detection message exchange approach is based. This model does not correspond to any particular product or implementation, but its functional components are the key elements of any IDS. The functional components are as follows: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Data source: </a:t>
            </a:r>
            <a:r>
              <a:rPr lang="en-US" sz="1200" b="0" i="0" u="none" strike="noStrike" kern="1200" cap="none" baseline="0" dirty="0">
                <a:solidFill>
                  <a:schemeClr val="tx1"/>
                </a:solidFill>
                <a:latin typeface="Arial" pitchFamily="-110" charset="0"/>
                <a:ea typeface="Arial"/>
                <a:cs typeface="Arial"/>
                <a:sym typeface="Arial"/>
              </a:rPr>
              <a:t>The raw data that an IDS uses to detect unauthorized or undesired activity. Common data sources include network packets, operating system audit logs, application audit logs, and system-generated checksum data.</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Sensor: </a:t>
            </a:r>
            <a:r>
              <a:rPr lang="en-US" sz="1200" b="0" i="0" u="none" strike="noStrike" kern="1200" cap="none" baseline="0" dirty="0">
                <a:solidFill>
                  <a:schemeClr val="tx1"/>
                </a:solidFill>
                <a:latin typeface="Arial" pitchFamily="-110" charset="0"/>
                <a:ea typeface="Arial"/>
                <a:cs typeface="Arial"/>
                <a:sym typeface="Arial"/>
              </a:rPr>
              <a:t>Collects data from the data source. The sensor forwards events to the analyzer.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Analyzer: </a:t>
            </a:r>
            <a:r>
              <a:rPr lang="en-US" sz="1200" b="0" i="0" u="none" strike="noStrike" kern="1200" cap="none" baseline="0" dirty="0">
                <a:solidFill>
                  <a:schemeClr val="tx1"/>
                </a:solidFill>
                <a:latin typeface="Arial" pitchFamily="-110" charset="0"/>
                <a:ea typeface="Arial"/>
                <a:cs typeface="Arial"/>
                <a:sym typeface="Arial"/>
              </a:rPr>
              <a:t>The ID component or process that analyzes the data collected by the sensor for signs of unauthorized or undesired activity or for events that might be of interest to the security administrator. In many existing IDSs, the sensor and the analyzer are part of the same component.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Administrator: </a:t>
            </a:r>
            <a:r>
              <a:rPr lang="en-US" sz="1200" b="0" i="0" u="none" strike="noStrike" kern="1200" cap="none" baseline="0" dirty="0">
                <a:solidFill>
                  <a:schemeClr val="tx1"/>
                </a:solidFill>
                <a:latin typeface="Arial" pitchFamily="-110" charset="0"/>
                <a:ea typeface="Arial"/>
                <a:cs typeface="Arial"/>
                <a:sym typeface="Arial"/>
              </a:rPr>
              <a:t>The human with overall responsibility for setting the security policy of the organization, and, thus, for decisions about deploying and configuring the IDS. This may or may not be the same person as the operator of the IDS. In some organizations, the administrator is associated with the network or systems administration groups. In other organizations, it’s an independent position.</a:t>
            </a:r>
          </a:p>
          <a:p>
            <a:endParaRPr lang="en-US" sz="1200" b="0" i="0" u="none" strike="noStrike" kern="1200" cap="none" baseline="0" dirty="0">
              <a:solidFill>
                <a:schemeClr val="tx1"/>
              </a:solidFill>
              <a:latin typeface="Arial" pitchFamily="-110" charset="0"/>
              <a:ea typeface="Arial"/>
              <a:cs typeface="Arial"/>
              <a:sym typeface="Arial"/>
            </a:endParaRPr>
          </a:p>
          <a:p>
            <a:pPr marL="0" indent="0">
              <a:buFont typeface="Arial" panose="020B0604020202020204" pitchFamily="34" charset="0"/>
              <a:buNone/>
            </a:pPr>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Manager: </a:t>
            </a:r>
            <a:r>
              <a:rPr lang="en-US" sz="1200" b="0" i="0" u="none" strike="noStrike" kern="1200" cap="none" baseline="0" dirty="0">
                <a:solidFill>
                  <a:schemeClr val="tx1"/>
                </a:solidFill>
                <a:latin typeface="Arial" pitchFamily="-110" charset="0"/>
                <a:ea typeface="Arial"/>
                <a:cs typeface="Arial"/>
                <a:sym typeface="Arial"/>
              </a:rPr>
              <a:t>The ID component or process from which the operator manages the various components of the ID system. Management functions typically include sensor configuration, analyzer configuration, event notification management, data consolidation, and reporting.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t>
            </a:r>
            <a:r>
              <a:rPr lang="en-US" sz="1200" b="1" i="0" u="none" strike="noStrike" kern="1200" cap="none" baseline="0" dirty="0">
                <a:solidFill>
                  <a:schemeClr val="tx1"/>
                </a:solidFill>
                <a:latin typeface="Arial" pitchFamily="-110" charset="0"/>
                <a:ea typeface="Arial"/>
                <a:cs typeface="Arial"/>
                <a:sym typeface="Arial"/>
              </a:rPr>
              <a:t> Operator:</a:t>
            </a:r>
            <a:r>
              <a:rPr lang="en-US" sz="1200" b="0" i="0" u="none" strike="noStrike" kern="1200" cap="none" baseline="0" dirty="0">
                <a:solidFill>
                  <a:schemeClr val="tx1"/>
                </a:solidFill>
                <a:latin typeface="Arial" pitchFamily="-110" charset="0"/>
                <a:ea typeface="Arial"/>
                <a:cs typeface="Arial"/>
                <a:sym typeface="Arial"/>
              </a:rPr>
              <a:t> The human that is the primary user of the IDS manager. The operator often monitors the output of the IDS and initiates or recommends further action.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 this model, intrusion detection proceeds in the following manner. The sensor monitors data sources looking for suspicious activity , such as network sessions showing unexpected telnet activity, operating system log file entries showing a user attempting to access files to which he or she is not authorized to have access, and application log files showing persistent login failures. The sensor communicates suspicious activity to the analyzer as an event , which characterizes an activity within a given period of time. If the analyzer determines that the event is of interest, it sends an alert to the manager component that contains information about the unusual activity that was detected, as well as the specifics of the occurrence. The manager component issues a notification to the human operator. A response can be initiated automatically by the manager component or by the human operator. Examples of responses include logging the activity; recording the raw data (from the data source) that characterized the event; terminating a network, user, or application session; or altering network or system access controls. The security policy is the predefined, formally documented statement that defines what activities are allowed to take place on an organization’s network or on particular hosts to support the organization’s requirements. This includes, but is not limited to, which hosts are to be denied external network access.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specification defines formats for event and alert messages, message types, and exchange protocols for communication of intrusion detection information.
Data source detects the unauthorized or undesired activity. The sensors Collects data from the data source. The sensors forwards events to the analyzer. The analyzer alerts the manager. The administrator sets the security to the sensor and manger. The manager provides notification to the operator. The operator responds to the manager and manager responds to the operator.</a:t>
            </a:r>
            <a:endParaRPr lang="en-US" b="0"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4564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 further component of intrusion detection technology is the honeypot. Honeypots are decoy systems that are designed to lure a potential attacker away from critical systems. Honeypots are designed to:</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Divert an attacker from accessing critical systems.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Collect information about the attacker’s activity.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Encourage the attacker to stay on the system long enough for administrators to respond.</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These systems are filled with fabricated information designed to appear valuable but that a legitimate user of the system would not access. Thus, any access to the honeypot is suspect. The system is instrumented with sensitive monitors and event loggers that detect these accesses and collect information about the attacker’s activities. Because any attack against the honeypot is made to seem successful, administrators have time to mobilize and log and track the attacker without ever exposing productive systems.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honeypot is a resource that has no production value. There is no legitimate reason for anyone outside the network to interact with a honeypot. Thus, any attempt to communicate with the system is most likely a probe, scan, or attack. Conversely, if a honeypot initiates outbound communication, the system has probably been compromised.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3421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State-sponsored organizations</a:t>
            </a:r>
            <a:r>
              <a:rPr lang="en-US" sz="1200" b="0" i="0" u="none" strike="noStrike" kern="1200" cap="none" baseline="0" dirty="0">
                <a:solidFill>
                  <a:schemeClr val="tx1"/>
                </a:solidFill>
                <a:latin typeface="Arial" pitchFamily="-110" charset="0"/>
                <a:ea typeface="Arial"/>
                <a:cs typeface="Arial"/>
                <a:sym typeface="Arial"/>
              </a:rPr>
              <a:t>:  Are groups of hackers sponsored by governments to conduct espionage or sabotage activities. They are also known as Advanced Persistent Threats (APTs), due to the covert nature and persistence over extended periods involved with many attacks in this class. Recent reports such as [MAND13], and information revealed by Edward Snowden, indicate the widespread nature and scope of these activities by a wide range of countries from China to the USA, UK, and their intelligence allies.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64502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Honeypots are typically classified as being either low or high interaction.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Low interaction honeypot:  </a:t>
            </a:r>
            <a:r>
              <a:rPr lang="en-US" sz="1200" b="0" i="0" u="none" strike="noStrike" kern="1200" cap="none" baseline="0" dirty="0">
                <a:solidFill>
                  <a:schemeClr val="tx1"/>
                </a:solidFill>
                <a:latin typeface="Arial" pitchFamily="-110" charset="0"/>
                <a:ea typeface="Arial"/>
                <a:cs typeface="Arial"/>
                <a:sym typeface="Arial"/>
              </a:rPr>
              <a:t>Consists of a software package that emulates particular IT services or systems well enough to provide a realistic initial interaction, but does not execute a full version of those services or systems.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High interaction honeypot:  </a:t>
            </a:r>
            <a:r>
              <a:rPr lang="en-US" sz="1200" b="0" i="0" u="none" strike="noStrike" kern="1200" cap="none" baseline="0" dirty="0">
                <a:solidFill>
                  <a:schemeClr val="tx1"/>
                </a:solidFill>
                <a:latin typeface="Arial" pitchFamily="-110" charset="0"/>
                <a:ea typeface="Arial"/>
                <a:cs typeface="Arial"/>
                <a:sym typeface="Arial"/>
              </a:rPr>
              <a:t>Is a real system, with a full operating system, services and applications, which are instrumented and deployed where they can be accessed by attackers.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high interaction honeypot is a more realistic target that may occupy an attacker for an extended period. However, it requires significantly more resources, and if compromised could be used to initiate attacks on other systems. This may result in unwanted legal or reputational issues for the organization running it. A low interaction honeypot provides a less realistic target, able to identify intruders using the earlier stages of the attack methodology we discussed earlier in this chapter. This is often sufficient for use as a component of a distributed IDS to warn of imminent attack. “The Honeynet Project” provides a range of resources and packages for such systems.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Initial efforts involved a single honeypot computer with IP addresses designed to attract hackers. More recent research has focused on building entire honeypot networks that emulate an enterprise, possibly with actual or simulated traffic and data. Once hackers are within the network, administrators can observe their behavior in detail and figure out defenses.</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762060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08025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Honeypots can be deployed in a variety of locations. Figure 8.8 illustrates some possibilities. The location depends on a number of factors, such as the type of information the organization is interested in gathering and the level of risk that organizations can tolerate to obtain the maximum amount of data.</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honeypot outside the external firewall ( location 1 ) is useful for tracking attempts to connect to unused IP addresses within the scope of the network. A honeypot at this location does not increase the risk for the internal network. The danger of having a compromised system behind the firewall is avoided. Further, because the honeypot attracts many potential attacks, it reduces the alerts issued by the firewall and by internal IDS sensors, easing the management burden. The disadvantage of an external honeypot is that it has little or no ability to trap internal attackers, especially if the external firewall filters traffic in both directions.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network of externally available services, such as Web and mail, often called the DMZ (demilitarized zone), is another candidate for locating a honeypot ( location 2 ). The security administrator must assure that the other systems in the DMZ are secure against any activity generated by the honeypot. A disadvantage of this location is that a typical DMZ is not fully accessible, and the firewall typically blocks traffic to the DMZ the attempts to access unneeded services. Thus, the firewall either has to open up the traffic beyond what is permissible, which is risky, or limit the effectiveness of the honeypot.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fully internal honeypot ( location 3 ) has several advantages. Its most important advantage is that it can catch internal attacks. A honeypot at this location can also detect a misconfigured firewall that forwards impermissible traffic from the Internet to the internal network. There are several disadvantages. The most serious of these is if the honeypot is compromised so that it can attack other internal systems. Any further traffic from the Internet to the attacker is not blocked by the firewall because it is regarded as traffic to the honeypot only. Another difficulty for this honeypot location is that, as with location 2, the firewall must adjust its filtering to allow traffic to the honeypot, thus complicating firewall configuration and potentially compromising the internal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An emerging related technology is the use of honeyfiles, that emulate legitimate documents with realistic, enticing names and possibly content. These documents should not be accessed by legitimate users of a system, but rather act as bait for intruders exploring a system. Any access of them is assumed to be suspicious [WHIT13]. Appropriate generation, placement, and monitoring of honeyfiles is an area of current research.
The internet data from the honeypot at location 1, outside the firewall passes through the external firewall and two L A N switches or routers and then to the honeypots at location 2 and location 3 and passes to the internal networks and service networks for example web, mail, D N S etcetera.</a:t>
            </a:r>
            <a:endParaRPr lang="en-US" sz="1200" b="0" i="0" u="none" strike="noStrike" kern="1200" cap="none" dirty="0">
              <a:solidFill>
                <a:schemeClr val="tx1"/>
              </a:solidFill>
              <a:effectLst/>
              <a:latin typeface="Arial" pitchFamily="-110" charset="0"/>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31404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Snort is an open source, highly configurable and portable host-based or network-based IDS. Snort is referred to as a lightweight IDS, which has the following characteristics: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Easily deployed on most nodes (host, server, router) of a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Efficient operation that uses small amount of memory and processor time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Easily configured by system administrators who need to implement a specific security solution in a short amount of time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Snort can perform real-time packet capture, protocol analysis, and content searching and matching. Snort can detect a variety of attacks and probes, based on a set of rules configured by a system administrator.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Snort installation consists of four logical components ( Figure 8.9 ):</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Packet decoder: The packet decoder processes each captured packet to identify and isolate protocol headers at the data link, network, transport, and application layers. The decoder is designed to be as efficient as possible and its primary work consists of setting pointers so that the various protocol headers can be easily extracted.</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Detection engine: The detection engine does the actual work of intrusion detection. This module analyzes each packet based on a set of rules defined for this configuration of Snort by the security administrator. In essence, each packet is checked against all the rules to determine if the packet matches the characteristics defined by a rule. The first rule that matches the decoded packet triggers the action specified by the rule. If no rule matches the packet, the detection engine discards the packet.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Logger: For each packet that matches a rule, the rule specifies what logging and alerting options are to be taken. When a logger option is selected, the logger stores the detected packet in human readable format or in a more compact binary format in a designated log file. The security administrator can then use the log file for later analysis.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Alerter: For each detected packet, an alert can be sent. The alert option in the matching rule determines what information is included in the event notification. The event notification can be sent to a file, to a UNIX socket, or to a database. Alerting may also be turned off during testing or penetration studies. Using the UNIX socket, the alert can be sent to a management machine elsewhere on the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Snort implementation can be configured as a passive sensor, which monitors traffic but is not in the main transmission path of the traffic, or an inline sensor, through which all packet traffic must pass. In the latter case, Snort can perform intrusion prevention as well as intrusion detection. We defer a discussion of intrusion prevention to Chapter 9.
The flow diagram is as follows. Step 1. Packet. Step 2. Decoder. Step 3. Detection engine. The detection engine provides log and alert message.</a:t>
            </a:r>
            <a:endParaRPr lang="en-US" b="0"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8794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Snort uses a simple, flexible rule definition language that generates the rules used by the detection engine. Although the rules are simple and straightforward to write, they are powerful enough to detect a wide variety of hostile or suspicious traffic.</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Each rule consists of a fixed header and zero or more options (Figure 8.10).
The table a, for rule header displays the following options. Action, Protocol, Source I P address, Direction, Destination I P address, Destination port. The table b, for options displays the following options. Option keyword, Option arguments, and so on.</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055420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The header has the following elements: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Action</a:t>
            </a:r>
            <a:r>
              <a:rPr lang="en-US" sz="1200" b="0" i="0" u="none" strike="noStrike" kern="1200" cap="none" baseline="0" dirty="0">
                <a:solidFill>
                  <a:schemeClr val="tx1"/>
                </a:solidFill>
                <a:latin typeface="Arial" pitchFamily="-110" charset="0"/>
                <a:ea typeface="Arial"/>
                <a:cs typeface="Arial"/>
                <a:sym typeface="Arial"/>
              </a:rPr>
              <a:t>:  The rule action tells Snort what to do when it finds a packet that matches the rule criteria. Table 8.3 lists the available actions. The last three actions in the list (drop, reject, sdrop) are only available in inline mode.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Protocol:</a:t>
            </a:r>
            <a:r>
              <a:rPr lang="en-US" sz="1200" b="0" i="0" u="none" strike="noStrike" kern="1200" cap="none" baseline="0" dirty="0">
                <a:solidFill>
                  <a:schemeClr val="tx1"/>
                </a:solidFill>
                <a:latin typeface="Arial" pitchFamily="-110" charset="0"/>
                <a:ea typeface="Arial"/>
                <a:cs typeface="Arial"/>
                <a:sym typeface="Arial"/>
              </a:rPr>
              <a:t> Snort proceeds in the analysis if the packet protocol matches this field. The current version of Snort (2.9) recognizes four protocols: TCP, UDP, ICMP, and IP. Future releases of Snort will support a greater range of protocols.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Source IP address:</a:t>
            </a:r>
            <a:r>
              <a:rPr lang="en-US" sz="1200" b="0" i="0" u="none" strike="noStrike" kern="1200" cap="none" baseline="0" dirty="0">
                <a:solidFill>
                  <a:schemeClr val="tx1"/>
                </a:solidFill>
                <a:latin typeface="Arial" pitchFamily="-110" charset="0"/>
                <a:ea typeface="Arial"/>
                <a:cs typeface="Arial"/>
                <a:sym typeface="Arial"/>
              </a:rPr>
              <a:t> Designates the source of the packet. The rule may specify a specific IP address, any IP address, a list of specific IP addresses, or the negation of a specific IP address or list. The negation indicates that any IP address other than those listed is a match.</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Source port</a:t>
            </a:r>
            <a:r>
              <a:rPr lang="en-US" sz="1200" b="0" i="0" u="none" strike="noStrike" kern="1200" cap="none" baseline="0" dirty="0">
                <a:solidFill>
                  <a:schemeClr val="tx1"/>
                </a:solidFill>
                <a:latin typeface="Arial" pitchFamily="-110" charset="0"/>
                <a:ea typeface="Arial"/>
                <a:cs typeface="Arial"/>
                <a:sym typeface="Arial"/>
              </a:rPr>
              <a:t>: This field designates the source port for the specified protocol (e.g., a TCP port). Port numbers may be specified in a number of ways, including specific port number, any ports, static port definitions, ranges, and by negation.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Direction:</a:t>
            </a:r>
            <a:r>
              <a:rPr lang="en-US" sz="1200" b="0" i="0" u="none" strike="noStrike" kern="1200" cap="none" baseline="0" dirty="0">
                <a:solidFill>
                  <a:schemeClr val="tx1"/>
                </a:solidFill>
                <a:latin typeface="Arial" pitchFamily="-110" charset="0"/>
                <a:ea typeface="Arial"/>
                <a:cs typeface="Arial"/>
                <a:sym typeface="Arial"/>
              </a:rPr>
              <a:t> This field takes on one of two values: unidirectional (-</a:t>
            </a:r>
            <a:r>
              <a:rPr lang="en-US" sz="1200" b="1" i="0" u="none" strike="noStrike" kern="1200" cap="none" baseline="0" dirty="0">
                <a:solidFill>
                  <a:schemeClr val="tx1"/>
                </a:solidFill>
                <a:latin typeface="Arial" pitchFamily="-110" charset="0"/>
                <a:ea typeface="Arial"/>
                <a:cs typeface="Arial"/>
                <a:sym typeface="Arial"/>
              </a:rPr>
              <a:t>&gt;</a:t>
            </a:r>
            <a:r>
              <a:rPr lang="en-US" sz="1200" b="0" i="0" u="none" strike="noStrike" kern="1200" cap="none" baseline="0" dirty="0">
                <a:solidFill>
                  <a:schemeClr val="tx1"/>
                </a:solidFill>
                <a:latin typeface="Arial" pitchFamily="-110" charset="0"/>
                <a:ea typeface="Arial"/>
                <a:cs typeface="Arial"/>
                <a:sym typeface="Arial"/>
              </a:rPr>
              <a:t>) or bidirectional (</a:t>
            </a:r>
            <a:r>
              <a:rPr lang="en-US" sz="1200" b="1" i="0" u="none" strike="noStrike" kern="1200" cap="none" baseline="0" dirty="0">
                <a:solidFill>
                  <a:schemeClr val="tx1"/>
                </a:solidFill>
                <a:latin typeface="Arial" pitchFamily="-110" charset="0"/>
                <a:ea typeface="Arial"/>
                <a:cs typeface="Arial"/>
                <a:sym typeface="Arial"/>
              </a:rPr>
              <a:t>&lt;-&gt;</a:t>
            </a:r>
            <a:r>
              <a:rPr lang="en-US" sz="1200" b="0" i="0" u="none" strike="noStrike" kern="1200" cap="none" baseline="0" dirty="0">
                <a:solidFill>
                  <a:schemeClr val="tx1"/>
                </a:solidFill>
                <a:latin typeface="Arial" pitchFamily="-110" charset="0"/>
                <a:ea typeface="Arial"/>
                <a:cs typeface="Arial"/>
                <a:sym typeface="Arial"/>
              </a:rPr>
              <a:t>). The bidirectional option tells Snort to consider the address/ port pairs in the rule as either source followed by destination or destination followed by source. The bidirectional option enables Snort to monitor both sides of a conversation.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Destination IP address</a:t>
            </a:r>
            <a:r>
              <a:rPr lang="en-US" sz="1200" b="0" i="0" u="none" strike="noStrike" kern="1200" cap="none" baseline="0" dirty="0">
                <a:solidFill>
                  <a:schemeClr val="tx1"/>
                </a:solidFill>
                <a:latin typeface="Arial" pitchFamily="-110" charset="0"/>
                <a:ea typeface="Arial"/>
                <a:cs typeface="Arial"/>
                <a:sym typeface="Arial"/>
              </a:rPr>
              <a:t>: Designates the destination of the packet.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Destination port: </a:t>
            </a:r>
            <a:r>
              <a:rPr lang="en-US" sz="1200" b="0" i="0" u="none" strike="noStrike" kern="1200" cap="none" baseline="0" dirty="0">
                <a:solidFill>
                  <a:schemeClr val="tx1"/>
                </a:solidFill>
                <a:latin typeface="Arial" pitchFamily="-110" charset="0"/>
                <a:ea typeface="Arial"/>
                <a:cs typeface="Arial"/>
                <a:sym typeface="Arial"/>
              </a:rPr>
              <a:t>Designates the destination port.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Following the rule header may be one or more rule options. Each option consists of an option keyword, which defines the option; followed by arguments, which specify the details of the option. In the written form, the set of rule options is separated from the header by being enclosed in parentheses. Snort rule options are separated from each other using the semicolon (;) character. Rule option keywords are separated from their arguments with a colon (:) character.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187772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There are four major categories of rule options: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Meta-data:</a:t>
            </a:r>
            <a:r>
              <a:rPr lang="en-US" sz="1200" b="0" kern="1200" baseline="0" dirty="0">
                <a:solidFill>
                  <a:schemeClr val="tx1"/>
                </a:solidFill>
                <a:latin typeface="Arial" pitchFamily="-110" charset="0"/>
                <a:ea typeface="+mn-ea"/>
                <a:cs typeface="+mn-cs"/>
              </a:rPr>
              <a:t> Provide information about the rule but do not have any affect during detection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Payload</a:t>
            </a:r>
            <a:r>
              <a:rPr lang="en-US" sz="1200" b="0" kern="1200" baseline="0" dirty="0">
                <a:solidFill>
                  <a:schemeClr val="tx1"/>
                </a:solidFill>
                <a:latin typeface="Arial" pitchFamily="-110" charset="0"/>
                <a:ea typeface="+mn-ea"/>
                <a:cs typeface="+mn-cs"/>
              </a:rPr>
              <a:t>: Look for data inside the packet payload and can be interrelated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Non-payload: </a:t>
            </a:r>
            <a:r>
              <a:rPr lang="en-US" sz="1200" b="0" kern="1200" baseline="0" dirty="0">
                <a:solidFill>
                  <a:schemeClr val="tx1"/>
                </a:solidFill>
                <a:latin typeface="Arial" pitchFamily="-110" charset="0"/>
                <a:ea typeface="+mn-ea"/>
                <a:cs typeface="+mn-cs"/>
              </a:rPr>
              <a:t>Look for non-payload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Post-detection</a:t>
            </a:r>
            <a:r>
              <a:rPr lang="en-US" sz="1200" b="0" kern="1200" baseline="0" dirty="0">
                <a:solidFill>
                  <a:schemeClr val="tx1"/>
                </a:solidFill>
                <a:latin typeface="Arial" pitchFamily="-110" charset="0"/>
                <a:ea typeface="+mn-ea"/>
                <a:cs typeface="+mn-cs"/>
              </a:rPr>
              <a:t>: Rule-specific triggers that happen after a rule has matched a 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Table 8.4 provides examples of options in each category.</a:t>
            </a:r>
            <a:endParaRPr lang="en-US" b="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26908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68144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527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8 summary.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3419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baseline="0" dirty="0">
                <a:solidFill>
                  <a:schemeClr val="tx1"/>
                </a:solidFill>
                <a:latin typeface="Arial" pitchFamily="-110" charset="0"/>
                <a:ea typeface="Arial"/>
                <a:cs typeface="Arial"/>
                <a:sym typeface="Arial"/>
              </a:rPr>
              <a:t>• Others</a:t>
            </a:r>
            <a:r>
              <a:rPr lang="en-US" sz="1200" b="0" i="0" u="none" strike="noStrike" kern="1200" cap="none" baseline="0" dirty="0">
                <a:solidFill>
                  <a:schemeClr val="tx1"/>
                </a:solidFill>
                <a:latin typeface="Arial" pitchFamily="-110" charset="0"/>
                <a:ea typeface="Arial"/>
                <a:cs typeface="Arial"/>
                <a:sym typeface="Arial"/>
              </a:rPr>
              <a:t>:  Are hackers with motivations other than those listed above, including classic hackers or crackers who are motivated by technical challenge or by peer-group esteem and reputation. Many of those responsible for discovering new categories of buffer overflow vulnerabilities [MEER10] could be regarded as members of this class. Also, given the wide availability of attack toolkits, there is a pool of “hobby hackers” using them to explore system and network security, who could potentially become recruits for the above classes</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64910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latin typeface="Times New Roman" pitchFamily="-107"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47815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Across these classes of intruders, there is also a range of skill levels seen. These can be broadly classified as: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t>
            </a:r>
            <a:r>
              <a:rPr lang="en-US" sz="1200" b="1" i="0" u="none" strike="noStrike" kern="1200" cap="none" baseline="0" dirty="0">
                <a:solidFill>
                  <a:schemeClr val="tx1"/>
                </a:solidFill>
                <a:latin typeface="Arial" pitchFamily="-110" charset="0"/>
                <a:ea typeface="Arial"/>
                <a:cs typeface="Arial"/>
                <a:sym typeface="Arial"/>
              </a:rPr>
              <a:t> Apprentice</a:t>
            </a:r>
            <a:r>
              <a:rPr lang="en-US" sz="1200" b="0" i="0" u="none" strike="noStrike" kern="1200" cap="none" baseline="0" dirty="0">
                <a:solidFill>
                  <a:schemeClr val="tx1"/>
                </a:solidFill>
                <a:latin typeface="Arial" pitchFamily="-110" charset="0"/>
                <a:ea typeface="Arial"/>
                <a:cs typeface="Arial"/>
                <a:sym typeface="Arial"/>
              </a:rPr>
              <a:t>:  Hackers with minimal technical skill who primarily use existing attack toolkits. They likely comprise the largest number of attackers, including many criminal and activist attackers. Given their use of existing known tools, these attackers are the easiest to defend against. They are also known as “script-kiddies” due to their use of existing scripts (tools).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1852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Journeyman</a:t>
            </a:r>
            <a:r>
              <a:rPr lang="en-US" sz="1200" b="0" i="0" u="none" strike="noStrike" kern="1200" cap="none" baseline="0" dirty="0">
                <a:solidFill>
                  <a:schemeClr val="tx1"/>
                </a:solidFill>
                <a:latin typeface="Arial" pitchFamily="-110" charset="0"/>
                <a:ea typeface="Arial"/>
                <a:cs typeface="Arial"/>
                <a:sym typeface="Arial"/>
              </a:rPr>
              <a:t>: Hackers with sufficient technical skills to modify and extend attack toolkits to use newly discovered, or purchased, vulnerabilities; or to focus on different target groups. They may also be able to locate new vulnerabilities to exploit that are similar to some already known. A number of hackers with such skills are likely found in all intruder classes listed above, adapting tools for use by others. The changes in attack tools make identifying and defending against such attacks harder.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98430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Hackers with high-level technical skills capable of discovering brand new categories of vulnerabilities, or writing new powerful attack toolkits. Some of the better-known classical hackers are of this level, as clearly are  some of those employed by some state-sponsored organizations, as the designation APT suggests. This makes defending against these attacks of the highest difficulty.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18935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Intruder attacks range from the benign to the serious. At the benign end of the scale, there are people who simply wish to explore internets and see what is out there. At the serious end are individuals or groups that attempt to read privileged data, perform unauthorized modifications to data, or disrupt systems.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dirty="0">
                <a:solidFill>
                  <a:schemeClr val="tx1"/>
                </a:solidFill>
                <a:effectLst/>
                <a:latin typeface="Arial" pitchFamily="-110" charset="0"/>
                <a:ea typeface="Arial"/>
                <a:cs typeface="Arial"/>
                <a:sym typeface="Arial"/>
              </a:rPr>
              <a:t> NIST SP 800-61 (</a:t>
            </a:r>
            <a:r>
              <a:rPr lang="en-US" sz="1200" b="0" i="1" u="none" strike="noStrike" kern="1200" cap="none" dirty="0">
                <a:solidFill>
                  <a:schemeClr val="tx1"/>
                </a:solidFill>
                <a:effectLst/>
                <a:latin typeface="Arial" pitchFamily="-110" charset="0"/>
                <a:ea typeface="Arial"/>
                <a:cs typeface="Arial"/>
                <a:sym typeface="Arial"/>
              </a:rPr>
              <a:t>Computer Security Incident Handling Guide</a:t>
            </a:r>
            <a:r>
              <a:rPr lang="en-US" sz="1200" b="0" i="0" u="none" strike="noStrike" kern="1200" cap="none" dirty="0">
                <a:solidFill>
                  <a:schemeClr val="tx1"/>
                </a:solidFill>
                <a:effectLst/>
                <a:latin typeface="Arial" pitchFamily="-110" charset="0"/>
                <a:ea typeface="Arial"/>
                <a:cs typeface="Arial"/>
                <a:sym typeface="Arial"/>
              </a:rPr>
              <a:t> , August 2012) lists the following examples of intrusion: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Performing a remote root compromise of an e-mail server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Defacing a Web server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Guessing and cracking passwords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Copying a database containing credit card numbers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Viewing sensitive data, including payroll records and medical information, without authorization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Running a packet sniffer on a workstation to capture usernames and passwords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Using a permission error on an anonymous FTP server to distribute pirated software and music files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Dialing into an unsecured modem and gaining internal network access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Posing as an executive, calling the help desk, resetting the executive’s e-mail password, and learning the new password</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Using an unattended, logged-in workstation without permission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Intrusion detection systems (IDSs) and intrusion prevention systems (IPSs), of the type described in this chapter and Chapter 9, respectively, are designed to aid countering these types of threats. They can be reasonably effective against known, less sophisticated attacks, such as those by activist groups or large-scale email scams. They are likely less effective against the more sophisticated, targeted attacks by some criminal or state-sponsored intruders, since these attackers are more likely to use new, zero-day exploits, and to better obscure their activities on the targeted system. Hence they need to be part of a defense-in-depth strategy that may also include encryption of sensitive information, detailed audit trails, strong authentication and authorization controls, and active management of operating system and application security.</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1307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xmlns="" val="1"/>
              </a:ext>
            </a:extLst>
          </p:cNvPr>
          <p:cNvSpPr>
            <a:spLocks noGrp="1"/>
          </p:cNvSpPr>
          <p:nvPr>
            <p:ph type="title"/>
          </p:nvPr>
        </p:nvSpPr>
        <p:spPr>
          <a:xfrm>
            <a:off x="457199" y="143692"/>
            <a:ext cx="8229601" cy="987333"/>
          </a:xfrm>
        </p:spPr>
        <p:txBody>
          <a:bodyPr anchor="ct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xmlns="" val="1"/>
              </a:ext>
            </a:extLst>
          </p:cNvPr>
          <p:cNvSpPr>
            <a:spLocks noGrp="1"/>
          </p:cNvSpPr>
          <p:nvPr>
            <p:ph type="body" idx="1"/>
          </p:nvPr>
        </p:nvSpPr>
        <p:spPr>
          <a:xfrm>
            <a:off x="457200" y="1212419"/>
            <a:ext cx="8229600" cy="413524"/>
          </a:xfrm>
        </p:spPr>
        <p:txBody>
          <a:bodyPr anchor="ctr"/>
          <a:lstStyle/>
          <a:p>
            <a:r>
              <a:rPr lang="en-US" dirty="0">
                <a:solidFill>
                  <a:schemeClr val="tx2"/>
                </a:solidFill>
              </a:rPr>
              <a:t>Fourth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xmlns=""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8</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xmlns="" val="1"/>
              </a:ext>
            </a:extLst>
          </p:cNvPr>
          <p:cNvSpPr>
            <a:spLocks noGrp="1"/>
          </p:cNvSpPr>
          <p:nvPr>
            <p:ph sz="quarter" idx="15"/>
          </p:nvPr>
        </p:nvSpPr>
        <p:spPr>
          <a:xfrm>
            <a:off x="5029200" y="3252790"/>
            <a:ext cx="3657600" cy="737320"/>
          </a:xfrm>
        </p:spPr>
        <p:txBody>
          <a:bodyPr/>
          <a:lstStyle/>
          <a:p>
            <a:pPr lvl="0">
              <a:buSzPct val="25000"/>
            </a:pPr>
            <a:r>
              <a:rPr lang="en-US" dirty="0"/>
              <a:t>Intrusion Detection</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2" y="1704436"/>
            <a:ext cx="3541622" cy="4529841"/>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xmlns="" val="1"/>
              </a:ext>
            </a:extLst>
          </p:cNvPr>
          <p:cNvSpPr>
            <a:spLocks noGrp="1"/>
          </p:cNvSpPr>
          <p:nvPr>
            <p:ph sz="quarter" idx="17"/>
          </p:nvPr>
        </p:nvSpPr>
        <p:spPr>
          <a:xfrm>
            <a:off x="2173000" y="6415232"/>
            <a:ext cx="6589712" cy="228600"/>
          </a:xfrm>
        </p:spPr>
        <p:txBody>
          <a:bodyPr/>
          <a:lstStyle/>
          <a:p>
            <a:pPr marL="0" indent="0"/>
            <a:r>
              <a:rPr lang="en-US" altLang="en-US" sz="1200" b="0" dirty="0" smtClean="0">
                <a:latin typeface="Verdana"/>
                <a:cs typeface="Verdana" panose="020B0604030504040204" pitchFamily="34" charset="0"/>
              </a:rPr>
              <a:t>Copyright © </a:t>
            </a:r>
            <a:r>
              <a:rPr lang="en-US" dirty="0" smtClean="0"/>
              <a:t>2018, 2015, 2012 </a:t>
            </a:r>
            <a:r>
              <a:rPr lang="en-US" altLang="en-US" sz="1200" b="0" dirty="0" smtClean="0">
                <a:latin typeface="Verdana"/>
                <a:cs typeface="Verdana" panose="020B0604030504040204" pitchFamily="34" charset="0"/>
              </a:rPr>
              <a:t>Pearson Education, Inc. All Rights Reserved</a:t>
            </a:r>
            <a:endParaRPr lang="en-US" altLang="en-US" sz="1200" b="0" dirty="0">
              <a:latin typeface="Verdana"/>
              <a:cs typeface="Verdana" panose="020B0604030504040204" pitchFamily="34" charset="0"/>
            </a:endParaRP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Behavior</a:t>
            </a:r>
            <a:endParaRPr lang="en-US" dirty="0"/>
          </a:p>
        </p:txBody>
      </p:sp>
      <p:sp>
        <p:nvSpPr>
          <p:cNvPr id="3" name="Content Placeholder 2"/>
          <p:cNvSpPr>
            <a:spLocks noGrp="1"/>
          </p:cNvSpPr>
          <p:nvPr>
            <p:ph sz="quarter" idx="13"/>
          </p:nvPr>
        </p:nvSpPr>
        <p:spPr/>
        <p:txBody>
          <a:bodyPr/>
          <a:lstStyle/>
          <a:p>
            <a:r>
              <a:rPr lang="en-US" dirty="0" smtClean="0"/>
              <a:t>Target acquisition and information gathering</a:t>
            </a:r>
          </a:p>
          <a:p>
            <a:r>
              <a:rPr lang="en-US" dirty="0" smtClean="0"/>
              <a:t>Initial access</a:t>
            </a:r>
          </a:p>
          <a:p>
            <a:r>
              <a:rPr lang="en-US" dirty="0" smtClean="0"/>
              <a:t>Privilege escalation</a:t>
            </a:r>
          </a:p>
          <a:p>
            <a:r>
              <a:rPr lang="en-US" dirty="0" smtClean="0"/>
              <a:t>Information gathering or system exploit</a:t>
            </a:r>
          </a:p>
          <a:p>
            <a:r>
              <a:rPr lang="en-US" dirty="0" smtClean="0"/>
              <a:t>Maintaining access</a:t>
            </a:r>
          </a:p>
          <a:p>
            <a:r>
              <a:rPr lang="en-US" dirty="0" smtClean="0"/>
              <a:t>Covering tracks</a:t>
            </a:r>
            <a:endParaRPr lang="en-US" dirty="0"/>
          </a:p>
        </p:txBody>
      </p:sp>
    </p:spTree>
    <p:extLst>
      <p:ext uri="{BB962C8B-B14F-4D97-AF65-F5344CB8AC3E}">
        <p14:creationId xmlns:p14="http://schemas.microsoft.com/office/powerpoint/2010/main" val="9949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14272" cy="1097279"/>
          </a:xfrm>
        </p:spPr>
        <p:txBody>
          <a:bodyPr/>
          <a:lstStyle/>
          <a:p>
            <a:r>
              <a:rPr lang="en-US" sz="3000" dirty="0" smtClean="0"/>
              <a:t>Table 8.1 Examples of Intruder Behavior </a:t>
            </a:r>
            <a:r>
              <a:rPr lang="en-US" sz="2000" b="0" dirty="0" smtClean="0"/>
              <a:t>(1 of 4)</a:t>
            </a:r>
            <a:endParaRPr lang="en-US" sz="2000" b="0" dirty="0"/>
          </a:p>
        </p:txBody>
      </p:sp>
      <p:sp>
        <p:nvSpPr>
          <p:cNvPr id="3" name="Content Placeholder 2"/>
          <p:cNvSpPr>
            <a:spLocks noGrp="1"/>
          </p:cNvSpPr>
          <p:nvPr>
            <p:ph sz="quarter" idx="13"/>
          </p:nvPr>
        </p:nvSpPr>
        <p:spPr>
          <a:xfrm>
            <a:off x="457200" y="1556326"/>
            <a:ext cx="8229600" cy="4809967"/>
          </a:xfrm>
        </p:spPr>
        <p:txBody>
          <a:bodyPr/>
          <a:lstStyle/>
          <a:p>
            <a:pPr marL="432" indent="0">
              <a:buNone/>
            </a:pPr>
            <a:r>
              <a:rPr lang="en-US" sz="2000" b="1" dirty="0" smtClean="0"/>
              <a:t>(a) Target Acquisition and Information Gathering</a:t>
            </a:r>
          </a:p>
          <a:p>
            <a:r>
              <a:rPr lang="en-US" sz="2000" dirty="0" smtClean="0"/>
              <a:t>Explore corporate website for information on corporate structure, personnel, key systems, as well as details of specific Web server and O</a:t>
            </a:r>
            <a:r>
              <a:rPr lang="en-US" sz="100" dirty="0" smtClean="0"/>
              <a:t> </a:t>
            </a:r>
            <a:r>
              <a:rPr lang="en-US" sz="2000" dirty="0" smtClean="0"/>
              <a:t>S used.</a:t>
            </a:r>
          </a:p>
          <a:p>
            <a:r>
              <a:rPr lang="en-US" sz="2000" dirty="0" smtClean="0"/>
              <a:t>Gather information on target network using D</a:t>
            </a:r>
            <a:r>
              <a:rPr lang="en-US" sz="100" dirty="0" smtClean="0"/>
              <a:t> </a:t>
            </a:r>
            <a:r>
              <a:rPr lang="en-US" sz="2000" dirty="0" smtClean="0"/>
              <a:t>N</a:t>
            </a:r>
            <a:r>
              <a:rPr lang="en-US" sz="100" dirty="0" smtClean="0"/>
              <a:t> </a:t>
            </a:r>
            <a:r>
              <a:rPr lang="en-US" sz="2000" dirty="0" smtClean="0"/>
              <a:t>S lookup tools such as dig, host, and others; and query W</a:t>
            </a:r>
            <a:r>
              <a:rPr lang="en-US" sz="100" dirty="0" smtClean="0"/>
              <a:t> </a:t>
            </a:r>
            <a:r>
              <a:rPr lang="en-US" sz="2000" dirty="0" smtClean="0"/>
              <a:t>H</a:t>
            </a:r>
            <a:r>
              <a:rPr lang="en-US" sz="100" dirty="0" smtClean="0"/>
              <a:t> </a:t>
            </a:r>
            <a:r>
              <a:rPr lang="en-US" sz="2000" dirty="0" smtClean="0"/>
              <a:t>O</a:t>
            </a:r>
            <a:r>
              <a:rPr lang="en-US" sz="100" dirty="0" smtClean="0"/>
              <a:t> </a:t>
            </a:r>
            <a:r>
              <a:rPr lang="en-US" sz="2000" dirty="0" smtClean="0"/>
              <a:t>I</a:t>
            </a:r>
            <a:r>
              <a:rPr lang="en-US" sz="100" dirty="0" smtClean="0"/>
              <a:t> </a:t>
            </a:r>
            <a:r>
              <a:rPr lang="en-US" sz="2000" dirty="0" smtClean="0"/>
              <a:t>S database.</a:t>
            </a:r>
          </a:p>
          <a:p>
            <a:r>
              <a:rPr lang="en-US" sz="2000" dirty="0" smtClean="0"/>
              <a:t>Map network for accessible services using tools such as N</a:t>
            </a:r>
            <a:r>
              <a:rPr lang="en-US" sz="100" dirty="0" smtClean="0"/>
              <a:t> </a:t>
            </a:r>
            <a:r>
              <a:rPr lang="en-US" sz="2000" dirty="0" smtClean="0"/>
              <a:t>M</a:t>
            </a:r>
            <a:r>
              <a:rPr lang="en-US" sz="100" dirty="0" smtClean="0"/>
              <a:t> </a:t>
            </a:r>
            <a:r>
              <a:rPr lang="en-US" sz="2000" dirty="0" smtClean="0"/>
              <a:t>A</a:t>
            </a:r>
            <a:r>
              <a:rPr lang="en-US" sz="100" dirty="0" smtClean="0"/>
              <a:t> </a:t>
            </a:r>
            <a:r>
              <a:rPr lang="en-US" sz="2000" dirty="0" smtClean="0"/>
              <a:t>P.</a:t>
            </a:r>
          </a:p>
          <a:p>
            <a:r>
              <a:rPr lang="en-US" sz="2000" dirty="0" smtClean="0"/>
              <a:t>Send query email to customer service contact, review response for information on mail client, server, and O</a:t>
            </a:r>
            <a:r>
              <a:rPr lang="en-US" sz="100" dirty="0" smtClean="0"/>
              <a:t> </a:t>
            </a:r>
            <a:r>
              <a:rPr lang="en-US" sz="2000" dirty="0" smtClean="0"/>
              <a:t>S used, and also details of person responding.</a:t>
            </a:r>
          </a:p>
          <a:p>
            <a:r>
              <a:rPr lang="en-US" sz="2000" dirty="0" smtClean="0"/>
              <a:t>Identify potentially vulnerable services, for example, vulnerable Web C</a:t>
            </a:r>
            <a:r>
              <a:rPr lang="en-US" sz="100" dirty="0" smtClean="0"/>
              <a:t> </a:t>
            </a:r>
            <a:r>
              <a:rPr lang="en-US" sz="2000" dirty="0" smtClean="0"/>
              <a:t>M</a:t>
            </a:r>
            <a:r>
              <a:rPr lang="en-US" sz="100" dirty="0" smtClean="0"/>
              <a:t> </a:t>
            </a:r>
            <a:r>
              <a:rPr lang="en-US" sz="2000" dirty="0" smtClean="0"/>
              <a:t>S.</a:t>
            </a:r>
            <a:endParaRPr lang="en-US" sz="2000" dirty="0"/>
          </a:p>
        </p:txBody>
      </p:sp>
    </p:spTree>
    <p:extLst>
      <p:ext uri="{BB962C8B-B14F-4D97-AF65-F5344CB8AC3E}">
        <p14:creationId xmlns:p14="http://schemas.microsoft.com/office/powerpoint/2010/main" val="80985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3502" cy="1097279"/>
          </a:xfrm>
        </p:spPr>
        <p:txBody>
          <a:bodyPr/>
          <a:lstStyle/>
          <a:p>
            <a:r>
              <a:rPr lang="en-US" sz="3000" dirty="0" smtClean="0"/>
              <a:t>Table 8.1 Examples of Intruder Behavior </a:t>
            </a:r>
            <a:r>
              <a:rPr lang="en-US" sz="2000" b="0" dirty="0" smtClean="0"/>
              <a:t>(2 of 4)</a:t>
            </a:r>
            <a:endParaRPr lang="en-US" sz="2000" b="0" dirty="0"/>
          </a:p>
        </p:txBody>
      </p:sp>
      <p:sp>
        <p:nvSpPr>
          <p:cNvPr id="3" name="Content Placeholder 2"/>
          <p:cNvSpPr>
            <a:spLocks noGrp="1"/>
          </p:cNvSpPr>
          <p:nvPr>
            <p:ph sz="quarter" idx="13"/>
          </p:nvPr>
        </p:nvSpPr>
        <p:spPr>
          <a:xfrm>
            <a:off x="457200" y="1556327"/>
            <a:ext cx="8229600" cy="2191109"/>
          </a:xfrm>
        </p:spPr>
        <p:txBody>
          <a:bodyPr/>
          <a:lstStyle/>
          <a:p>
            <a:pPr marL="432" indent="0">
              <a:buNone/>
            </a:pPr>
            <a:r>
              <a:rPr lang="en-US" sz="1800" b="1" dirty="0" smtClean="0"/>
              <a:t>(b) Initial Access</a:t>
            </a:r>
          </a:p>
          <a:p>
            <a:r>
              <a:rPr lang="en-US" sz="1800" dirty="0" smtClean="0"/>
              <a:t>Brute force (guess) a user’s Web content management system (C</a:t>
            </a:r>
            <a:r>
              <a:rPr lang="en-US" sz="100" dirty="0" smtClean="0"/>
              <a:t> </a:t>
            </a:r>
            <a:r>
              <a:rPr lang="en-US" sz="1800" dirty="0" smtClean="0"/>
              <a:t>M</a:t>
            </a:r>
            <a:r>
              <a:rPr lang="en-US" sz="100" dirty="0" smtClean="0"/>
              <a:t> </a:t>
            </a:r>
            <a:r>
              <a:rPr lang="en-US" sz="1800" dirty="0" smtClean="0"/>
              <a:t>S) password.</a:t>
            </a:r>
          </a:p>
          <a:p>
            <a:r>
              <a:rPr lang="en-US" sz="1800" dirty="0" smtClean="0"/>
              <a:t>Exploit vulnerability in Web C</a:t>
            </a:r>
            <a:r>
              <a:rPr lang="en-US" sz="100" dirty="0" smtClean="0"/>
              <a:t> </a:t>
            </a:r>
            <a:r>
              <a:rPr lang="en-US" sz="1800" dirty="0" smtClean="0"/>
              <a:t>M</a:t>
            </a:r>
            <a:r>
              <a:rPr lang="en-US" sz="100" dirty="0" smtClean="0"/>
              <a:t> </a:t>
            </a:r>
            <a:r>
              <a:rPr lang="en-US" sz="1800" dirty="0" smtClean="0"/>
              <a:t>S plugin to gain system access.</a:t>
            </a:r>
          </a:p>
          <a:p>
            <a:r>
              <a:rPr lang="en-US" sz="1800" dirty="0" smtClean="0"/>
              <a:t>Send spear-phishing e-mail with link to Web browser exploit to key people.</a:t>
            </a:r>
            <a:endParaRPr lang="en-US" sz="1800" dirty="0"/>
          </a:p>
        </p:txBody>
      </p:sp>
      <p:sp>
        <p:nvSpPr>
          <p:cNvPr id="4" name="Content Placeholder 3"/>
          <p:cNvSpPr>
            <a:spLocks noGrp="1"/>
          </p:cNvSpPr>
          <p:nvPr>
            <p:ph sz="quarter" idx="14"/>
          </p:nvPr>
        </p:nvSpPr>
        <p:spPr>
          <a:xfrm>
            <a:off x="457200" y="3887635"/>
            <a:ext cx="8229600" cy="2191109"/>
          </a:xfrm>
        </p:spPr>
        <p:txBody>
          <a:bodyPr tIns="0"/>
          <a:lstStyle/>
          <a:p>
            <a:pPr marL="432" indent="0">
              <a:buNone/>
            </a:pPr>
            <a:r>
              <a:rPr lang="en-US" sz="1800" b="1" dirty="0" smtClean="0"/>
              <a:t>(c) Privilege Escalation</a:t>
            </a:r>
          </a:p>
          <a:p>
            <a:r>
              <a:rPr lang="en-US" sz="1800" dirty="0" smtClean="0"/>
              <a:t>Scan system for applications with local exploit.</a:t>
            </a:r>
          </a:p>
          <a:p>
            <a:r>
              <a:rPr lang="en-US" sz="1800" dirty="0" smtClean="0"/>
              <a:t>Exploit any vulnerable application to gain elevated privileges.</a:t>
            </a:r>
          </a:p>
          <a:p>
            <a:r>
              <a:rPr lang="en-US" sz="1800" dirty="0" smtClean="0"/>
              <a:t>Install sniffers to capture administrator passwords.</a:t>
            </a:r>
          </a:p>
          <a:p>
            <a:r>
              <a:rPr lang="en-US" sz="1800" dirty="0" smtClean="0"/>
              <a:t>Use captured administrator password to access privileged information.</a:t>
            </a:r>
            <a:endParaRPr lang="en-US" sz="1800" dirty="0"/>
          </a:p>
        </p:txBody>
      </p:sp>
    </p:spTree>
    <p:extLst>
      <p:ext uri="{BB962C8B-B14F-4D97-AF65-F5344CB8AC3E}">
        <p14:creationId xmlns:p14="http://schemas.microsoft.com/office/powerpoint/2010/main" val="244891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3502" cy="1097279"/>
          </a:xfrm>
        </p:spPr>
        <p:txBody>
          <a:bodyPr/>
          <a:lstStyle/>
          <a:p>
            <a:r>
              <a:rPr lang="en-US" sz="3000" dirty="0" smtClean="0"/>
              <a:t>Table 8.1 Examples of Intruder Behavior </a:t>
            </a:r>
            <a:r>
              <a:rPr lang="en-US" sz="2000" b="0" dirty="0" smtClean="0"/>
              <a:t>(3 of 4)</a:t>
            </a:r>
            <a:endParaRPr lang="en-US" sz="2000" b="0" dirty="0"/>
          </a:p>
        </p:txBody>
      </p:sp>
      <p:sp>
        <p:nvSpPr>
          <p:cNvPr id="3" name="Content Placeholder 2"/>
          <p:cNvSpPr>
            <a:spLocks noGrp="1"/>
          </p:cNvSpPr>
          <p:nvPr>
            <p:ph sz="quarter" idx="13"/>
          </p:nvPr>
        </p:nvSpPr>
        <p:spPr>
          <a:xfrm>
            <a:off x="457200" y="1556327"/>
            <a:ext cx="8229600" cy="2239296"/>
          </a:xfrm>
        </p:spPr>
        <p:txBody>
          <a:bodyPr/>
          <a:lstStyle/>
          <a:p>
            <a:pPr marL="432" indent="0">
              <a:buNone/>
            </a:pPr>
            <a:r>
              <a:rPr lang="en-US" sz="2000" b="1" dirty="0" smtClean="0"/>
              <a:t>(d) Information Gathering or System Exploit</a:t>
            </a:r>
          </a:p>
          <a:p>
            <a:r>
              <a:rPr lang="en-US" sz="2000" dirty="0" smtClean="0"/>
              <a:t>Scan files for desired information.</a:t>
            </a:r>
          </a:p>
          <a:p>
            <a:r>
              <a:rPr lang="en-US" sz="2000" dirty="0" smtClean="0"/>
              <a:t>Transfer large numbers of documents to external repository.</a:t>
            </a:r>
          </a:p>
          <a:p>
            <a:r>
              <a:rPr lang="en-US" sz="2000" dirty="0" smtClean="0"/>
              <a:t>Use guessed or captured passwords to access other servers on network.</a:t>
            </a:r>
            <a:endParaRPr lang="en-US" sz="2000" dirty="0"/>
          </a:p>
        </p:txBody>
      </p:sp>
      <p:sp>
        <p:nvSpPr>
          <p:cNvPr id="4" name="Content Placeholder 3"/>
          <p:cNvSpPr>
            <a:spLocks noGrp="1"/>
          </p:cNvSpPr>
          <p:nvPr>
            <p:ph sz="quarter" idx="14"/>
          </p:nvPr>
        </p:nvSpPr>
        <p:spPr>
          <a:xfrm>
            <a:off x="457200" y="3946632"/>
            <a:ext cx="8229600" cy="2198529"/>
          </a:xfrm>
        </p:spPr>
        <p:txBody>
          <a:bodyPr tIns="0"/>
          <a:lstStyle/>
          <a:p>
            <a:pPr marL="432" indent="0">
              <a:buNone/>
            </a:pPr>
            <a:r>
              <a:rPr lang="en-US" sz="2000" b="1" dirty="0" smtClean="0"/>
              <a:t>(e) Maintaining Access</a:t>
            </a:r>
          </a:p>
          <a:p>
            <a:r>
              <a:rPr lang="en-US" sz="2000" dirty="0" smtClean="0"/>
              <a:t>Install remote administration tool or rootkit with backdoor for later access.</a:t>
            </a:r>
          </a:p>
          <a:p>
            <a:r>
              <a:rPr lang="en-US" sz="2000" dirty="0" smtClean="0"/>
              <a:t>Use administrator password to later access network.</a:t>
            </a:r>
          </a:p>
          <a:p>
            <a:r>
              <a:rPr lang="en-US" sz="2000" dirty="0" smtClean="0"/>
              <a:t>Modify or disable anti-virus or I</a:t>
            </a:r>
            <a:r>
              <a:rPr lang="en-US" sz="100" dirty="0" smtClean="0"/>
              <a:t> </a:t>
            </a:r>
            <a:r>
              <a:rPr lang="en-US" sz="2000" dirty="0" smtClean="0"/>
              <a:t>D</a:t>
            </a:r>
            <a:r>
              <a:rPr lang="en-US" sz="100" dirty="0" smtClean="0"/>
              <a:t> </a:t>
            </a:r>
            <a:r>
              <a:rPr lang="en-US" sz="2000" dirty="0" smtClean="0"/>
              <a:t>S programs running on system.</a:t>
            </a:r>
            <a:endParaRPr lang="en-US" sz="2000" dirty="0"/>
          </a:p>
        </p:txBody>
      </p:sp>
    </p:spTree>
    <p:extLst>
      <p:ext uri="{BB962C8B-B14F-4D97-AF65-F5344CB8AC3E}">
        <p14:creationId xmlns:p14="http://schemas.microsoft.com/office/powerpoint/2010/main" val="1535097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9766" cy="1097279"/>
          </a:xfrm>
        </p:spPr>
        <p:txBody>
          <a:bodyPr/>
          <a:lstStyle/>
          <a:p>
            <a:r>
              <a:rPr lang="en-US" sz="3000" dirty="0" smtClean="0"/>
              <a:t>Table 8.1 Examples of Intruder Behavior </a:t>
            </a:r>
            <a:r>
              <a:rPr lang="en-US" sz="2000" b="0" dirty="0" smtClean="0"/>
              <a:t>(4 of 4)</a:t>
            </a:r>
            <a:endParaRPr lang="en-US" sz="2000" b="0" dirty="0"/>
          </a:p>
        </p:txBody>
      </p:sp>
      <p:sp>
        <p:nvSpPr>
          <p:cNvPr id="7" name="Content Placeholder 6"/>
          <p:cNvSpPr>
            <a:spLocks noGrp="1"/>
          </p:cNvSpPr>
          <p:nvPr>
            <p:ph sz="quarter" idx="13"/>
          </p:nvPr>
        </p:nvSpPr>
        <p:spPr/>
        <p:txBody>
          <a:bodyPr/>
          <a:lstStyle/>
          <a:p>
            <a:pPr marL="432" indent="0">
              <a:buNone/>
            </a:pPr>
            <a:r>
              <a:rPr lang="en-US" b="1" dirty="0" smtClean="0"/>
              <a:t>(f) Covering Tracks</a:t>
            </a:r>
          </a:p>
          <a:p>
            <a:r>
              <a:rPr lang="en-US" dirty="0" smtClean="0"/>
              <a:t>Use rootkit to hide files installed on system.</a:t>
            </a:r>
          </a:p>
          <a:p>
            <a:r>
              <a:rPr lang="en-US" dirty="0" smtClean="0"/>
              <a:t>Edit </a:t>
            </a:r>
            <a:r>
              <a:rPr lang="en-US" dirty="0" err="1" smtClean="0"/>
              <a:t>logfiles</a:t>
            </a:r>
            <a:r>
              <a:rPr lang="en-US" dirty="0" smtClean="0"/>
              <a:t> to remove entries generated during the intrusion.</a:t>
            </a:r>
            <a:endParaRPr lang="en-US" dirty="0"/>
          </a:p>
        </p:txBody>
      </p:sp>
    </p:spTree>
    <p:extLst>
      <p:ext uri="{BB962C8B-B14F-4D97-AF65-F5344CB8AC3E}">
        <p14:creationId xmlns:p14="http://schemas.microsoft.com/office/powerpoint/2010/main" val="123343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4" name="Content Placeholder 3"/>
          <p:cNvSpPr>
            <a:spLocks noGrp="1"/>
          </p:cNvSpPr>
          <p:nvPr>
            <p:ph sz="quarter" idx="13"/>
          </p:nvPr>
        </p:nvSpPr>
        <p:spPr>
          <a:xfrm>
            <a:off x="457200" y="1552575"/>
            <a:ext cx="3492500" cy="552186"/>
          </a:xfrm>
        </p:spPr>
        <p:txBody>
          <a:bodyPr/>
          <a:lstStyle/>
          <a:p>
            <a:r>
              <a:rPr lang="en-US" dirty="0" smtClean="0"/>
              <a:t>Security Intrusion:</a:t>
            </a:r>
            <a:endParaRPr lang="en-US" dirty="0"/>
          </a:p>
        </p:txBody>
      </p:sp>
      <p:sp>
        <p:nvSpPr>
          <p:cNvPr id="5" name="Content Placeholder 4"/>
          <p:cNvSpPr>
            <a:spLocks noGrp="1"/>
          </p:cNvSpPr>
          <p:nvPr>
            <p:ph sz="quarter" idx="14"/>
          </p:nvPr>
        </p:nvSpPr>
        <p:spPr>
          <a:xfrm>
            <a:off x="457200" y="2198281"/>
            <a:ext cx="8229600" cy="1001212"/>
          </a:xfrm>
        </p:spPr>
        <p:txBody>
          <a:bodyPr/>
          <a:lstStyle/>
          <a:p>
            <a:pPr marL="741600" lvl="1" indent="0">
              <a:buNone/>
            </a:pPr>
            <a:r>
              <a:rPr lang="en-US" dirty="0" smtClean="0"/>
              <a:t>Unauthorized act of bypassing the security mechanisms of a system</a:t>
            </a:r>
            <a:endParaRPr lang="en-US" dirty="0"/>
          </a:p>
        </p:txBody>
      </p:sp>
      <p:sp>
        <p:nvSpPr>
          <p:cNvPr id="3" name="Content Placeholder 2">
            <a:extLst>
              <a:ext uri="{FF2B5EF4-FFF2-40B4-BE49-F238E27FC236}">
                <a16:creationId xmlns:a16="http://schemas.microsoft.com/office/drawing/2014/main" id="{A4ADFBD5-AC16-4B61-B4CA-45DD8E14CEBA}"/>
              </a:ext>
            </a:extLst>
          </p:cNvPr>
          <p:cNvSpPr>
            <a:spLocks noGrp="1"/>
          </p:cNvSpPr>
          <p:nvPr>
            <p:ph sz="quarter" idx="15"/>
          </p:nvPr>
        </p:nvSpPr>
        <p:spPr>
          <a:xfrm>
            <a:off x="457200" y="3268317"/>
            <a:ext cx="3387213" cy="556430"/>
          </a:xfrm>
        </p:spPr>
        <p:txBody>
          <a:bodyPr/>
          <a:lstStyle/>
          <a:p>
            <a:r>
              <a:rPr lang="en-US" dirty="0" smtClean="0"/>
              <a:t>Intrusion Detection:</a:t>
            </a:r>
            <a:endParaRPr lang="en-US" dirty="0"/>
          </a:p>
        </p:txBody>
      </p:sp>
      <p:sp>
        <p:nvSpPr>
          <p:cNvPr id="6" name="Content Placeholder 5">
            <a:extLst>
              <a:ext uri="{FF2B5EF4-FFF2-40B4-BE49-F238E27FC236}">
                <a16:creationId xmlns:a16="http://schemas.microsoft.com/office/drawing/2014/main" id="{B17262E2-8B18-4B1A-991B-92619E059F75}"/>
              </a:ext>
            </a:extLst>
          </p:cNvPr>
          <p:cNvSpPr>
            <a:spLocks noGrp="1"/>
          </p:cNvSpPr>
          <p:nvPr>
            <p:ph sz="quarter" idx="16"/>
          </p:nvPr>
        </p:nvSpPr>
        <p:spPr>
          <a:xfrm>
            <a:off x="457200" y="3924524"/>
            <a:ext cx="8229600" cy="1908460"/>
          </a:xfrm>
        </p:spPr>
        <p:txBody>
          <a:bodyPr/>
          <a:lstStyle/>
          <a:p>
            <a:pPr marL="741600" lvl="1" indent="0">
              <a:buNone/>
            </a:pPr>
            <a:r>
              <a:rPr lang="en-US" dirty="0" smtClean="0"/>
              <a:t>A hardware or software function that gathers and analyzes information from various areas within a computer or a network to identify possible security intrusions</a:t>
            </a:r>
            <a:endParaRPr lang="en-US" dirty="0"/>
          </a:p>
        </p:txBody>
      </p:sp>
    </p:spTree>
    <p:extLst>
      <p:ext uri="{BB962C8B-B14F-4D97-AF65-F5344CB8AC3E}">
        <p14:creationId xmlns:p14="http://schemas.microsoft.com/office/powerpoint/2010/main" val="539329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Detection System (I</a:t>
            </a:r>
            <a:r>
              <a:rPr lang="en-US" sz="100" dirty="0" smtClean="0"/>
              <a:t> </a:t>
            </a:r>
            <a:r>
              <a:rPr lang="en-US" dirty="0" smtClean="0"/>
              <a:t>D</a:t>
            </a:r>
            <a:r>
              <a:rPr lang="en-US" sz="100" dirty="0" smtClean="0"/>
              <a:t> </a:t>
            </a:r>
            <a:r>
              <a:rPr lang="en-US" dirty="0" smtClean="0"/>
              <a:t>S)</a:t>
            </a:r>
            <a:endParaRPr lang="en-US" dirty="0"/>
          </a:p>
        </p:txBody>
      </p:sp>
      <p:sp>
        <p:nvSpPr>
          <p:cNvPr id="3" name="Content Placeholder 2"/>
          <p:cNvSpPr>
            <a:spLocks noGrp="1"/>
          </p:cNvSpPr>
          <p:nvPr>
            <p:ph sz="quarter" idx="13"/>
          </p:nvPr>
        </p:nvSpPr>
        <p:spPr>
          <a:xfrm>
            <a:off x="457199" y="1556326"/>
            <a:ext cx="4839419" cy="4520625"/>
          </a:xfrm>
        </p:spPr>
        <p:txBody>
          <a:bodyPr/>
          <a:lstStyle/>
          <a:p>
            <a:r>
              <a:rPr lang="en-US" sz="1800" dirty="0" smtClean="0"/>
              <a:t>Host-based I</a:t>
            </a:r>
            <a:r>
              <a:rPr lang="en-US" sz="100" dirty="0" smtClean="0"/>
              <a:t> </a:t>
            </a:r>
            <a:r>
              <a:rPr lang="en-US" sz="1800" dirty="0" smtClean="0"/>
              <a:t>D</a:t>
            </a:r>
            <a:r>
              <a:rPr lang="en-US" sz="100" dirty="0" smtClean="0"/>
              <a:t> </a:t>
            </a:r>
            <a:r>
              <a:rPr lang="en-US" sz="1800" dirty="0" smtClean="0"/>
              <a:t>S (H</a:t>
            </a:r>
            <a:r>
              <a:rPr lang="en-US" sz="100" dirty="0" smtClean="0"/>
              <a:t> </a:t>
            </a:r>
            <a:r>
              <a:rPr lang="en-US" sz="1800" dirty="0" smtClean="0"/>
              <a:t>I</a:t>
            </a:r>
            <a:r>
              <a:rPr lang="en-US" sz="100" dirty="0" smtClean="0"/>
              <a:t> </a:t>
            </a:r>
            <a:r>
              <a:rPr lang="en-US" sz="1800" dirty="0" smtClean="0"/>
              <a:t>D</a:t>
            </a:r>
            <a:r>
              <a:rPr lang="en-US" sz="100" dirty="0" smtClean="0"/>
              <a:t> </a:t>
            </a:r>
            <a:r>
              <a:rPr lang="en-US" sz="1800" dirty="0" smtClean="0"/>
              <a:t>S)</a:t>
            </a:r>
          </a:p>
          <a:p>
            <a:pPr lvl="1"/>
            <a:r>
              <a:rPr lang="en-US" sz="1800" dirty="0" smtClean="0"/>
              <a:t>Monitors the characteristics of a single host for suspicious activity</a:t>
            </a:r>
          </a:p>
          <a:p>
            <a:r>
              <a:rPr lang="en-US" sz="1800" dirty="0" smtClean="0"/>
              <a:t>Network-based I</a:t>
            </a:r>
            <a:r>
              <a:rPr lang="en-US" sz="100" dirty="0" smtClean="0"/>
              <a:t> </a:t>
            </a:r>
            <a:r>
              <a:rPr lang="en-US" sz="1800" dirty="0" smtClean="0"/>
              <a:t>D</a:t>
            </a:r>
            <a:r>
              <a:rPr lang="en-US" sz="100" dirty="0" smtClean="0"/>
              <a:t> </a:t>
            </a:r>
            <a:r>
              <a:rPr lang="en-US" sz="1800" dirty="0" smtClean="0"/>
              <a:t>S (N</a:t>
            </a:r>
            <a:r>
              <a:rPr lang="en-US" sz="100" dirty="0" smtClean="0"/>
              <a:t> </a:t>
            </a:r>
            <a:r>
              <a:rPr lang="en-US" sz="1800" dirty="0" smtClean="0"/>
              <a:t>I</a:t>
            </a:r>
            <a:r>
              <a:rPr lang="en-US" sz="100" dirty="0" smtClean="0"/>
              <a:t> </a:t>
            </a:r>
            <a:r>
              <a:rPr lang="en-US" sz="1800" dirty="0" smtClean="0"/>
              <a:t>D</a:t>
            </a:r>
            <a:r>
              <a:rPr lang="en-US" sz="100" dirty="0" smtClean="0"/>
              <a:t> </a:t>
            </a:r>
            <a:r>
              <a:rPr lang="en-US" sz="1800" dirty="0" smtClean="0"/>
              <a:t>S)</a:t>
            </a:r>
          </a:p>
          <a:p>
            <a:pPr lvl="1"/>
            <a:r>
              <a:rPr lang="en-US" sz="1800" dirty="0" smtClean="0"/>
              <a:t>Monitors network traffic and analyzes network, transport, and application protocols to identify suspicious activity</a:t>
            </a:r>
          </a:p>
          <a:p>
            <a:r>
              <a:rPr lang="en-US" sz="1800" dirty="0" smtClean="0"/>
              <a:t>Distributed or hybrid I</a:t>
            </a:r>
            <a:r>
              <a:rPr lang="en-US" sz="100" dirty="0" smtClean="0"/>
              <a:t> </a:t>
            </a:r>
            <a:r>
              <a:rPr lang="en-US" sz="1800" dirty="0" smtClean="0"/>
              <a:t>D</a:t>
            </a:r>
            <a:r>
              <a:rPr lang="en-US" sz="100" dirty="0" smtClean="0"/>
              <a:t> </a:t>
            </a:r>
            <a:r>
              <a:rPr lang="en-US" sz="1800" dirty="0" smtClean="0"/>
              <a:t>S</a:t>
            </a:r>
          </a:p>
          <a:p>
            <a:pPr lvl="1"/>
            <a:r>
              <a:rPr lang="en-US" sz="1800" dirty="0" smtClean="0"/>
              <a:t>Combines information from a number of sensors, often both host and network based, in a central analyzer that is able to better identify and respond to intrusion activity</a:t>
            </a:r>
            <a:endParaRPr lang="en-US" sz="1800" dirty="0"/>
          </a:p>
        </p:txBody>
      </p:sp>
      <p:sp>
        <p:nvSpPr>
          <p:cNvPr id="4" name="Content Placeholder 3"/>
          <p:cNvSpPr>
            <a:spLocks noGrp="1"/>
          </p:cNvSpPr>
          <p:nvPr>
            <p:ph sz="quarter" idx="14"/>
          </p:nvPr>
        </p:nvSpPr>
        <p:spPr>
          <a:xfrm>
            <a:off x="5379749" y="1556327"/>
            <a:ext cx="3307051" cy="4520624"/>
          </a:xfrm>
        </p:spPr>
        <p:txBody>
          <a:bodyPr/>
          <a:lstStyle/>
          <a:p>
            <a:r>
              <a:rPr lang="en-US" sz="1800" dirty="0" smtClean="0"/>
              <a:t>Comprises three logical components:</a:t>
            </a:r>
          </a:p>
          <a:p>
            <a:pPr lvl="1"/>
            <a:r>
              <a:rPr lang="en-US" sz="1800" dirty="0" smtClean="0"/>
              <a:t>Sensors - collect data</a:t>
            </a:r>
          </a:p>
          <a:p>
            <a:pPr lvl="1"/>
            <a:r>
              <a:rPr lang="en-US" sz="1800" dirty="0" smtClean="0"/>
              <a:t>Analyzers - determine if intrusion has occurred</a:t>
            </a:r>
          </a:p>
          <a:p>
            <a:pPr lvl="1"/>
            <a:r>
              <a:rPr lang="en-US" sz="1800" dirty="0" smtClean="0"/>
              <a:t>User interface - view output or control system behavior</a:t>
            </a:r>
            <a:endParaRPr lang="en-US" sz="1800" dirty="0"/>
          </a:p>
        </p:txBody>
      </p:sp>
    </p:spTree>
    <p:extLst>
      <p:ext uri="{BB962C8B-B14F-4D97-AF65-F5344CB8AC3E}">
        <p14:creationId xmlns:p14="http://schemas.microsoft.com/office/powerpoint/2010/main" val="132749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8.1 Profiles of Behavior of Intruders and Authorized Users</a:t>
            </a:r>
            <a:endParaRPr lang="en-US" sz="3200" dirty="0"/>
          </a:p>
        </p:txBody>
      </p:sp>
      <p:pic>
        <p:nvPicPr>
          <p:cNvPr id="6" name="Content Placeholder 5" descr="A graph depicts the profiles of behavior of intruders and authorized user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385940" y="1548628"/>
            <a:ext cx="6372120" cy="4576719"/>
          </a:xfrm>
        </p:spPr>
      </p:pic>
    </p:spTree>
    <p:extLst>
      <p:ext uri="{BB962C8B-B14F-4D97-AF65-F5344CB8AC3E}">
        <p14:creationId xmlns:p14="http://schemas.microsoft.com/office/powerpoint/2010/main" val="205568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sz="100" dirty="0" smtClean="0"/>
              <a:t> </a:t>
            </a:r>
            <a:r>
              <a:rPr lang="en-US" dirty="0" smtClean="0"/>
              <a:t>D</a:t>
            </a:r>
            <a:r>
              <a:rPr lang="en-US" sz="100" dirty="0" smtClean="0"/>
              <a:t> </a:t>
            </a:r>
            <a:r>
              <a:rPr lang="en-US" dirty="0" smtClean="0"/>
              <a:t>S Requirements</a:t>
            </a:r>
            <a:endParaRPr lang="en-US" dirty="0"/>
          </a:p>
        </p:txBody>
      </p:sp>
      <p:sp>
        <p:nvSpPr>
          <p:cNvPr id="3" name="Content Placeholder 2"/>
          <p:cNvSpPr>
            <a:spLocks noGrp="1"/>
          </p:cNvSpPr>
          <p:nvPr>
            <p:ph sz="quarter" idx="13"/>
          </p:nvPr>
        </p:nvSpPr>
        <p:spPr>
          <a:xfrm>
            <a:off x="457200" y="1556326"/>
            <a:ext cx="8229600" cy="4705929"/>
          </a:xfrm>
        </p:spPr>
        <p:txBody>
          <a:bodyPr/>
          <a:lstStyle/>
          <a:p>
            <a:r>
              <a:rPr lang="en-US" sz="2200" dirty="0" smtClean="0"/>
              <a:t>Run continually</a:t>
            </a:r>
          </a:p>
          <a:p>
            <a:r>
              <a:rPr lang="en-US" sz="2200" dirty="0" smtClean="0"/>
              <a:t>Be fault tolerant</a:t>
            </a:r>
          </a:p>
          <a:p>
            <a:r>
              <a:rPr lang="en-US" sz="2200" dirty="0" smtClean="0"/>
              <a:t>Resist subversion</a:t>
            </a:r>
          </a:p>
          <a:p>
            <a:r>
              <a:rPr lang="en-US" sz="2200" dirty="0" smtClean="0"/>
              <a:t>Impose a minimal overhead on system</a:t>
            </a:r>
          </a:p>
          <a:p>
            <a:r>
              <a:rPr lang="en-US" sz="2200" dirty="0" smtClean="0"/>
              <a:t>Configured according to system security policies</a:t>
            </a:r>
          </a:p>
          <a:p>
            <a:r>
              <a:rPr lang="en-US" sz="2200" dirty="0" smtClean="0"/>
              <a:t>Adapt to changes in systems and users</a:t>
            </a:r>
          </a:p>
          <a:p>
            <a:r>
              <a:rPr lang="en-US" sz="2200" dirty="0" smtClean="0"/>
              <a:t>Scale to monitor large numbers of systems</a:t>
            </a:r>
          </a:p>
          <a:p>
            <a:r>
              <a:rPr lang="en-US" sz="2200" dirty="0" smtClean="0"/>
              <a:t>Provide graceful degradation of service</a:t>
            </a:r>
          </a:p>
          <a:p>
            <a:r>
              <a:rPr lang="en-US" sz="2200" dirty="0" smtClean="0"/>
              <a:t>Allow dynamic reconfiguration</a:t>
            </a:r>
            <a:endParaRPr lang="en-US" sz="2200" dirty="0"/>
          </a:p>
        </p:txBody>
      </p:sp>
    </p:spTree>
    <p:extLst>
      <p:ext uri="{BB962C8B-B14F-4D97-AF65-F5344CB8AC3E}">
        <p14:creationId xmlns:p14="http://schemas.microsoft.com/office/powerpoint/2010/main" val="400471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Approaches</a:t>
            </a:r>
            <a:endParaRPr lang="en-US" dirty="0"/>
          </a:p>
        </p:txBody>
      </p:sp>
      <p:sp>
        <p:nvSpPr>
          <p:cNvPr id="4" name="Content Placeholder 3"/>
          <p:cNvSpPr>
            <a:spLocks noGrp="1"/>
          </p:cNvSpPr>
          <p:nvPr>
            <p:ph sz="quarter" idx="13"/>
          </p:nvPr>
        </p:nvSpPr>
        <p:spPr>
          <a:xfrm>
            <a:off x="457200" y="1556327"/>
            <a:ext cx="3994030" cy="4428838"/>
          </a:xfrm>
        </p:spPr>
        <p:txBody>
          <a:bodyPr/>
          <a:lstStyle/>
          <a:p>
            <a:pPr marL="432" indent="0">
              <a:buNone/>
            </a:pPr>
            <a:r>
              <a:rPr lang="en-US" sz="2200" b="1" dirty="0" smtClean="0"/>
              <a:t>Anomaly detection</a:t>
            </a:r>
          </a:p>
          <a:p>
            <a:r>
              <a:rPr lang="en-US" sz="2200" dirty="0" smtClean="0"/>
              <a:t>Involves the collection of data relating to the behavior of legitimate users over a period of time</a:t>
            </a:r>
          </a:p>
          <a:p>
            <a:r>
              <a:rPr lang="en-US" sz="2200" dirty="0" smtClean="0"/>
              <a:t>Current observed behavior is analyzed to determine whether this behavior is that of a legitimate user or that of an intruder</a:t>
            </a:r>
            <a:endParaRPr lang="en-US" sz="2200" dirty="0"/>
          </a:p>
        </p:txBody>
      </p:sp>
      <p:sp>
        <p:nvSpPr>
          <p:cNvPr id="5" name="Content Placeholder 4"/>
          <p:cNvSpPr>
            <a:spLocks noGrp="1"/>
          </p:cNvSpPr>
          <p:nvPr>
            <p:ph sz="quarter" idx="14"/>
          </p:nvPr>
        </p:nvSpPr>
        <p:spPr>
          <a:xfrm>
            <a:off x="4623758" y="1556326"/>
            <a:ext cx="4226944" cy="4428839"/>
          </a:xfrm>
        </p:spPr>
        <p:txBody>
          <a:bodyPr/>
          <a:lstStyle/>
          <a:p>
            <a:pPr marL="432" indent="0">
              <a:buNone/>
            </a:pPr>
            <a:r>
              <a:rPr lang="en-US" sz="2200" b="1" dirty="0" smtClean="0"/>
              <a:t>Signature/Heuristic detection</a:t>
            </a:r>
          </a:p>
          <a:p>
            <a:r>
              <a:rPr lang="en-US" sz="2200" dirty="0" smtClean="0"/>
              <a:t>Uses a set of known malicious data patterns or attack rules that are compared with current behavior</a:t>
            </a:r>
          </a:p>
          <a:p>
            <a:r>
              <a:rPr lang="en-US" sz="2200" dirty="0" smtClean="0"/>
              <a:t>Also known as misuse detection</a:t>
            </a:r>
          </a:p>
          <a:p>
            <a:r>
              <a:rPr lang="en-US" sz="2200" dirty="0" smtClean="0"/>
              <a:t>Can only identify known attacks for which it has patterns or rules</a:t>
            </a:r>
            <a:endParaRPr lang="en-US" sz="2200" dirty="0"/>
          </a:p>
        </p:txBody>
      </p:sp>
    </p:spTree>
    <p:extLst>
      <p:ext uri="{BB962C8B-B14F-4D97-AF65-F5344CB8AC3E}">
        <p14:creationId xmlns:p14="http://schemas.microsoft.com/office/powerpoint/2010/main" val="148335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50826" cy="1097279"/>
          </a:xfrm>
        </p:spPr>
        <p:txBody>
          <a:bodyPr/>
          <a:lstStyle/>
          <a:p>
            <a:r>
              <a:rPr lang="en-US" sz="3400" dirty="0" smtClean="0"/>
              <a:t>Classes of Intruders – Cyber Criminals</a:t>
            </a:r>
            <a:endParaRPr lang="en-US" sz="3400" dirty="0"/>
          </a:p>
        </p:txBody>
      </p:sp>
      <p:sp>
        <p:nvSpPr>
          <p:cNvPr id="4" name="Content Placeholder 3"/>
          <p:cNvSpPr>
            <a:spLocks noGrp="1"/>
          </p:cNvSpPr>
          <p:nvPr>
            <p:ph sz="quarter" idx="13"/>
          </p:nvPr>
        </p:nvSpPr>
        <p:spPr>
          <a:xfrm>
            <a:off x="457200" y="1556326"/>
            <a:ext cx="8229600" cy="4770731"/>
          </a:xfrm>
        </p:spPr>
        <p:txBody>
          <a:bodyPr/>
          <a:lstStyle/>
          <a:p>
            <a:r>
              <a:rPr lang="en-US" sz="2000" dirty="0" smtClean="0"/>
              <a:t>Individuals or members of an organized crime group with a goal of financial reward</a:t>
            </a:r>
          </a:p>
          <a:p>
            <a:r>
              <a:rPr lang="en-US" sz="2000" dirty="0" smtClean="0"/>
              <a:t>Their activities may include:</a:t>
            </a:r>
          </a:p>
          <a:p>
            <a:pPr lvl="1"/>
            <a:r>
              <a:rPr lang="en-US" sz="2000" dirty="0" smtClean="0"/>
              <a:t>Identity theft</a:t>
            </a:r>
          </a:p>
          <a:p>
            <a:pPr lvl="1"/>
            <a:r>
              <a:rPr lang="en-US" sz="2000" dirty="0" smtClean="0"/>
              <a:t>Theft of financial credentials</a:t>
            </a:r>
          </a:p>
          <a:p>
            <a:pPr lvl="1"/>
            <a:r>
              <a:rPr lang="en-US" sz="2000" dirty="0" smtClean="0"/>
              <a:t>Corporate espionage</a:t>
            </a:r>
          </a:p>
          <a:p>
            <a:pPr lvl="1"/>
            <a:r>
              <a:rPr lang="en-US" sz="2000" dirty="0" smtClean="0"/>
              <a:t>Data theft</a:t>
            </a:r>
          </a:p>
          <a:p>
            <a:pPr lvl="1"/>
            <a:r>
              <a:rPr lang="en-US" sz="2000" dirty="0" smtClean="0"/>
              <a:t>Data ransoming</a:t>
            </a:r>
          </a:p>
          <a:p>
            <a:r>
              <a:rPr lang="en-US" sz="2000" dirty="0" smtClean="0"/>
              <a:t>Typically they are young, often Eastern European, Russian, or southeast Asian hackers, who do business on the Web</a:t>
            </a:r>
          </a:p>
          <a:p>
            <a:r>
              <a:rPr lang="en-US" sz="2000" dirty="0" smtClean="0"/>
              <a:t>They meet in underground forums to trade tips and data and coordinate attacks</a:t>
            </a:r>
            <a:endParaRPr lang="en-US" sz="2000" dirty="0"/>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sz="quarter" idx="13"/>
          </p:nvPr>
        </p:nvSpPr>
        <p:spPr/>
        <p:txBody>
          <a:bodyPr/>
          <a:lstStyle/>
          <a:p>
            <a:r>
              <a:rPr lang="en-US" sz="2000" dirty="0" smtClean="0"/>
              <a:t>A variety of classification approaches are used:</a:t>
            </a:r>
          </a:p>
          <a:p>
            <a:pPr lvl="1"/>
            <a:r>
              <a:rPr lang="en-US" sz="2000" dirty="0" smtClean="0"/>
              <a:t>Statistical</a:t>
            </a:r>
          </a:p>
          <a:p>
            <a:pPr lvl="2"/>
            <a:r>
              <a:rPr lang="en-US" sz="2000" dirty="0" smtClean="0"/>
              <a:t>Analysis of the observed behavior using univariate, multivariate, or time-series models of observed metrics</a:t>
            </a:r>
          </a:p>
          <a:p>
            <a:pPr lvl="1"/>
            <a:r>
              <a:rPr lang="en-US" sz="2000" dirty="0" smtClean="0"/>
              <a:t>Knowledge based</a:t>
            </a:r>
          </a:p>
          <a:p>
            <a:pPr lvl="2"/>
            <a:r>
              <a:rPr lang="en-US" sz="2000" dirty="0" smtClean="0"/>
              <a:t>Approaches use an expert system that classifies observed behavior according to a set of rules that model legitimate behavior</a:t>
            </a:r>
          </a:p>
          <a:p>
            <a:pPr lvl="1"/>
            <a:r>
              <a:rPr lang="en-US" sz="2000" dirty="0" smtClean="0"/>
              <a:t>Machine-learning</a:t>
            </a:r>
          </a:p>
          <a:p>
            <a:pPr lvl="2"/>
            <a:r>
              <a:rPr lang="en-US" sz="2000" dirty="0" smtClean="0"/>
              <a:t>Approaches automatically determine a suitable classification model from the training data using data mining techniques</a:t>
            </a:r>
            <a:endParaRPr lang="en-US" sz="2000" dirty="0"/>
          </a:p>
        </p:txBody>
      </p:sp>
    </p:spTree>
    <p:extLst>
      <p:ext uri="{BB962C8B-B14F-4D97-AF65-F5344CB8AC3E}">
        <p14:creationId xmlns:p14="http://schemas.microsoft.com/office/powerpoint/2010/main" val="180838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 or Heuristic Detection</a:t>
            </a:r>
            <a:endParaRPr lang="en-US" sz="2000" b="0" dirty="0"/>
          </a:p>
        </p:txBody>
      </p:sp>
      <p:sp>
        <p:nvSpPr>
          <p:cNvPr id="3" name="Content Placeholder 2"/>
          <p:cNvSpPr>
            <a:spLocks noGrp="1"/>
          </p:cNvSpPr>
          <p:nvPr>
            <p:ph sz="quarter" idx="13"/>
          </p:nvPr>
        </p:nvSpPr>
        <p:spPr>
          <a:xfrm>
            <a:off x="457200" y="1556326"/>
            <a:ext cx="8229600" cy="4758209"/>
          </a:xfrm>
        </p:spPr>
        <p:txBody>
          <a:bodyPr/>
          <a:lstStyle/>
          <a:p>
            <a:r>
              <a:rPr lang="en-US" sz="1800" b="1" dirty="0" smtClean="0"/>
              <a:t>Signature approaches</a:t>
            </a:r>
          </a:p>
          <a:p>
            <a:pPr lvl="1"/>
            <a:r>
              <a:rPr lang="en-US" sz="1800" dirty="0" smtClean="0"/>
              <a:t>Match a large collection of known patterns of malicious data against data stored on a system or in transit over a network</a:t>
            </a:r>
          </a:p>
          <a:p>
            <a:pPr lvl="1"/>
            <a:r>
              <a:rPr lang="en-US" sz="1800" dirty="0" smtClean="0"/>
              <a:t>The signatures need to be large enough to minimize the false alarm rate, while still detecting a sufficiently large fraction of malicious data</a:t>
            </a:r>
          </a:p>
          <a:p>
            <a:pPr lvl="1"/>
            <a:r>
              <a:rPr lang="en-US" sz="1800" dirty="0" smtClean="0"/>
              <a:t>Widely used in anti-virus products, network traffic scanning proxies, and in N</a:t>
            </a:r>
            <a:r>
              <a:rPr lang="en-US" sz="100" dirty="0" smtClean="0"/>
              <a:t> </a:t>
            </a:r>
            <a:r>
              <a:rPr lang="en-US" sz="1800" dirty="0" smtClean="0"/>
              <a:t>I</a:t>
            </a:r>
            <a:r>
              <a:rPr lang="en-US" sz="100" dirty="0" smtClean="0"/>
              <a:t> </a:t>
            </a:r>
            <a:r>
              <a:rPr lang="en-US" sz="1800" dirty="0" smtClean="0"/>
              <a:t>D</a:t>
            </a:r>
            <a:r>
              <a:rPr lang="en-US" sz="100" dirty="0" smtClean="0"/>
              <a:t> </a:t>
            </a:r>
            <a:r>
              <a:rPr lang="en-US" sz="1800" dirty="0" smtClean="0"/>
              <a:t>S</a:t>
            </a:r>
          </a:p>
          <a:p>
            <a:r>
              <a:rPr lang="en-US" sz="1800" b="1" dirty="0" smtClean="0"/>
              <a:t>Rule-based heuristic identification</a:t>
            </a:r>
          </a:p>
          <a:p>
            <a:pPr lvl="1"/>
            <a:r>
              <a:rPr lang="en-US" sz="1800" dirty="0" smtClean="0"/>
              <a:t>Involves the use of rules for identifying known penetrations or penetrations that would exploit known weaknesses</a:t>
            </a:r>
          </a:p>
          <a:p>
            <a:pPr lvl="1"/>
            <a:r>
              <a:rPr lang="en-US" sz="1800" dirty="0" smtClean="0"/>
              <a:t>Rules can also be defined that identify suspicious behavior, even when the behavior is within the bounds of established patterns of usage</a:t>
            </a:r>
          </a:p>
          <a:p>
            <a:pPr lvl="1"/>
            <a:r>
              <a:rPr lang="en-US" sz="1800" dirty="0" smtClean="0"/>
              <a:t>Typically rules used are specific</a:t>
            </a:r>
          </a:p>
          <a:p>
            <a:pPr lvl="1"/>
            <a:r>
              <a:rPr lang="en-US" sz="1800" dirty="0" smtClean="0"/>
              <a:t>S</a:t>
            </a:r>
            <a:r>
              <a:rPr lang="en-US" sz="100" dirty="0" smtClean="0"/>
              <a:t> </a:t>
            </a:r>
            <a:r>
              <a:rPr lang="en-US" sz="1800" dirty="0" smtClean="0"/>
              <a:t>N</a:t>
            </a:r>
            <a:r>
              <a:rPr lang="en-US" sz="100" dirty="0" smtClean="0"/>
              <a:t> </a:t>
            </a:r>
            <a:r>
              <a:rPr lang="en-US" sz="1800" dirty="0" smtClean="0"/>
              <a:t>O</a:t>
            </a:r>
            <a:r>
              <a:rPr lang="en-US" sz="100" dirty="0" smtClean="0"/>
              <a:t> </a:t>
            </a:r>
            <a:r>
              <a:rPr lang="en-US" sz="1800" dirty="0" smtClean="0"/>
              <a:t>R</a:t>
            </a:r>
            <a:r>
              <a:rPr lang="en-US" sz="100" dirty="0" smtClean="0"/>
              <a:t> </a:t>
            </a:r>
            <a:r>
              <a:rPr lang="en-US" sz="1800" dirty="0" smtClean="0"/>
              <a:t>T is an example of a rule-based N</a:t>
            </a:r>
            <a:r>
              <a:rPr lang="en-US" sz="100" dirty="0" smtClean="0"/>
              <a:t> </a:t>
            </a:r>
            <a:r>
              <a:rPr lang="en-US" sz="1800" dirty="0" smtClean="0"/>
              <a:t>I</a:t>
            </a:r>
            <a:r>
              <a:rPr lang="en-US" sz="100" dirty="0" smtClean="0"/>
              <a:t> </a:t>
            </a:r>
            <a:r>
              <a:rPr lang="en-US" sz="1800" dirty="0" smtClean="0"/>
              <a:t>D</a:t>
            </a:r>
            <a:r>
              <a:rPr lang="en-US" sz="100" dirty="0" smtClean="0"/>
              <a:t> </a:t>
            </a:r>
            <a:r>
              <a:rPr lang="en-US" sz="1800" dirty="0" smtClean="0"/>
              <a:t>S</a:t>
            </a:r>
            <a:endParaRPr lang="en-US" sz="1800" dirty="0"/>
          </a:p>
        </p:txBody>
      </p:sp>
    </p:spTree>
    <p:extLst>
      <p:ext uri="{BB962C8B-B14F-4D97-AF65-F5344CB8AC3E}">
        <p14:creationId xmlns:p14="http://schemas.microsoft.com/office/powerpoint/2010/main" val="2722911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10755" cy="1097279"/>
          </a:xfrm>
        </p:spPr>
        <p:txBody>
          <a:bodyPr/>
          <a:lstStyle/>
          <a:p>
            <a:r>
              <a:rPr lang="en-US" sz="3400" dirty="0" smtClean="0"/>
              <a:t>Host-Based Intrusion Detection (H</a:t>
            </a:r>
            <a:r>
              <a:rPr lang="en-US" sz="100" dirty="0" smtClean="0"/>
              <a:t> </a:t>
            </a:r>
            <a:r>
              <a:rPr lang="en-US" sz="3400" dirty="0" smtClean="0"/>
              <a:t>I</a:t>
            </a:r>
            <a:r>
              <a:rPr lang="en-US" sz="100" dirty="0" smtClean="0"/>
              <a:t> </a:t>
            </a:r>
            <a:r>
              <a:rPr lang="en-US" sz="3400" dirty="0" smtClean="0"/>
              <a:t>D</a:t>
            </a:r>
            <a:r>
              <a:rPr lang="en-US" sz="100" dirty="0" smtClean="0"/>
              <a:t> </a:t>
            </a:r>
            <a:r>
              <a:rPr lang="en-US" sz="3400" dirty="0" smtClean="0"/>
              <a:t>S)</a:t>
            </a:r>
            <a:endParaRPr lang="en-US" sz="3400" dirty="0"/>
          </a:p>
        </p:txBody>
      </p:sp>
      <p:sp>
        <p:nvSpPr>
          <p:cNvPr id="3" name="Content Placeholder 2"/>
          <p:cNvSpPr>
            <a:spLocks noGrp="1"/>
          </p:cNvSpPr>
          <p:nvPr>
            <p:ph sz="quarter" idx="13"/>
          </p:nvPr>
        </p:nvSpPr>
        <p:spPr/>
        <p:txBody>
          <a:bodyPr/>
          <a:lstStyle/>
          <a:p>
            <a:r>
              <a:rPr lang="en-US" dirty="0" smtClean="0"/>
              <a:t>Adds a specialized layer of security software to vulnerable or sensitive systems</a:t>
            </a:r>
          </a:p>
          <a:p>
            <a:r>
              <a:rPr lang="en-US" dirty="0" smtClean="0"/>
              <a:t>Can use either anomaly or signature and heuristic approaches</a:t>
            </a:r>
          </a:p>
          <a:p>
            <a:r>
              <a:rPr lang="en-US" dirty="0" smtClean="0"/>
              <a:t>Monitors activity to detect suspicious behavior</a:t>
            </a:r>
          </a:p>
          <a:p>
            <a:pPr lvl="1"/>
            <a:r>
              <a:rPr lang="en-US" dirty="0" smtClean="0"/>
              <a:t>Primary purpose is to detect intrusions, log suspicious events, and send alerts</a:t>
            </a:r>
          </a:p>
          <a:p>
            <a:pPr lvl="1"/>
            <a:r>
              <a:rPr lang="en-US" dirty="0" smtClean="0"/>
              <a:t>Can detect both external and internal intrusions</a:t>
            </a:r>
            <a:endParaRPr lang="en-US" dirty="0"/>
          </a:p>
        </p:txBody>
      </p:sp>
    </p:spTree>
    <p:extLst>
      <p:ext uri="{BB962C8B-B14F-4D97-AF65-F5344CB8AC3E}">
        <p14:creationId xmlns:p14="http://schemas.microsoft.com/office/powerpoint/2010/main" val="4116758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and Sensors</a:t>
            </a:r>
            <a:endParaRPr lang="en-US" dirty="0"/>
          </a:p>
        </p:txBody>
      </p:sp>
      <p:sp>
        <p:nvSpPr>
          <p:cNvPr id="3" name="Content Placeholder 2"/>
          <p:cNvSpPr>
            <a:spLocks noGrp="1"/>
          </p:cNvSpPr>
          <p:nvPr>
            <p:ph sz="quarter" idx="13"/>
          </p:nvPr>
        </p:nvSpPr>
        <p:spPr/>
        <p:txBody>
          <a:bodyPr/>
          <a:lstStyle/>
          <a:p>
            <a:r>
              <a:rPr lang="en-US" dirty="0" smtClean="0"/>
              <a:t>A fundamental component of intrusion detection is the sensor that collects data</a:t>
            </a:r>
          </a:p>
          <a:p>
            <a:r>
              <a:rPr lang="en-US" dirty="0" smtClean="0"/>
              <a:t>Common data sources include:</a:t>
            </a:r>
          </a:p>
          <a:p>
            <a:pPr lvl="1"/>
            <a:r>
              <a:rPr lang="en-US" dirty="0" smtClean="0"/>
              <a:t>System call traces</a:t>
            </a:r>
          </a:p>
          <a:p>
            <a:pPr lvl="1"/>
            <a:r>
              <a:rPr lang="en-US" dirty="0" smtClean="0"/>
              <a:t>Audit (log file) records</a:t>
            </a:r>
          </a:p>
          <a:p>
            <a:pPr lvl="1"/>
            <a:r>
              <a:rPr lang="en-US" dirty="0" smtClean="0"/>
              <a:t>File integrity checksums</a:t>
            </a:r>
          </a:p>
          <a:p>
            <a:pPr lvl="1"/>
            <a:r>
              <a:rPr lang="en-US" dirty="0" smtClean="0"/>
              <a:t>Registry access</a:t>
            </a:r>
            <a:endParaRPr lang="en-US" dirty="0"/>
          </a:p>
        </p:txBody>
      </p:sp>
    </p:spTree>
    <p:extLst>
      <p:ext uri="{BB962C8B-B14F-4D97-AF65-F5344CB8AC3E}">
        <p14:creationId xmlns:p14="http://schemas.microsoft.com/office/powerpoint/2010/main" val="268175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Table 8.2 Linux System Calls and Windows D</a:t>
            </a:r>
            <a:r>
              <a:rPr lang="en-US" sz="100" dirty="0" smtClean="0"/>
              <a:t> </a:t>
            </a:r>
            <a:r>
              <a:rPr lang="en-US" sz="3200" dirty="0" smtClean="0"/>
              <a:t>L</a:t>
            </a:r>
            <a:r>
              <a:rPr lang="en-US" sz="100" dirty="0" smtClean="0"/>
              <a:t> </a:t>
            </a:r>
            <a:r>
              <a:rPr lang="en-US" sz="3200" dirty="0" smtClean="0"/>
              <a:t>Ls Monitored </a:t>
            </a:r>
            <a:r>
              <a:rPr lang="en-US" sz="2000" b="0" dirty="0" smtClean="0"/>
              <a:t>(1 of 2)</a:t>
            </a:r>
            <a:endParaRPr lang="en-US" sz="2000" b="0" dirty="0"/>
          </a:p>
        </p:txBody>
      </p:sp>
      <p:sp>
        <p:nvSpPr>
          <p:cNvPr id="3" name="Content Placeholder 2"/>
          <p:cNvSpPr>
            <a:spLocks noGrp="1"/>
          </p:cNvSpPr>
          <p:nvPr>
            <p:ph sz="quarter" idx="13"/>
          </p:nvPr>
        </p:nvSpPr>
        <p:spPr>
          <a:xfrm>
            <a:off x="457200" y="1556326"/>
            <a:ext cx="8585200" cy="4809967"/>
          </a:xfrm>
        </p:spPr>
        <p:txBody>
          <a:bodyPr/>
          <a:lstStyle/>
          <a:p>
            <a:pPr marL="432" indent="0">
              <a:buNone/>
            </a:pPr>
            <a:r>
              <a:rPr lang="en-US" sz="1600" b="1" dirty="0" smtClean="0"/>
              <a:t>(a) Ubuntu Linux System Calls</a:t>
            </a:r>
          </a:p>
          <a:p>
            <a:pPr marL="432" indent="0">
              <a:buNone/>
            </a:pPr>
            <a:r>
              <a:rPr lang="en-US" sz="1600" dirty="0" smtClean="0"/>
              <a:t>accept, access, acct, </a:t>
            </a:r>
            <a:r>
              <a:rPr lang="en-US" sz="1600" dirty="0" err="1" smtClean="0"/>
              <a:t>adjtime</a:t>
            </a:r>
            <a:r>
              <a:rPr lang="en-US" sz="1600" dirty="0" smtClean="0"/>
              <a:t>, </a:t>
            </a:r>
            <a:r>
              <a:rPr lang="en-US" sz="1600" dirty="0" err="1" smtClean="0"/>
              <a:t>aiocancel</a:t>
            </a:r>
            <a:r>
              <a:rPr lang="en-US" sz="1600" dirty="0" smtClean="0"/>
              <a:t>, </a:t>
            </a:r>
            <a:r>
              <a:rPr lang="en-US" sz="1600" dirty="0" err="1" smtClean="0"/>
              <a:t>aioread</a:t>
            </a:r>
            <a:r>
              <a:rPr lang="en-US" sz="1600" dirty="0" smtClean="0"/>
              <a:t>, </a:t>
            </a:r>
            <a:r>
              <a:rPr lang="en-US" sz="1600" dirty="0" err="1" smtClean="0"/>
              <a:t>aiowait</a:t>
            </a:r>
            <a:r>
              <a:rPr lang="en-US" sz="1600" dirty="0" smtClean="0"/>
              <a:t>, </a:t>
            </a:r>
            <a:r>
              <a:rPr lang="en-US" sz="1600" dirty="0" err="1" smtClean="0"/>
              <a:t>aiowrite</a:t>
            </a:r>
            <a:r>
              <a:rPr lang="en-US" sz="1600" dirty="0" smtClean="0"/>
              <a:t>, alarm, </a:t>
            </a:r>
            <a:r>
              <a:rPr lang="en-US" sz="1600" dirty="0" err="1" smtClean="0"/>
              <a:t>async_daemon</a:t>
            </a:r>
            <a:r>
              <a:rPr lang="en-US" sz="1600" dirty="0" smtClean="0"/>
              <a:t>, </a:t>
            </a:r>
            <a:r>
              <a:rPr lang="en-US" sz="1600" dirty="0" err="1" smtClean="0"/>
              <a:t>auditsys</a:t>
            </a:r>
            <a:r>
              <a:rPr lang="en-US" sz="1600" dirty="0" smtClean="0"/>
              <a:t>, bind, </a:t>
            </a:r>
            <a:r>
              <a:rPr lang="en-US" sz="1600" dirty="0" err="1" smtClean="0"/>
              <a:t>chdir</a:t>
            </a:r>
            <a:r>
              <a:rPr lang="en-US" sz="1600" dirty="0" smtClean="0"/>
              <a:t>, </a:t>
            </a:r>
            <a:r>
              <a:rPr lang="en-US" sz="1600" dirty="0" err="1" smtClean="0"/>
              <a:t>chmod</a:t>
            </a:r>
            <a:r>
              <a:rPr lang="en-US" sz="1600" dirty="0" smtClean="0"/>
              <a:t>, </a:t>
            </a:r>
            <a:r>
              <a:rPr lang="en-US" sz="1600" dirty="0" err="1" smtClean="0"/>
              <a:t>chown</a:t>
            </a:r>
            <a:r>
              <a:rPr lang="en-US" sz="1600" dirty="0" smtClean="0"/>
              <a:t>, </a:t>
            </a:r>
            <a:r>
              <a:rPr lang="en-US" sz="1600" dirty="0" err="1" smtClean="0"/>
              <a:t>chroot</a:t>
            </a:r>
            <a:r>
              <a:rPr lang="en-US" sz="1600" dirty="0" smtClean="0"/>
              <a:t>, close, connect, </a:t>
            </a:r>
            <a:r>
              <a:rPr lang="en-US" sz="1600" dirty="0" err="1" smtClean="0"/>
              <a:t>creat</a:t>
            </a:r>
            <a:r>
              <a:rPr lang="en-US" sz="1600" dirty="0" smtClean="0"/>
              <a:t>, dup, dup2, </a:t>
            </a:r>
            <a:r>
              <a:rPr lang="en-US" sz="1600" dirty="0" err="1" smtClean="0"/>
              <a:t>execv</a:t>
            </a:r>
            <a:r>
              <a:rPr lang="en-US" sz="1600" dirty="0" smtClean="0"/>
              <a:t>, </a:t>
            </a:r>
            <a:r>
              <a:rPr lang="en-US" sz="1600" dirty="0" err="1" smtClean="0"/>
              <a:t>execve</a:t>
            </a:r>
            <a:r>
              <a:rPr lang="en-US" sz="1600" dirty="0" smtClean="0"/>
              <a:t>, exit, </a:t>
            </a:r>
            <a:r>
              <a:rPr lang="en-US" sz="1600" dirty="0" err="1" smtClean="0"/>
              <a:t>exportfs</a:t>
            </a:r>
            <a:r>
              <a:rPr lang="en-US" sz="1600" dirty="0" smtClean="0"/>
              <a:t>, </a:t>
            </a:r>
            <a:r>
              <a:rPr lang="en-US" sz="1600" dirty="0" err="1" smtClean="0"/>
              <a:t>fchdir</a:t>
            </a:r>
            <a:r>
              <a:rPr lang="en-US" sz="1600" dirty="0" smtClean="0"/>
              <a:t>, </a:t>
            </a:r>
            <a:r>
              <a:rPr lang="en-US" sz="1600" dirty="0" err="1" smtClean="0"/>
              <a:t>fchmod</a:t>
            </a:r>
            <a:r>
              <a:rPr lang="en-US" sz="1600" dirty="0" smtClean="0"/>
              <a:t>, </a:t>
            </a:r>
            <a:r>
              <a:rPr lang="en-US" sz="1600" dirty="0" err="1" smtClean="0"/>
              <a:t>fchown</a:t>
            </a:r>
            <a:r>
              <a:rPr lang="en-US" sz="1600" dirty="0" smtClean="0"/>
              <a:t>, </a:t>
            </a:r>
            <a:r>
              <a:rPr lang="en-US" sz="1600" dirty="0" err="1" smtClean="0"/>
              <a:t>fchroot</a:t>
            </a:r>
            <a:r>
              <a:rPr lang="en-US" sz="1600" dirty="0" smtClean="0"/>
              <a:t>, </a:t>
            </a:r>
            <a:r>
              <a:rPr lang="en-US" sz="1600" dirty="0" err="1" smtClean="0"/>
              <a:t>fcntl</a:t>
            </a:r>
            <a:r>
              <a:rPr lang="en-US" sz="1600" dirty="0" smtClean="0"/>
              <a:t>, flock, fork, </a:t>
            </a:r>
            <a:r>
              <a:rPr lang="en-US" sz="1600" dirty="0" err="1" smtClean="0"/>
              <a:t>fpathconf</a:t>
            </a:r>
            <a:r>
              <a:rPr lang="en-US" sz="1600" dirty="0" smtClean="0"/>
              <a:t>, </a:t>
            </a:r>
            <a:r>
              <a:rPr lang="en-US" sz="1600" dirty="0" err="1" smtClean="0"/>
              <a:t>fstat</a:t>
            </a:r>
            <a:r>
              <a:rPr lang="en-US" sz="1600" dirty="0" smtClean="0"/>
              <a:t>, </a:t>
            </a:r>
            <a:r>
              <a:rPr lang="en-US" sz="1600" dirty="0" err="1" smtClean="0"/>
              <a:t>fstat</a:t>
            </a:r>
            <a:r>
              <a:rPr lang="en-US" sz="1600" dirty="0" smtClean="0"/>
              <a:t>, </a:t>
            </a:r>
            <a:r>
              <a:rPr lang="en-US" sz="1600" dirty="0" err="1" smtClean="0"/>
              <a:t>fstatfs</a:t>
            </a:r>
            <a:r>
              <a:rPr lang="en-US" sz="1600" dirty="0" smtClean="0"/>
              <a:t>, </a:t>
            </a:r>
            <a:r>
              <a:rPr lang="en-US" sz="1600" dirty="0" err="1" smtClean="0"/>
              <a:t>fsync</a:t>
            </a:r>
            <a:r>
              <a:rPr lang="en-US" sz="1600" dirty="0" smtClean="0"/>
              <a:t>, </a:t>
            </a:r>
            <a:r>
              <a:rPr lang="en-US" sz="1600" dirty="0" err="1" smtClean="0"/>
              <a:t>ftime</a:t>
            </a:r>
            <a:r>
              <a:rPr lang="en-US" sz="1600" dirty="0" smtClean="0"/>
              <a:t>, </a:t>
            </a:r>
            <a:r>
              <a:rPr lang="en-US" sz="1600" dirty="0" err="1" smtClean="0"/>
              <a:t>ftruncate</a:t>
            </a:r>
            <a:r>
              <a:rPr lang="en-US" sz="1600" dirty="0" smtClean="0"/>
              <a:t>, </a:t>
            </a:r>
            <a:r>
              <a:rPr lang="en-US" sz="1600" dirty="0" err="1" smtClean="0"/>
              <a:t>getdents</a:t>
            </a:r>
            <a:r>
              <a:rPr lang="en-US" sz="1600" dirty="0" smtClean="0"/>
              <a:t>, </a:t>
            </a:r>
            <a:r>
              <a:rPr lang="en-US" sz="1600" dirty="0" err="1" smtClean="0"/>
              <a:t>getdirentries</a:t>
            </a:r>
            <a:r>
              <a:rPr lang="en-US" sz="1600" dirty="0" smtClean="0"/>
              <a:t>, </a:t>
            </a:r>
            <a:r>
              <a:rPr lang="en-US" sz="1600" dirty="0" err="1" smtClean="0"/>
              <a:t>getdomainname</a:t>
            </a:r>
            <a:r>
              <a:rPr lang="en-US" sz="1600" dirty="0" smtClean="0"/>
              <a:t>, </a:t>
            </a:r>
            <a:r>
              <a:rPr lang="en-US" sz="1600" dirty="0" err="1" smtClean="0"/>
              <a:t>getdopt</a:t>
            </a:r>
            <a:r>
              <a:rPr lang="en-US" sz="1600" dirty="0" smtClean="0"/>
              <a:t>, </a:t>
            </a:r>
            <a:r>
              <a:rPr lang="en-US" sz="1600" dirty="0" err="1" smtClean="0"/>
              <a:t>getdtablesize</a:t>
            </a:r>
            <a:r>
              <a:rPr lang="en-US" sz="1600" dirty="0" smtClean="0"/>
              <a:t>, </a:t>
            </a:r>
            <a:r>
              <a:rPr lang="en-US" sz="1600" dirty="0" err="1" smtClean="0"/>
              <a:t>getfh</a:t>
            </a:r>
            <a:r>
              <a:rPr lang="en-US" sz="1600" dirty="0" smtClean="0"/>
              <a:t>, </a:t>
            </a:r>
            <a:r>
              <a:rPr lang="en-US" sz="1600" dirty="0" err="1" smtClean="0"/>
              <a:t>getgid</a:t>
            </a:r>
            <a:r>
              <a:rPr lang="en-US" sz="1600" dirty="0" smtClean="0"/>
              <a:t>, </a:t>
            </a:r>
            <a:r>
              <a:rPr lang="en-US" sz="1600" dirty="0" err="1" smtClean="0"/>
              <a:t>getgroups</a:t>
            </a:r>
            <a:r>
              <a:rPr lang="en-US" sz="1600" dirty="0" smtClean="0"/>
              <a:t>, </a:t>
            </a:r>
            <a:r>
              <a:rPr lang="en-US" sz="1600" dirty="0" err="1" smtClean="0"/>
              <a:t>gethostid</a:t>
            </a:r>
            <a:r>
              <a:rPr lang="en-US" sz="1600" dirty="0" smtClean="0"/>
              <a:t>, </a:t>
            </a:r>
            <a:r>
              <a:rPr lang="en-US" sz="1600" dirty="0" err="1" smtClean="0"/>
              <a:t>gethostname</a:t>
            </a:r>
            <a:r>
              <a:rPr lang="en-US" sz="1600" dirty="0" smtClean="0"/>
              <a:t>, </a:t>
            </a:r>
            <a:r>
              <a:rPr lang="en-US" sz="1600" dirty="0" err="1" smtClean="0"/>
              <a:t>getitimer</a:t>
            </a:r>
            <a:r>
              <a:rPr lang="en-US" sz="1600" dirty="0" smtClean="0"/>
              <a:t>, </a:t>
            </a:r>
            <a:r>
              <a:rPr lang="en-US" sz="1600" dirty="0" err="1" smtClean="0"/>
              <a:t>getmsg</a:t>
            </a:r>
            <a:r>
              <a:rPr lang="en-US" sz="1600" dirty="0" smtClean="0"/>
              <a:t>, </a:t>
            </a:r>
            <a:r>
              <a:rPr lang="en-US" sz="1600" dirty="0" err="1" smtClean="0"/>
              <a:t>getpagesize</a:t>
            </a:r>
            <a:r>
              <a:rPr lang="en-US" sz="1600" dirty="0" smtClean="0"/>
              <a:t>, </a:t>
            </a:r>
            <a:r>
              <a:rPr lang="en-US" sz="1600" dirty="0" err="1" smtClean="0"/>
              <a:t>getpeername</a:t>
            </a:r>
            <a:r>
              <a:rPr lang="en-US" sz="1600" dirty="0" smtClean="0"/>
              <a:t>, </a:t>
            </a:r>
            <a:r>
              <a:rPr lang="en-US" sz="1600" dirty="0" err="1" smtClean="0"/>
              <a:t>getpgrp</a:t>
            </a:r>
            <a:r>
              <a:rPr lang="en-US" sz="1600" dirty="0" smtClean="0"/>
              <a:t>, </a:t>
            </a:r>
            <a:r>
              <a:rPr lang="en-US" sz="1600" dirty="0" err="1" smtClean="0"/>
              <a:t>getpid</a:t>
            </a:r>
            <a:r>
              <a:rPr lang="en-US" sz="1600" dirty="0" smtClean="0"/>
              <a:t>, </a:t>
            </a:r>
            <a:r>
              <a:rPr lang="en-US" sz="1600" dirty="0" err="1" smtClean="0"/>
              <a:t>getpriority</a:t>
            </a:r>
            <a:r>
              <a:rPr lang="en-US" sz="1600" dirty="0" smtClean="0"/>
              <a:t>, </a:t>
            </a:r>
            <a:r>
              <a:rPr lang="en-US" sz="1600" dirty="0" err="1" smtClean="0"/>
              <a:t>getrlimit</a:t>
            </a:r>
            <a:r>
              <a:rPr lang="en-US" sz="1600" dirty="0" smtClean="0"/>
              <a:t>, </a:t>
            </a:r>
            <a:r>
              <a:rPr lang="en-US" sz="1600" dirty="0" err="1" smtClean="0"/>
              <a:t>getrusage</a:t>
            </a:r>
            <a:r>
              <a:rPr lang="en-US" sz="1600" dirty="0" smtClean="0"/>
              <a:t>, </a:t>
            </a:r>
            <a:r>
              <a:rPr lang="en-US" sz="1600" dirty="0" err="1" smtClean="0"/>
              <a:t>getsockname</a:t>
            </a:r>
            <a:r>
              <a:rPr lang="en-US" sz="1600" dirty="0" smtClean="0"/>
              <a:t>, </a:t>
            </a:r>
            <a:r>
              <a:rPr lang="en-US" sz="1600" dirty="0" err="1" smtClean="0"/>
              <a:t>getsockopt</a:t>
            </a:r>
            <a:r>
              <a:rPr lang="en-US" sz="1600" dirty="0" smtClean="0"/>
              <a:t>, </a:t>
            </a:r>
            <a:r>
              <a:rPr lang="en-US" sz="1600" dirty="0" err="1" smtClean="0"/>
              <a:t>gettimeofday</a:t>
            </a:r>
            <a:r>
              <a:rPr lang="en-US" sz="1600" dirty="0" smtClean="0"/>
              <a:t>, </a:t>
            </a:r>
            <a:r>
              <a:rPr lang="en-US" sz="1600" dirty="0" err="1" smtClean="0"/>
              <a:t>getuid</a:t>
            </a:r>
            <a:r>
              <a:rPr lang="en-US" sz="1600" dirty="0" smtClean="0"/>
              <a:t>, </a:t>
            </a:r>
            <a:r>
              <a:rPr lang="en-US" sz="1600" dirty="0" err="1" smtClean="0"/>
              <a:t>gtty</a:t>
            </a:r>
            <a:r>
              <a:rPr lang="en-US" sz="1600" dirty="0" smtClean="0"/>
              <a:t>, </a:t>
            </a:r>
            <a:r>
              <a:rPr lang="en-US" sz="1600" dirty="0" err="1" smtClean="0"/>
              <a:t>ioctl</a:t>
            </a:r>
            <a:r>
              <a:rPr lang="en-US" sz="1600" dirty="0" smtClean="0"/>
              <a:t>, kill, </a:t>
            </a:r>
            <a:r>
              <a:rPr lang="en-US" sz="1600" dirty="0" err="1" smtClean="0"/>
              <a:t>killpg</a:t>
            </a:r>
            <a:r>
              <a:rPr lang="en-US" sz="1600" dirty="0" smtClean="0"/>
              <a:t>, link, listen, </a:t>
            </a:r>
            <a:r>
              <a:rPr lang="en-US" sz="1600" dirty="0" err="1" smtClean="0"/>
              <a:t>lseek</a:t>
            </a:r>
            <a:r>
              <a:rPr lang="en-US" sz="1600" dirty="0" smtClean="0"/>
              <a:t>, </a:t>
            </a:r>
            <a:r>
              <a:rPr lang="en-US" sz="1600" dirty="0" err="1" smtClean="0"/>
              <a:t>lstat</a:t>
            </a:r>
            <a:r>
              <a:rPr lang="en-US" sz="1600" dirty="0" smtClean="0"/>
              <a:t>, </a:t>
            </a:r>
            <a:r>
              <a:rPr lang="en-US" sz="1600" dirty="0" err="1" smtClean="0"/>
              <a:t>madvise</a:t>
            </a:r>
            <a:r>
              <a:rPr lang="en-US" sz="1600" dirty="0" smtClean="0"/>
              <a:t>, </a:t>
            </a:r>
            <a:r>
              <a:rPr lang="en-US" sz="1600" dirty="0" err="1" smtClean="0"/>
              <a:t>mctl</a:t>
            </a:r>
            <a:r>
              <a:rPr lang="en-US" sz="1600" dirty="0" smtClean="0"/>
              <a:t>, </a:t>
            </a:r>
            <a:r>
              <a:rPr lang="en-US" sz="1600" dirty="0" err="1" smtClean="0"/>
              <a:t>mincore</a:t>
            </a:r>
            <a:r>
              <a:rPr lang="en-US" sz="1600" dirty="0" smtClean="0"/>
              <a:t>, </a:t>
            </a:r>
            <a:r>
              <a:rPr lang="en-US" sz="1600" dirty="0" err="1" smtClean="0"/>
              <a:t>mkdir</a:t>
            </a:r>
            <a:r>
              <a:rPr lang="en-US" sz="1600" dirty="0" smtClean="0"/>
              <a:t>, </a:t>
            </a:r>
            <a:r>
              <a:rPr lang="en-US" sz="1600" dirty="0" err="1" smtClean="0"/>
              <a:t>mknod</a:t>
            </a:r>
            <a:r>
              <a:rPr lang="en-US" sz="1600" dirty="0" smtClean="0"/>
              <a:t>, </a:t>
            </a:r>
            <a:r>
              <a:rPr lang="en-US" sz="1600" dirty="0" err="1" smtClean="0"/>
              <a:t>mmap</a:t>
            </a:r>
            <a:r>
              <a:rPr lang="en-US" sz="1600" dirty="0" smtClean="0"/>
              <a:t>, mount, mount, </a:t>
            </a:r>
            <a:r>
              <a:rPr lang="en-US" sz="1600" dirty="0" err="1" smtClean="0"/>
              <a:t>mprotect</a:t>
            </a:r>
            <a:r>
              <a:rPr lang="en-US" sz="1600" dirty="0" smtClean="0"/>
              <a:t>, </a:t>
            </a:r>
            <a:r>
              <a:rPr lang="en-US" sz="1600" dirty="0" err="1" smtClean="0"/>
              <a:t>mpxchan</a:t>
            </a:r>
            <a:r>
              <a:rPr lang="en-US" sz="1600" dirty="0" smtClean="0"/>
              <a:t>, </a:t>
            </a:r>
            <a:r>
              <a:rPr lang="en-US" sz="1600" dirty="0" err="1" smtClean="0"/>
              <a:t>msgsys</a:t>
            </a:r>
            <a:r>
              <a:rPr lang="en-US" sz="1600" dirty="0" smtClean="0"/>
              <a:t>, </a:t>
            </a:r>
            <a:r>
              <a:rPr lang="en-US" sz="1600" dirty="0" err="1" smtClean="0"/>
              <a:t>msync</a:t>
            </a:r>
            <a:r>
              <a:rPr lang="en-US" sz="1600" dirty="0" smtClean="0"/>
              <a:t>, </a:t>
            </a:r>
            <a:r>
              <a:rPr lang="en-US" sz="1600" dirty="0" err="1" smtClean="0"/>
              <a:t>munmap</a:t>
            </a:r>
            <a:r>
              <a:rPr lang="en-US" sz="1600" dirty="0" smtClean="0"/>
              <a:t>, </a:t>
            </a:r>
            <a:r>
              <a:rPr lang="en-US" sz="1600" dirty="0" err="1" smtClean="0"/>
              <a:t>nfs_mount</a:t>
            </a:r>
            <a:r>
              <a:rPr lang="en-US" sz="1600" dirty="0" smtClean="0"/>
              <a:t>, </a:t>
            </a:r>
            <a:r>
              <a:rPr lang="en-US" sz="1600" dirty="0" err="1" smtClean="0"/>
              <a:t>nfssvc</a:t>
            </a:r>
            <a:r>
              <a:rPr lang="en-US" sz="1600" dirty="0" smtClean="0"/>
              <a:t>, nice, open, </a:t>
            </a:r>
            <a:r>
              <a:rPr lang="en-US" sz="1600" dirty="0" err="1" smtClean="0"/>
              <a:t>pathconf</a:t>
            </a:r>
            <a:r>
              <a:rPr lang="en-US" sz="1600" dirty="0" smtClean="0"/>
              <a:t>, pause, </a:t>
            </a:r>
            <a:r>
              <a:rPr lang="en-US" sz="1600" dirty="0" err="1" smtClean="0"/>
              <a:t>pcfs_mount</a:t>
            </a:r>
            <a:r>
              <a:rPr lang="en-US" sz="1600" dirty="0" smtClean="0"/>
              <a:t>, </a:t>
            </a:r>
            <a:r>
              <a:rPr lang="en-US" sz="1600" dirty="0" err="1" smtClean="0"/>
              <a:t>phys</a:t>
            </a:r>
            <a:r>
              <a:rPr lang="en-US" sz="1600" dirty="0" smtClean="0"/>
              <a:t>, pipe, poll, </a:t>
            </a:r>
            <a:r>
              <a:rPr lang="en-US" sz="1600" dirty="0" err="1" smtClean="0"/>
              <a:t>profil</a:t>
            </a:r>
            <a:r>
              <a:rPr lang="en-US" sz="1600" dirty="0" smtClean="0"/>
              <a:t>, </a:t>
            </a:r>
            <a:r>
              <a:rPr lang="en-US" sz="1600" dirty="0" err="1" smtClean="0"/>
              <a:t>ptrace</a:t>
            </a:r>
            <a:r>
              <a:rPr lang="en-US" sz="1600" dirty="0" smtClean="0"/>
              <a:t>, </a:t>
            </a:r>
            <a:r>
              <a:rPr lang="en-US" sz="1600" dirty="0" err="1" smtClean="0"/>
              <a:t>putmsg</a:t>
            </a:r>
            <a:r>
              <a:rPr lang="en-US" sz="1600" dirty="0" smtClean="0"/>
              <a:t>, quota, </a:t>
            </a:r>
            <a:r>
              <a:rPr lang="en-US" sz="1600" dirty="0" err="1" smtClean="0"/>
              <a:t>quotactl</a:t>
            </a:r>
            <a:r>
              <a:rPr lang="en-US" sz="1600" dirty="0" smtClean="0"/>
              <a:t>, read, </a:t>
            </a:r>
            <a:r>
              <a:rPr lang="en-US" sz="1600" dirty="0" err="1" smtClean="0"/>
              <a:t>readlink</a:t>
            </a:r>
            <a:r>
              <a:rPr lang="en-US" sz="1600" dirty="0" smtClean="0"/>
              <a:t>, </a:t>
            </a:r>
            <a:r>
              <a:rPr lang="en-US" sz="1600" dirty="0" err="1" smtClean="0"/>
              <a:t>readv</a:t>
            </a:r>
            <a:r>
              <a:rPr lang="en-US" sz="1600" dirty="0" smtClean="0"/>
              <a:t>, reboot, </a:t>
            </a:r>
            <a:r>
              <a:rPr lang="en-US" sz="1600" dirty="0" err="1" smtClean="0"/>
              <a:t>recv</a:t>
            </a:r>
            <a:r>
              <a:rPr lang="en-US" sz="1600" dirty="0" smtClean="0"/>
              <a:t>, </a:t>
            </a:r>
            <a:r>
              <a:rPr lang="en-US" sz="1600" dirty="0" err="1" smtClean="0"/>
              <a:t>recvfrom</a:t>
            </a:r>
            <a:r>
              <a:rPr lang="en-US" sz="1600" dirty="0" smtClean="0"/>
              <a:t>, </a:t>
            </a:r>
            <a:r>
              <a:rPr lang="en-US" sz="1600" dirty="0" err="1" smtClean="0"/>
              <a:t>recvmsg</a:t>
            </a:r>
            <a:r>
              <a:rPr lang="en-US" sz="1600" dirty="0" smtClean="0"/>
              <a:t>, rename, </a:t>
            </a:r>
            <a:r>
              <a:rPr lang="en-US" sz="1600" dirty="0" err="1" smtClean="0"/>
              <a:t>resuba</a:t>
            </a:r>
            <a:r>
              <a:rPr lang="en-US" sz="1600" dirty="0" smtClean="0"/>
              <a:t>, </a:t>
            </a:r>
            <a:r>
              <a:rPr lang="en-US" sz="1600" dirty="0" err="1" smtClean="0"/>
              <a:t>rfssys</a:t>
            </a:r>
            <a:r>
              <a:rPr lang="en-US" sz="1600" dirty="0" smtClean="0"/>
              <a:t>, </a:t>
            </a:r>
            <a:r>
              <a:rPr lang="en-US" sz="1600" dirty="0" err="1" smtClean="0"/>
              <a:t>rmdir</a:t>
            </a:r>
            <a:r>
              <a:rPr lang="en-US" sz="1600" dirty="0" smtClean="0"/>
              <a:t>, </a:t>
            </a:r>
            <a:r>
              <a:rPr lang="en-US" sz="1600" dirty="0" err="1" smtClean="0"/>
              <a:t>sbreak</a:t>
            </a:r>
            <a:r>
              <a:rPr lang="en-US" sz="1600" dirty="0" smtClean="0"/>
              <a:t>, </a:t>
            </a:r>
            <a:r>
              <a:rPr lang="en-US" sz="1600" dirty="0" err="1" smtClean="0"/>
              <a:t>sbrk</a:t>
            </a:r>
            <a:r>
              <a:rPr lang="en-US" sz="1600" dirty="0" smtClean="0"/>
              <a:t>, select, </a:t>
            </a:r>
            <a:r>
              <a:rPr lang="en-US" sz="1600" dirty="0" err="1" smtClean="0"/>
              <a:t>semsys</a:t>
            </a:r>
            <a:r>
              <a:rPr lang="en-US" sz="1600" dirty="0" smtClean="0"/>
              <a:t>, send, </a:t>
            </a:r>
            <a:r>
              <a:rPr lang="en-US" sz="1600" dirty="0" err="1" smtClean="0"/>
              <a:t>sendmsg</a:t>
            </a:r>
            <a:r>
              <a:rPr lang="en-US" sz="1600" dirty="0" smtClean="0"/>
              <a:t>, </a:t>
            </a:r>
            <a:r>
              <a:rPr lang="en-US" sz="1600" dirty="0" err="1" smtClean="0"/>
              <a:t>sendto</a:t>
            </a:r>
            <a:r>
              <a:rPr lang="en-US" sz="1600" dirty="0" smtClean="0"/>
              <a:t>, </a:t>
            </a:r>
            <a:r>
              <a:rPr lang="en-US" sz="1600" dirty="0" err="1" smtClean="0"/>
              <a:t>setdomainname</a:t>
            </a:r>
            <a:r>
              <a:rPr lang="en-US" sz="1600" dirty="0" smtClean="0"/>
              <a:t>, </a:t>
            </a:r>
            <a:r>
              <a:rPr lang="en-US" sz="1600" dirty="0" err="1" smtClean="0"/>
              <a:t>setdopt</a:t>
            </a:r>
            <a:r>
              <a:rPr lang="en-US" sz="1600" dirty="0" smtClean="0"/>
              <a:t>, </a:t>
            </a:r>
            <a:r>
              <a:rPr lang="en-US" sz="1600" dirty="0" err="1" smtClean="0"/>
              <a:t>setgid</a:t>
            </a:r>
            <a:r>
              <a:rPr lang="en-US" sz="1600" dirty="0" smtClean="0"/>
              <a:t>, </a:t>
            </a:r>
            <a:r>
              <a:rPr lang="en-US" sz="1600" dirty="0" err="1" smtClean="0"/>
              <a:t>setgroups</a:t>
            </a:r>
            <a:r>
              <a:rPr lang="en-US" sz="1600" dirty="0" smtClean="0"/>
              <a:t>, </a:t>
            </a:r>
            <a:r>
              <a:rPr lang="en-US" sz="1600" dirty="0" err="1" smtClean="0"/>
              <a:t>sethostid</a:t>
            </a:r>
            <a:r>
              <a:rPr lang="en-US" sz="1600" dirty="0" smtClean="0"/>
              <a:t>, </a:t>
            </a:r>
            <a:r>
              <a:rPr lang="en-US" sz="1600" dirty="0" err="1" smtClean="0"/>
              <a:t>sethostname</a:t>
            </a:r>
            <a:r>
              <a:rPr lang="en-US" sz="1600" dirty="0" smtClean="0"/>
              <a:t>, </a:t>
            </a:r>
            <a:r>
              <a:rPr lang="en-US" sz="1600" dirty="0" err="1" smtClean="0"/>
              <a:t>setitimer</a:t>
            </a:r>
            <a:r>
              <a:rPr lang="en-US" sz="1600" dirty="0" smtClean="0"/>
              <a:t>, </a:t>
            </a:r>
            <a:r>
              <a:rPr lang="en-US" sz="1600" dirty="0" err="1" smtClean="0"/>
              <a:t>setpgid</a:t>
            </a:r>
            <a:r>
              <a:rPr lang="en-US" sz="1600" dirty="0" smtClean="0"/>
              <a:t>, </a:t>
            </a:r>
            <a:r>
              <a:rPr lang="en-US" sz="1600" dirty="0" err="1" smtClean="0"/>
              <a:t>setpgrp</a:t>
            </a:r>
            <a:r>
              <a:rPr lang="en-US" sz="1600" dirty="0" smtClean="0"/>
              <a:t>, </a:t>
            </a:r>
            <a:r>
              <a:rPr lang="en-US" sz="1600" dirty="0" err="1" smtClean="0"/>
              <a:t>setpgrp</a:t>
            </a:r>
            <a:r>
              <a:rPr lang="en-US" sz="1600" dirty="0" smtClean="0"/>
              <a:t>, </a:t>
            </a:r>
            <a:r>
              <a:rPr lang="en-US" sz="1600" dirty="0" err="1" smtClean="0"/>
              <a:t>setpriority</a:t>
            </a:r>
            <a:r>
              <a:rPr lang="en-US" sz="1600" dirty="0" smtClean="0"/>
              <a:t>, </a:t>
            </a:r>
            <a:r>
              <a:rPr lang="en-US" sz="1600" dirty="0" err="1" smtClean="0"/>
              <a:t>setquota</a:t>
            </a:r>
            <a:r>
              <a:rPr lang="en-US" sz="1600" dirty="0" smtClean="0"/>
              <a:t>, </a:t>
            </a:r>
            <a:r>
              <a:rPr lang="en-US" sz="1600" dirty="0" err="1" smtClean="0"/>
              <a:t>setregid</a:t>
            </a:r>
            <a:r>
              <a:rPr lang="en-US" sz="1600" dirty="0" smtClean="0"/>
              <a:t>, </a:t>
            </a:r>
            <a:r>
              <a:rPr lang="en-US" sz="1600" dirty="0" err="1" smtClean="0"/>
              <a:t>setreuid</a:t>
            </a:r>
            <a:r>
              <a:rPr lang="en-US" sz="1600" dirty="0" smtClean="0"/>
              <a:t>, </a:t>
            </a:r>
            <a:r>
              <a:rPr lang="en-US" sz="1600" dirty="0" err="1" smtClean="0"/>
              <a:t>setrlimit</a:t>
            </a:r>
            <a:r>
              <a:rPr lang="en-US" sz="1600" dirty="0" smtClean="0"/>
              <a:t>, </a:t>
            </a:r>
            <a:r>
              <a:rPr lang="en-US" sz="1600" dirty="0" err="1" smtClean="0"/>
              <a:t>setsid</a:t>
            </a:r>
            <a:r>
              <a:rPr lang="en-US" sz="1600" dirty="0" smtClean="0"/>
              <a:t>, </a:t>
            </a:r>
            <a:r>
              <a:rPr lang="en-US" sz="1600" dirty="0" err="1" smtClean="0"/>
              <a:t>setsockopt</a:t>
            </a:r>
            <a:r>
              <a:rPr lang="en-US" sz="1600" dirty="0" smtClean="0"/>
              <a:t>, </a:t>
            </a:r>
            <a:r>
              <a:rPr lang="en-US" sz="1600" dirty="0" err="1" smtClean="0"/>
              <a:t>settimeofday</a:t>
            </a:r>
            <a:r>
              <a:rPr lang="en-US" sz="1600" dirty="0" smtClean="0"/>
              <a:t>, </a:t>
            </a:r>
            <a:r>
              <a:rPr lang="en-US" sz="1600" dirty="0" err="1" smtClean="0"/>
              <a:t>setuid</a:t>
            </a:r>
            <a:r>
              <a:rPr lang="en-US" sz="1600" dirty="0" smtClean="0"/>
              <a:t>, </a:t>
            </a:r>
            <a:r>
              <a:rPr lang="en-US" sz="1600" dirty="0" err="1" smtClean="0"/>
              <a:t>shmsys</a:t>
            </a:r>
            <a:r>
              <a:rPr lang="en-US" sz="1600" dirty="0" smtClean="0"/>
              <a:t>, shutdown, </a:t>
            </a:r>
            <a:r>
              <a:rPr lang="en-US" sz="1600" dirty="0" err="1" smtClean="0"/>
              <a:t>sigblock</a:t>
            </a:r>
            <a:r>
              <a:rPr lang="en-US" sz="1600" dirty="0" smtClean="0"/>
              <a:t>, </a:t>
            </a:r>
            <a:r>
              <a:rPr lang="en-US" sz="1600" dirty="0" err="1" smtClean="0"/>
              <a:t>sigpause</a:t>
            </a:r>
            <a:r>
              <a:rPr lang="en-US" sz="1600" dirty="0" smtClean="0"/>
              <a:t>, </a:t>
            </a:r>
            <a:r>
              <a:rPr lang="en-US" sz="1600" dirty="0" err="1" smtClean="0"/>
              <a:t>sigpending</a:t>
            </a:r>
            <a:r>
              <a:rPr lang="en-US" sz="1600" dirty="0" smtClean="0"/>
              <a:t>, </a:t>
            </a:r>
            <a:r>
              <a:rPr lang="en-US" sz="1600" dirty="0" err="1" smtClean="0"/>
              <a:t>sigsetmask</a:t>
            </a:r>
            <a:r>
              <a:rPr lang="en-US" sz="1600" dirty="0" smtClean="0"/>
              <a:t>, </a:t>
            </a:r>
            <a:r>
              <a:rPr lang="en-US" sz="1600" dirty="0" err="1" smtClean="0"/>
              <a:t>sigstack</a:t>
            </a:r>
            <a:r>
              <a:rPr lang="en-US" sz="1600" dirty="0" smtClean="0"/>
              <a:t>, </a:t>
            </a:r>
            <a:r>
              <a:rPr lang="en-US" sz="1600" dirty="0" err="1" smtClean="0"/>
              <a:t>sigsys</a:t>
            </a:r>
            <a:r>
              <a:rPr lang="en-US" sz="1600" dirty="0" smtClean="0"/>
              <a:t>, </a:t>
            </a:r>
            <a:r>
              <a:rPr lang="en-US" sz="1600" dirty="0" err="1" smtClean="0"/>
              <a:t>sigvec</a:t>
            </a:r>
            <a:r>
              <a:rPr lang="en-US" sz="1600" dirty="0" smtClean="0"/>
              <a:t>, socket, </a:t>
            </a:r>
            <a:r>
              <a:rPr lang="en-US" sz="1600" dirty="0" err="1" smtClean="0"/>
              <a:t>socketaddr</a:t>
            </a:r>
            <a:r>
              <a:rPr lang="en-US" sz="1600" dirty="0" smtClean="0"/>
              <a:t>, </a:t>
            </a:r>
            <a:r>
              <a:rPr lang="en-US" sz="1600" dirty="0" err="1" smtClean="0"/>
              <a:t>socketpair</a:t>
            </a:r>
            <a:r>
              <a:rPr lang="en-US" sz="1600" dirty="0" smtClean="0"/>
              <a:t>, </a:t>
            </a:r>
            <a:r>
              <a:rPr lang="en-US" sz="1600" dirty="0" err="1" smtClean="0"/>
              <a:t>sstk</a:t>
            </a:r>
            <a:r>
              <a:rPr lang="en-US" sz="1600" dirty="0" smtClean="0"/>
              <a:t>, stat, stat, </a:t>
            </a:r>
            <a:r>
              <a:rPr lang="en-US" sz="1600" dirty="0" err="1" smtClean="0"/>
              <a:t>statfs</a:t>
            </a:r>
            <a:r>
              <a:rPr lang="en-US" sz="1600" dirty="0" smtClean="0"/>
              <a:t>, </a:t>
            </a:r>
            <a:r>
              <a:rPr lang="en-US" sz="1600" dirty="0" err="1" smtClean="0"/>
              <a:t>stime</a:t>
            </a:r>
            <a:r>
              <a:rPr lang="en-US" sz="1600" dirty="0" smtClean="0"/>
              <a:t>, </a:t>
            </a:r>
            <a:r>
              <a:rPr lang="en-US" sz="1600" dirty="0" err="1" smtClean="0"/>
              <a:t>stty</a:t>
            </a:r>
            <a:r>
              <a:rPr lang="en-US" sz="1600" dirty="0" smtClean="0"/>
              <a:t>, </a:t>
            </a:r>
            <a:r>
              <a:rPr lang="en-US" sz="1600" dirty="0" err="1" smtClean="0"/>
              <a:t>swapon</a:t>
            </a:r>
            <a:r>
              <a:rPr lang="en-US" sz="1600" dirty="0" smtClean="0"/>
              <a:t>, </a:t>
            </a:r>
            <a:r>
              <a:rPr lang="en-US" sz="1600" dirty="0" err="1" smtClean="0"/>
              <a:t>symlink</a:t>
            </a:r>
            <a:r>
              <a:rPr lang="en-US" sz="1600" dirty="0" smtClean="0"/>
              <a:t>, sync, </a:t>
            </a:r>
            <a:r>
              <a:rPr lang="en-US" sz="1600" dirty="0" err="1" smtClean="0"/>
              <a:t>sysconf</a:t>
            </a:r>
            <a:r>
              <a:rPr lang="en-US" sz="1600" dirty="0" smtClean="0"/>
              <a:t>, time, times, truncate, </a:t>
            </a:r>
            <a:r>
              <a:rPr lang="en-US" sz="1600" dirty="0" err="1" smtClean="0"/>
              <a:t>umask</a:t>
            </a:r>
            <a:r>
              <a:rPr lang="en-US" sz="1600" dirty="0" smtClean="0"/>
              <a:t>, </a:t>
            </a:r>
            <a:r>
              <a:rPr lang="en-US" sz="1600" dirty="0" err="1" smtClean="0"/>
              <a:t>umount</a:t>
            </a:r>
            <a:r>
              <a:rPr lang="en-US" sz="1600" dirty="0" smtClean="0"/>
              <a:t>, </a:t>
            </a:r>
            <a:r>
              <a:rPr lang="en-US" sz="1600" dirty="0" err="1" smtClean="0"/>
              <a:t>uname</a:t>
            </a:r>
            <a:r>
              <a:rPr lang="en-US" sz="1600" dirty="0" smtClean="0"/>
              <a:t>, unlink, unmount, </a:t>
            </a:r>
            <a:r>
              <a:rPr lang="en-US" sz="1600" dirty="0" err="1" smtClean="0"/>
              <a:t>ustat</a:t>
            </a:r>
            <a:r>
              <a:rPr lang="en-US" sz="1600" dirty="0" smtClean="0"/>
              <a:t>, </a:t>
            </a:r>
            <a:r>
              <a:rPr lang="en-US" sz="1600" dirty="0" err="1" smtClean="0"/>
              <a:t>utime</a:t>
            </a:r>
            <a:r>
              <a:rPr lang="en-US" sz="1600" dirty="0" smtClean="0"/>
              <a:t>, </a:t>
            </a:r>
            <a:r>
              <a:rPr lang="en-US" sz="1600" dirty="0" err="1" smtClean="0"/>
              <a:t>utimes</a:t>
            </a:r>
            <a:r>
              <a:rPr lang="en-US" sz="1600" dirty="0" smtClean="0"/>
              <a:t>, </a:t>
            </a:r>
            <a:r>
              <a:rPr lang="en-US" sz="1600" dirty="0" err="1" smtClean="0"/>
              <a:t>vadvise</a:t>
            </a:r>
            <a:r>
              <a:rPr lang="en-US" sz="1600" dirty="0" smtClean="0"/>
              <a:t>, </a:t>
            </a:r>
            <a:r>
              <a:rPr lang="en-US" sz="1600" dirty="0" err="1" smtClean="0"/>
              <a:t>vfork</a:t>
            </a:r>
            <a:r>
              <a:rPr lang="en-US" sz="1600" dirty="0" smtClean="0"/>
              <a:t>, </a:t>
            </a:r>
            <a:r>
              <a:rPr lang="en-US" sz="1600" dirty="0" err="1" smtClean="0"/>
              <a:t>vhangup</a:t>
            </a:r>
            <a:r>
              <a:rPr lang="en-US" sz="1600" dirty="0" smtClean="0"/>
              <a:t>, </a:t>
            </a:r>
            <a:r>
              <a:rPr lang="en-US" sz="1600" dirty="0" err="1" smtClean="0"/>
              <a:t>vlimit</a:t>
            </a:r>
            <a:r>
              <a:rPr lang="en-US" sz="1600" dirty="0" smtClean="0"/>
              <a:t>, </a:t>
            </a:r>
            <a:r>
              <a:rPr lang="en-US" sz="1600" dirty="0" err="1" smtClean="0"/>
              <a:t>vpixsys</a:t>
            </a:r>
            <a:r>
              <a:rPr lang="en-US" sz="1600" dirty="0" smtClean="0"/>
              <a:t>, </a:t>
            </a:r>
            <a:r>
              <a:rPr lang="en-US" sz="1600" dirty="0" err="1" smtClean="0"/>
              <a:t>vread</a:t>
            </a:r>
            <a:r>
              <a:rPr lang="en-US" sz="1600" dirty="0" smtClean="0"/>
              <a:t>, </a:t>
            </a:r>
            <a:r>
              <a:rPr lang="en-US" sz="1600" dirty="0" err="1" smtClean="0"/>
              <a:t>vtimes</a:t>
            </a:r>
            <a:r>
              <a:rPr lang="en-US" sz="1600" dirty="0" smtClean="0"/>
              <a:t>, </a:t>
            </a:r>
            <a:r>
              <a:rPr lang="en-US" sz="1600" dirty="0" err="1" smtClean="0"/>
              <a:t>vtrace</a:t>
            </a:r>
            <a:r>
              <a:rPr lang="en-US" sz="1600" dirty="0" smtClean="0"/>
              <a:t>, </a:t>
            </a:r>
            <a:r>
              <a:rPr lang="en-US" sz="1600" dirty="0" err="1" smtClean="0"/>
              <a:t>vwrite</a:t>
            </a:r>
            <a:r>
              <a:rPr lang="en-US" sz="1600" dirty="0" smtClean="0"/>
              <a:t>, wait, wait3, wait4, write, </a:t>
            </a:r>
            <a:r>
              <a:rPr lang="en-US" sz="1600" dirty="0" err="1" smtClean="0"/>
              <a:t>writev</a:t>
            </a:r>
            <a:endParaRPr lang="en-US" sz="1600" dirty="0"/>
          </a:p>
        </p:txBody>
      </p:sp>
    </p:spTree>
    <p:extLst>
      <p:ext uri="{BB962C8B-B14F-4D97-AF65-F5344CB8AC3E}">
        <p14:creationId xmlns:p14="http://schemas.microsoft.com/office/powerpoint/2010/main" val="533526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Table 8.2 Linux System Calls and Windows D</a:t>
            </a:r>
            <a:r>
              <a:rPr lang="en-US" sz="100" dirty="0" smtClean="0"/>
              <a:t> </a:t>
            </a:r>
            <a:r>
              <a:rPr lang="en-US" sz="3200" dirty="0" smtClean="0"/>
              <a:t>L</a:t>
            </a:r>
            <a:r>
              <a:rPr lang="en-US" sz="100" dirty="0" smtClean="0"/>
              <a:t> </a:t>
            </a:r>
            <a:r>
              <a:rPr lang="en-US" sz="3200" dirty="0" smtClean="0"/>
              <a:t>Ls Monitored </a:t>
            </a:r>
            <a:r>
              <a:rPr lang="en-US" sz="2000" b="0" dirty="0" smtClean="0"/>
              <a:t>(2 of 2)</a:t>
            </a:r>
            <a:endParaRPr lang="en-US" sz="2000" b="0" dirty="0"/>
          </a:p>
        </p:txBody>
      </p:sp>
      <p:sp>
        <p:nvSpPr>
          <p:cNvPr id="3" name="Content Placeholder 2"/>
          <p:cNvSpPr>
            <a:spLocks noGrp="1"/>
          </p:cNvSpPr>
          <p:nvPr>
            <p:ph sz="quarter" idx="13"/>
          </p:nvPr>
        </p:nvSpPr>
        <p:spPr>
          <a:xfrm>
            <a:off x="457200" y="1556326"/>
            <a:ext cx="8229600" cy="4636655"/>
          </a:xfrm>
        </p:spPr>
        <p:txBody>
          <a:bodyPr/>
          <a:lstStyle/>
          <a:p>
            <a:pPr marL="432" indent="0">
              <a:buNone/>
            </a:pPr>
            <a:r>
              <a:rPr lang="en-US" sz="1800" b="1" dirty="0" smtClean="0"/>
              <a:t>(b) Key Windows D</a:t>
            </a:r>
            <a:r>
              <a:rPr lang="en-US" sz="100" b="1" dirty="0" smtClean="0"/>
              <a:t> </a:t>
            </a:r>
            <a:r>
              <a:rPr lang="en-US" sz="1800" b="1" dirty="0" smtClean="0"/>
              <a:t>L</a:t>
            </a:r>
            <a:r>
              <a:rPr lang="en-US" sz="100" b="1" dirty="0" smtClean="0"/>
              <a:t> </a:t>
            </a:r>
            <a:r>
              <a:rPr lang="en-US" sz="1800" b="1" dirty="0" err="1" smtClean="0"/>
              <a:t>L</a:t>
            </a:r>
            <a:r>
              <a:rPr lang="en-US" sz="100" b="1" dirty="0" smtClean="0"/>
              <a:t> </a:t>
            </a:r>
            <a:r>
              <a:rPr lang="en-US" sz="1800" b="1" dirty="0" smtClean="0"/>
              <a:t>s and Executables</a:t>
            </a:r>
          </a:p>
          <a:p>
            <a:pPr marL="432" indent="0">
              <a:buNone/>
            </a:pPr>
            <a:r>
              <a:rPr lang="en-US" sz="1800" dirty="0" smtClean="0"/>
              <a:t>comctl32</a:t>
            </a:r>
          </a:p>
          <a:p>
            <a:pPr marL="432" indent="0">
              <a:buNone/>
            </a:pPr>
            <a:r>
              <a:rPr lang="en-US" sz="1800" dirty="0" smtClean="0"/>
              <a:t>kernel32</a:t>
            </a:r>
          </a:p>
          <a:p>
            <a:pPr marL="432" indent="0">
              <a:buNone/>
            </a:pPr>
            <a:r>
              <a:rPr lang="en-US" sz="1800" dirty="0" err="1" smtClean="0"/>
              <a:t>msvcpp</a:t>
            </a:r>
            <a:endParaRPr lang="en-US" sz="1800" dirty="0" smtClean="0"/>
          </a:p>
          <a:p>
            <a:pPr marL="432" indent="0">
              <a:buNone/>
            </a:pPr>
            <a:r>
              <a:rPr lang="en-US" sz="1800" dirty="0" err="1" smtClean="0"/>
              <a:t>msvcrt</a:t>
            </a:r>
            <a:endParaRPr lang="en-US" sz="1800" dirty="0" smtClean="0"/>
          </a:p>
          <a:p>
            <a:pPr marL="432" indent="0">
              <a:buNone/>
            </a:pPr>
            <a:r>
              <a:rPr lang="en-US" sz="1800" dirty="0" err="1" smtClean="0"/>
              <a:t>mswsock</a:t>
            </a:r>
            <a:endParaRPr lang="en-US" sz="1800" dirty="0" smtClean="0"/>
          </a:p>
          <a:p>
            <a:pPr marL="432" indent="0">
              <a:buNone/>
            </a:pPr>
            <a:r>
              <a:rPr lang="en-US" sz="1800" dirty="0" err="1" smtClean="0"/>
              <a:t>ntdll</a:t>
            </a:r>
            <a:endParaRPr lang="en-US" sz="1800" dirty="0" smtClean="0"/>
          </a:p>
          <a:p>
            <a:pPr marL="432" indent="0">
              <a:buNone/>
            </a:pPr>
            <a:r>
              <a:rPr lang="en-US" sz="1800" dirty="0" err="1" smtClean="0"/>
              <a:t>ntoskrnl</a:t>
            </a:r>
            <a:endParaRPr lang="en-US" sz="1800" dirty="0" smtClean="0"/>
          </a:p>
          <a:p>
            <a:pPr marL="432" indent="0">
              <a:buNone/>
            </a:pPr>
            <a:r>
              <a:rPr lang="en-US" sz="1800" dirty="0" smtClean="0"/>
              <a:t>user32</a:t>
            </a:r>
          </a:p>
          <a:p>
            <a:pPr marL="432" indent="0">
              <a:buNone/>
            </a:pPr>
            <a:r>
              <a:rPr lang="en-US" sz="1800" dirty="0" smtClean="0"/>
              <a:t>ws2_32</a:t>
            </a:r>
            <a:endParaRPr lang="en-US" sz="1800" dirty="0"/>
          </a:p>
        </p:txBody>
      </p:sp>
    </p:spTree>
    <p:extLst>
      <p:ext uri="{BB962C8B-B14F-4D97-AF65-F5344CB8AC3E}">
        <p14:creationId xmlns:p14="http://schemas.microsoft.com/office/powerpoint/2010/main" val="123488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8.2 Architecture for Distributed Intrusion Detection</a:t>
            </a:r>
            <a:endParaRPr lang="en-US" sz="3200" dirty="0"/>
          </a:p>
        </p:txBody>
      </p:sp>
      <p:pic>
        <p:nvPicPr>
          <p:cNvPr id="4" name="Content Placeholder 3" descr="An illustration depicts the architecture for distributed intrusion detection.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66560" y="1542788"/>
            <a:ext cx="7810880" cy="4715398"/>
          </a:xfrm>
        </p:spPr>
      </p:pic>
    </p:spTree>
    <p:extLst>
      <p:ext uri="{BB962C8B-B14F-4D97-AF65-F5344CB8AC3E}">
        <p14:creationId xmlns:p14="http://schemas.microsoft.com/office/powerpoint/2010/main" val="4031755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8.3 Agent Architecture</a:t>
            </a:r>
            <a:endParaRPr lang="en-US" dirty="0"/>
          </a:p>
        </p:txBody>
      </p:sp>
      <p:pic>
        <p:nvPicPr>
          <p:cNvPr id="4" name="Content Placeholder 3" descr="A flow diagram depicts the agent architecture.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142639" y="1547651"/>
            <a:ext cx="6858722" cy="4451672"/>
          </a:xfrm>
        </p:spPr>
      </p:pic>
    </p:spTree>
    <p:extLst>
      <p:ext uri="{BB962C8B-B14F-4D97-AF65-F5344CB8AC3E}">
        <p14:creationId xmlns:p14="http://schemas.microsoft.com/office/powerpoint/2010/main" val="729837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Network-Based I</a:t>
            </a:r>
            <a:r>
              <a:rPr lang="en-US" sz="100" dirty="0" smtClean="0"/>
              <a:t> </a:t>
            </a:r>
            <a:r>
              <a:rPr lang="en-US" dirty="0" smtClean="0"/>
              <a:t>D</a:t>
            </a:r>
            <a:r>
              <a:rPr lang="en-US" sz="100" dirty="0" smtClean="0"/>
              <a:t> </a:t>
            </a:r>
            <a:r>
              <a:rPr lang="en-US" dirty="0" smtClean="0"/>
              <a:t>S (N</a:t>
            </a:r>
            <a:r>
              <a:rPr lang="en-US" sz="100" dirty="0" smtClean="0"/>
              <a:t> </a:t>
            </a:r>
            <a:r>
              <a:rPr lang="en-US" dirty="0" smtClean="0"/>
              <a:t>I</a:t>
            </a:r>
            <a:r>
              <a:rPr lang="en-US" sz="100" dirty="0" smtClean="0"/>
              <a:t> </a:t>
            </a:r>
            <a:r>
              <a:rPr lang="en-US" dirty="0" smtClean="0"/>
              <a:t>D</a:t>
            </a:r>
            <a:r>
              <a:rPr lang="en-US" sz="100" dirty="0" smtClean="0"/>
              <a:t> </a:t>
            </a:r>
            <a:r>
              <a:rPr lang="en-US" dirty="0" smtClean="0"/>
              <a:t>S)</a:t>
            </a:r>
            <a:endParaRPr lang="en-US" dirty="0"/>
          </a:p>
        </p:txBody>
      </p:sp>
      <p:sp>
        <p:nvSpPr>
          <p:cNvPr id="3" name="Content Placeholder 2"/>
          <p:cNvSpPr>
            <a:spLocks noGrp="1"/>
          </p:cNvSpPr>
          <p:nvPr>
            <p:ph sz="quarter" idx="13"/>
          </p:nvPr>
        </p:nvSpPr>
        <p:spPr>
          <a:xfrm>
            <a:off x="457200" y="1556327"/>
            <a:ext cx="8133347" cy="4688062"/>
          </a:xfrm>
        </p:spPr>
        <p:txBody>
          <a:bodyPr/>
          <a:lstStyle/>
          <a:p>
            <a:r>
              <a:rPr lang="en-US" dirty="0" smtClean="0"/>
              <a:t>Monitors traffic at selected points on a network</a:t>
            </a:r>
          </a:p>
          <a:p>
            <a:r>
              <a:rPr lang="en-US" dirty="0" smtClean="0"/>
              <a:t>Examines traffic packet by packet in real or close to real time</a:t>
            </a:r>
          </a:p>
          <a:p>
            <a:r>
              <a:rPr lang="en-US" dirty="0" smtClean="0"/>
              <a:t>May examine network, transport, and/or application-level protocol activity</a:t>
            </a:r>
          </a:p>
          <a:p>
            <a:r>
              <a:rPr lang="en-US" dirty="0" smtClean="0"/>
              <a:t>Comprised of a number of sensors, one or more servers for N</a:t>
            </a:r>
            <a:r>
              <a:rPr lang="en-US" sz="100" dirty="0" smtClean="0"/>
              <a:t> </a:t>
            </a:r>
            <a:r>
              <a:rPr lang="en-US" dirty="0" smtClean="0"/>
              <a:t>I</a:t>
            </a:r>
            <a:r>
              <a:rPr lang="en-US" sz="100" dirty="0" smtClean="0"/>
              <a:t> </a:t>
            </a:r>
            <a:r>
              <a:rPr lang="en-US" dirty="0" smtClean="0"/>
              <a:t>D</a:t>
            </a:r>
            <a:r>
              <a:rPr lang="en-US" sz="100" dirty="0" smtClean="0"/>
              <a:t> </a:t>
            </a:r>
            <a:r>
              <a:rPr lang="en-US" dirty="0" smtClean="0"/>
              <a:t>S management functions, and one or more management consoles for the human interface</a:t>
            </a:r>
          </a:p>
          <a:p>
            <a:r>
              <a:rPr lang="en-US" dirty="0" smtClean="0"/>
              <a:t>Analysis of traffic patterns may be done at the sensor, the management server or a combination of the two</a:t>
            </a:r>
            <a:endParaRPr lang="en-US" dirty="0"/>
          </a:p>
        </p:txBody>
      </p:sp>
    </p:spTree>
    <p:extLst>
      <p:ext uri="{BB962C8B-B14F-4D97-AF65-F5344CB8AC3E}">
        <p14:creationId xmlns:p14="http://schemas.microsoft.com/office/powerpoint/2010/main" val="1601227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8.4 Passive N</a:t>
            </a:r>
            <a:r>
              <a:rPr lang="en-US" sz="100" dirty="0" smtClean="0"/>
              <a:t> </a:t>
            </a:r>
            <a:r>
              <a:rPr lang="en-US" dirty="0" smtClean="0"/>
              <a:t>I</a:t>
            </a:r>
            <a:r>
              <a:rPr lang="en-US" sz="100" dirty="0" smtClean="0"/>
              <a:t> </a:t>
            </a:r>
            <a:r>
              <a:rPr lang="en-US" dirty="0" smtClean="0"/>
              <a:t>D</a:t>
            </a:r>
            <a:r>
              <a:rPr lang="en-US" sz="100" dirty="0" smtClean="0"/>
              <a:t> </a:t>
            </a:r>
            <a:r>
              <a:rPr lang="en-US" dirty="0" smtClean="0"/>
              <a:t>S Sensor</a:t>
            </a:r>
            <a:endParaRPr lang="en-US" dirty="0"/>
          </a:p>
        </p:txBody>
      </p:sp>
      <p:pic>
        <p:nvPicPr>
          <p:cNvPr id="4" name="Content Placeholder 3" descr="A diagram illustrates a typical passive sensor configuration.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891041" y="1739465"/>
            <a:ext cx="5361919" cy="4303575"/>
          </a:xfrm>
        </p:spPr>
      </p:pic>
    </p:spTree>
    <p:extLst>
      <p:ext uri="{BB962C8B-B14F-4D97-AF65-F5344CB8AC3E}">
        <p14:creationId xmlns:p14="http://schemas.microsoft.com/office/powerpoint/2010/main" val="27762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Classes of Intruders – Activists</a:t>
            </a:r>
            <a:endParaRPr lang="en-US" dirty="0"/>
          </a:p>
        </p:txBody>
      </p:sp>
      <p:sp>
        <p:nvSpPr>
          <p:cNvPr id="2" name="Content Placeholder 1"/>
          <p:cNvSpPr>
            <a:spLocks noGrp="1"/>
          </p:cNvSpPr>
          <p:nvPr>
            <p:ph sz="quarter" idx="13"/>
          </p:nvPr>
        </p:nvSpPr>
        <p:spPr>
          <a:xfrm>
            <a:off x="457200" y="1556327"/>
            <a:ext cx="8229600" cy="4624554"/>
          </a:xfrm>
        </p:spPr>
        <p:txBody>
          <a:bodyPr/>
          <a:lstStyle/>
          <a:p>
            <a:r>
              <a:rPr lang="en-US" sz="2200" dirty="0" smtClean="0"/>
              <a:t>Are either individuals, usually working as insiders, or members of a larger group of outsider attackers, who are motivated by social or political causes</a:t>
            </a:r>
          </a:p>
          <a:p>
            <a:r>
              <a:rPr lang="en-US" sz="2200" dirty="0" smtClean="0"/>
              <a:t>Also know as hacktivists</a:t>
            </a:r>
          </a:p>
          <a:p>
            <a:pPr lvl="1"/>
            <a:r>
              <a:rPr lang="en-US" sz="2200" dirty="0" smtClean="0"/>
              <a:t>Skill level is often quite low</a:t>
            </a:r>
          </a:p>
          <a:p>
            <a:r>
              <a:rPr lang="en-US" sz="2200" dirty="0" smtClean="0"/>
              <a:t>Aim of their attacks is often to promote and publicize their cause typically through:</a:t>
            </a:r>
          </a:p>
          <a:p>
            <a:pPr lvl="1"/>
            <a:r>
              <a:rPr lang="en-US" sz="2200" dirty="0" smtClean="0"/>
              <a:t>Website defacement</a:t>
            </a:r>
          </a:p>
          <a:p>
            <a:pPr lvl="1"/>
            <a:r>
              <a:rPr lang="en-US" sz="2200" dirty="0" smtClean="0"/>
              <a:t>Denial of service attacks</a:t>
            </a:r>
          </a:p>
          <a:p>
            <a:pPr lvl="1"/>
            <a:r>
              <a:rPr lang="en-US" sz="2200" dirty="0" smtClean="0"/>
              <a:t>Theft and distribution of data that results in negative publicity or compromise of their targets</a:t>
            </a:r>
            <a:endParaRPr lang="en-US" sz="2200" dirty="0"/>
          </a:p>
        </p:txBody>
      </p:sp>
    </p:spTree>
    <p:extLst>
      <p:ext uri="{BB962C8B-B14F-4D97-AF65-F5344CB8AC3E}">
        <p14:creationId xmlns:p14="http://schemas.microsoft.com/office/powerpoint/2010/main" val="134895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8.5 Example of N</a:t>
            </a:r>
            <a:r>
              <a:rPr lang="en-US" sz="100" dirty="0" smtClean="0"/>
              <a:t> </a:t>
            </a:r>
            <a:r>
              <a:rPr lang="en-US" sz="3200" dirty="0" smtClean="0"/>
              <a:t>I</a:t>
            </a:r>
            <a:r>
              <a:rPr lang="en-US" sz="100" dirty="0" smtClean="0"/>
              <a:t> </a:t>
            </a:r>
            <a:r>
              <a:rPr lang="en-US" sz="3200" dirty="0" smtClean="0"/>
              <a:t>D</a:t>
            </a:r>
            <a:r>
              <a:rPr lang="en-US" sz="100" dirty="0" smtClean="0"/>
              <a:t> </a:t>
            </a:r>
            <a:r>
              <a:rPr lang="en-US" sz="3200" dirty="0" smtClean="0"/>
              <a:t>S Sensor Deployment</a:t>
            </a:r>
            <a:endParaRPr lang="en-US" sz="3200" dirty="0"/>
          </a:p>
        </p:txBody>
      </p:sp>
      <p:pic>
        <p:nvPicPr>
          <p:cNvPr id="4" name="Content Placeholder 3" descr="A diagram illustrates an example of N I D S senor deployment.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960730" y="1688246"/>
            <a:ext cx="7222541" cy="4479638"/>
          </a:xfrm>
        </p:spPr>
      </p:pic>
    </p:spTree>
    <p:extLst>
      <p:ext uri="{BB962C8B-B14F-4D97-AF65-F5344CB8AC3E}">
        <p14:creationId xmlns:p14="http://schemas.microsoft.com/office/powerpoint/2010/main" val="1740238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Detection Techniques</a:t>
            </a:r>
            <a:endParaRPr lang="en-US" dirty="0"/>
          </a:p>
        </p:txBody>
      </p:sp>
      <p:sp>
        <p:nvSpPr>
          <p:cNvPr id="4" name="Content Placeholder 3"/>
          <p:cNvSpPr>
            <a:spLocks noGrp="1"/>
          </p:cNvSpPr>
          <p:nvPr>
            <p:ph sz="quarter" idx="13"/>
          </p:nvPr>
        </p:nvSpPr>
        <p:spPr>
          <a:xfrm>
            <a:off x="457200" y="1556326"/>
            <a:ext cx="4011283" cy="4520623"/>
          </a:xfrm>
        </p:spPr>
        <p:txBody>
          <a:bodyPr/>
          <a:lstStyle/>
          <a:p>
            <a:pPr marL="432" indent="0">
              <a:buNone/>
            </a:pPr>
            <a:r>
              <a:rPr lang="en-US" sz="2000" dirty="0" smtClean="0"/>
              <a:t>Attacks suitable for Signature detection</a:t>
            </a:r>
          </a:p>
          <a:p>
            <a:r>
              <a:rPr lang="en-US" sz="2000" dirty="0" smtClean="0"/>
              <a:t>Application layer reconnaissance and attacks</a:t>
            </a:r>
          </a:p>
          <a:p>
            <a:r>
              <a:rPr lang="en-US" sz="2000" dirty="0" smtClean="0"/>
              <a:t>Transport layer reconnaissance and attacks</a:t>
            </a:r>
          </a:p>
          <a:p>
            <a:r>
              <a:rPr lang="en-US" sz="2000" dirty="0" smtClean="0"/>
              <a:t>Network layer reconnaissance and attacks</a:t>
            </a:r>
          </a:p>
          <a:p>
            <a:r>
              <a:rPr lang="en-US" sz="2000" dirty="0" smtClean="0"/>
              <a:t>Unexpected application services</a:t>
            </a:r>
          </a:p>
          <a:p>
            <a:r>
              <a:rPr lang="en-US" sz="2000" dirty="0" smtClean="0"/>
              <a:t>Policy violations</a:t>
            </a:r>
            <a:endParaRPr lang="en-US" sz="2000" dirty="0"/>
          </a:p>
        </p:txBody>
      </p:sp>
      <p:sp>
        <p:nvSpPr>
          <p:cNvPr id="5" name="Content Placeholder 4"/>
          <p:cNvSpPr>
            <a:spLocks noGrp="1"/>
          </p:cNvSpPr>
          <p:nvPr>
            <p:ph sz="quarter" idx="14"/>
          </p:nvPr>
        </p:nvSpPr>
        <p:spPr>
          <a:xfrm>
            <a:off x="4865298" y="1556327"/>
            <a:ext cx="3821502" cy="4520623"/>
          </a:xfrm>
        </p:spPr>
        <p:txBody>
          <a:bodyPr/>
          <a:lstStyle/>
          <a:p>
            <a:pPr marL="432" indent="0">
              <a:buNone/>
            </a:pPr>
            <a:r>
              <a:rPr lang="en-US" sz="2000" dirty="0" smtClean="0"/>
              <a:t>Attacks suitable for Anomaly detection</a:t>
            </a:r>
          </a:p>
          <a:p>
            <a:r>
              <a:rPr lang="en-US" sz="2000" dirty="0" smtClean="0"/>
              <a:t>Denial-of-service (D</a:t>
            </a:r>
            <a:r>
              <a:rPr lang="en-US" sz="100" dirty="0" smtClean="0"/>
              <a:t> </a:t>
            </a:r>
            <a:r>
              <a:rPr lang="en-US" sz="2000" dirty="0" smtClean="0"/>
              <a:t>o</a:t>
            </a:r>
            <a:r>
              <a:rPr lang="en-US" sz="100" dirty="0" smtClean="0"/>
              <a:t> </a:t>
            </a:r>
            <a:r>
              <a:rPr lang="en-US" sz="2000" dirty="0" smtClean="0"/>
              <a:t>S) attacks</a:t>
            </a:r>
          </a:p>
          <a:p>
            <a:r>
              <a:rPr lang="en-US" sz="2000" dirty="0" smtClean="0"/>
              <a:t>Scanning</a:t>
            </a:r>
          </a:p>
          <a:p>
            <a:r>
              <a:rPr lang="en-US" sz="2000" dirty="0" smtClean="0"/>
              <a:t>Worms</a:t>
            </a:r>
            <a:endParaRPr lang="en-US" sz="2000" dirty="0"/>
          </a:p>
        </p:txBody>
      </p:sp>
    </p:spTree>
    <p:extLst>
      <p:ext uri="{BB962C8B-B14F-4D97-AF65-F5344CB8AC3E}">
        <p14:creationId xmlns:p14="http://schemas.microsoft.com/office/powerpoint/2010/main" val="4270411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Protocol Analysis (S</a:t>
            </a:r>
            <a:r>
              <a:rPr lang="en-US" sz="100" dirty="0" smtClean="0"/>
              <a:t> </a:t>
            </a:r>
            <a:r>
              <a:rPr lang="en-US" dirty="0" smtClean="0"/>
              <a:t>P</a:t>
            </a:r>
            <a:r>
              <a:rPr lang="en-US" sz="100" dirty="0" smtClean="0"/>
              <a:t> </a:t>
            </a:r>
            <a:r>
              <a:rPr lang="en-US" dirty="0" smtClean="0"/>
              <a:t>A)</a:t>
            </a:r>
            <a:endParaRPr lang="en-US" dirty="0"/>
          </a:p>
        </p:txBody>
      </p:sp>
      <p:sp>
        <p:nvSpPr>
          <p:cNvPr id="5" name="Content Placeholder 4"/>
          <p:cNvSpPr>
            <a:spLocks noGrp="1"/>
          </p:cNvSpPr>
          <p:nvPr>
            <p:ph sz="quarter" idx="13"/>
          </p:nvPr>
        </p:nvSpPr>
        <p:spPr/>
        <p:txBody>
          <a:bodyPr/>
          <a:lstStyle/>
          <a:p>
            <a:r>
              <a:rPr lang="en-US" dirty="0" smtClean="0"/>
              <a:t>Subset of anomaly detection that compares observed network traffic against predetermined universal vendor supplied profiles of benign protocol traffic</a:t>
            </a:r>
          </a:p>
          <a:p>
            <a:pPr lvl="1"/>
            <a:r>
              <a:rPr lang="en-US" dirty="0" smtClean="0"/>
              <a:t>This distinguishes it from anomaly techniques trained with organization specific traffic protocols</a:t>
            </a:r>
          </a:p>
          <a:p>
            <a:r>
              <a:rPr lang="en-US" dirty="0" smtClean="0"/>
              <a:t>Understands and tracks network, transport, and application protocol states to ensure they progress as expected</a:t>
            </a:r>
          </a:p>
          <a:p>
            <a:r>
              <a:rPr lang="en-US" dirty="0" smtClean="0"/>
              <a:t>A key disadvantage is the high resource use it requires</a:t>
            </a:r>
            <a:endParaRPr lang="en-US" dirty="0"/>
          </a:p>
        </p:txBody>
      </p:sp>
    </p:spTree>
    <p:extLst>
      <p:ext uri="{BB962C8B-B14F-4D97-AF65-F5344CB8AC3E}">
        <p14:creationId xmlns:p14="http://schemas.microsoft.com/office/powerpoint/2010/main" val="2406464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of Alerts</a:t>
            </a:r>
            <a:endParaRPr lang="en-US" dirty="0"/>
          </a:p>
        </p:txBody>
      </p:sp>
      <p:sp>
        <p:nvSpPr>
          <p:cNvPr id="3" name="Content Placeholder 2"/>
          <p:cNvSpPr>
            <a:spLocks noGrp="1"/>
          </p:cNvSpPr>
          <p:nvPr>
            <p:ph sz="quarter" idx="13"/>
          </p:nvPr>
        </p:nvSpPr>
        <p:spPr>
          <a:xfrm>
            <a:off x="457200" y="1556327"/>
            <a:ext cx="8572500" cy="4641273"/>
          </a:xfrm>
        </p:spPr>
        <p:txBody>
          <a:bodyPr/>
          <a:lstStyle/>
          <a:p>
            <a:r>
              <a:rPr lang="en-US" sz="2000" dirty="0" smtClean="0"/>
              <a:t>Typical information logged by a N</a:t>
            </a:r>
            <a:r>
              <a:rPr lang="en-US" sz="100" dirty="0" smtClean="0"/>
              <a:t> </a:t>
            </a:r>
            <a:r>
              <a:rPr lang="en-US" sz="2000" dirty="0" smtClean="0"/>
              <a:t>I</a:t>
            </a:r>
            <a:r>
              <a:rPr lang="en-US" sz="100" dirty="0" smtClean="0"/>
              <a:t> </a:t>
            </a:r>
            <a:r>
              <a:rPr lang="en-US" sz="2000" dirty="0" smtClean="0"/>
              <a:t>D</a:t>
            </a:r>
            <a:r>
              <a:rPr lang="en-US" sz="100" dirty="0" smtClean="0"/>
              <a:t> </a:t>
            </a:r>
            <a:r>
              <a:rPr lang="en-US" sz="2000" dirty="0" smtClean="0"/>
              <a:t>S sensor includes:</a:t>
            </a:r>
          </a:p>
          <a:p>
            <a:pPr lvl="1"/>
            <a:r>
              <a:rPr lang="en-US" sz="2000" dirty="0" smtClean="0"/>
              <a:t>Timestamp</a:t>
            </a:r>
          </a:p>
          <a:p>
            <a:pPr lvl="1"/>
            <a:r>
              <a:rPr lang="en-US" sz="2000" dirty="0" smtClean="0"/>
              <a:t>Connection or session I</a:t>
            </a:r>
            <a:r>
              <a:rPr lang="en-US" sz="100" dirty="0" smtClean="0"/>
              <a:t> </a:t>
            </a:r>
            <a:r>
              <a:rPr lang="en-US" sz="2000" dirty="0" smtClean="0"/>
              <a:t>D</a:t>
            </a:r>
          </a:p>
          <a:p>
            <a:pPr lvl="1"/>
            <a:r>
              <a:rPr lang="en-US" sz="2000" dirty="0" smtClean="0"/>
              <a:t>Event or alert type</a:t>
            </a:r>
          </a:p>
          <a:p>
            <a:pPr lvl="1"/>
            <a:r>
              <a:rPr lang="en-US" sz="2000" dirty="0" smtClean="0"/>
              <a:t>Rating</a:t>
            </a:r>
          </a:p>
          <a:p>
            <a:pPr lvl="1"/>
            <a:r>
              <a:rPr lang="en-US" sz="2000" dirty="0" smtClean="0"/>
              <a:t>Network, transport, and application layer protocols</a:t>
            </a:r>
          </a:p>
          <a:p>
            <a:pPr lvl="1"/>
            <a:r>
              <a:rPr lang="en-US" sz="2000" dirty="0" smtClean="0"/>
              <a:t>Source and destination I</a:t>
            </a:r>
            <a:r>
              <a:rPr lang="en-US" sz="100" dirty="0" smtClean="0"/>
              <a:t> </a:t>
            </a:r>
            <a:r>
              <a:rPr lang="en-US" sz="2000" dirty="0" smtClean="0"/>
              <a:t>P addresses</a:t>
            </a:r>
          </a:p>
          <a:p>
            <a:pPr lvl="1"/>
            <a:r>
              <a:rPr lang="en-US" sz="2000" dirty="0" smtClean="0"/>
              <a:t>Source and destination T</a:t>
            </a:r>
            <a:r>
              <a:rPr lang="en-US" sz="100" dirty="0" smtClean="0"/>
              <a:t> </a:t>
            </a:r>
            <a:r>
              <a:rPr lang="en-US" sz="2000" dirty="0" smtClean="0"/>
              <a:t>C</a:t>
            </a:r>
            <a:r>
              <a:rPr lang="en-US" sz="100" dirty="0" smtClean="0"/>
              <a:t> </a:t>
            </a:r>
            <a:r>
              <a:rPr lang="en-US" sz="2000" dirty="0" smtClean="0"/>
              <a:t>P or U</a:t>
            </a:r>
            <a:r>
              <a:rPr lang="en-US" sz="100" dirty="0" smtClean="0"/>
              <a:t> </a:t>
            </a:r>
            <a:r>
              <a:rPr lang="en-US" sz="2000" dirty="0" smtClean="0"/>
              <a:t>D</a:t>
            </a:r>
            <a:r>
              <a:rPr lang="en-US" sz="100" dirty="0" smtClean="0"/>
              <a:t> </a:t>
            </a:r>
            <a:r>
              <a:rPr lang="en-US" sz="2000" dirty="0" smtClean="0"/>
              <a:t>P ports, or I</a:t>
            </a:r>
            <a:r>
              <a:rPr lang="en-US" sz="100" dirty="0" smtClean="0"/>
              <a:t> </a:t>
            </a:r>
            <a:r>
              <a:rPr lang="en-US" sz="2000" dirty="0" smtClean="0"/>
              <a:t>C</a:t>
            </a:r>
            <a:r>
              <a:rPr lang="en-US" sz="100" dirty="0" smtClean="0"/>
              <a:t> </a:t>
            </a:r>
            <a:r>
              <a:rPr lang="en-US" sz="2000" dirty="0" smtClean="0"/>
              <a:t>M</a:t>
            </a:r>
            <a:r>
              <a:rPr lang="en-US" sz="100" dirty="0" smtClean="0"/>
              <a:t> </a:t>
            </a:r>
            <a:r>
              <a:rPr lang="en-US" sz="2000" dirty="0" smtClean="0"/>
              <a:t>P types and codes</a:t>
            </a:r>
          </a:p>
          <a:p>
            <a:pPr lvl="1"/>
            <a:r>
              <a:rPr lang="en-US" sz="2000" dirty="0" smtClean="0"/>
              <a:t>Number of bytes transmitted over the connection</a:t>
            </a:r>
          </a:p>
          <a:p>
            <a:pPr lvl="1"/>
            <a:r>
              <a:rPr lang="en-US" sz="2000" dirty="0" smtClean="0"/>
              <a:t>Decoded payload data, such as application requests and responses</a:t>
            </a:r>
          </a:p>
          <a:p>
            <a:pPr lvl="1"/>
            <a:r>
              <a:rPr lang="en-US" sz="2000" dirty="0" smtClean="0"/>
              <a:t>State-related information</a:t>
            </a:r>
            <a:endParaRPr lang="en-US" sz="2000" dirty="0"/>
          </a:p>
        </p:txBody>
      </p:sp>
    </p:spTree>
    <p:extLst>
      <p:ext uri="{BB962C8B-B14F-4D97-AF65-F5344CB8AC3E}">
        <p14:creationId xmlns:p14="http://schemas.microsoft.com/office/powerpoint/2010/main" val="132453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8.6 Overall Architecture of an Autonomic Enterprise Security System</a:t>
            </a:r>
            <a:endParaRPr lang="en-US" sz="3200" dirty="0"/>
          </a:p>
        </p:txBody>
      </p:sp>
      <p:pic>
        <p:nvPicPr>
          <p:cNvPr id="4" name="Content Placeholder 3" descr="A diagram illustrates the overall architecture of an autonomic enterprise security system.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143399" y="1572298"/>
            <a:ext cx="4857202" cy="4554779"/>
          </a:xfrm>
        </p:spPr>
      </p:pic>
    </p:spTree>
    <p:extLst>
      <p:ext uri="{BB962C8B-B14F-4D97-AF65-F5344CB8AC3E}">
        <p14:creationId xmlns:p14="http://schemas.microsoft.com/office/powerpoint/2010/main" val="297673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68883" cy="1097279"/>
          </a:xfrm>
        </p:spPr>
        <p:txBody>
          <a:bodyPr/>
          <a:lstStyle/>
          <a:p>
            <a:r>
              <a:rPr lang="en-US" sz="3200" dirty="0" smtClean="0"/>
              <a:t>I</a:t>
            </a:r>
            <a:r>
              <a:rPr lang="en-US" sz="100" dirty="0" smtClean="0"/>
              <a:t> </a:t>
            </a:r>
            <a:r>
              <a:rPr lang="en-US" sz="3200" dirty="0" smtClean="0"/>
              <a:t>E</a:t>
            </a:r>
            <a:r>
              <a:rPr lang="en-US" sz="100" dirty="0" smtClean="0"/>
              <a:t> </a:t>
            </a:r>
            <a:r>
              <a:rPr lang="en-US" sz="3200" dirty="0" smtClean="0"/>
              <a:t>T</a:t>
            </a:r>
            <a:r>
              <a:rPr lang="en-US" sz="100" dirty="0" smtClean="0"/>
              <a:t> </a:t>
            </a:r>
            <a:r>
              <a:rPr lang="en-US" sz="3200" dirty="0" smtClean="0"/>
              <a:t>F Intrusion Detection Working Group </a:t>
            </a:r>
            <a:r>
              <a:rPr lang="en-US" sz="2000" b="0" dirty="0" smtClean="0"/>
              <a:t>(1 of 3)</a:t>
            </a:r>
            <a:endParaRPr lang="en-US" sz="2000" b="0" dirty="0"/>
          </a:p>
        </p:txBody>
      </p:sp>
      <p:sp>
        <p:nvSpPr>
          <p:cNvPr id="3" name="Content Placeholder 2"/>
          <p:cNvSpPr>
            <a:spLocks noGrp="1"/>
          </p:cNvSpPr>
          <p:nvPr>
            <p:ph sz="quarter" idx="13"/>
          </p:nvPr>
        </p:nvSpPr>
        <p:spPr/>
        <p:txBody>
          <a:bodyPr/>
          <a:lstStyle/>
          <a:p>
            <a:r>
              <a:rPr lang="en-US" dirty="0" smtClean="0"/>
              <a:t>Purpose is to define data formats and exchange procedures for sharing information of interest to intrusion detection and response systems and to management systems that may need to interact with them</a:t>
            </a:r>
          </a:p>
          <a:p>
            <a:r>
              <a:rPr lang="en-US" dirty="0" smtClean="0"/>
              <a:t>The working group issued the following R</a:t>
            </a:r>
            <a:r>
              <a:rPr lang="en-US" sz="100" dirty="0" smtClean="0"/>
              <a:t> </a:t>
            </a:r>
            <a:r>
              <a:rPr lang="en-US" dirty="0" smtClean="0"/>
              <a:t>F</a:t>
            </a:r>
            <a:r>
              <a:rPr lang="en-US" sz="100" dirty="0" smtClean="0"/>
              <a:t> </a:t>
            </a:r>
            <a:r>
              <a:rPr lang="en-US" dirty="0" smtClean="0"/>
              <a:t>Cs in 2007:</a:t>
            </a:r>
            <a:endParaRPr lang="en-US" dirty="0"/>
          </a:p>
        </p:txBody>
      </p:sp>
    </p:spTree>
    <p:extLst>
      <p:ext uri="{BB962C8B-B14F-4D97-AF65-F5344CB8AC3E}">
        <p14:creationId xmlns:p14="http://schemas.microsoft.com/office/powerpoint/2010/main" val="977805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68883" cy="1097279"/>
          </a:xfrm>
        </p:spPr>
        <p:txBody>
          <a:bodyPr/>
          <a:lstStyle/>
          <a:p>
            <a:r>
              <a:rPr lang="en-US" sz="3200" dirty="0" smtClean="0"/>
              <a:t>I</a:t>
            </a:r>
            <a:r>
              <a:rPr lang="en-US" sz="100" dirty="0" smtClean="0"/>
              <a:t> </a:t>
            </a:r>
            <a:r>
              <a:rPr lang="en-US" sz="3200" dirty="0" smtClean="0"/>
              <a:t>E</a:t>
            </a:r>
            <a:r>
              <a:rPr lang="en-US" sz="100" dirty="0" smtClean="0"/>
              <a:t> </a:t>
            </a:r>
            <a:r>
              <a:rPr lang="en-US" sz="3200" dirty="0" smtClean="0"/>
              <a:t>T</a:t>
            </a:r>
            <a:r>
              <a:rPr lang="en-US" sz="100" dirty="0" smtClean="0"/>
              <a:t> </a:t>
            </a:r>
            <a:r>
              <a:rPr lang="en-US" sz="3200" dirty="0" smtClean="0"/>
              <a:t>F Intrusion Detection Working Group </a:t>
            </a:r>
            <a:r>
              <a:rPr lang="en-US" sz="2000" b="0" dirty="0" smtClean="0"/>
              <a:t>(2 of 3)</a:t>
            </a:r>
            <a:endParaRPr lang="en-US" sz="2000" b="0" dirty="0"/>
          </a:p>
        </p:txBody>
      </p:sp>
      <p:sp>
        <p:nvSpPr>
          <p:cNvPr id="3" name="Content Placeholder 2"/>
          <p:cNvSpPr>
            <a:spLocks noGrp="1"/>
          </p:cNvSpPr>
          <p:nvPr>
            <p:ph sz="quarter" idx="13"/>
          </p:nvPr>
        </p:nvSpPr>
        <p:spPr>
          <a:xfrm>
            <a:off x="457200" y="1556327"/>
            <a:ext cx="8514272" cy="4586896"/>
          </a:xfrm>
        </p:spPr>
        <p:txBody>
          <a:bodyPr/>
          <a:lstStyle/>
          <a:p>
            <a:pPr lvl="1"/>
            <a:r>
              <a:rPr lang="en-US" sz="2000" dirty="0" smtClean="0"/>
              <a:t>Intrusion Detection Message Exchange Requirements (R</a:t>
            </a:r>
            <a:r>
              <a:rPr lang="en-US" sz="100" dirty="0" smtClean="0"/>
              <a:t> </a:t>
            </a:r>
            <a:r>
              <a:rPr lang="en-US" sz="2000" dirty="0" smtClean="0"/>
              <a:t>F</a:t>
            </a:r>
            <a:r>
              <a:rPr lang="en-US" sz="100" dirty="0" smtClean="0"/>
              <a:t> </a:t>
            </a:r>
            <a:r>
              <a:rPr lang="en-US" sz="2000" dirty="0" smtClean="0"/>
              <a:t>C 4766)</a:t>
            </a:r>
          </a:p>
          <a:p>
            <a:pPr lvl="2"/>
            <a:r>
              <a:rPr lang="en-US" sz="2000" dirty="0" smtClean="0"/>
              <a:t>Document defines requirements for the Intrusion Detection Message Exchange Format (I</a:t>
            </a:r>
            <a:r>
              <a:rPr lang="en-US" sz="100" dirty="0" smtClean="0"/>
              <a:t> </a:t>
            </a:r>
            <a:r>
              <a:rPr lang="en-US" sz="2000" dirty="0" smtClean="0"/>
              <a:t>D</a:t>
            </a:r>
            <a:r>
              <a:rPr lang="en-US" sz="100" dirty="0" smtClean="0"/>
              <a:t> </a:t>
            </a:r>
            <a:r>
              <a:rPr lang="en-US" sz="2000" dirty="0" smtClean="0"/>
              <a:t>M</a:t>
            </a:r>
            <a:r>
              <a:rPr lang="en-US" sz="100" dirty="0" smtClean="0"/>
              <a:t> </a:t>
            </a:r>
            <a:r>
              <a:rPr lang="en-US" sz="2000" dirty="0" smtClean="0"/>
              <a:t>E</a:t>
            </a:r>
            <a:r>
              <a:rPr lang="en-US" sz="100" dirty="0" smtClean="0"/>
              <a:t> </a:t>
            </a:r>
            <a:r>
              <a:rPr lang="en-US" sz="2000" dirty="0" smtClean="0"/>
              <a:t>F)</a:t>
            </a:r>
          </a:p>
          <a:p>
            <a:pPr lvl="2"/>
            <a:r>
              <a:rPr lang="en-US" sz="2000" dirty="0" smtClean="0"/>
              <a:t>Also specifies requirements for a communication protocol for communicating I</a:t>
            </a:r>
            <a:r>
              <a:rPr lang="en-US" sz="100" dirty="0" smtClean="0"/>
              <a:t> </a:t>
            </a:r>
            <a:r>
              <a:rPr lang="en-US" sz="2000" dirty="0" smtClean="0"/>
              <a:t>D</a:t>
            </a:r>
            <a:r>
              <a:rPr lang="en-US" sz="100" dirty="0" smtClean="0"/>
              <a:t> </a:t>
            </a:r>
            <a:r>
              <a:rPr lang="en-US" sz="2000" dirty="0" smtClean="0"/>
              <a:t>M</a:t>
            </a:r>
            <a:r>
              <a:rPr lang="en-US" sz="100" dirty="0" smtClean="0"/>
              <a:t> </a:t>
            </a:r>
            <a:r>
              <a:rPr lang="en-US" sz="2000" dirty="0" smtClean="0"/>
              <a:t>E</a:t>
            </a:r>
            <a:r>
              <a:rPr lang="en-US" sz="100" dirty="0" smtClean="0"/>
              <a:t> </a:t>
            </a:r>
            <a:r>
              <a:rPr lang="en-US" sz="2000" dirty="0" smtClean="0"/>
              <a:t>F</a:t>
            </a:r>
          </a:p>
          <a:p>
            <a:pPr lvl="1"/>
            <a:r>
              <a:rPr lang="en-US" sz="2000" dirty="0" smtClean="0"/>
              <a:t>The Intrusion Detection Message Exchange Format (R</a:t>
            </a:r>
            <a:r>
              <a:rPr lang="en-US" sz="100" dirty="0" smtClean="0"/>
              <a:t> </a:t>
            </a:r>
            <a:r>
              <a:rPr lang="en-US" sz="2000" dirty="0" smtClean="0"/>
              <a:t>F</a:t>
            </a:r>
            <a:r>
              <a:rPr lang="en-US" sz="100" dirty="0" smtClean="0"/>
              <a:t> </a:t>
            </a:r>
            <a:r>
              <a:rPr lang="en-US" sz="2000" dirty="0" smtClean="0"/>
              <a:t>C 4765)</a:t>
            </a:r>
          </a:p>
          <a:p>
            <a:pPr lvl="2"/>
            <a:r>
              <a:rPr lang="en-US" sz="2000" dirty="0" smtClean="0"/>
              <a:t>Document describes a data model to represent information exported by intrusion detection systems and explains the rationale for using this model</a:t>
            </a:r>
          </a:p>
          <a:p>
            <a:pPr lvl="2"/>
            <a:r>
              <a:rPr lang="en-US" sz="2000" dirty="0" smtClean="0"/>
              <a:t>An implementation of the data model in the Extensible Markup Language (X</a:t>
            </a:r>
            <a:r>
              <a:rPr lang="en-US" sz="100" dirty="0" smtClean="0"/>
              <a:t> </a:t>
            </a:r>
            <a:r>
              <a:rPr lang="en-US" sz="2000" dirty="0" smtClean="0"/>
              <a:t>M</a:t>
            </a:r>
            <a:r>
              <a:rPr lang="en-US" sz="100" dirty="0" smtClean="0"/>
              <a:t> </a:t>
            </a:r>
            <a:r>
              <a:rPr lang="en-US" sz="2000" dirty="0" smtClean="0"/>
              <a:t>L) is presented, and X</a:t>
            </a:r>
            <a:r>
              <a:rPr lang="en-US" sz="100" dirty="0" smtClean="0"/>
              <a:t> </a:t>
            </a:r>
            <a:r>
              <a:rPr lang="en-US" sz="2000" dirty="0" smtClean="0"/>
              <a:t>M</a:t>
            </a:r>
            <a:r>
              <a:rPr lang="en-US" sz="100" dirty="0" smtClean="0"/>
              <a:t> </a:t>
            </a:r>
            <a:r>
              <a:rPr lang="en-US" sz="2000" dirty="0" smtClean="0"/>
              <a:t>L Document Type Definition is developed, and examples are provided</a:t>
            </a:r>
            <a:endParaRPr lang="en-US" sz="2000" dirty="0"/>
          </a:p>
        </p:txBody>
      </p:sp>
    </p:spTree>
    <p:extLst>
      <p:ext uri="{BB962C8B-B14F-4D97-AF65-F5344CB8AC3E}">
        <p14:creationId xmlns:p14="http://schemas.microsoft.com/office/powerpoint/2010/main" val="1226597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68883" cy="1097279"/>
          </a:xfrm>
        </p:spPr>
        <p:txBody>
          <a:bodyPr/>
          <a:lstStyle/>
          <a:p>
            <a:r>
              <a:rPr lang="en-US" sz="3200" dirty="0" smtClean="0"/>
              <a:t>I</a:t>
            </a:r>
            <a:r>
              <a:rPr lang="en-US" sz="100" dirty="0" smtClean="0"/>
              <a:t> </a:t>
            </a:r>
            <a:r>
              <a:rPr lang="en-US" sz="3200" dirty="0" smtClean="0"/>
              <a:t>E</a:t>
            </a:r>
            <a:r>
              <a:rPr lang="en-US" sz="100" dirty="0" smtClean="0"/>
              <a:t> </a:t>
            </a:r>
            <a:r>
              <a:rPr lang="en-US" sz="3200" dirty="0" smtClean="0"/>
              <a:t>T</a:t>
            </a:r>
            <a:r>
              <a:rPr lang="en-US" sz="100" dirty="0" smtClean="0"/>
              <a:t> </a:t>
            </a:r>
            <a:r>
              <a:rPr lang="en-US" sz="3200" dirty="0" smtClean="0"/>
              <a:t>F Intrusion Detection Working Group </a:t>
            </a:r>
            <a:r>
              <a:rPr lang="en-US" sz="2000" b="0" dirty="0" smtClean="0"/>
              <a:t>(3 of 3)</a:t>
            </a:r>
            <a:endParaRPr lang="en-US" sz="2000" b="0" dirty="0"/>
          </a:p>
        </p:txBody>
      </p:sp>
      <p:sp>
        <p:nvSpPr>
          <p:cNvPr id="3" name="Content Placeholder 2"/>
          <p:cNvSpPr>
            <a:spLocks noGrp="1"/>
          </p:cNvSpPr>
          <p:nvPr>
            <p:ph sz="quarter" idx="13"/>
          </p:nvPr>
        </p:nvSpPr>
        <p:spPr>
          <a:xfrm>
            <a:off x="457200" y="1556327"/>
            <a:ext cx="8146473" cy="4586896"/>
          </a:xfrm>
        </p:spPr>
        <p:txBody>
          <a:bodyPr/>
          <a:lstStyle/>
          <a:p>
            <a:pPr lvl="1"/>
            <a:r>
              <a:rPr lang="en-US" sz="2000" dirty="0" smtClean="0"/>
              <a:t>The Intrusion Detection Exchange Protocol (R</a:t>
            </a:r>
            <a:r>
              <a:rPr lang="en-US" sz="100" dirty="0" smtClean="0"/>
              <a:t> </a:t>
            </a:r>
            <a:r>
              <a:rPr lang="en-US" sz="2000" dirty="0" smtClean="0"/>
              <a:t>F</a:t>
            </a:r>
            <a:r>
              <a:rPr lang="en-US" sz="100" dirty="0" smtClean="0"/>
              <a:t> </a:t>
            </a:r>
            <a:r>
              <a:rPr lang="en-US" sz="2000" dirty="0" smtClean="0"/>
              <a:t>C 4767)</a:t>
            </a:r>
          </a:p>
          <a:p>
            <a:pPr lvl="2"/>
            <a:r>
              <a:rPr lang="en-US" sz="2000" dirty="0" smtClean="0"/>
              <a:t>Document describes the Intrusion Detection Exchange Protocol (I</a:t>
            </a:r>
            <a:r>
              <a:rPr lang="en-US" sz="100" dirty="0" smtClean="0"/>
              <a:t> </a:t>
            </a:r>
            <a:r>
              <a:rPr lang="en-US" sz="2000" dirty="0" smtClean="0"/>
              <a:t>D</a:t>
            </a:r>
            <a:r>
              <a:rPr lang="en-US" sz="100" dirty="0" smtClean="0"/>
              <a:t> </a:t>
            </a:r>
            <a:r>
              <a:rPr lang="en-US" sz="2000" dirty="0" smtClean="0"/>
              <a:t>X</a:t>
            </a:r>
            <a:r>
              <a:rPr lang="en-US" sz="100" dirty="0" smtClean="0"/>
              <a:t> </a:t>
            </a:r>
            <a:r>
              <a:rPr lang="en-US" sz="2000" dirty="0" smtClean="0"/>
              <a:t>P), an application level protocol for exchanging data between intrusion detection entities</a:t>
            </a:r>
          </a:p>
          <a:p>
            <a:pPr lvl="2"/>
            <a:r>
              <a:rPr lang="en-US" sz="2000" dirty="0" smtClean="0"/>
              <a:t>I</a:t>
            </a:r>
            <a:r>
              <a:rPr lang="en-US" sz="100" dirty="0" smtClean="0"/>
              <a:t> </a:t>
            </a:r>
            <a:r>
              <a:rPr lang="en-US" sz="2000" dirty="0" smtClean="0"/>
              <a:t>D</a:t>
            </a:r>
            <a:r>
              <a:rPr lang="en-US" sz="100" dirty="0" smtClean="0"/>
              <a:t> </a:t>
            </a:r>
            <a:r>
              <a:rPr lang="en-US" sz="2000" dirty="0" smtClean="0"/>
              <a:t>X</a:t>
            </a:r>
            <a:r>
              <a:rPr lang="en-US" sz="100" dirty="0" smtClean="0"/>
              <a:t> </a:t>
            </a:r>
            <a:r>
              <a:rPr lang="en-US" sz="2000" dirty="0" smtClean="0"/>
              <a:t>P supports mutual authentication, integrity, and confidentiality over a connection oriented protocol</a:t>
            </a:r>
            <a:endParaRPr lang="en-US" sz="2000" dirty="0"/>
          </a:p>
        </p:txBody>
      </p:sp>
    </p:spTree>
    <p:extLst>
      <p:ext uri="{BB962C8B-B14F-4D97-AF65-F5344CB8AC3E}">
        <p14:creationId xmlns:p14="http://schemas.microsoft.com/office/powerpoint/2010/main" val="1433714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8.7 Model for Intrusion Detection Message Exchange</a:t>
            </a:r>
            <a:endParaRPr lang="en-US" sz="3200" dirty="0"/>
          </a:p>
        </p:txBody>
      </p:sp>
      <p:pic>
        <p:nvPicPr>
          <p:cNvPr id="4" name="Content Placeholder 3" descr="A diagram illustrates the model for intrusion detection message exchange.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313051" y="1682940"/>
            <a:ext cx="4517898" cy="4333494"/>
          </a:xfrm>
        </p:spPr>
      </p:pic>
    </p:spTree>
    <p:extLst>
      <p:ext uri="{BB962C8B-B14F-4D97-AF65-F5344CB8AC3E}">
        <p14:creationId xmlns:p14="http://schemas.microsoft.com/office/powerpoint/2010/main" val="4143683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Honeypots</a:t>
            </a:r>
            <a:endParaRPr lang="en-US" dirty="0"/>
          </a:p>
        </p:txBody>
      </p:sp>
      <p:sp>
        <p:nvSpPr>
          <p:cNvPr id="3" name="Content Placeholder 2"/>
          <p:cNvSpPr>
            <a:spLocks noGrp="1"/>
          </p:cNvSpPr>
          <p:nvPr>
            <p:ph sz="quarter" idx="13"/>
          </p:nvPr>
        </p:nvSpPr>
        <p:spPr/>
        <p:txBody>
          <a:bodyPr/>
          <a:lstStyle/>
          <a:p>
            <a:r>
              <a:rPr lang="en-US" sz="2000" dirty="0" smtClean="0"/>
              <a:t>Decoy systems designed to:</a:t>
            </a:r>
          </a:p>
          <a:p>
            <a:pPr lvl="1"/>
            <a:r>
              <a:rPr lang="en-US" sz="2000" dirty="0" smtClean="0"/>
              <a:t>Lure a potential attacker away from critical systems</a:t>
            </a:r>
          </a:p>
          <a:p>
            <a:pPr lvl="1"/>
            <a:r>
              <a:rPr lang="en-US" sz="2000" dirty="0" smtClean="0"/>
              <a:t>Collect information about the attacker’s activity</a:t>
            </a:r>
          </a:p>
          <a:p>
            <a:pPr lvl="1"/>
            <a:r>
              <a:rPr lang="en-US" sz="2000" dirty="0" smtClean="0"/>
              <a:t>Encourage the attacker to stay on the system long enough for administrators to respond</a:t>
            </a:r>
          </a:p>
          <a:p>
            <a:r>
              <a:rPr lang="en-US" sz="2000" dirty="0" smtClean="0"/>
              <a:t>Systems are filled with fabricated information that a legitimate user of the system wouldn’t access</a:t>
            </a:r>
          </a:p>
          <a:p>
            <a:r>
              <a:rPr lang="en-US" sz="2000" dirty="0" smtClean="0"/>
              <a:t>Resources that have no production value</a:t>
            </a:r>
          </a:p>
          <a:p>
            <a:pPr lvl="1"/>
            <a:r>
              <a:rPr lang="en-US" sz="2000" dirty="0" smtClean="0"/>
              <a:t>Therefore incoming communication is most likely a probe, scan, or attack</a:t>
            </a:r>
          </a:p>
          <a:p>
            <a:pPr lvl="1"/>
            <a:r>
              <a:rPr lang="en-US" sz="2000" dirty="0" smtClean="0"/>
              <a:t>Initiated outbound communication suggests that the system has probably been compromised</a:t>
            </a:r>
            <a:endParaRPr lang="en-US" sz="2000" dirty="0"/>
          </a:p>
        </p:txBody>
      </p:sp>
    </p:spTree>
    <p:extLst>
      <p:ext uri="{BB962C8B-B14F-4D97-AF65-F5344CB8AC3E}">
        <p14:creationId xmlns:p14="http://schemas.microsoft.com/office/powerpoint/2010/main" val="330775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Classes of Intruders – State-Sponsored Organizations</a:t>
            </a:r>
            <a:endParaRPr lang="en-US" sz="3200" dirty="0"/>
          </a:p>
        </p:txBody>
      </p:sp>
      <p:sp>
        <p:nvSpPr>
          <p:cNvPr id="2" name="Content Placeholder 1"/>
          <p:cNvSpPr>
            <a:spLocks noGrp="1"/>
          </p:cNvSpPr>
          <p:nvPr>
            <p:ph sz="quarter" idx="13"/>
          </p:nvPr>
        </p:nvSpPr>
        <p:spPr/>
        <p:txBody>
          <a:bodyPr/>
          <a:lstStyle/>
          <a:p>
            <a:r>
              <a:rPr lang="en-US" dirty="0" smtClean="0"/>
              <a:t>Groups of hackers sponsored by governments to conduct espionage or sabotage activities</a:t>
            </a:r>
          </a:p>
          <a:p>
            <a:r>
              <a:rPr lang="en-US" dirty="0" smtClean="0"/>
              <a:t>Also known as Advanced Persistent Threats (A</a:t>
            </a:r>
            <a:r>
              <a:rPr lang="en-US" sz="100" dirty="0" smtClean="0"/>
              <a:t> </a:t>
            </a:r>
            <a:r>
              <a:rPr lang="en-US" dirty="0" smtClean="0"/>
              <a:t>P</a:t>
            </a:r>
            <a:r>
              <a:rPr lang="en-US" sz="100" dirty="0" smtClean="0"/>
              <a:t> </a:t>
            </a:r>
            <a:r>
              <a:rPr lang="en-US" dirty="0" smtClean="0"/>
              <a:t>T</a:t>
            </a:r>
            <a:r>
              <a:rPr lang="en-US" sz="100" dirty="0" smtClean="0"/>
              <a:t> </a:t>
            </a:r>
            <a:r>
              <a:rPr lang="en-US" dirty="0" smtClean="0"/>
              <a:t>s) due to the covert nature and persistence over extended periods involved with any attacks in this class</a:t>
            </a:r>
          </a:p>
          <a:p>
            <a:r>
              <a:rPr lang="en-US" dirty="0" smtClean="0"/>
              <a:t>Widespread nature and scope of these activities by a wide range of countries from China to the U</a:t>
            </a:r>
            <a:r>
              <a:rPr lang="en-US" sz="100" dirty="0" smtClean="0"/>
              <a:t> </a:t>
            </a:r>
            <a:r>
              <a:rPr lang="en-US" dirty="0" smtClean="0"/>
              <a:t>S</a:t>
            </a:r>
            <a:r>
              <a:rPr lang="en-US" sz="100" dirty="0" smtClean="0"/>
              <a:t> </a:t>
            </a:r>
            <a:r>
              <a:rPr lang="en-US" dirty="0" smtClean="0"/>
              <a:t>A, U</a:t>
            </a:r>
            <a:r>
              <a:rPr lang="en-US" sz="100" dirty="0" smtClean="0"/>
              <a:t> </a:t>
            </a:r>
            <a:r>
              <a:rPr lang="en-US" dirty="0" smtClean="0"/>
              <a:t>K, and their intelligence allies</a:t>
            </a:r>
            <a:endParaRPr lang="en-US" dirty="0"/>
          </a:p>
        </p:txBody>
      </p:sp>
    </p:spTree>
    <p:extLst>
      <p:ext uri="{BB962C8B-B14F-4D97-AF65-F5344CB8AC3E}">
        <p14:creationId xmlns:p14="http://schemas.microsoft.com/office/powerpoint/2010/main" val="4092937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Honeypot Classifications </a:t>
            </a:r>
            <a:r>
              <a:rPr lang="en-US" sz="2000" b="0" dirty="0" smtClean="0"/>
              <a:t>(1 of 2)</a:t>
            </a:r>
            <a:endParaRPr lang="en-US" sz="2000" b="0" dirty="0"/>
          </a:p>
        </p:txBody>
      </p:sp>
      <p:sp>
        <p:nvSpPr>
          <p:cNvPr id="3" name="Content Placeholder 2"/>
          <p:cNvSpPr>
            <a:spLocks noGrp="1"/>
          </p:cNvSpPr>
          <p:nvPr>
            <p:ph sz="quarter" idx="13"/>
          </p:nvPr>
        </p:nvSpPr>
        <p:spPr>
          <a:xfrm>
            <a:off x="457200" y="1556326"/>
            <a:ext cx="8376250" cy="4373419"/>
          </a:xfrm>
        </p:spPr>
        <p:txBody>
          <a:bodyPr/>
          <a:lstStyle/>
          <a:p>
            <a:r>
              <a:rPr lang="en-US" sz="1800" dirty="0" smtClean="0"/>
              <a:t>Low interaction honeypot</a:t>
            </a:r>
          </a:p>
          <a:p>
            <a:pPr lvl="1"/>
            <a:r>
              <a:rPr lang="en-US" sz="1800" dirty="0" smtClean="0"/>
              <a:t>Consists of a software package that emulates particular I T services or systems well enough to provide a realistic initial interaction, but does not execute a full version of those services or systems</a:t>
            </a:r>
          </a:p>
          <a:p>
            <a:pPr lvl="1"/>
            <a:r>
              <a:rPr lang="en-US" sz="1800" dirty="0" smtClean="0"/>
              <a:t>Provides a less realistic target</a:t>
            </a:r>
          </a:p>
          <a:p>
            <a:pPr lvl="1"/>
            <a:r>
              <a:rPr lang="en-US" sz="1800" dirty="0" smtClean="0"/>
              <a:t>Often sufficient for use as a component of a distributed I D S to warn of imminent attack</a:t>
            </a:r>
            <a:endParaRPr lang="en-US" sz="1800" dirty="0"/>
          </a:p>
        </p:txBody>
      </p:sp>
    </p:spTree>
    <p:extLst>
      <p:ext uri="{BB962C8B-B14F-4D97-AF65-F5344CB8AC3E}">
        <p14:creationId xmlns:p14="http://schemas.microsoft.com/office/powerpoint/2010/main" val="1926950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Honeypot Classifications </a:t>
            </a:r>
            <a:r>
              <a:rPr lang="en-US" sz="2000" b="0" dirty="0" smtClean="0"/>
              <a:t>(2 of 2)</a:t>
            </a:r>
            <a:endParaRPr lang="en-US" sz="2000" b="0" dirty="0"/>
          </a:p>
        </p:txBody>
      </p:sp>
      <p:sp>
        <p:nvSpPr>
          <p:cNvPr id="3" name="Content Placeholder 2"/>
          <p:cNvSpPr>
            <a:spLocks noGrp="1"/>
          </p:cNvSpPr>
          <p:nvPr>
            <p:ph sz="quarter" idx="13"/>
          </p:nvPr>
        </p:nvSpPr>
        <p:spPr>
          <a:xfrm>
            <a:off x="457199" y="1556327"/>
            <a:ext cx="8326583" cy="4428838"/>
          </a:xfrm>
        </p:spPr>
        <p:txBody>
          <a:bodyPr/>
          <a:lstStyle/>
          <a:p>
            <a:r>
              <a:rPr lang="en-US" dirty="0" smtClean="0"/>
              <a:t>High interaction honeypot</a:t>
            </a:r>
          </a:p>
          <a:p>
            <a:pPr lvl="1"/>
            <a:r>
              <a:rPr lang="en-US" dirty="0" smtClean="0"/>
              <a:t>A real system, with a full operating system, services and applications, which are instrumented and deployed where they can be accessed by attackers</a:t>
            </a:r>
          </a:p>
          <a:p>
            <a:pPr lvl="1"/>
            <a:r>
              <a:rPr lang="en-US" dirty="0" smtClean="0"/>
              <a:t>Is a more realistic target that may occupy an attacker for an extended period</a:t>
            </a:r>
          </a:p>
          <a:p>
            <a:pPr lvl="1"/>
            <a:r>
              <a:rPr lang="en-US" dirty="0" smtClean="0"/>
              <a:t>However, it requires significantly more resources</a:t>
            </a:r>
          </a:p>
          <a:p>
            <a:pPr lvl="1"/>
            <a:r>
              <a:rPr lang="en-US" dirty="0" smtClean="0"/>
              <a:t>If compromised could be used to initiate attacks on other systems</a:t>
            </a:r>
            <a:endParaRPr lang="en-US" dirty="0"/>
          </a:p>
        </p:txBody>
      </p:sp>
    </p:spTree>
    <p:extLst>
      <p:ext uri="{BB962C8B-B14F-4D97-AF65-F5344CB8AC3E}">
        <p14:creationId xmlns:p14="http://schemas.microsoft.com/office/powerpoint/2010/main" val="88213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8.8 Example of Honeypot Deployment</a:t>
            </a:r>
            <a:endParaRPr lang="en-US" sz="3200" dirty="0"/>
          </a:p>
        </p:txBody>
      </p:sp>
      <p:pic>
        <p:nvPicPr>
          <p:cNvPr id="4" name="Content Placeholder 3" descr="A diagram illustrates the example of honeypot deployment.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401062" y="1457464"/>
            <a:ext cx="4341876" cy="4784446"/>
          </a:xfrm>
        </p:spPr>
      </p:pic>
    </p:spTree>
    <p:extLst>
      <p:ext uri="{BB962C8B-B14F-4D97-AF65-F5344CB8AC3E}">
        <p14:creationId xmlns:p14="http://schemas.microsoft.com/office/powerpoint/2010/main" val="2172289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8.9 Snort Architecture</a:t>
            </a:r>
            <a:endParaRPr lang="en-US" dirty="0"/>
          </a:p>
        </p:txBody>
      </p:sp>
      <p:pic>
        <p:nvPicPr>
          <p:cNvPr id="4" name="Content Placeholder 3" descr="A flow diagram depicts the snort architecture.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90374" y="2390425"/>
            <a:ext cx="7363252" cy="2918524"/>
          </a:xfrm>
        </p:spPr>
      </p:pic>
    </p:spTree>
    <p:extLst>
      <p:ext uri="{BB962C8B-B14F-4D97-AF65-F5344CB8AC3E}">
        <p14:creationId xmlns:p14="http://schemas.microsoft.com/office/powerpoint/2010/main" val="3971860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8.10 Snort Rule Formats</a:t>
            </a:r>
            <a:endParaRPr lang="en-US" dirty="0"/>
          </a:p>
        </p:txBody>
      </p:sp>
      <p:pic>
        <p:nvPicPr>
          <p:cNvPr id="4" name="Content Placeholder 3" descr="Two tables a and b depict the snort rule format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19512" y="2775736"/>
            <a:ext cx="8104977" cy="2078891"/>
          </a:xfrm>
        </p:spPr>
      </p:pic>
    </p:spTree>
    <p:extLst>
      <p:ext uri="{BB962C8B-B14F-4D97-AF65-F5344CB8AC3E}">
        <p14:creationId xmlns:p14="http://schemas.microsoft.com/office/powerpoint/2010/main" val="2750966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8.3 Snort Rule Actions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515521209"/>
              </p:ext>
            </p:extLst>
          </p:nvPr>
        </p:nvGraphicFramePr>
        <p:xfrm>
          <a:off x="457200" y="1555750"/>
          <a:ext cx="8265695" cy="4150360"/>
        </p:xfrm>
        <a:graphic>
          <a:graphicData uri="http://schemas.openxmlformats.org/drawingml/2006/table">
            <a:tbl>
              <a:tblPr firstRow="1" bandRow="1">
                <a:tableStyleId>{2D5ABB26-0587-4C30-8999-92F81FD0307C}</a:tableStyleId>
              </a:tblPr>
              <a:tblGrid>
                <a:gridCol w="1070811">
                  <a:extLst>
                    <a:ext uri="{9D8B030D-6E8A-4147-A177-3AD203B41FA5}">
                      <a16:colId xmlns:a16="http://schemas.microsoft.com/office/drawing/2014/main" val="1770809328"/>
                    </a:ext>
                  </a:extLst>
                </a:gridCol>
                <a:gridCol w="7194884">
                  <a:extLst>
                    <a:ext uri="{9D8B030D-6E8A-4147-A177-3AD203B41FA5}">
                      <a16:colId xmlns:a16="http://schemas.microsoft.com/office/drawing/2014/main" val="2111010426"/>
                    </a:ext>
                  </a:extLst>
                </a:gridCol>
              </a:tblGrid>
              <a:tr h="370840">
                <a:tc>
                  <a:txBody>
                    <a:bodyPr/>
                    <a:lstStyle/>
                    <a:p>
                      <a:pPr>
                        <a:spcBef>
                          <a:spcPts val="1500"/>
                        </a:spcBef>
                      </a:pPr>
                      <a:r>
                        <a:rPr lang="en-US" sz="1800" b="1" noProof="0" dirty="0" smtClean="0"/>
                        <a:t>Action</a:t>
                      </a:r>
                      <a:endParaRPr lang="en-US" sz="1800" b="1"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500"/>
                        </a:spcBef>
                      </a:pPr>
                      <a:r>
                        <a:rPr lang="en-US" sz="1800" b="1" noProof="0" dirty="0" smtClean="0"/>
                        <a:t>Description</a:t>
                      </a:r>
                      <a:endParaRPr lang="en-US" sz="1800" b="1"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566332"/>
                  </a:ext>
                </a:extLst>
              </a:tr>
              <a:tr h="370840">
                <a:tc>
                  <a:txBody>
                    <a:bodyPr/>
                    <a:lstStyle/>
                    <a:p>
                      <a:pPr>
                        <a:spcBef>
                          <a:spcPts val="1500"/>
                        </a:spcBef>
                      </a:pPr>
                      <a:r>
                        <a:rPr lang="en-US" sz="1800" noProof="0" dirty="0" smtClean="0"/>
                        <a:t>alert</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sz="1800" noProof="0" dirty="0" smtClean="0"/>
                        <a:t>Generate an alert using the selected alert method, and then log the packet.</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274525"/>
                  </a:ext>
                </a:extLst>
              </a:tr>
              <a:tr h="370840">
                <a:tc>
                  <a:txBody>
                    <a:bodyPr/>
                    <a:lstStyle/>
                    <a:p>
                      <a:pPr>
                        <a:spcBef>
                          <a:spcPts val="1500"/>
                        </a:spcBef>
                      </a:pPr>
                      <a:r>
                        <a:rPr lang="en-US" sz="1800" noProof="0" dirty="0" smtClean="0"/>
                        <a:t>log</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sz="1800" noProof="0" dirty="0" smtClean="0"/>
                        <a:t>Log the packet.</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860113"/>
                  </a:ext>
                </a:extLst>
              </a:tr>
              <a:tr h="370840">
                <a:tc>
                  <a:txBody>
                    <a:bodyPr/>
                    <a:lstStyle/>
                    <a:p>
                      <a:pPr>
                        <a:spcBef>
                          <a:spcPts val="1500"/>
                        </a:spcBef>
                      </a:pPr>
                      <a:r>
                        <a:rPr lang="en-US" sz="1800" noProof="0" dirty="0" smtClean="0"/>
                        <a:t>pass</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sz="1800" noProof="0" dirty="0" smtClean="0"/>
                        <a:t>Ignore the packet.</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833286"/>
                  </a:ext>
                </a:extLst>
              </a:tr>
              <a:tr h="370840">
                <a:tc>
                  <a:txBody>
                    <a:bodyPr/>
                    <a:lstStyle/>
                    <a:p>
                      <a:pPr>
                        <a:spcBef>
                          <a:spcPts val="1500"/>
                        </a:spcBef>
                      </a:pPr>
                      <a:r>
                        <a:rPr lang="en-US" sz="1800" noProof="0" dirty="0" smtClean="0"/>
                        <a:t>activate</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sz="1800" noProof="0" dirty="0" smtClean="0"/>
                        <a:t>Alert and then turn on another dynamic rule.</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6097428"/>
                  </a:ext>
                </a:extLst>
              </a:tr>
              <a:tr h="370840">
                <a:tc>
                  <a:txBody>
                    <a:bodyPr/>
                    <a:lstStyle/>
                    <a:p>
                      <a:pPr>
                        <a:spcBef>
                          <a:spcPts val="1500"/>
                        </a:spcBef>
                      </a:pPr>
                      <a:r>
                        <a:rPr lang="en-US" sz="1800" noProof="0" dirty="0" smtClean="0"/>
                        <a:t>dynamic</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sz="1800" noProof="0" dirty="0" smtClean="0"/>
                        <a:t>Remain idle until activated by an activate rule, then act as a log rule.</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953790"/>
                  </a:ext>
                </a:extLst>
              </a:tr>
              <a:tr h="370840">
                <a:tc>
                  <a:txBody>
                    <a:bodyPr/>
                    <a:lstStyle/>
                    <a:p>
                      <a:pPr>
                        <a:spcBef>
                          <a:spcPts val="1500"/>
                        </a:spcBef>
                      </a:pPr>
                      <a:r>
                        <a:rPr lang="en-US" sz="1800" noProof="0" dirty="0" smtClean="0"/>
                        <a:t>Drop</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sz="1800" noProof="0" dirty="0" smtClean="0"/>
                        <a:t>Make </a:t>
                      </a:r>
                      <a:r>
                        <a:rPr lang="en-US" sz="1800" noProof="0" dirty="0" err="1" smtClean="0"/>
                        <a:t>iptables</a:t>
                      </a:r>
                      <a:r>
                        <a:rPr lang="en-US" sz="1800" noProof="0" dirty="0" smtClean="0"/>
                        <a:t> drop the packet and log the packet.</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647655"/>
                  </a:ext>
                </a:extLst>
              </a:tr>
              <a:tr h="370840">
                <a:tc>
                  <a:txBody>
                    <a:bodyPr/>
                    <a:lstStyle/>
                    <a:p>
                      <a:pPr>
                        <a:spcBef>
                          <a:spcPts val="1500"/>
                        </a:spcBef>
                      </a:pPr>
                      <a:r>
                        <a:rPr lang="en-US" sz="1800" noProof="0" dirty="0" smtClean="0"/>
                        <a:t>reject</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sz="1800" noProof="0" dirty="0" smtClean="0"/>
                        <a:t>Make </a:t>
                      </a:r>
                      <a:r>
                        <a:rPr lang="en-US" sz="1800" noProof="0" dirty="0" err="1" smtClean="0"/>
                        <a:t>iptables</a:t>
                      </a:r>
                      <a:r>
                        <a:rPr lang="en-US" sz="1800" noProof="0" dirty="0" smtClean="0"/>
                        <a:t> drop the packet, log it, then send a T</a:t>
                      </a:r>
                      <a:r>
                        <a:rPr lang="en-US" sz="100" baseline="0" noProof="0" dirty="0" smtClean="0"/>
                        <a:t> </a:t>
                      </a:r>
                      <a:r>
                        <a:rPr lang="en-US" sz="1800" noProof="0" dirty="0" smtClean="0"/>
                        <a:t>C</a:t>
                      </a:r>
                      <a:r>
                        <a:rPr lang="en-US" sz="100" baseline="0" noProof="0" dirty="0" smtClean="0"/>
                        <a:t> </a:t>
                      </a:r>
                      <a:r>
                        <a:rPr lang="en-US" sz="1800" noProof="0" dirty="0" smtClean="0"/>
                        <a:t>P reset if the protocol is T</a:t>
                      </a:r>
                      <a:r>
                        <a:rPr lang="en-US" sz="100" baseline="0" noProof="0" dirty="0" smtClean="0"/>
                        <a:t> </a:t>
                      </a:r>
                      <a:r>
                        <a:rPr lang="en-US" sz="1800" noProof="0" dirty="0" smtClean="0"/>
                        <a:t>C</a:t>
                      </a:r>
                      <a:r>
                        <a:rPr lang="en-US" sz="100" baseline="0" noProof="0" dirty="0" smtClean="0"/>
                        <a:t> </a:t>
                      </a:r>
                      <a:r>
                        <a:rPr lang="en-US" sz="1800" noProof="0" dirty="0" smtClean="0"/>
                        <a:t>P or an I</a:t>
                      </a:r>
                      <a:r>
                        <a:rPr lang="en-US" sz="100" baseline="0" noProof="0" dirty="0" smtClean="0"/>
                        <a:t> </a:t>
                      </a:r>
                      <a:r>
                        <a:rPr lang="en-US" sz="1800" noProof="0" dirty="0" smtClean="0"/>
                        <a:t>C</a:t>
                      </a:r>
                      <a:r>
                        <a:rPr lang="en-US" sz="100" baseline="0" noProof="0" dirty="0" smtClean="0"/>
                        <a:t> </a:t>
                      </a:r>
                      <a:r>
                        <a:rPr lang="en-US" sz="1800" noProof="0" dirty="0" smtClean="0"/>
                        <a:t>M</a:t>
                      </a:r>
                      <a:r>
                        <a:rPr lang="en-US" sz="100" baseline="0" noProof="0" dirty="0" smtClean="0"/>
                        <a:t> </a:t>
                      </a:r>
                      <a:r>
                        <a:rPr lang="en-US" sz="1800" noProof="0" dirty="0" smtClean="0"/>
                        <a:t>P port unreachable message if the protocol is U</a:t>
                      </a:r>
                      <a:r>
                        <a:rPr lang="en-US" sz="100" baseline="0" noProof="0" dirty="0" smtClean="0"/>
                        <a:t> </a:t>
                      </a:r>
                      <a:r>
                        <a:rPr lang="en-US" sz="1800" noProof="0" dirty="0" smtClean="0"/>
                        <a:t>D</a:t>
                      </a:r>
                      <a:r>
                        <a:rPr lang="en-US" sz="100" baseline="0" noProof="0" dirty="0" smtClean="0"/>
                        <a:t> </a:t>
                      </a:r>
                      <a:r>
                        <a:rPr lang="en-US" sz="1800" noProof="0" dirty="0" smtClean="0"/>
                        <a:t>P.</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867760"/>
                  </a:ext>
                </a:extLst>
              </a:tr>
              <a:tr h="370840">
                <a:tc>
                  <a:txBody>
                    <a:bodyPr/>
                    <a:lstStyle/>
                    <a:p>
                      <a:pPr>
                        <a:spcBef>
                          <a:spcPts val="1500"/>
                        </a:spcBef>
                      </a:pPr>
                      <a:r>
                        <a:rPr lang="en-US" sz="1800" noProof="0" dirty="0" err="1" smtClean="0"/>
                        <a:t>sdrop</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500"/>
                        </a:spcBef>
                      </a:pPr>
                      <a:r>
                        <a:rPr lang="en-US" sz="1800" noProof="0" dirty="0" smtClean="0"/>
                        <a:t>Make </a:t>
                      </a:r>
                      <a:r>
                        <a:rPr lang="en-US" sz="1800" noProof="0" dirty="0" err="1" smtClean="0"/>
                        <a:t>iptables</a:t>
                      </a:r>
                      <a:r>
                        <a:rPr lang="en-US" sz="1800" noProof="0" dirty="0" smtClean="0"/>
                        <a:t> drop the packet but does not log it.</a:t>
                      </a:r>
                      <a:endParaRPr lang="en-US" sz="1800"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459569"/>
                  </a:ext>
                </a:extLst>
              </a:tr>
            </a:tbl>
          </a:graphicData>
        </a:graphic>
      </p:graphicFrame>
    </p:spTree>
    <p:extLst>
      <p:ext uri="{BB962C8B-B14F-4D97-AF65-F5344CB8AC3E}">
        <p14:creationId xmlns:p14="http://schemas.microsoft.com/office/powerpoint/2010/main" val="1151487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DF9FCB-78AD-48C0-98E0-48310F3C50CA}"/>
              </a:ext>
            </a:extLst>
          </p:cNvPr>
          <p:cNvSpPr>
            <a:spLocks noGrp="1"/>
          </p:cNvSpPr>
          <p:nvPr>
            <p:ph type="title"/>
          </p:nvPr>
        </p:nvSpPr>
        <p:spPr/>
        <p:txBody>
          <a:bodyPr/>
          <a:lstStyle/>
          <a:p>
            <a:r>
              <a:rPr lang="en-US" sz="3200" dirty="0" smtClean="0"/>
              <a:t>Table 8.4 Examples of Snort Rule Options </a:t>
            </a:r>
            <a:r>
              <a:rPr lang="en-US" sz="2000" b="0" dirty="0" smtClean="0"/>
              <a:t>(1 of 3)</a:t>
            </a:r>
            <a:endParaRPr lang="en-US" sz="2000" dirty="0"/>
          </a:p>
        </p:txBody>
      </p:sp>
      <p:sp>
        <p:nvSpPr>
          <p:cNvPr id="6" name="Content Placeholder 5">
            <a:extLst>
              <a:ext uri="{FF2B5EF4-FFF2-40B4-BE49-F238E27FC236}">
                <a16:creationId xmlns:a16="http://schemas.microsoft.com/office/drawing/2014/main" id="{577D0FB8-D233-47DD-857E-E3C8B40B25CD}"/>
              </a:ext>
            </a:extLst>
          </p:cNvPr>
          <p:cNvSpPr>
            <a:spLocks noGrp="1"/>
          </p:cNvSpPr>
          <p:nvPr>
            <p:ph sz="quarter" idx="13"/>
          </p:nvPr>
        </p:nvSpPr>
        <p:spPr>
          <a:xfrm>
            <a:off x="457200" y="1556329"/>
            <a:ext cx="7830458" cy="1729796"/>
          </a:xfrm>
        </p:spPr>
        <p:txBody>
          <a:bodyPr/>
          <a:lstStyle/>
          <a:p>
            <a:pPr marL="432" indent="0">
              <a:buNone/>
            </a:pPr>
            <a:r>
              <a:rPr lang="en-US" sz="1600" b="1" i="0" u="none" strike="noStrike" baseline="0" dirty="0" smtClean="0"/>
              <a:t>meta-data</a:t>
            </a:r>
          </a:p>
          <a:p>
            <a:pPr marL="432" indent="0" algn="l">
              <a:spcBef>
                <a:spcPts val="600"/>
              </a:spcBef>
              <a:buNone/>
            </a:pPr>
            <a:r>
              <a:rPr lang="en-US" sz="1600" b="1" i="0" u="none" strike="noStrike" baseline="0" dirty="0" err="1" smtClean="0"/>
              <a:t>msg</a:t>
            </a:r>
            <a:r>
              <a:rPr lang="en-US" sz="1600" b="1" i="0" u="none" strike="noStrike" baseline="0" dirty="0" smtClean="0"/>
              <a:t> </a:t>
            </a:r>
            <a:r>
              <a:rPr lang="en-US" sz="1600" b="0" i="0" u="none" strike="noStrike" baseline="0" dirty="0"/>
              <a:t>Defines the message to be sent when a packet generates an event.</a:t>
            </a:r>
          </a:p>
          <a:p>
            <a:pPr marL="432" indent="0" algn="l">
              <a:spcBef>
                <a:spcPts val="600"/>
              </a:spcBef>
              <a:buNone/>
            </a:pPr>
            <a:r>
              <a:rPr lang="en-US" sz="1600" b="1" i="0" u="none" strike="noStrike" baseline="0" dirty="0"/>
              <a:t>reference </a:t>
            </a:r>
            <a:r>
              <a:rPr lang="en-US" sz="1600" b="0" i="0" u="none" strike="noStrike" baseline="0" dirty="0"/>
              <a:t>Defines a link to an external attack identification system, which provides additional </a:t>
            </a:r>
            <a:r>
              <a:rPr lang="en-US" sz="1600" b="0" i="0" u="none" strike="noStrike" baseline="0" dirty="0" smtClean="0"/>
              <a:t>information.</a:t>
            </a:r>
          </a:p>
          <a:p>
            <a:pPr marL="432" indent="0" algn="l">
              <a:spcBef>
                <a:spcPts val="600"/>
              </a:spcBef>
              <a:buNone/>
            </a:pPr>
            <a:r>
              <a:rPr lang="en-US" sz="1600" b="1" i="0" u="none" strike="noStrike" baseline="0" dirty="0" smtClean="0"/>
              <a:t>class</a:t>
            </a:r>
            <a:r>
              <a:rPr lang="en-US" sz="100" b="1" i="0" u="none" strike="noStrike" baseline="0" dirty="0" smtClean="0"/>
              <a:t> </a:t>
            </a:r>
            <a:r>
              <a:rPr lang="en-US" sz="1600" b="1" i="0" u="none" strike="noStrike" baseline="0" dirty="0"/>
              <a:t>type </a:t>
            </a:r>
            <a:r>
              <a:rPr lang="en-US" sz="1600" b="0" i="0" u="none" strike="noStrike" baseline="0" dirty="0"/>
              <a:t>Indicates what type of attack the packet attempted.</a:t>
            </a:r>
            <a:endParaRPr lang="en-IN" sz="1600" dirty="0"/>
          </a:p>
        </p:txBody>
      </p:sp>
      <p:sp>
        <p:nvSpPr>
          <p:cNvPr id="7" name="Content Placeholder 6">
            <a:extLst>
              <a:ext uri="{FF2B5EF4-FFF2-40B4-BE49-F238E27FC236}">
                <a16:creationId xmlns:a16="http://schemas.microsoft.com/office/drawing/2014/main" id="{A82F918A-FAF0-489E-BECB-497EEE7AA117}"/>
              </a:ext>
            </a:extLst>
          </p:cNvPr>
          <p:cNvSpPr>
            <a:spLocks noGrp="1"/>
          </p:cNvSpPr>
          <p:nvPr>
            <p:ph sz="quarter" idx="14"/>
          </p:nvPr>
        </p:nvSpPr>
        <p:spPr>
          <a:xfrm>
            <a:off x="457200" y="3326039"/>
            <a:ext cx="8229600" cy="2794227"/>
          </a:xfrm>
        </p:spPr>
        <p:txBody>
          <a:bodyPr/>
          <a:lstStyle/>
          <a:p>
            <a:pPr marL="432" indent="0">
              <a:spcBef>
                <a:spcPts val="600"/>
              </a:spcBef>
              <a:buNone/>
            </a:pPr>
            <a:r>
              <a:rPr lang="en-US" sz="1600" b="1" i="0" u="none" strike="noStrike" baseline="0" dirty="0" smtClean="0"/>
              <a:t>payload</a:t>
            </a:r>
          </a:p>
          <a:p>
            <a:pPr marL="432" indent="0" algn="l">
              <a:spcBef>
                <a:spcPts val="600"/>
              </a:spcBef>
              <a:buNone/>
            </a:pPr>
            <a:r>
              <a:rPr lang="en-US" sz="1600" b="1" i="0" u="none" strike="noStrike" baseline="0" dirty="0" smtClean="0"/>
              <a:t>content </a:t>
            </a:r>
            <a:r>
              <a:rPr lang="en-US" sz="1600" b="0" i="0" u="none" strike="noStrike" baseline="0" dirty="0"/>
              <a:t>Enables Snort to perform a case-sensitive search for specific content (text and/or binary) in the packet payload.</a:t>
            </a:r>
          </a:p>
          <a:p>
            <a:pPr marL="432" indent="0" algn="l">
              <a:spcBef>
                <a:spcPts val="600"/>
              </a:spcBef>
              <a:buNone/>
            </a:pPr>
            <a:r>
              <a:rPr lang="en-US" sz="1600" b="1" i="0" u="none" strike="noStrike" baseline="0" dirty="0"/>
              <a:t>depth </a:t>
            </a:r>
            <a:r>
              <a:rPr lang="en-US" sz="1600" b="0" i="0" u="none" strike="noStrike" baseline="0" dirty="0"/>
              <a:t>Specifies how far into a packet Snort should search for the specified pattern. Depth modifies the previous content keyword in the rule.</a:t>
            </a:r>
          </a:p>
          <a:p>
            <a:pPr marL="432" indent="0" algn="l">
              <a:spcBef>
                <a:spcPts val="600"/>
              </a:spcBef>
              <a:buNone/>
            </a:pPr>
            <a:r>
              <a:rPr lang="en-US" sz="1600" b="1" i="0" u="none" strike="noStrike" baseline="0" dirty="0"/>
              <a:t>offset </a:t>
            </a:r>
            <a:r>
              <a:rPr lang="en-US" sz="1600" b="0" i="0" u="none" strike="noStrike" baseline="0" dirty="0"/>
              <a:t>Specifies where to start searching for a pattern within a packet. Offset modifies the previous content keyword in the rule.</a:t>
            </a:r>
          </a:p>
          <a:p>
            <a:pPr marL="432" indent="0" algn="l">
              <a:spcBef>
                <a:spcPts val="600"/>
              </a:spcBef>
              <a:buNone/>
            </a:pPr>
            <a:r>
              <a:rPr lang="en-US" sz="1600" b="1" i="0" u="none" strike="noStrike" baseline="0" dirty="0"/>
              <a:t>no</a:t>
            </a:r>
            <a:r>
              <a:rPr lang="en-US" sz="100" b="1" i="0" u="none" strike="noStrike" baseline="0" dirty="0"/>
              <a:t> </a:t>
            </a:r>
            <a:r>
              <a:rPr lang="en-US" sz="1600" b="1" i="0" u="none" strike="noStrike" baseline="0" dirty="0"/>
              <a:t>case </a:t>
            </a:r>
            <a:r>
              <a:rPr lang="en-US" sz="1600" b="0" i="0" u="none" strike="noStrike" baseline="0" dirty="0"/>
              <a:t>Snort should look for the specific pattern, ignoring case. Nocase modifies the previous content keyword in the rule.</a:t>
            </a:r>
            <a:endParaRPr lang="en-IN" sz="1600" dirty="0"/>
          </a:p>
        </p:txBody>
      </p:sp>
    </p:spTree>
    <p:extLst>
      <p:ext uri="{BB962C8B-B14F-4D97-AF65-F5344CB8AC3E}">
        <p14:creationId xmlns:p14="http://schemas.microsoft.com/office/powerpoint/2010/main" val="3659370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DF9FCB-78AD-48C0-98E0-48310F3C50CA}"/>
              </a:ext>
            </a:extLst>
          </p:cNvPr>
          <p:cNvSpPr>
            <a:spLocks noGrp="1"/>
          </p:cNvSpPr>
          <p:nvPr>
            <p:ph type="title"/>
          </p:nvPr>
        </p:nvSpPr>
        <p:spPr/>
        <p:txBody>
          <a:bodyPr/>
          <a:lstStyle/>
          <a:p>
            <a:r>
              <a:rPr lang="en-US" sz="3200" dirty="0" smtClean="0"/>
              <a:t>Table 8.4 Examples of Snort Rule Options </a:t>
            </a:r>
            <a:r>
              <a:rPr lang="en-US" sz="2000" b="0" dirty="0" smtClean="0"/>
              <a:t>(2 of 3)</a:t>
            </a:r>
            <a:endParaRPr lang="en-US" sz="2000" dirty="0"/>
          </a:p>
        </p:txBody>
      </p:sp>
      <p:sp>
        <p:nvSpPr>
          <p:cNvPr id="6" name="Content Placeholder 5">
            <a:extLst>
              <a:ext uri="{FF2B5EF4-FFF2-40B4-BE49-F238E27FC236}">
                <a16:creationId xmlns:a16="http://schemas.microsoft.com/office/drawing/2014/main" id="{577D0FB8-D233-47DD-857E-E3C8B40B25CD}"/>
              </a:ext>
            </a:extLst>
          </p:cNvPr>
          <p:cNvSpPr>
            <a:spLocks noGrp="1"/>
          </p:cNvSpPr>
          <p:nvPr>
            <p:ph sz="quarter" idx="13"/>
          </p:nvPr>
        </p:nvSpPr>
        <p:spPr>
          <a:xfrm>
            <a:off x="457200" y="1556327"/>
            <a:ext cx="7976938" cy="4531651"/>
          </a:xfrm>
        </p:spPr>
        <p:txBody>
          <a:bodyPr/>
          <a:lstStyle/>
          <a:p>
            <a:pPr marL="432" indent="0">
              <a:spcBef>
                <a:spcPts val="600"/>
              </a:spcBef>
              <a:buNone/>
            </a:pPr>
            <a:r>
              <a:rPr lang="en-US" sz="1800" b="1" i="0" u="none" strike="noStrike" baseline="0" dirty="0" smtClean="0"/>
              <a:t>non-payload</a:t>
            </a:r>
          </a:p>
          <a:p>
            <a:pPr marL="432" indent="0" algn="l">
              <a:spcBef>
                <a:spcPts val="600"/>
              </a:spcBef>
              <a:buNone/>
            </a:pPr>
            <a:r>
              <a:rPr lang="en-US" sz="1800" b="1" i="0" u="none" strike="noStrike" baseline="0" dirty="0" smtClean="0"/>
              <a:t>t</a:t>
            </a:r>
            <a:r>
              <a:rPr lang="en-US" sz="100" b="1" i="0" u="none" strike="noStrike" baseline="0" dirty="0" smtClean="0"/>
              <a:t> </a:t>
            </a:r>
            <a:r>
              <a:rPr lang="en-US" sz="1800" b="1" i="0" u="none" strike="noStrike" baseline="0" dirty="0"/>
              <a:t>t</a:t>
            </a:r>
            <a:r>
              <a:rPr lang="en-US" sz="100" b="1" i="0" u="none" strike="noStrike" baseline="0" dirty="0"/>
              <a:t> </a:t>
            </a:r>
            <a:r>
              <a:rPr lang="en-US" sz="1800" b="1" i="0" u="none" strike="noStrike" baseline="0" dirty="0"/>
              <a:t>l </a:t>
            </a:r>
            <a:r>
              <a:rPr lang="en-US" sz="1800" b="0" i="0" u="none" strike="noStrike" baseline="0" dirty="0"/>
              <a:t>Check the I</a:t>
            </a:r>
            <a:r>
              <a:rPr lang="en-US" sz="100" b="0" i="0" u="none" strike="noStrike" baseline="0" dirty="0"/>
              <a:t> </a:t>
            </a:r>
            <a:r>
              <a:rPr lang="en-US" sz="1800" b="0" i="0" u="none" strike="noStrike" baseline="0" dirty="0"/>
              <a:t>P time-to-live value. This option was intended for use in the detection of </a:t>
            </a:r>
            <a:r>
              <a:rPr lang="en-US" sz="1800" b="0" i="0" u="none" strike="noStrike" baseline="0" dirty="0" smtClean="0"/>
              <a:t>traceroute attempts.</a:t>
            </a:r>
          </a:p>
          <a:p>
            <a:pPr marL="432" indent="0" algn="l">
              <a:spcBef>
                <a:spcPts val="600"/>
              </a:spcBef>
              <a:buNone/>
            </a:pPr>
            <a:r>
              <a:rPr lang="en-US" sz="1800" b="1" i="0" u="none" strike="noStrike" baseline="0" dirty="0" smtClean="0"/>
              <a:t>id </a:t>
            </a:r>
            <a:r>
              <a:rPr lang="en-US" sz="1800" b="0" i="0" u="none" strike="noStrike" baseline="0" dirty="0"/>
              <a:t>Check the I</a:t>
            </a:r>
            <a:r>
              <a:rPr lang="en-US" sz="100" b="0" i="0" u="none" strike="noStrike" baseline="0" dirty="0"/>
              <a:t> </a:t>
            </a:r>
            <a:r>
              <a:rPr lang="en-US" sz="1800" b="0" i="0" u="none" strike="noStrike" baseline="0" dirty="0"/>
              <a:t>P</a:t>
            </a:r>
            <a:r>
              <a:rPr lang="en-US" sz="100" b="0" i="0" u="none" strike="noStrike" baseline="0" dirty="0"/>
              <a:t> </a:t>
            </a:r>
            <a:r>
              <a:rPr lang="en-US" sz="1800" b="0" i="0" u="none" strike="noStrike" baseline="0" dirty="0"/>
              <a:t>I</a:t>
            </a:r>
            <a:r>
              <a:rPr lang="en-US" sz="100" b="0" i="0" u="none" strike="noStrike" baseline="0" dirty="0"/>
              <a:t> </a:t>
            </a:r>
            <a:r>
              <a:rPr lang="en-US" sz="1800" b="0" i="0" u="none" strike="noStrike" baseline="0" dirty="0"/>
              <a:t>D field for a specific value. Some tools (exploits, scanners and other odd programs) set this field specifically for various purposes, for example, the value 31337 is very popular with some hackers.</a:t>
            </a:r>
          </a:p>
          <a:p>
            <a:pPr marL="432" indent="0" algn="l">
              <a:spcBef>
                <a:spcPts val="600"/>
              </a:spcBef>
              <a:buNone/>
            </a:pPr>
            <a:r>
              <a:rPr lang="en-US" sz="1800" b="1" i="0" u="none" strike="noStrike" baseline="0" dirty="0"/>
              <a:t>d</a:t>
            </a:r>
            <a:r>
              <a:rPr lang="en-US" sz="100" b="1" i="0" u="none" strike="noStrike" baseline="0" dirty="0"/>
              <a:t> </a:t>
            </a:r>
            <a:r>
              <a:rPr lang="en-US" sz="1800" b="1" i="0" u="none" strike="noStrike" baseline="0" dirty="0"/>
              <a:t>size </a:t>
            </a:r>
            <a:r>
              <a:rPr lang="en-US" sz="1800" b="0" i="0" u="none" strike="noStrike" baseline="0" dirty="0"/>
              <a:t>Test the packet payload size. This may be used to check for abnormally sized packets. In many cases, it is useful for detecting buffer overflows.</a:t>
            </a:r>
          </a:p>
          <a:p>
            <a:pPr marL="432" indent="0" algn="l">
              <a:spcBef>
                <a:spcPts val="600"/>
              </a:spcBef>
              <a:buNone/>
            </a:pPr>
            <a:r>
              <a:rPr lang="en-US" sz="1800" b="1" i="0" u="none" strike="noStrike" baseline="0" dirty="0"/>
              <a:t>flags </a:t>
            </a:r>
            <a:r>
              <a:rPr lang="en-US" sz="1800" b="0" i="0" u="none" strike="noStrike" baseline="0" dirty="0"/>
              <a:t>Test the T</a:t>
            </a:r>
            <a:r>
              <a:rPr lang="en-US" sz="100" b="0" i="0" u="none" strike="noStrike" baseline="0" dirty="0"/>
              <a:t> </a:t>
            </a:r>
            <a:r>
              <a:rPr lang="en-US" sz="1800" b="0" i="0" u="none" strike="noStrike" baseline="0" dirty="0"/>
              <a:t>C</a:t>
            </a:r>
            <a:r>
              <a:rPr lang="en-US" sz="100" b="0" i="0" u="none" strike="noStrike" baseline="0" dirty="0"/>
              <a:t> </a:t>
            </a:r>
            <a:r>
              <a:rPr lang="en-US" sz="1800" b="0" i="0" u="none" strike="noStrike" baseline="0" dirty="0"/>
              <a:t>P flags for specified settings.</a:t>
            </a:r>
          </a:p>
          <a:p>
            <a:pPr marL="432" indent="0" algn="l">
              <a:spcBef>
                <a:spcPts val="600"/>
              </a:spcBef>
              <a:buNone/>
            </a:pPr>
            <a:r>
              <a:rPr lang="en-US" sz="1800" b="1" i="0" u="none" strike="noStrike" baseline="0" dirty="0"/>
              <a:t>seq </a:t>
            </a:r>
            <a:r>
              <a:rPr lang="en-US" sz="1800" b="0" i="0" u="none" strike="noStrike" baseline="0" dirty="0"/>
              <a:t>Look for a specific T</a:t>
            </a:r>
            <a:r>
              <a:rPr lang="en-US" sz="100" b="0" i="0" u="none" strike="noStrike" baseline="0" dirty="0"/>
              <a:t> </a:t>
            </a:r>
            <a:r>
              <a:rPr lang="en-US" sz="1800" b="0" i="0" u="none" strike="noStrike" baseline="0" dirty="0"/>
              <a:t>C</a:t>
            </a:r>
            <a:r>
              <a:rPr lang="en-US" sz="100" b="0" i="0" u="none" strike="noStrike" baseline="0" dirty="0"/>
              <a:t> </a:t>
            </a:r>
            <a:r>
              <a:rPr lang="en-US" sz="1800" b="0" i="0" u="none" strike="noStrike" baseline="0" dirty="0"/>
              <a:t>P header sequence number.</a:t>
            </a:r>
          </a:p>
          <a:p>
            <a:pPr marL="432" indent="0" algn="l">
              <a:spcBef>
                <a:spcPts val="600"/>
              </a:spcBef>
              <a:buNone/>
            </a:pPr>
            <a:r>
              <a:rPr lang="en-US" sz="1800" b="1" i="0" u="none" strike="noStrike" baseline="0" dirty="0"/>
              <a:t>i</a:t>
            </a:r>
            <a:r>
              <a:rPr lang="en-US" sz="100" b="1" i="0" u="none" strike="noStrike" baseline="0" dirty="0"/>
              <a:t> </a:t>
            </a:r>
            <a:r>
              <a:rPr lang="en-US" sz="1800" b="1" i="0" u="none" strike="noStrike" baseline="0" dirty="0"/>
              <a:t>c</a:t>
            </a:r>
            <a:r>
              <a:rPr lang="en-US" sz="100" b="1" i="0" u="none" strike="noStrike" baseline="0" dirty="0"/>
              <a:t> </a:t>
            </a:r>
            <a:r>
              <a:rPr lang="en-US" sz="1800" b="1" i="0" u="none" strike="noStrike" baseline="0" dirty="0"/>
              <a:t>m</a:t>
            </a:r>
            <a:r>
              <a:rPr lang="en-US" sz="100" b="1" i="0" u="none" strike="noStrike" baseline="0" dirty="0"/>
              <a:t> </a:t>
            </a:r>
            <a:r>
              <a:rPr lang="en-US" sz="1800" b="1" i="0" u="none" strike="noStrike" baseline="0" dirty="0"/>
              <a:t>p-id </a:t>
            </a:r>
            <a:r>
              <a:rPr lang="en-US" sz="1800" b="0" i="0" u="none" strike="noStrike" baseline="0" dirty="0"/>
              <a:t>Check for a specific I</a:t>
            </a:r>
            <a:r>
              <a:rPr lang="en-US" sz="100" b="0" i="0" u="none" strike="noStrike" baseline="0" dirty="0"/>
              <a:t> </a:t>
            </a:r>
            <a:r>
              <a:rPr lang="en-US" sz="1800" b="0" i="0" u="none" strike="noStrike" baseline="0" dirty="0"/>
              <a:t>C</a:t>
            </a:r>
            <a:r>
              <a:rPr lang="en-US" sz="100" b="0" i="0" u="none" strike="noStrike" baseline="0" dirty="0"/>
              <a:t> </a:t>
            </a:r>
            <a:r>
              <a:rPr lang="en-US" sz="1800" b="0" i="0" u="none" strike="noStrike" baseline="0" dirty="0"/>
              <a:t>M</a:t>
            </a:r>
            <a:r>
              <a:rPr lang="en-US" sz="100" b="0" i="0" u="none" strike="noStrike" baseline="0" dirty="0"/>
              <a:t> </a:t>
            </a:r>
            <a:r>
              <a:rPr lang="en-US" sz="1800" b="0" i="0" u="none" strike="noStrike" baseline="0" dirty="0"/>
              <a:t>P</a:t>
            </a:r>
            <a:r>
              <a:rPr lang="en-US" sz="100" b="0" i="0" u="none" strike="noStrike" baseline="0" dirty="0"/>
              <a:t> </a:t>
            </a:r>
            <a:r>
              <a:rPr lang="en-US" sz="1800" b="0" i="0" u="none" strike="noStrike" baseline="0" dirty="0"/>
              <a:t>I</a:t>
            </a:r>
            <a:r>
              <a:rPr lang="en-US" sz="100" b="0" i="0" u="none" strike="noStrike" baseline="0" dirty="0"/>
              <a:t> </a:t>
            </a:r>
            <a:r>
              <a:rPr lang="en-US" sz="1800" b="0" i="0" u="none" strike="noStrike" baseline="0" dirty="0"/>
              <a:t>D value. This is useful because some covert channel programs use static I</a:t>
            </a:r>
            <a:r>
              <a:rPr lang="en-US" sz="100" b="0" i="0" u="none" strike="noStrike" baseline="0" dirty="0"/>
              <a:t> </a:t>
            </a:r>
            <a:r>
              <a:rPr lang="en-US" sz="1800" b="0" i="0" u="none" strike="noStrike" baseline="0" dirty="0"/>
              <a:t>C</a:t>
            </a:r>
            <a:r>
              <a:rPr lang="en-US" sz="100" b="0" i="0" u="none" strike="noStrike" baseline="0" dirty="0"/>
              <a:t> </a:t>
            </a:r>
            <a:r>
              <a:rPr lang="en-US" sz="1800" b="0" i="0" u="none" strike="noStrike" baseline="0" dirty="0"/>
              <a:t>M</a:t>
            </a:r>
            <a:r>
              <a:rPr lang="en-US" sz="100" b="0" i="0" u="none" strike="noStrike" baseline="0" dirty="0"/>
              <a:t> </a:t>
            </a:r>
            <a:r>
              <a:rPr lang="en-US" sz="1800" b="0" i="0" u="none" strike="noStrike" baseline="0" dirty="0"/>
              <a:t>P fields when they communicate. This option was developed to detect the stacheldraht D</a:t>
            </a:r>
            <a:r>
              <a:rPr lang="en-US" sz="100" b="0" i="0" u="none" strike="noStrike" baseline="0" dirty="0"/>
              <a:t> </a:t>
            </a:r>
            <a:r>
              <a:rPr lang="en-US" sz="1800" b="0" i="0" u="none" strike="noStrike" baseline="0" dirty="0"/>
              <a:t>D</a:t>
            </a:r>
            <a:r>
              <a:rPr lang="en-US" sz="100" b="0" i="0" u="none" strike="noStrike" baseline="0" dirty="0"/>
              <a:t> </a:t>
            </a:r>
            <a:r>
              <a:rPr lang="en-US" sz="1800" b="0" i="0" u="none" strike="noStrike" baseline="0" dirty="0"/>
              <a:t>o</a:t>
            </a:r>
            <a:r>
              <a:rPr lang="en-US" sz="100" b="0" i="0" u="none" strike="noStrike" baseline="0" dirty="0"/>
              <a:t> </a:t>
            </a:r>
            <a:r>
              <a:rPr lang="en-US" sz="1800" b="0" i="0" u="none" strike="noStrike" baseline="0" dirty="0"/>
              <a:t>S agent.</a:t>
            </a:r>
            <a:endParaRPr lang="en-IN" sz="1800" dirty="0"/>
          </a:p>
        </p:txBody>
      </p:sp>
    </p:spTree>
    <p:extLst>
      <p:ext uri="{BB962C8B-B14F-4D97-AF65-F5344CB8AC3E}">
        <p14:creationId xmlns:p14="http://schemas.microsoft.com/office/powerpoint/2010/main" val="1584009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Table 8.4 Examples of Snort Rule Options </a:t>
            </a:r>
            <a:r>
              <a:rPr lang="en-US" sz="2000" b="0" dirty="0" smtClean="0"/>
              <a:t>(3 of 3)</a:t>
            </a:r>
            <a:endParaRPr lang="en-US" sz="2000" b="0" dirty="0"/>
          </a:p>
        </p:txBody>
      </p:sp>
      <p:sp>
        <p:nvSpPr>
          <p:cNvPr id="9" name="Content Placeholder 8">
            <a:extLst>
              <a:ext uri="{FF2B5EF4-FFF2-40B4-BE49-F238E27FC236}">
                <a16:creationId xmlns:a16="http://schemas.microsoft.com/office/drawing/2014/main" id="{BEAFF6D3-A815-4BF2-A142-E8FE3233E7E0}"/>
              </a:ext>
            </a:extLst>
          </p:cNvPr>
          <p:cNvSpPr>
            <a:spLocks noGrp="1"/>
          </p:cNvSpPr>
          <p:nvPr>
            <p:ph sz="quarter" idx="13"/>
          </p:nvPr>
        </p:nvSpPr>
        <p:spPr>
          <a:xfrm>
            <a:off x="457200" y="1556327"/>
            <a:ext cx="8229600" cy="2379569"/>
          </a:xfrm>
        </p:spPr>
        <p:txBody>
          <a:bodyPr/>
          <a:lstStyle/>
          <a:p>
            <a:pPr marL="432" indent="0">
              <a:spcBef>
                <a:spcPts val="600"/>
              </a:spcBef>
              <a:buNone/>
            </a:pPr>
            <a:r>
              <a:rPr lang="en-US" sz="2000" b="1" i="0" u="none" strike="noStrike" baseline="0" dirty="0" smtClean="0"/>
              <a:t>post-detection</a:t>
            </a:r>
          </a:p>
          <a:p>
            <a:pPr marL="432" indent="0" algn="l">
              <a:buNone/>
            </a:pPr>
            <a:r>
              <a:rPr lang="en-US" sz="2000" b="1" i="0" u="none" strike="noStrike" baseline="0" dirty="0" smtClean="0"/>
              <a:t>log</a:t>
            </a:r>
            <a:r>
              <a:rPr lang="en-US" sz="100" b="1" i="0" u="none" strike="noStrike" baseline="0" dirty="0" smtClean="0"/>
              <a:t> </a:t>
            </a:r>
            <a:r>
              <a:rPr lang="en-US" sz="2000" b="1" i="0" u="none" strike="noStrike" baseline="0" dirty="0"/>
              <a:t>to </a:t>
            </a:r>
            <a:r>
              <a:rPr lang="en-US" sz="2000" b="0" i="0" u="none" strike="noStrike" baseline="0" dirty="0"/>
              <a:t>Log packets matching the rule to the specified filename.</a:t>
            </a:r>
          </a:p>
          <a:p>
            <a:pPr marL="432" indent="0" algn="l">
              <a:buNone/>
            </a:pPr>
            <a:r>
              <a:rPr lang="en-US" sz="2000" b="1" i="0" u="none" strike="noStrike" baseline="0" dirty="0"/>
              <a:t>session </a:t>
            </a:r>
            <a:r>
              <a:rPr lang="en-US" sz="2000" b="0" i="0" u="none" strike="noStrike" baseline="0" dirty="0"/>
              <a:t>Extract user data from T</a:t>
            </a:r>
            <a:r>
              <a:rPr lang="en-US" sz="100" b="0" i="0" u="none" strike="noStrike" baseline="0" dirty="0"/>
              <a:t> </a:t>
            </a:r>
            <a:r>
              <a:rPr lang="en-US" sz="2000" b="0" i="0" u="none" strike="noStrike" baseline="0" dirty="0"/>
              <a:t>C</a:t>
            </a:r>
            <a:r>
              <a:rPr lang="en-US" sz="100" b="0" i="0" u="none" strike="noStrike" baseline="0" dirty="0"/>
              <a:t> </a:t>
            </a:r>
            <a:r>
              <a:rPr lang="en-US" sz="2000" b="0" i="0" u="none" strike="noStrike" baseline="0" dirty="0"/>
              <a:t>P Sessions. There are many cases where seeing what users are typing in telnet, rlogin, f</a:t>
            </a:r>
            <a:r>
              <a:rPr lang="en-US" sz="100" b="0" i="0" u="none" strike="noStrike" baseline="0" dirty="0"/>
              <a:t> </a:t>
            </a:r>
            <a:r>
              <a:rPr lang="en-US" sz="2000" b="0" i="0" u="none" strike="noStrike" baseline="0" dirty="0"/>
              <a:t>t</a:t>
            </a:r>
            <a:r>
              <a:rPr lang="en-US" sz="100" b="0" i="0" u="none" strike="noStrike" baseline="0" dirty="0"/>
              <a:t> </a:t>
            </a:r>
            <a:r>
              <a:rPr lang="en-US" sz="2000" b="0" i="0" u="none" strike="noStrike" baseline="0" dirty="0"/>
              <a:t>p, or even web sessions is very useful.</a:t>
            </a:r>
            <a:endParaRPr lang="en-IN" sz="2000" dirty="0"/>
          </a:p>
        </p:txBody>
      </p:sp>
    </p:spTree>
    <p:extLst>
      <p:ext uri="{BB962C8B-B14F-4D97-AF65-F5344CB8AC3E}">
        <p14:creationId xmlns:p14="http://schemas.microsoft.com/office/powerpoint/2010/main" val="1824952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sz="2000" b="0" dirty="0" smtClean="0"/>
              <a:t>(1 of 2)</a:t>
            </a:r>
            <a:endParaRPr lang="en-US" sz="2000" b="0" dirty="0"/>
          </a:p>
        </p:txBody>
      </p:sp>
      <p:sp>
        <p:nvSpPr>
          <p:cNvPr id="3" name="Content Placeholder 2"/>
          <p:cNvSpPr>
            <a:spLocks noGrp="1"/>
          </p:cNvSpPr>
          <p:nvPr>
            <p:ph sz="quarter" idx="13"/>
          </p:nvPr>
        </p:nvSpPr>
        <p:spPr>
          <a:xfrm>
            <a:off x="457200" y="1556327"/>
            <a:ext cx="8229600" cy="4570154"/>
          </a:xfrm>
        </p:spPr>
        <p:txBody>
          <a:bodyPr/>
          <a:lstStyle/>
          <a:p>
            <a:pPr>
              <a:spcBef>
                <a:spcPts val="1000"/>
              </a:spcBef>
            </a:pPr>
            <a:r>
              <a:rPr lang="en-US" sz="1800" dirty="0" smtClean="0"/>
              <a:t>Intruders</a:t>
            </a:r>
          </a:p>
          <a:p>
            <a:pPr lvl="1"/>
            <a:r>
              <a:rPr lang="en-US" sz="1800" dirty="0" smtClean="0"/>
              <a:t>Intruder behavior</a:t>
            </a:r>
          </a:p>
          <a:p>
            <a:pPr>
              <a:spcBef>
                <a:spcPts val="1000"/>
              </a:spcBef>
            </a:pPr>
            <a:r>
              <a:rPr lang="en-US" sz="1800" dirty="0" smtClean="0"/>
              <a:t>Intrusion detection</a:t>
            </a:r>
          </a:p>
          <a:p>
            <a:pPr lvl="1"/>
            <a:r>
              <a:rPr lang="en-US" sz="1800" dirty="0" smtClean="0"/>
              <a:t>Basic principles</a:t>
            </a:r>
          </a:p>
          <a:p>
            <a:pPr lvl="1"/>
            <a:r>
              <a:rPr lang="en-US" sz="1800" dirty="0" smtClean="0"/>
              <a:t>The base-rate fallacy</a:t>
            </a:r>
          </a:p>
          <a:p>
            <a:pPr lvl="1"/>
            <a:r>
              <a:rPr lang="en-US" sz="1800" dirty="0" smtClean="0"/>
              <a:t>Requirements</a:t>
            </a:r>
          </a:p>
          <a:p>
            <a:pPr>
              <a:spcBef>
                <a:spcPts val="1000"/>
              </a:spcBef>
            </a:pPr>
            <a:r>
              <a:rPr lang="en-US" sz="1800" dirty="0" smtClean="0"/>
              <a:t>Analysis approaches</a:t>
            </a:r>
          </a:p>
          <a:p>
            <a:pPr lvl="1"/>
            <a:r>
              <a:rPr lang="en-US" sz="1800" dirty="0" smtClean="0"/>
              <a:t>Anomaly detection</a:t>
            </a:r>
          </a:p>
          <a:p>
            <a:pPr lvl="1"/>
            <a:r>
              <a:rPr lang="en-US" sz="1800" dirty="0" smtClean="0"/>
              <a:t>Signature or heuristic detection</a:t>
            </a:r>
          </a:p>
          <a:p>
            <a:pPr>
              <a:spcBef>
                <a:spcPts val="1000"/>
              </a:spcBef>
            </a:pPr>
            <a:r>
              <a:rPr lang="en-US" sz="1800" dirty="0" smtClean="0"/>
              <a:t>Distributed or hybrid intrusion detection</a:t>
            </a:r>
          </a:p>
          <a:p>
            <a:pPr>
              <a:spcBef>
                <a:spcPts val="1000"/>
              </a:spcBef>
            </a:pPr>
            <a:r>
              <a:rPr lang="en-US" sz="1800" dirty="0" smtClean="0"/>
              <a:t>Intrusion detection exchange format</a:t>
            </a:r>
          </a:p>
          <a:p>
            <a:pPr>
              <a:spcBef>
                <a:spcPts val="1000"/>
              </a:spcBef>
            </a:pPr>
            <a:r>
              <a:rPr lang="en-US" sz="1800" dirty="0" smtClean="0"/>
              <a:t>Honeypots</a:t>
            </a:r>
            <a:endParaRPr lang="en-US" sz="1800" dirty="0"/>
          </a:p>
        </p:txBody>
      </p:sp>
    </p:spTree>
    <p:extLst>
      <p:ext uri="{BB962C8B-B14F-4D97-AF65-F5344CB8AC3E}">
        <p14:creationId xmlns:p14="http://schemas.microsoft.com/office/powerpoint/2010/main" val="328795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C5C523B-EC9B-48D2-9F2E-8D590F819918}"/>
              </a:ext>
            </a:extLst>
          </p:cNvPr>
          <p:cNvSpPr>
            <a:spLocks noGrp="1"/>
          </p:cNvSpPr>
          <p:nvPr>
            <p:ph type="title"/>
          </p:nvPr>
        </p:nvSpPr>
        <p:spPr/>
        <p:txBody>
          <a:bodyPr/>
          <a:lstStyle/>
          <a:p>
            <a:r>
              <a:rPr lang="en-US" dirty="0" smtClean="0"/>
              <a:t>Classes of Intruders – Others</a:t>
            </a:r>
            <a:endParaRPr lang="en-US" dirty="0"/>
          </a:p>
        </p:txBody>
      </p:sp>
      <p:sp>
        <p:nvSpPr>
          <p:cNvPr id="11" name="Content Placeholder 10"/>
          <p:cNvSpPr>
            <a:spLocks noGrp="1"/>
          </p:cNvSpPr>
          <p:nvPr>
            <p:ph sz="quarter" idx="13"/>
          </p:nvPr>
        </p:nvSpPr>
        <p:spPr>
          <a:xfrm>
            <a:off x="457200" y="1556326"/>
            <a:ext cx="8229600" cy="4785479"/>
          </a:xfrm>
        </p:spPr>
        <p:txBody>
          <a:bodyPr/>
          <a:lstStyle/>
          <a:p>
            <a:r>
              <a:rPr lang="en-US" dirty="0" smtClean="0"/>
              <a:t>Hackers with motivations other than those previously listed</a:t>
            </a:r>
          </a:p>
          <a:p>
            <a:r>
              <a:rPr lang="en-US" dirty="0" smtClean="0"/>
              <a:t>Include classic hackers or crackers who are motivated by technical challenge or by peer-group esteem and reputation</a:t>
            </a:r>
          </a:p>
          <a:p>
            <a:r>
              <a:rPr lang="en-US" dirty="0" smtClean="0"/>
              <a:t>Many of those responsible for discovering new categories of buffer overflow vulnerabilities could be regarded as members of this class</a:t>
            </a:r>
          </a:p>
          <a:p>
            <a:r>
              <a:rPr lang="en-US" dirty="0" smtClean="0"/>
              <a:t>Given the wide availability of attack toolkits, there is a pool of “hobby hackers” using them to explore system and network security</a:t>
            </a:r>
            <a:endParaRPr lang="en-US" dirty="0"/>
          </a:p>
        </p:txBody>
      </p:sp>
    </p:spTree>
    <p:extLst>
      <p:ext uri="{BB962C8B-B14F-4D97-AF65-F5344CB8AC3E}">
        <p14:creationId xmlns:p14="http://schemas.microsoft.com/office/powerpoint/2010/main" val="1747194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sz="2000" b="0" dirty="0" smtClean="0"/>
              <a:t>(2 of 2)</a:t>
            </a:r>
            <a:endParaRPr lang="en-US" sz="2000" b="0" dirty="0"/>
          </a:p>
        </p:txBody>
      </p:sp>
      <p:sp>
        <p:nvSpPr>
          <p:cNvPr id="3" name="Content Placeholder 2"/>
          <p:cNvSpPr>
            <a:spLocks noGrp="1"/>
          </p:cNvSpPr>
          <p:nvPr>
            <p:ph sz="quarter" idx="13"/>
          </p:nvPr>
        </p:nvSpPr>
        <p:spPr>
          <a:xfrm>
            <a:off x="457200" y="1556326"/>
            <a:ext cx="8229600" cy="4766097"/>
          </a:xfrm>
        </p:spPr>
        <p:txBody>
          <a:bodyPr/>
          <a:lstStyle/>
          <a:p>
            <a:r>
              <a:rPr lang="en-US" sz="1800" dirty="0" smtClean="0"/>
              <a:t>Host-based intrusion detection</a:t>
            </a:r>
          </a:p>
          <a:p>
            <a:pPr lvl="1"/>
            <a:r>
              <a:rPr lang="en-US" sz="1800" dirty="0" smtClean="0"/>
              <a:t>Data sources and sensors</a:t>
            </a:r>
          </a:p>
          <a:p>
            <a:pPr lvl="1"/>
            <a:r>
              <a:rPr lang="en-US" sz="1800" dirty="0" smtClean="0"/>
              <a:t>Anomaly H</a:t>
            </a:r>
            <a:r>
              <a:rPr lang="en-US" sz="100" dirty="0" smtClean="0"/>
              <a:t> </a:t>
            </a:r>
            <a:r>
              <a:rPr lang="en-US" sz="1800" dirty="0" smtClean="0"/>
              <a:t>I</a:t>
            </a:r>
            <a:r>
              <a:rPr lang="en-US" sz="100" dirty="0" smtClean="0"/>
              <a:t> </a:t>
            </a:r>
            <a:r>
              <a:rPr lang="en-US" sz="1800" dirty="0" smtClean="0"/>
              <a:t>D</a:t>
            </a:r>
            <a:r>
              <a:rPr lang="en-US" sz="100" dirty="0" smtClean="0"/>
              <a:t> </a:t>
            </a:r>
            <a:r>
              <a:rPr lang="en-US" sz="1800" dirty="0" smtClean="0"/>
              <a:t>S</a:t>
            </a:r>
          </a:p>
          <a:p>
            <a:pPr lvl="1"/>
            <a:r>
              <a:rPr lang="en-US" sz="1800" dirty="0" smtClean="0"/>
              <a:t>Signature or heuristic H</a:t>
            </a:r>
            <a:r>
              <a:rPr lang="en-US" sz="100" dirty="0" smtClean="0"/>
              <a:t> </a:t>
            </a:r>
            <a:r>
              <a:rPr lang="en-US" sz="1800" dirty="0" smtClean="0"/>
              <a:t>I</a:t>
            </a:r>
            <a:r>
              <a:rPr lang="en-US" sz="100" dirty="0" smtClean="0"/>
              <a:t> </a:t>
            </a:r>
            <a:r>
              <a:rPr lang="en-US" sz="1800" dirty="0" smtClean="0"/>
              <a:t>D</a:t>
            </a:r>
            <a:r>
              <a:rPr lang="en-US" sz="100" dirty="0" smtClean="0"/>
              <a:t> </a:t>
            </a:r>
            <a:r>
              <a:rPr lang="en-US" sz="1800" dirty="0" smtClean="0"/>
              <a:t>S</a:t>
            </a:r>
          </a:p>
          <a:p>
            <a:pPr lvl="1"/>
            <a:r>
              <a:rPr lang="en-US" sz="1800" dirty="0" smtClean="0"/>
              <a:t>Distributed H</a:t>
            </a:r>
            <a:r>
              <a:rPr lang="en-US" sz="100" dirty="0" smtClean="0"/>
              <a:t> </a:t>
            </a:r>
            <a:r>
              <a:rPr lang="en-US" sz="1800" dirty="0" smtClean="0"/>
              <a:t>I</a:t>
            </a:r>
            <a:r>
              <a:rPr lang="en-US" sz="100" dirty="0" smtClean="0"/>
              <a:t> </a:t>
            </a:r>
            <a:r>
              <a:rPr lang="en-US" sz="1800" dirty="0" smtClean="0"/>
              <a:t>D</a:t>
            </a:r>
            <a:r>
              <a:rPr lang="en-US" sz="100" dirty="0" smtClean="0"/>
              <a:t> </a:t>
            </a:r>
            <a:r>
              <a:rPr lang="en-US" sz="1800" dirty="0" smtClean="0"/>
              <a:t>S</a:t>
            </a:r>
          </a:p>
          <a:p>
            <a:pPr>
              <a:spcBef>
                <a:spcPts val="1000"/>
              </a:spcBef>
            </a:pPr>
            <a:r>
              <a:rPr lang="en-US" sz="1800" dirty="0" smtClean="0"/>
              <a:t>Network-based intrusion detection</a:t>
            </a:r>
          </a:p>
          <a:p>
            <a:pPr lvl="1"/>
            <a:r>
              <a:rPr lang="en-US" sz="1800" dirty="0" smtClean="0"/>
              <a:t>Types of network sensors</a:t>
            </a:r>
          </a:p>
          <a:p>
            <a:pPr lvl="1"/>
            <a:r>
              <a:rPr lang="en-US" sz="1800" dirty="0" smtClean="0"/>
              <a:t>N</a:t>
            </a:r>
            <a:r>
              <a:rPr lang="en-US" sz="100" dirty="0" smtClean="0"/>
              <a:t> </a:t>
            </a:r>
            <a:r>
              <a:rPr lang="en-US" sz="1800" dirty="0" smtClean="0"/>
              <a:t>I</a:t>
            </a:r>
            <a:r>
              <a:rPr lang="en-US" sz="100" dirty="0" smtClean="0"/>
              <a:t> </a:t>
            </a:r>
            <a:r>
              <a:rPr lang="en-US" sz="1800" dirty="0" smtClean="0"/>
              <a:t>D</a:t>
            </a:r>
            <a:r>
              <a:rPr lang="en-US" sz="100" dirty="0" smtClean="0"/>
              <a:t> </a:t>
            </a:r>
            <a:r>
              <a:rPr lang="en-US" sz="1800" dirty="0" smtClean="0"/>
              <a:t>S sensor deployment</a:t>
            </a:r>
          </a:p>
          <a:p>
            <a:pPr lvl="1"/>
            <a:r>
              <a:rPr lang="en-US" sz="1800" dirty="0" smtClean="0"/>
              <a:t>Intrusion detection techniques</a:t>
            </a:r>
          </a:p>
          <a:p>
            <a:pPr lvl="1"/>
            <a:r>
              <a:rPr lang="en-US" sz="1800" dirty="0" smtClean="0"/>
              <a:t>Logging of alerts</a:t>
            </a:r>
          </a:p>
          <a:p>
            <a:pPr>
              <a:spcBef>
                <a:spcPts val="1000"/>
              </a:spcBef>
            </a:pPr>
            <a:r>
              <a:rPr lang="en-US" sz="1800" dirty="0" smtClean="0"/>
              <a:t>Example system: Snort</a:t>
            </a:r>
          </a:p>
          <a:p>
            <a:pPr lvl="1"/>
            <a:r>
              <a:rPr lang="en-US" sz="1800" dirty="0" smtClean="0"/>
              <a:t>Snort architecture</a:t>
            </a:r>
          </a:p>
          <a:p>
            <a:pPr lvl="1"/>
            <a:r>
              <a:rPr lang="en-US" sz="1800" dirty="0" smtClean="0"/>
              <a:t>Snort rules</a:t>
            </a:r>
            <a:endParaRPr lang="en-US" sz="1800" dirty="0"/>
          </a:p>
        </p:txBody>
      </p:sp>
    </p:spTree>
    <p:extLst>
      <p:ext uri="{BB962C8B-B14F-4D97-AF65-F5344CB8AC3E}">
        <p14:creationId xmlns:p14="http://schemas.microsoft.com/office/powerpoint/2010/main" val="1939716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Intruder Skill Levels – Apprentice</a:t>
            </a:r>
            <a:endParaRPr lang="en-US" dirty="0"/>
          </a:p>
        </p:txBody>
      </p:sp>
      <p:sp>
        <p:nvSpPr>
          <p:cNvPr id="2" name="Content Placeholder 1"/>
          <p:cNvSpPr>
            <a:spLocks noGrp="1"/>
          </p:cNvSpPr>
          <p:nvPr>
            <p:ph sz="quarter" idx="13"/>
          </p:nvPr>
        </p:nvSpPr>
        <p:spPr/>
        <p:txBody>
          <a:bodyPr/>
          <a:lstStyle/>
          <a:p>
            <a:r>
              <a:rPr lang="en-US" dirty="0" smtClean="0"/>
              <a:t>Hackers with minimal technical skill who primarily use existing attack toolkits</a:t>
            </a:r>
          </a:p>
          <a:p>
            <a:r>
              <a:rPr lang="en-US" dirty="0" smtClean="0"/>
              <a:t>They likely comprise the largest number of attackers, including many criminal and activist attackers</a:t>
            </a:r>
          </a:p>
          <a:p>
            <a:r>
              <a:rPr lang="en-US" dirty="0" smtClean="0"/>
              <a:t>Given their use of existing known tools, these attackers are the easiest to defend against</a:t>
            </a:r>
          </a:p>
          <a:p>
            <a:r>
              <a:rPr lang="en-US" dirty="0" smtClean="0"/>
              <a:t>Also known as “script-kiddies” due to their use of existing scripts (tools)</a:t>
            </a:r>
            <a:endParaRPr lang="en-US" dirty="0"/>
          </a:p>
        </p:txBody>
      </p:sp>
    </p:spTree>
    <p:extLst>
      <p:ext uri="{BB962C8B-B14F-4D97-AF65-F5344CB8AC3E}">
        <p14:creationId xmlns:p14="http://schemas.microsoft.com/office/powerpoint/2010/main" val="28984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Skill Levels – Journeyman</a:t>
            </a:r>
            <a:endParaRPr lang="en-US" dirty="0"/>
          </a:p>
        </p:txBody>
      </p:sp>
      <p:sp>
        <p:nvSpPr>
          <p:cNvPr id="3" name="Content Placeholder 2"/>
          <p:cNvSpPr>
            <a:spLocks noGrp="1"/>
          </p:cNvSpPr>
          <p:nvPr>
            <p:ph sz="quarter" idx="13"/>
          </p:nvPr>
        </p:nvSpPr>
        <p:spPr/>
        <p:txBody>
          <a:bodyPr/>
          <a:lstStyle/>
          <a:p>
            <a:r>
              <a:rPr lang="en-US" dirty="0" smtClean="0"/>
              <a:t>Hackers with sufficient technical skills to modify and extend attack toolkits to use newly discovered, or purchased, vulnerabilities</a:t>
            </a:r>
          </a:p>
          <a:p>
            <a:r>
              <a:rPr lang="en-US" dirty="0" smtClean="0"/>
              <a:t>They may be able to locate new vulnerabilities to exploit that are similar to some already known</a:t>
            </a:r>
          </a:p>
          <a:p>
            <a:r>
              <a:rPr lang="en-US" dirty="0" smtClean="0"/>
              <a:t>Hackers with such skills are likely found in all intruder classes</a:t>
            </a:r>
          </a:p>
          <a:p>
            <a:r>
              <a:rPr lang="en-US" dirty="0" smtClean="0"/>
              <a:t>Adapt tools for use by others</a:t>
            </a:r>
            <a:endParaRPr lang="en-US" dirty="0"/>
          </a:p>
        </p:txBody>
      </p:sp>
    </p:spTree>
    <p:extLst>
      <p:ext uri="{BB962C8B-B14F-4D97-AF65-F5344CB8AC3E}">
        <p14:creationId xmlns:p14="http://schemas.microsoft.com/office/powerpoint/2010/main" val="236142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Skill Levels – Master</a:t>
            </a:r>
            <a:endParaRPr lang="en-US" dirty="0"/>
          </a:p>
        </p:txBody>
      </p:sp>
      <p:sp>
        <p:nvSpPr>
          <p:cNvPr id="3" name="Content Placeholder 2"/>
          <p:cNvSpPr>
            <a:spLocks noGrp="1"/>
          </p:cNvSpPr>
          <p:nvPr>
            <p:ph sz="quarter" idx="13"/>
          </p:nvPr>
        </p:nvSpPr>
        <p:spPr>
          <a:xfrm>
            <a:off x="457200" y="1556327"/>
            <a:ext cx="8393502" cy="4586896"/>
          </a:xfrm>
        </p:spPr>
        <p:txBody>
          <a:bodyPr/>
          <a:lstStyle/>
          <a:p>
            <a:r>
              <a:rPr lang="en-US" dirty="0" smtClean="0"/>
              <a:t>Hackers with high-level technical skills capable of discovering brand new categories of vulnerabilities</a:t>
            </a:r>
          </a:p>
          <a:p>
            <a:r>
              <a:rPr lang="en-US" dirty="0" smtClean="0"/>
              <a:t>Write new powerful attack toolkits</a:t>
            </a:r>
          </a:p>
          <a:p>
            <a:r>
              <a:rPr lang="en-US" dirty="0" smtClean="0"/>
              <a:t>Some of the better known classical hackers are of this level</a:t>
            </a:r>
          </a:p>
          <a:p>
            <a:r>
              <a:rPr lang="en-US" dirty="0" smtClean="0"/>
              <a:t>Some are employed by state-sponsored organizations</a:t>
            </a:r>
          </a:p>
          <a:p>
            <a:r>
              <a:rPr lang="en-US" dirty="0" smtClean="0"/>
              <a:t>Defending against these attacks is of the highest difficulty</a:t>
            </a:r>
            <a:endParaRPr lang="en-US" dirty="0"/>
          </a:p>
        </p:txBody>
      </p:sp>
    </p:spTree>
    <p:extLst>
      <p:ext uri="{BB962C8B-B14F-4D97-AF65-F5344CB8AC3E}">
        <p14:creationId xmlns:p14="http://schemas.microsoft.com/office/powerpoint/2010/main" val="71966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Intrusion</a:t>
            </a:r>
            <a:endParaRPr lang="en-US" dirty="0"/>
          </a:p>
        </p:txBody>
      </p:sp>
      <p:sp>
        <p:nvSpPr>
          <p:cNvPr id="3" name="Content Placeholder 2"/>
          <p:cNvSpPr>
            <a:spLocks noGrp="1"/>
          </p:cNvSpPr>
          <p:nvPr>
            <p:ph sz="quarter" idx="13"/>
          </p:nvPr>
        </p:nvSpPr>
        <p:spPr>
          <a:xfrm>
            <a:off x="457200" y="1556326"/>
            <a:ext cx="8229600" cy="4788911"/>
          </a:xfrm>
        </p:spPr>
        <p:txBody>
          <a:bodyPr/>
          <a:lstStyle/>
          <a:p>
            <a:r>
              <a:rPr lang="en-US" sz="1800" dirty="0" smtClean="0"/>
              <a:t>Remote root compromise</a:t>
            </a:r>
          </a:p>
          <a:p>
            <a:r>
              <a:rPr lang="en-US" sz="1800" dirty="0" smtClean="0"/>
              <a:t>Web server defacement</a:t>
            </a:r>
          </a:p>
          <a:p>
            <a:r>
              <a:rPr lang="en-US" sz="1800" dirty="0" smtClean="0"/>
              <a:t>Guessing/cracking passwords</a:t>
            </a:r>
          </a:p>
          <a:p>
            <a:r>
              <a:rPr lang="en-US" sz="1800" dirty="0" smtClean="0"/>
              <a:t>Copying databases containing credit card numbers</a:t>
            </a:r>
          </a:p>
          <a:p>
            <a:r>
              <a:rPr lang="en-US" sz="1800" dirty="0" smtClean="0"/>
              <a:t>Viewing sensitive data without authorization</a:t>
            </a:r>
          </a:p>
          <a:p>
            <a:r>
              <a:rPr lang="en-US" sz="1800" dirty="0" smtClean="0"/>
              <a:t>Running a packet sniffer</a:t>
            </a:r>
          </a:p>
          <a:p>
            <a:r>
              <a:rPr lang="en-US" sz="1800" dirty="0" smtClean="0"/>
              <a:t>Distributing pirated software</a:t>
            </a:r>
          </a:p>
          <a:p>
            <a:r>
              <a:rPr lang="en-US" sz="1800" dirty="0" smtClean="0"/>
              <a:t>Using an unsecured modem to access internal network</a:t>
            </a:r>
          </a:p>
          <a:p>
            <a:r>
              <a:rPr lang="en-US" sz="1800" dirty="0" smtClean="0"/>
              <a:t>Impersonating an executive to get information</a:t>
            </a:r>
          </a:p>
          <a:p>
            <a:r>
              <a:rPr lang="en-US" sz="1800" dirty="0" smtClean="0"/>
              <a:t>Using an unattended workstation</a:t>
            </a:r>
            <a:endParaRPr lang="en-US" sz="1800" dirty="0"/>
          </a:p>
        </p:txBody>
      </p:sp>
    </p:spTree>
    <p:extLst>
      <p:ext uri="{BB962C8B-B14F-4D97-AF65-F5344CB8AC3E}">
        <p14:creationId xmlns:p14="http://schemas.microsoft.com/office/powerpoint/2010/main" val="395660473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Props1.xml><?xml version="1.0" encoding="utf-8"?>
<ds:datastoreItem xmlns:ds="http://schemas.openxmlformats.org/officeDocument/2006/customXml" ds:itemID="{DC71D0E8-0D0B-4FA0-8E62-8F7D734832F0}"/>
</file>

<file path=customXml/itemProps2.xml><?xml version="1.0" encoding="utf-8"?>
<ds:datastoreItem xmlns:ds="http://schemas.openxmlformats.org/officeDocument/2006/customXml" ds:itemID="{37BB7F75-385D-479B-968B-0068959E985D}"/>
</file>

<file path=customXml/itemProps3.xml><?xml version="1.0" encoding="utf-8"?>
<ds:datastoreItem xmlns:ds="http://schemas.openxmlformats.org/officeDocument/2006/customXml" ds:itemID="{31506214-7A6E-4E99-8ACA-1D7F40A51A8D}"/>
</file>

<file path=docProps/app.xml><?xml version="1.0" encoding="utf-8"?>
<Properties xmlns="http://schemas.openxmlformats.org/officeDocument/2006/extended-properties" xmlns:vt="http://schemas.openxmlformats.org/officeDocument/2006/docPropsVTypes">
  <TotalTime>148017</TotalTime>
  <Words>14552</Words>
  <Application>Microsoft Office PowerPoint</Application>
  <PresentationFormat>On-screen Show (4:3)</PresentationFormat>
  <Paragraphs>811</Paragraphs>
  <Slides>51</Slides>
  <Notes>51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Times New Roman</vt:lpstr>
      <vt:lpstr>Verdana</vt:lpstr>
      <vt:lpstr>Noto Sans Symbols</vt:lpstr>
      <vt:lpstr>Arial</vt:lpstr>
      <vt:lpstr>USHE</vt:lpstr>
      <vt:lpstr>USHE_slide options</vt:lpstr>
      <vt:lpstr>Computer Security: Principles and Practice</vt:lpstr>
      <vt:lpstr>Classes of Intruders – Cyber Criminals</vt:lpstr>
      <vt:lpstr>Classes of Intruders – Activists</vt:lpstr>
      <vt:lpstr>Classes of Intruders – State-Sponsored Organizations</vt:lpstr>
      <vt:lpstr>Classes of Intruders – Others</vt:lpstr>
      <vt:lpstr>Intruder Skill Levels – Apprentice</vt:lpstr>
      <vt:lpstr>Intruder Skill Levels – Journeyman</vt:lpstr>
      <vt:lpstr>Intruder Skill Levels – Master</vt:lpstr>
      <vt:lpstr>Examples of Intrusion</vt:lpstr>
      <vt:lpstr>Intruder Behavior</vt:lpstr>
      <vt:lpstr>Table 8.1 Examples of Intruder Behavior (1 of 4)</vt:lpstr>
      <vt:lpstr>Table 8.1 Examples of Intruder Behavior (2 of 4)</vt:lpstr>
      <vt:lpstr>Table 8.1 Examples of Intruder Behavior (3 of 4)</vt:lpstr>
      <vt:lpstr>Table 8.1 Examples of Intruder Behavior (4 of 4)</vt:lpstr>
      <vt:lpstr>Definitions</vt:lpstr>
      <vt:lpstr>Intrusion Detection System (I D S)</vt:lpstr>
      <vt:lpstr>Figure 8.1 Profiles of Behavior of Intruders and Authorized Users</vt:lpstr>
      <vt:lpstr>I D S Requirements</vt:lpstr>
      <vt:lpstr>Analysis Approaches</vt:lpstr>
      <vt:lpstr>Anomaly Detection</vt:lpstr>
      <vt:lpstr>Signature or Heuristic Detection</vt:lpstr>
      <vt:lpstr>Host-Based Intrusion Detection (H I D S)</vt:lpstr>
      <vt:lpstr>Data Sources and Sensors</vt:lpstr>
      <vt:lpstr>Table 8.2 Linux System Calls and Windows D L Ls Monitored (1 of 2)</vt:lpstr>
      <vt:lpstr>Table 8.2 Linux System Calls and Windows D L Ls Monitored (2 of 2)</vt:lpstr>
      <vt:lpstr>Figure 8.2 Architecture for Distributed Intrusion Detection</vt:lpstr>
      <vt:lpstr>Figure 8.3 Agent Architecture</vt:lpstr>
      <vt:lpstr>Network-Based I D S (N I D S)</vt:lpstr>
      <vt:lpstr>Figure 8.4 Passive N I D S Sensor</vt:lpstr>
      <vt:lpstr>Figure 8.5 Example of N I D S Sensor Deployment</vt:lpstr>
      <vt:lpstr>Intrusion Detection Techniques</vt:lpstr>
      <vt:lpstr>Stateful Protocol Analysis (S P A)</vt:lpstr>
      <vt:lpstr>Logging of Alerts</vt:lpstr>
      <vt:lpstr>Figure 8.6 Overall Architecture of an Autonomic Enterprise Security System</vt:lpstr>
      <vt:lpstr>I E T F Intrusion Detection Working Group (1 of 3)</vt:lpstr>
      <vt:lpstr>I E T F Intrusion Detection Working Group (2 of 3)</vt:lpstr>
      <vt:lpstr>I E T F Intrusion Detection Working Group (3 of 3)</vt:lpstr>
      <vt:lpstr>Figure 8.7 Model for Intrusion Detection Message Exchange</vt:lpstr>
      <vt:lpstr>Honeypots</vt:lpstr>
      <vt:lpstr>Honeypot Classifications (1 of 2)</vt:lpstr>
      <vt:lpstr>Honeypot Classifications (2 of 2)</vt:lpstr>
      <vt:lpstr>Figure 8.8 Example of Honeypot Deployment</vt:lpstr>
      <vt:lpstr>Figure 8.9 Snort Architecture</vt:lpstr>
      <vt:lpstr>Figure 8.10 Snort Rule Formats</vt:lpstr>
      <vt:lpstr>Table 8.3 Snort Rule Actions</vt:lpstr>
      <vt:lpstr>Table 8.4 Examples of Snort Rule Options (1 of 3)</vt:lpstr>
      <vt:lpstr>Table 8.4 Examples of Snort Rule Options (2 of 3)</vt:lpstr>
      <vt:lpstr>Table 8.4 Examples of Snort Rule Options (3 of 3)</vt:lpstr>
      <vt:lpstr>Summary (1 of 2)</vt:lpstr>
      <vt:lpstr>Summary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Engineering and Computer Science</dc:subject>
  <dc:creator>Stallings/Brown</dc:creator>
  <cp:keywords>Computer Security</cp:keywords>
  <dc:description>Long description alt-text is inserted in the notes pane.</dc:description>
  <cp:lastModifiedBy>Windows User</cp:lastModifiedBy>
  <cp:revision>944</cp:revision>
  <dcterms:modified xsi:type="dcterms:W3CDTF">2021-09-20T06:57:27Z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6373500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