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22" r:id="rId2"/>
  </p:sldMasterIdLst>
  <p:notesMasterIdLst>
    <p:notesMasterId r:id="rId32"/>
  </p:notesMasterIdLst>
  <p:sldIdLst>
    <p:sldId id="336" r:id="rId3"/>
    <p:sldId id="261" r:id="rId4"/>
    <p:sldId id="257" r:id="rId5"/>
    <p:sldId id="350" r:id="rId6"/>
    <p:sldId id="351" r:id="rId7"/>
    <p:sldId id="357" r:id="rId8"/>
    <p:sldId id="358" r:id="rId9"/>
    <p:sldId id="352" r:id="rId10"/>
    <p:sldId id="353" r:id="rId11"/>
    <p:sldId id="354" r:id="rId12"/>
    <p:sldId id="355" r:id="rId13"/>
    <p:sldId id="262" r:id="rId14"/>
    <p:sldId id="340" r:id="rId15"/>
    <p:sldId id="339" r:id="rId16"/>
    <p:sldId id="346" r:id="rId17"/>
    <p:sldId id="347" r:id="rId18"/>
    <p:sldId id="342" r:id="rId19"/>
    <p:sldId id="348" r:id="rId20"/>
    <p:sldId id="338" r:id="rId21"/>
    <p:sldId id="349" r:id="rId22"/>
    <p:sldId id="259" r:id="rId23"/>
    <p:sldId id="272" r:id="rId24"/>
    <p:sldId id="343" r:id="rId25"/>
    <p:sldId id="341" r:id="rId26"/>
    <p:sldId id="356" r:id="rId27"/>
    <p:sldId id="345" r:id="rId28"/>
    <p:sldId id="312" r:id="rId29"/>
    <p:sldId id="335" r:id="rId30"/>
    <p:sldId id="27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B83B5E-6D14-43D1-BAB3-EC6DCFC6DECE}" v="14" dt="2020-10-26T15:50:12.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08" autoAdjust="0"/>
    <p:restoredTop sz="91815" autoAdjust="0"/>
  </p:normalViewPr>
  <p:slideViewPr>
    <p:cSldViewPr>
      <p:cViewPr varScale="1">
        <p:scale>
          <a:sx n="64" d="100"/>
          <a:sy n="64" d="100"/>
        </p:scale>
        <p:origin x="1662"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enaj Sanih" userId="dee83b53fb77a1fe" providerId="LiveId" clId="{36B83B5E-6D14-43D1-BAB3-EC6DCFC6DECE}"/>
    <pc:docChg chg="custSel modSld">
      <pc:chgData name="Ghenaj Sanih" userId="dee83b53fb77a1fe" providerId="LiveId" clId="{36B83B5E-6D14-43D1-BAB3-EC6DCFC6DECE}" dt="2020-10-26T15:50:22.554" v="29" actId="12"/>
      <pc:docMkLst>
        <pc:docMk/>
      </pc:docMkLst>
      <pc:sldChg chg="modSp mod">
        <pc:chgData name="Ghenaj Sanih" userId="dee83b53fb77a1fe" providerId="LiveId" clId="{36B83B5E-6D14-43D1-BAB3-EC6DCFC6DECE}" dt="2020-10-26T15:22:32.086" v="15" actId="1076"/>
        <pc:sldMkLst>
          <pc:docMk/>
          <pc:sldMk cId="1305068419" sldId="260"/>
        </pc:sldMkLst>
        <pc:spChg chg="mod">
          <ac:chgData name="Ghenaj Sanih" userId="dee83b53fb77a1fe" providerId="LiveId" clId="{36B83B5E-6D14-43D1-BAB3-EC6DCFC6DECE}" dt="2020-10-26T15:22:32.086" v="15" actId="1076"/>
          <ac:spMkLst>
            <pc:docMk/>
            <pc:sldMk cId="1305068419" sldId="260"/>
            <ac:spMk id="5" creationId="{00000000-0000-0000-0000-000000000000}"/>
          </ac:spMkLst>
        </pc:spChg>
        <pc:spChg chg="mod">
          <ac:chgData name="Ghenaj Sanih" userId="dee83b53fb77a1fe" providerId="LiveId" clId="{36B83B5E-6D14-43D1-BAB3-EC6DCFC6DECE}" dt="2020-10-26T15:22:24.790" v="14" actId="1076"/>
          <ac:spMkLst>
            <pc:docMk/>
            <pc:sldMk cId="1305068419" sldId="260"/>
            <ac:spMk id="6" creationId="{00000000-0000-0000-0000-000000000000}"/>
          </ac:spMkLst>
        </pc:spChg>
      </pc:sldChg>
      <pc:sldChg chg="modSp mod">
        <pc:chgData name="Ghenaj Sanih" userId="dee83b53fb77a1fe" providerId="LiveId" clId="{36B83B5E-6D14-43D1-BAB3-EC6DCFC6DECE}" dt="2020-10-26T15:09:54.663" v="13" actId="20577"/>
        <pc:sldMkLst>
          <pc:docMk/>
          <pc:sldMk cId="1682777142" sldId="262"/>
        </pc:sldMkLst>
        <pc:spChg chg="mod">
          <ac:chgData name="Ghenaj Sanih" userId="dee83b53fb77a1fe" providerId="LiveId" clId="{36B83B5E-6D14-43D1-BAB3-EC6DCFC6DECE}" dt="2020-10-26T15:09:54.663" v="13" actId="20577"/>
          <ac:spMkLst>
            <pc:docMk/>
            <pc:sldMk cId="1682777142" sldId="262"/>
            <ac:spMk id="5" creationId="{00000000-0000-0000-0000-000000000000}"/>
          </ac:spMkLst>
        </pc:spChg>
      </pc:sldChg>
      <pc:sldChg chg="modSp">
        <pc:chgData name="Ghenaj Sanih" userId="dee83b53fb77a1fe" providerId="LiveId" clId="{36B83B5E-6D14-43D1-BAB3-EC6DCFC6DECE}" dt="2020-10-26T15:24:28.026" v="16" actId="207"/>
        <pc:sldMkLst>
          <pc:docMk/>
          <pc:sldMk cId="1292061222" sldId="263"/>
        </pc:sldMkLst>
        <pc:graphicFrameChg chg="mod">
          <ac:chgData name="Ghenaj Sanih" userId="dee83b53fb77a1fe" providerId="LiveId" clId="{36B83B5E-6D14-43D1-BAB3-EC6DCFC6DECE}" dt="2020-10-26T15:24:28.026" v="16" actId="207"/>
          <ac:graphicFrameMkLst>
            <pc:docMk/>
            <pc:sldMk cId="1292061222" sldId="263"/>
            <ac:graphicFrameMk id="4" creationId="{00000000-0000-0000-0000-000000000000}"/>
          </ac:graphicFrameMkLst>
        </pc:graphicFrameChg>
      </pc:sldChg>
      <pc:sldChg chg="modSp mod">
        <pc:chgData name="Ghenaj Sanih" userId="dee83b53fb77a1fe" providerId="LiveId" clId="{36B83B5E-6D14-43D1-BAB3-EC6DCFC6DECE}" dt="2020-10-26T15:31:31.669" v="18"/>
        <pc:sldMkLst>
          <pc:docMk/>
          <pc:sldMk cId="80915270" sldId="265"/>
        </pc:sldMkLst>
        <pc:graphicFrameChg chg="mod">
          <ac:chgData name="Ghenaj Sanih" userId="dee83b53fb77a1fe" providerId="LiveId" clId="{36B83B5E-6D14-43D1-BAB3-EC6DCFC6DECE}" dt="2020-10-26T15:31:31.669" v="18"/>
          <ac:graphicFrameMkLst>
            <pc:docMk/>
            <pc:sldMk cId="80915270" sldId="265"/>
            <ac:graphicFrameMk id="5" creationId="{42B99232-B07F-4706-82DC-8F058552D882}"/>
          </ac:graphicFrameMkLst>
        </pc:graphicFrameChg>
      </pc:sldChg>
      <pc:sldChg chg="modSp mod">
        <pc:chgData name="Ghenaj Sanih" userId="dee83b53fb77a1fe" providerId="LiveId" clId="{36B83B5E-6D14-43D1-BAB3-EC6DCFC6DECE}" dt="2020-10-26T15:44:44.122" v="22" actId="255"/>
        <pc:sldMkLst>
          <pc:docMk/>
          <pc:sldMk cId="0" sldId="292"/>
        </pc:sldMkLst>
        <pc:spChg chg="mod">
          <ac:chgData name="Ghenaj Sanih" userId="dee83b53fb77a1fe" providerId="LiveId" clId="{36B83B5E-6D14-43D1-BAB3-EC6DCFC6DECE}" dt="2020-10-26T15:44:44.122" v="22" actId="255"/>
          <ac:spMkLst>
            <pc:docMk/>
            <pc:sldMk cId="0" sldId="292"/>
            <ac:spMk id="16387" creationId="{55B73D63-EF06-436F-826B-D1036FA6578D}"/>
          </ac:spMkLst>
        </pc:spChg>
      </pc:sldChg>
      <pc:sldChg chg="modSp mod">
        <pc:chgData name="Ghenaj Sanih" userId="dee83b53fb77a1fe" providerId="LiveId" clId="{36B83B5E-6D14-43D1-BAB3-EC6DCFC6DECE}" dt="2020-10-26T14:40:27.438" v="8" actId="255"/>
        <pc:sldMkLst>
          <pc:docMk/>
          <pc:sldMk cId="0" sldId="310"/>
        </pc:sldMkLst>
        <pc:spChg chg="mod">
          <ac:chgData name="Ghenaj Sanih" userId="dee83b53fb77a1fe" providerId="LiveId" clId="{36B83B5E-6D14-43D1-BAB3-EC6DCFC6DECE}" dt="2020-10-26T14:40:27.438" v="8" actId="255"/>
          <ac:spMkLst>
            <pc:docMk/>
            <pc:sldMk cId="0" sldId="310"/>
            <ac:spMk id="14339" creationId="{51235E5F-EEE9-419B-B81E-4588BEFCB368}"/>
          </ac:spMkLst>
        </pc:spChg>
      </pc:sldChg>
      <pc:sldChg chg="delSp modSp mod">
        <pc:chgData name="Ghenaj Sanih" userId="dee83b53fb77a1fe" providerId="LiveId" clId="{36B83B5E-6D14-43D1-BAB3-EC6DCFC6DECE}" dt="2020-10-26T15:49:55.159" v="26" actId="478"/>
        <pc:sldMkLst>
          <pc:docMk/>
          <pc:sldMk cId="0" sldId="312"/>
        </pc:sldMkLst>
        <pc:spChg chg="del mod">
          <ac:chgData name="Ghenaj Sanih" userId="dee83b53fb77a1fe" providerId="LiveId" clId="{36B83B5E-6D14-43D1-BAB3-EC6DCFC6DECE}" dt="2020-10-26T15:49:55.159" v="26" actId="478"/>
          <ac:spMkLst>
            <pc:docMk/>
            <pc:sldMk cId="0" sldId="312"/>
            <ac:spMk id="3" creationId="{6B59E754-2782-4283-B7C3-D46722887863}"/>
          </ac:spMkLst>
        </pc:spChg>
      </pc:sldChg>
      <pc:sldChg chg="modSp">
        <pc:chgData name="Ghenaj Sanih" userId="dee83b53fb77a1fe" providerId="LiveId" clId="{36B83B5E-6D14-43D1-BAB3-EC6DCFC6DECE}" dt="2020-10-26T15:41:02.362" v="21" actId="1076"/>
        <pc:sldMkLst>
          <pc:docMk/>
          <pc:sldMk cId="0" sldId="331"/>
        </pc:sldMkLst>
        <pc:spChg chg="mod">
          <ac:chgData name="Ghenaj Sanih" userId="dee83b53fb77a1fe" providerId="LiveId" clId="{36B83B5E-6D14-43D1-BAB3-EC6DCFC6DECE}" dt="2020-10-26T15:41:02.362" v="21" actId="1076"/>
          <ac:spMkLst>
            <pc:docMk/>
            <pc:sldMk cId="0" sldId="331"/>
            <ac:spMk id="3" creationId="{7A8F9372-2694-49A2-B64B-984F0F4FE1C9}"/>
          </ac:spMkLst>
        </pc:spChg>
        <pc:picChg chg="mod">
          <ac:chgData name="Ghenaj Sanih" userId="dee83b53fb77a1fe" providerId="LiveId" clId="{36B83B5E-6D14-43D1-BAB3-EC6DCFC6DECE}" dt="2020-10-26T15:32:26.794" v="20" actId="14100"/>
          <ac:picMkLst>
            <pc:docMk/>
            <pc:sldMk cId="0" sldId="331"/>
            <ac:picMk id="12292" creationId="{80FD0BD5-DC5A-41E0-9CDC-FDEFEA8359A9}"/>
          </ac:picMkLst>
        </pc:picChg>
      </pc:sldChg>
      <pc:sldChg chg="modSp mod">
        <pc:chgData name="Ghenaj Sanih" userId="dee83b53fb77a1fe" providerId="LiveId" clId="{36B83B5E-6D14-43D1-BAB3-EC6DCFC6DECE}" dt="2020-10-26T15:49:09.217" v="23" actId="13926"/>
        <pc:sldMkLst>
          <pc:docMk/>
          <pc:sldMk cId="0" sldId="332"/>
        </pc:sldMkLst>
        <pc:spChg chg="mod">
          <ac:chgData name="Ghenaj Sanih" userId="dee83b53fb77a1fe" providerId="LiveId" clId="{36B83B5E-6D14-43D1-BAB3-EC6DCFC6DECE}" dt="2020-10-26T15:49:09.217" v="23" actId="13926"/>
          <ac:spMkLst>
            <pc:docMk/>
            <pc:sldMk cId="0" sldId="332"/>
            <ac:spMk id="3" creationId="{F58FED8F-33E1-4A66-8D3C-7D949E619928}"/>
          </ac:spMkLst>
        </pc:spChg>
        <pc:spChg chg="mod">
          <ac:chgData name="Ghenaj Sanih" userId="dee83b53fb77a1fe" providerId="LiveId" clId="{36B83B5E-6D14-43D1-BAB3-EC6DCFC6DECE}" dt="2020-10-26T14:39:08.902" v="0" actId="1076"/>
          <ac:spMkLst>
            <pc:docMk/>
            <pc:sldMk cId="0" sldId="332"/>
            <ac:spMk id="17410" creationId="{46EB86BF-5A41-4C0D-B709-B086389F537D}"/>
          </ac:spMkLst>
        </pc:spChg>
      </pc:sldChg>
      <pc:sldChg chg="modSp mod">
        <pc:chgData name="Ghenaj Sanih" userId="dee83b53fb77a1fe" providerId="LiveId" clId="{36B83B5E-6D14-43D1-BAB3-EC6DCFC6DECE}" dt="2020-10-26T15:50:22.554" v="29" actId="12"/>
        <pc:sldMkLst>
          <pc:docMk/>
          <pc:sldMk cId="0" sldId="335"/>
        </pc:sldMkLst>
        <pc:spChg chg="mod">
          <ac:chgData name="Ghenaj Sanih" userId="dee83b53fb77a1fe" providerId="LiveId" clId="{36B83B5E-6D14-43D1-BAB3-EC6DCFC6DECE}" dt="2020-10-26T15:50:22.554" v="29" actId="12"/>
          <ac:spMkLst>
            <pc:docMk/>
            <pc:sldMk cId="0" sldId="335"/>
            <ac:spMk id="26627" creationId="{3140E5B5-540E-4D37-9EB7-9FE55CCD468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BA69E7-54B8-4618-95CE-997998715D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A610BD-C820-44E7-B91D-A7231242A1CE}">
      <dgm:prSet custT="1"/>
      <dgm:spPr/>
      <dgm:t>
        <a:bodyPr/>
        <a:lstStyle/>
        <a:p>
          <a:pPr marL="0" lvl="0" indent="0" algn="l" defTabSz="889000" rtl="0">
            <a:lnSpc>
              <a:spcPct val="90000"/>
            </a:lnSpc>
            <a:spcBef>
              <a:spcPct val="0"/>
            </a:spcBef>
            <a:spcAft>
              <a:spcPct val="35000"/>
            </a:spcAft>
            <a:buNone/>
          </a:pPr>
          <a:r>
            <a:rPr lang="en-US" sz="3200" b="1" kern="1200" dirty="0">
              <a:solidFill>
                <a:srgbClr val="000000">
                  <a:lumMod val="95000"/>
                  <a:lumOff val="5000"/>
                </a:srgbClr>
              </a:solidFill>
              <a:highlight>
                <a:srgbClr val="FFFF00"/>
              </a:highlight>
              <a:latin typeface="Garamond"/>
              <a:ea typeface="+mn-ea"/>
              <a:cs typeface="+mn-cs"/>
            </a:rPr>
            <a:t>Gathers detailed information beyond scanning</a:t>
          </a:r>
        </a:p>
      </dgm:t>
    </dgm:pt>
    <dgm:pt modelId="{71AC4EB3-9165-4DA1-8E29-A9E1614008C6}" type="parTrans" cxnId="{C9DCFDB1-B923-4F30-8465-5C91EE5BDDCB}">
      <dgm:prSet/>
      <dgm:spPr/>
      <dgm:t>
        <a:bodyPr/>
        <a:lstStyle/>
        <a:p>
          <a:endParaRPr lang="en-US" sz="2400"/>
        </a:p>
      </dgm:t>
    </dgm:pt>
    <dgm:pt modelId="{1C314521-2A8A-4B7D-8C87-85A5C0A9D2FC}" type="sibTrans" cxnId="{C9DCFDB1-B923-4F30-8465-5C91EE5BDDCB}">
      <dgm:prSet/>
      <dgm:spPr/>
      <dgm:t>
        <a:bodyPr/>
        <a:lstStyle/>
        <a:p>
          <a:endParaRPr lang="en-US" sz="2400"/>
        </a:p>
      </dgm:t>
    </dgm:pt>
    <dgm:pt modelId="{125BD50D-1B5D-470C-A9D8-5C5384F7CDE0}">
      <dgm:prSet custT="1"/>
      <dgm:spPr/>
      <dgm:t>
        <a:bodyPr/>
        <a:lstStyle/>
        <a:p>
          <a:pPr rtl="0"/>
          <a:r>
            <a:rPr lang="en-US" sz="2400" dirty="0"/>
            <a:t>Uses different protocols such as ICMP and SNMP</a:t>
          </a:r>
        </a:p>
      </dgm:t>
    </dgm:pt>
    <dgm:pt modelId="{ECD94C55-AD1C-4357-AFED-71206131AB4F}" type="parTrans" cxnId="{519FE7D9-570D-4AD9-B416-2341D3814629}">
      <dgm:prSet/>
      <dgm:spPr/>
      <dgm:t>
        <a:bodyPr/>
        <a:lstStyle/>
        <a:p>
          <a:endParaRPr lang="en-US" sz="2400"/>
        </a:p>
      </dgm:t>
    </dgm:pt>
    <dgm:pt modelId="{E98C6B42-37CA-493A-9E4E-BDE323F9B909}" type="sibTrans" cxnId="{519FE7D9-570D-4AD9-B416-2341D3814629}">
      <dgm:prSet/>
      <dgm:spPr/>
      <dgm:t>
        <a:bodyPr/>
        <a:lstStyle/>
        <a:p>
          <a:endParaRPr lang="en-US" sz="2400"/>
        </a:p>
      </dgm:t>
    </dgm:pt>
    <dgm:pt modelId="{ED00D6BD-9E16-441B-A3A5-8F2EBE4E44B4}">
      <dgm:prSet custT="1"/>
      <dgm:spPr/>
      <dgm:t>
        <a:bodyPr/>
        <a:lstStyle/>
        <a:p>
          <a:pPr rtl="0"/>
          <a:r>
            <a:rPr lang="en-US" sz="2400" dirty="0"/>
            <a:t>Can create effective picture of network</a:t>
          </a:r>
        </a:p>
      </dgm:t>
    </dgm:pt>
    <dgm:pt modelId="{B98EFF16-B360-4E1C-B151-CF6B44AA84B0}" type="parTrans" cxnId="{CDBAA22C-9360-419F-B908-F8F2A87EA956}">
      <dgm:prSet/>
      <dgm:spPr/>
      <dgm:t>
        <a:bodyPr/>
        <a:lstStyle/>
        <a:p>
          <a:endParaRPr lang="en-US" sz="2400"/>
        </a:p>
      </dgm:t>
    </dgm:pt>
    <dgm:pt modelId="{7D43E929-1A9E-45EB-86B3-EE42F17A2FD3}" type="sibTrans" cxnId="{CDBAA22C-9360-419F-B908-F8F2A87EA956}">
      <dgm:prSet/>
      <dgm:spPr/>
      <dgm:t>
        <a:bodyPr/>
        <a:lstStyle/>
        <a:p>
          <a:endParaRPr lang="en-US" sz="2400"/>
        </a:p>
      </dgm:t>
    </dgm:pt>
    <dgm:pt modelId="{E8874727-3F3A-4806-ABF5-F00712A334F0}">
      <dgm:prSet custT="1"/>
      <dgm:spPr/>
      <dgm:t>
        <a:bodyPr/>
        <a:lstStyle/>
        <a:p>
          <a:pPr rtl="0"/>
          <a:r>
            <a:rPr lang="en-US" sz="3200" b="1" kern="1200" dirty="0">
              <a:solidFill>
                <a:srgbClr val="000000">
                  <a:lumMod val="95000"/>
                  <a:lumOff val="5000"/>
                </a:srgbClr>
              </a:solidFill>
              <a:highlight>
                <a:srgbClr val="FFFF00"/>
              </a:highlight>
              <a:latin typeface="Garamond"/>
              <a:ea typeface="+mn-ea"/>
              <a:cs typeface="+mn-cs"/>
            </a:rPr>
            <a:t>Relies on both manual and automated methods</a:t>
          </a:r>
        </a:p>
      </dgm:t>
    </dgm:pt>
    <dgm:pt modelId="{8C5B4B94-72F5-47A3-82C4-888C1474D73B}" type="parTrans" cxnId="{C006C605-1E59-49CF-96F0-C515374E61C9}">
      <dgm:prSet/>
      <dgm:spPr/>
      <dgm:t>
        <a:bodyPr/>
        <a:lstStyle/>
        <a:p>
          <a:endParaRPr lang="en-US" sz="2400"/>
        </a:p>
      </dgm:t>
    </dgm:pt>
    <dgm:pt modelId="{62626601-106A-47F5-93BC-064F2F76EC3A}" type="sibTrans" cxnId="{C006C605-1E59-49CF-96F0-C515374E61C9}">
      <dgm:prSet/>
      <dgm:spPr/>
      <dgm:t>
        <a:bodyPr/>
        <a:lstStyle/>
        <a:p>
          <a:endParaRPr lang="en-US" sz="2400"/>
        </a:p>
      </dgm:t>
    </dgm:pt>
    <dgm:pt modelId="{32301F96-4480-4BD9-A0F7-9849351E8289}" type="pres">
      <dgm:prSet presAssocID="{4EBA69E7-54B8-4618-95CE-997998715DB6}" presName="linear" presStyleCnt="0">
        <dgm:presLayoutVars>
          <dgm:animLvl val="lvl"/>
          <dgm:resizeHandles val="exact"/>
        </dgm:presLayoutVars>
      </dgm:prSet>
      <dgm:spPr/>
    </dgm:pt>
    <dgm:pt modelId="{B7D17394-F26A-4935-A94D-4B986590E20B}" type="pres">
      <dgm:prSet presAssocID="{B6A610BD-C820-44E7-B91D-A7231242A1CE}" presName="parentText" presStyleLbl="node1" presStyleIdx="0" presStyleCnt="4" custLinFactY="-12281" custLinFactNeighborX="-444" custLinFactNeighborY="-100000">
        <dgm:presLayoutVars>
          <dgm:chMax val="0"/>
          <dgm:bulletEnabled val="1"/>
        </dgm:presLayoutVars>
      </dgm:prSet>
      <dgm:spPr/>
    </dgm:pt>
    <dgm:pt modelId="{E491A81C-4992-441A-A706-2AA97CA4AE1E}" type="pres">
      <dgm:prSet presAssocID="{1C314521-2A8A-4B7D-8C87-85A5C0A9D2FC}" presName="spacer" presStyleCnt="0"/>
      <dgm:spPr/>
    </dgm:pt>
    <dgm:pt modelId="{CC968B0E-5644-461C-8F1C-5B9D8B5AAC74}" type="pres">
      <dgm:prSet presAssocID="{125BD50D-1B5D-470C-A9D8-5C5384F7CDE0}" presName="parentText" presStyleLbl="node1" presStyleIdx="1" presStyleCnt="4" custScaleY="45812">
        <dgm:presLayoutVars>
          <dgm:chMax val="0"/>
          <dgm:bulletEnabled val="1"/>
        </dgm:presLayoutVars>
      </dgm:prSet>
      <dgm:spPr/>
    </dgm:pt>
    <dgm:pt modelId="{C99AF15D-E015-455B-AA4C-2CCAABE15756}" type="pres">
      <dgm:prSet presAssocID="{E98C6B42-37CA-493A-9E4E-BDE323F9B909}" presName="spacer" presStyleCnt="0"/>
      <dgm:spPr/>
    </dgm:pt>
    <dgm:pt modelId="{15812616-AA0E-4A2E-A863-A37D1F286EE8}" type="pres">
      <dgm:prSet presAssocID="{ED00D6BD-9E16-441B-A3A5-8F2EBE4E44B4}" presName="parentText" presStyleLbl="node1" presStyleIdx="2" presStyleCnt="4" custScaleY="38911">
        <dgm:presLayoutVars>
          <dgm:chMax val="0"/>
          <dgm:bulletEnabled val="1"/>
        </dgm:presLayoutVars>
      </dgm:prSet>
      <dgm:spPr/>
    </dgm:pt>
    <dgm:pt modelId="{F3CC481E-76FA-4558-AFF8-38D29C6C540A}" type="pres">
      <dgm:prSet presAssocID="{7D43E929-1A9E-45EB-86B3-EE42F17A2FD3}" presName="spacer" presStyleCnt="0"/>
      <dgm:spPr/>
    </dgm:pt>
    <dgm:pt modelId="{78E678F1-0365-4EC3-8428-1E0501CBF180}" type="pres">
      <dgm:prSet presAssocID="{E8874727-3F3A-4806-ABF5-F00712A334F0}" presName="parentText" presStyleLbl="node1" presStyleIdx="3" presStyleCnt="4" custLinFactNeighborY="-40791">
        <dgm:presLayoutVars>
          <dgm:chMax val="0"/>
          <dgm:bulletEnabled val="1"/>
        </dgm:presLayoutVars>
      </dgm:prSet>
      <dgm:spPr/>
    </dgm:pt>
  </dgm:ptLst>
  <dgm:cxnLst>
    <dgm:cxn modelId="{C006C605-1E59-49CF-96F0-C515374E61C9}" srcId="{4EBA69E7-54B8-4618-95CE-997998715DB6}" destId="{E8874727-3F3A-4806-ABF5-F00712A334F0}" srcOrd="3" destOrd="0" parTransId="{8C5B4B94-72F5-47A3-82C4-888C1474D73B}" sibTransId="{62626601-106A-47F5-93BC-064F2F76EC3A}"/>
    <dgm:cxn modelId="{CDBAA22C-9360-419F-B908-F8F2A87EA956}" srcId="{4EBA69E7-54B8-4618-95CE-997998715DB6}" destId="{ED00D6BD-9E16-441B-A3A5-8F2EBE4E44B4}" srcOrd="2" destOrd="0" parTransId="{B98EFF16-B360-4E1C-B151-CF6B44AA84B0}" sibTransId="{7D43E929-1A9E-45EB-86B3-EE42F17A2FD3}"/>
    <dgm:cxn modelId="{5853413E-451C-4363-BBBC-EB49D7659860}" type="presOf" srcId="{ED00D6BD-9E16-441B-A3A5-8F2EBE4E44B4}" destId="{15812616-AA0E-4A2E-A863-A37D1F286EE8}" srcOrd="0" destOrd="0" presId="urn:microsoft.com/office/officeart/2005/8/layout/vList2"/>
    <dgm:cxn modelId="{96766664-0C55-4895-9962-F19999CB998F}" type="presOf" srcId="{4EBA69E7-54B8-4618-95CE-997998715DB6}" destId="{32301F96-4480-4BD9-A0F7-9849351E8289}" srcOrd="0" destOrd="0" presId="urn:microsoft.com/office/officeart/2005/8/layout/vList2"/>
    <dgm:cxn modelId="{C9DCFDB1-B923-4F30-8465-5C91EE5BDDCB}" srcId="{4EBA69E7-54B8-4618-95CE-997998715DB6}" destId="{B6A610BD-C820-44E7-B91D-A7231242A1CE}" srcOrd="0" destOrd="0" parTransId="{71AC4EB3-9165-4DA1-8E29-A9E1614008C6}" sibTransId="{1C314521-2A8A-4B7D-8C87-85A5C0A9D2FC}"/>
    <dgm:cxn modelId="{7C63ADB5-2E1C-40F0-A5C9-AF1BBE52F0EF}" type="presOf" srcId="{125BD50D-1B5D-470C-A9D8-5C5384F7CDE0}" destId="{CC968B0E-5644-461C-8F1C-5B9D8B5AAC74}" srcOrd="0" destOrd="0" presId="urn:microsoft.com/office/officeart/2005/8/layout/vList2"/>
    <dgm:cxn modelId="{DCAE0CD6-2257-4592-82C6-F7ECB76EE1BE}" type="presOf" srcId="{E8874727-3F3A-4806-ABF5-F00712A334F0}" destId="{78E678F1-0365-4EC3-8428-1E0501CBF180}" srcOrd="0" destOrd="0" presId="urn:microsoft.com/office/officeart/2005/8/layout/vList2"/>
    <dgm:cxn modelId="{519FE7D9-570D-4AD9-B416-2341D3814629}" srcId="{4EBA69E7-54B8-4618-95CE-997998715DB6}" destId="{125BD50D-1B5D-470C-A9D8-5C5384F7CDE0}" srcOrd="1" destOrd="0" parTransId="{ECD94C55-AD1C-4357-AFED-71206131AB4F}" sibTransId="{E98C6B42-37CA-493A-9E4E-BDE323F9B909}"/>
    <dgm:cxn modelId="{F996C6FB-92AB-4E38-81C8-A615C14BA8CC}" type="presOf" srcId="{B6A610BD-C820-44E7-B91D-A7231242A1CE}" destId="{B7D17394-F26A-4935-A94D-4B986590E20B}" srcOrd="0" destOrd="0" presId="urn:microsoft.com/office/officeart/2005/8/layout/vList2"/>
    <dgm:cxn modelId="{17999C21-4B27-4053-8AA9-DFCD230E6D6B}" type="presParOf" srcId="{32301F96-4480-4BD9-A0F7-9849351E8289}" destId="{B7D17394-F26A-4935-A94D-4B986590E20B}" srcOrd="0" destOrd="0" presId="urn:microsoft.com/office/officeart/2005/8/layout/vList2"/>
    <dgm:cxn modelId="{16A6AF71-CCDD-4C8D-A807-C911273EE911}" type="presParOf" srcId="{32301F96-4480-4BD9-A0F7-9849351E8289}" destId="{E491A81C-4992-441A-A706-2AA97CA4AE1E}" srcOrd="1" destOrd="0" presId="urn:microsoft.com/office/officeart/2005/8/layout/vList2"/>
    <dgm:cxn modelId="{7819A23B-6B39-4D7F-967E-B05687D4E0B4}" type="presParOf" srcId="{32301F96-4480-4BD9-A0F7-9849351E8289}" destId="{CC968B0E-5644-461C-8F1C-5B9D8B5AAC74}" srcOrd="2" destOrd="0" presId="urn:microsoft.com/office/officeart/2005/8/layout/vList2"/>
    <dgm:cxn modelId="{936A6783-4A2E-465E-8271-1F1F74CA069B}" type="presParOf" srcId="{32301F96-4480-4BD9-A0F7-9849351E8289}" destId="{C99AF15D-E015-455B-AA4C-2CCAABE15756}" srcOrd="3" destOrd="0" presId="urn:microsoft.com/office/officeart/2005/8/layout/vList2"/>
    <dgm:cxn modelId="{F41435E2-43DD-4528-8B46-070CEC68640C}" type="presParOf" srcId="{32301F96-4480-4BD9-A0F7-9849351E8289}" destId="{15812616-AA0E-4A2E-A863-A37D1F286EE8}" srcOrd="4" destOrd="0" presId="urn:microsoft.com/office/officeart/2005/8/layout/vList2"/>
    <dgm:cxn modelId="{98D25A94-DFDD-4044-ACD8-1D0F985D1271}" type="presParOf" srcId="{32301F96-4480-4BD9-A0F7-9849351E8289}" destId="{F3CC481E-76FA-4558-AFF8-38D29C6C540A}" srcOrd="5" destOrd="0" presId="urn:microsoft.com/office/officeart/2005/8/layout/vList2"/>
    <dgm:cxn modelId="{172AF107-08EE-4E28-AFAB-712D68E2F990}" type="presParOf" srcId="{32301F96-4480-4BD9-A0F7-9849351E8289}" destId="{78E678F1-0365-4EC3-8428-1E0501CBF18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CA28F3-D0C3-48D7-946A-48E0037C0EF2}"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en-US"/>
        </a:p>
      </dgm:t>
    </dgm:pt>
    <dgm:pt modelId="{2D36652A-C64A-4C94-8D36-C2756CA2E097}">
      <dgm:prSet custT="1"/>
      <dgm:spPr/>
      <dgm:t>
        <a:bodyPr/>
        <a:lstStyle/>
        <a:p>
          <a:pPr rtl="0"/>
          <a:r>
            <a:rPr lang="en-US" sz="2000" dirty="0"/>
            <a:t>Commonly exploited service</a:t>
          </a:r>
        </a:p>
      </dgm:t>
    </dgm:pt>
    <dgm:pt modelId="{C524C9C2-2EDF-42B1-BF7C-9FCD00D017EA}" type="parTrans" cxnId="{C4E0A6C5-579D-4D02-902D-41729EBC5936}">
      <dgm:prSet/>
      <dgm:spPr/>
      <dgm:t>
        <a:bodyPr/>
        <a:lstStyle/>
        <a:p>
          <a:endParaRPr lang="en-US" sz="2000"/>
        </a:p>
      </dgm:t>
    </dgm:pt>
    <dgm:pt modelId="{46337F0D-96EC-4DBA-B6CB-DFA6A25FF0D5}" type="sibTrans" cxnId="{C4E0A6C5-579D-4D02-902D-41729EBC5936}">
      <dgm:prSet/>
      <dgm:spPr/>
      <dgm:t>
        <a:bodyPr/>
        <a:lstStyle/>
        <a:p>
          <a:endParaRPr lang="en-US" sz="2000"/>
        </a:p>
      </dgm:t>
    </dgm:pt>
    <dgm:pt modelId="{59AB30F8-6B09-446C-88BA-FD85679AE2AA}">
      <dgm:prSet custT="1"/>
      <dgm:spPr/>
      <dgm:t>
        <a:bodyPr/>
        <a:lstStyle/>
        <a:p>
          <a:pPr rtl="0"/>
          <a:r>
            <a:rPr lang="en-US" sz="2000" dirty="0"/>
            <a:t>Designed for small networks</a:t>
          </a:r>
        </a:p>
      </dgm:t>
    </dgm:pt>
    <dgm:pt modelId="{FA6EE416-CD60-4400-A2C9-57B9EB5AE2DF}" type="parTrans" cxnId="{5EF47981-FCB8-4303-AE75-8C61A94CC954}">
      <dgm:prSet/>
      <dgm:spPr/>
      <dgm:t>
        <a:bodyPr/>
        <a:lstStyle/>
        <a:p>
          <a:endParaRPr lang="en-US" sz="2000"/>
        </a:p>
      </dgm:t>
    </dgm:pt>
    <dgm:pt modelId="{2552C3F1-474C-4152-812C-B8CFDF160900}" type="sibTrans" cxnId="{5EF47981-FCB8-4303-AE75-8C61A94CC954}">
      <dgm:prSet/>
      <dgm:spPr/>
      <dgm:t>
        <a:bodyPr/>
        <a:lstStyle/>
        <a:p>
          <a:endParaRPr lang="en-US" sz="2000"/>
        </a:p>
      </dgm:t>
    </dgm:pt>
    <dgm:pt modelId="{079E301F-FF57-448C-BD00-96CE1347238A}">
      <dgm:prSet custT="1"/>
      <dgm:spPr/>
      <dgm:t>
        <a:bodyPr/>
        <a:lstStyle/>
        <a:p>
          <a:pPr rtl="0"/>
          <a:r>
            <a:rPr lang="en-US" sz="2000" dirty="0"/>
            <a:t>Is extremely vulnerable</a:t>
          </a:r>
        </a:p>
      </dgm:t>
    </dgm:pt>
    <dgm:pt modelId="{73BF76E5-E056-4432-B579-CC24E98631EF}" type="parTrans" cxnId="{E78FD389-C88C-4E93-9FA8-027C9143DAA5}">
      <dgm:prSet/>
      <dgm:spPr/>
      <dgm:t>
        <a:bodyPr/>
        <a:lstStyle/>
        <a:p>
          <a:endParaRPr lang="en-US" sz="2000"/>
        </a:p>
      </dgm:t>
    </dgm:pt>
    <dgm:pt modelId="{FB83A8B9-426E-42EC-ABF1-2043E5AE4B7A}" type="sibTrans" cxnId="{E78FD389-C88C-4E93-9FA8-027C9143DAA5}">
      <dgm:prSet/>
      <dgm:spPr/>
      <dgm:t>
        <a:bodyPr/>
        <a:lstStyle/>
        <a:p>
          <a:endParaRPr lang="en-US" sz="2000"/>
        </a:p>
      </dgm:t>
    </dgm:pt>
    <dgm:pt modelId="{A4032191-3E8D-474A-A888-659E56A2CDFB}">
      <dgm:prSet custT="1"/>
      <dgm:spPr/>
      <dgm:t>
        <a:bodyPr/>
        <a:lstStyle/>
        <a:p>
          <a:pPr rtl="0"/>
          <a:r>
            <a:rPr lang="en-US" sz="2000" dirty="0"/>
            <a:t>Can be used to extract all sorts of information from a target</a:t>
          </a:r>
        </a:p>
      </dgm:t>
    </dgm:pt>
    <dgm:pt modelId="{319C33EC-F6F2-43C9-AA86-5947C19175EF}" type="parTrans" cxnId="{BE4E5DE9-5A65-4D0D-85D0-CFBEC62FD6C1}">
      <dgm:prSet/>
      <dgm:spPr/>
      <dgm:t>
        <a:bodyPr/>
        <a:lstStyle/>
        <a:p>
          <a:endParaRPr lang="en-US" sz="2000"/>
        </a:p>
      </dgm:t>
    </dgm:pt>
    <dgm:pt modelId="{F6F59E53-DBEC-4646-A742-375E898BE677}" type="sibTrans" cxnId="{BE4E5DE9-5A65-4D0D-85D0-CFBEC62FD6C1}">
      <dgm:prSet/>
      <dgm:spPr/>
      <dgm:t>
        <a:bodyPr/>
        <a:lstStyle/>
        <a:p>
          <a:endParaRPr lang="en-US" sz="2000"/>
        </a:p>
      </dgm:t>
    </dgm:pt>
    <dgm:pt modelId="{23655479-0141-432F-AAA7-E108E3936A45}">
      <dgm:prSet custT="1"/>
      <dgm:spPr/>
      <dgm:t>
        <a:bodyPr/>
        <a:lstStyle/>
        <a:p>
          <a:pPr rtl="0"/>
          <a:r>
            <a:rPr lang="en-US" sz="2000" dirty="0"/>
            <a:t>Considered a legacy protocol</a:t>
          </a:r>
        </a:p>
      </dgm:t>
    </dgm:pt>
    <dgm:pt modelId="{5ADCD1F0-6328-4491-A970-C8D7E448C5B2}" type="parTrans" cxnId="{599C758F-65D4-42B7-9F48-6ABAF3E92F6B}">
      <dgm:prSet/>
      <dgm:spPr/>
      <dgm:t>
        <a:bodyPr/>
        <a:lstStyle/>
        <a:p>
          <a:endParaRPr lang="en-US" sz="2000"/>
        </a:p>
      </dgm:t>
    </dgm:pt>
    <dgm:pt modelId="{49C665AF-B430-4F80-819F-9CAB48D3ACBD}" type="sibTrans" cxnId="{599C758F-65D4-42B7-9F48-6ABAF3E92F6B}">
      <dgm:prSet/>
      <dgm:spPr/>
      <dgm:t>
        <a:bodyPr/>
        <a:lstStyle/>
        <a:p>
          <a:endParaRPr lang="en-US" sz="2000"/>
        </a:p>
      </dgm:t>
    </dgm:pt>
    <dgm:pt modelId="{EB87D6F1-3635-43D8-BB0B-1E69405DA80C}">
      <dgm:prSet custT="1"/>
      <dgm:spPr/>
      <dgm:t>
        <a:bodyPr/>
        <a:lstStyle/>
        <a:p>
          <a:pPr rtl="0"/>
          <a:r>
            <a:rPr lang="en-US" sz="2000" dirty="0"/>
            <a:t>Still available and running on Windows systems by default</a:t>
          </a:r>
        </a:p>
      </dgm:t>
    </dgm:pt>
    <dgm:pt modelId="{2567A2F7-D892-43DD-B559-2B3E9F84200F}" type="parTrans" cxnId="{2EF12E64-2A67-4B8E-A7D0-2A5D91D65265}">
      <dgm:prSet/>
      <dgm:spPr/>
      <dgm:t>
        <a:bodyPr/>
        <a:lstStyle/>
        <a:p>
          <a:endParaRPr lang="en-US" sz="2000"/>
        </a:p>
      </dgm:t>
    </dgm:pt>
    <dgm:pt modelId="{5E4BCFF9-AC28-4E7D-BD7A-F61ACB8A4242}" type="sibTrans" cxnId="{2EF12E64-2A67-4B8E-A7D0-2A5D91D65265}">
      <dgm:prSet/>
      <dgm:spPr/>
      <dgm:t>
        <a:bodyPr/>
        <a:lstStyle/>
        <a:p>
          <a:endParaRPr lang="en-US" sz="2000"/>
        </a:p>
      </dgm:t>
    </dgm:pt>
    <dgm:pt modelId="{2BA3ACB6-5ADD-454E-9BF8-6B75B597E524}" type="pres">
      <dgm:prSet presAssocID="{5CCA28F3-D0C3-48D7-946A-48E0037C0EF2}" presName="Name0" presStyleCnt="0">
        <dgm:presLayoutVars>
          <dgm:chMax val="7"/>
          <dgm:chPref val="7"/>
          <dgm:dir/>
        </dgm:presLayoutVars>
      </dgm:prSet>
      <dgm:spPr/>
    </dgm:pt>
    <dgm:pt modelId="{F3E320C2-8E3B-4DDA-AEEF-509982E33CB4}" type="pres">
      <dgm:prSet presAssocID="{5CCA28F3-D0C3-48D7-946A-48E0037C0EF2}" presName="Name1" presStyleCnt="0"/>
      <dgm:spPr/>
    </dgm:pt>
    <dgm:pt modelId="{E9AC2C6A-A474-45FF-AB4C-F7B4041490B2}" type="pres">
      <dgm:prSet presAssocID="{5CCA28F3-D0C3-48D7-946A-48E0037C0EF2}" presName="cycle" presStyleCnt="0"/>
      <dgm:spPr/>
    </dgm:pt>
    <dgm:pt modelId="{A44D9043-0986-47DC-A6BC-DA72772AB7CA}" type="pres">
      <dgm:prSet presAssocID="{5CCA28F3-D0C3-48D7-946A-48E0037C0EF2}" presName="srcNode" presStyleLbl="node1" presStyleIdx="0" presStyleCnt="6"/>
      <dgm:spPr/>
    </dgm:pt>
    <dgm:pt modelId="{5E04F173-D9DB-466C-A6B7-E84CD18ABACF}" type="pres">
      <dgm:prSet presAssocID="{5CCA28F3-D0C3-48D7-946A-48E0037C0EF2}" presName="conn" presStyleLbl="parChTrans1D2" presStyleIdx="0" presStyleCnt="1"/>
      <dgm:spPr/>
    </dgm:pt>
    <dgm:pt modelId="{7F0B7EB6-9ABC-4F2D-93CB-CEE191BBCC6F}" type="pres">
      <dgm:prSet presAssocID="{5CCA28F3-D0C3-48D7-946A-48E0037C0EF2}" presName="extraNode" presStyleLbl="node1" presStyleIdx="0" presStyleCnt="6"/>
      <dgm:spPr/>
    </dgm:pt>
    <dgm:pt modelId="{194091C9-2931-4DE4-B54C-129A3A6AA95D}" type="pres">
      <dgm:prSet presAssocID="{5CCA28F3-D0C3-48D7-946A-48E0037C0EF2}" presName="dstNode" presStyleLbl="node1" presStyleIdx="0" presStyleCnt="6"/>
      <dgm:spPr/>
    </dgm:pt>
    <dgm:pt modelId="{C3EEAC73-3808-44CD-8F02-1B6E563F74D5}" type="pres">
      <dgm:prSet presAssocID="{2D36652A-C64A-4C94-8D36-C2756CA2E097}" presName="text_1" presStyleLbl="node1" presStyleIdx="0" presStyleCnt="6">
        <dgm:presLayoutVars>
          <dgm:bulletEnabled val="1"/>
        </dgm:presLayoutVars>
      </dgm:prSet>
      <dgm:spPr/>
    </dgm:pt>
    <dgm:pt modelId="{C8E8C09B-205E-4F50-8E74-944C7EE03401}" type="pres">
      <dgm:prSet presAssocID="{2D36652A-C64A-4C94-8D36-C2756CA2E097}" presName="accent_1" presStyleCnt="0"/>
      <dgm:spPr/>
    </dgm:pt>
    <dgm:pt modelId="{9EAF77BF-5D9B-4900-86AA-7FCFDF36FCC5}" type="pres">
      <dgm:prSet presAssocID="{2D36652A-C64A-4C94-8D36-C2756CA2E097}" presName="accentRepeatNode" presStyleLbl="solidFgAcc1" presStyleIdx="0" presStyleCnt="6"/>
      <dgm:spPr/>
    </dgm:pt>
    <dgm:pt modelId="{4F6DFB44-F964-44B5-A01D-F886D09DDF2B}" type="pres">
      <dgm:prSet presAssocID="{59AB30F8-6B09-446C-88BA-FD85679AE2AA}" presName="text_2" presStyleLbl="node1" presStyleIdx="1" presStyleCnt="6">
        <dgm:presLayoutVars>
          <dgm:bulletEnabled val="1"/>
        </dgm:presLayoutVars>
      </dgm:prSet>
      <dgm:spPr/>
    </dgm:pt>
    <dgm:pt modelId="{0FDAB878-B266-4516-B1AC-D26E0F519928}" type="pres">
      <dgm:prSet presAssocID="{59AB30F8-6B09-446C-88BA-FD85679AE2AA}" presName="accent_2" presStyleCnt="0"/>
      <dgm:spPr/>
    </dgm:pt>
    <dgm:pt modelId="{6BB974E8-45EC-4A08-AD78-9D49F9CE2969}" type="pres">
      <dgm:prSet presAssocID="{59AB30F8-6B09-446C-88BA-FD85679AE2AA}" presName="accentRepeatNode" presStyleLbl="solidFgAcc1" presStyleIdx="1" presStyleCnt="6"/>
      <dgm:spPr/>
    </dgm:pt>
    <dgm:pt modelId="{C581CC3D-2EF1-4E66-A9C0-54B5DB5F615F}" type="pres">
      <dgm:prSet presAssocID="{079E301F-FF57-448C-BD00-96CE1347238A}" presName="text_3" presStyleLbl="node1" presStyleIdx="2" presStyleCnt="6">
        <dgm:presLayoutVars>
          <dgm:bulletEnabled val="1"/>
        </dgm:presLayoutVars>
      </dgm:prSet>
      <dgm:spPr/>
    </dgm:pt>
    <dgm:pt modelId="{DF792837-9984-4CEE-8ABB-52FB7F3B77C8}" type="pres">
      <dgm:prSet presAssocID="{079E301F-FF57-448C-BD00-96CE1347238A}" presName="accent_3" presStyleCnt="0"/>
      <dgm:spPr/>
    </dgm:pt>
    <dgm:pt modelId="{896C6EA8-F69A-47E1-90D5-97AB7AADEDA7}" type="pres">
      <dgm:prSet presAssocID="{079E301F-FF57-448C-BD00-96CE1347238A}" presName="accentRepeatNode" presStyleLbl="solidFgAcc1" presStyleIdx="2" presStyleCnt="6"/>
      <dgm:spPr/>
    </dgm:pt>
    <dgm:pt modelId="{D9E49433-C28C-470F-B51F-2A76222C0497}" type="pres">
      <dgm:prSet presAssocID="{A4032191-3E8D-474A-A888-659E56A2CDFB}" presName="text_4" presStyleLbl="node1" presStyleIdx="3" presStyleCnt="6">
        <dgm:presLayoutVars>
          <dgm:bulletEnabled val="1"/>
        </dgm:presLayoutVars>
      </dgm:prSet>
      <dgm:spPr/>
    </dgm:pt>
    <dgm:pt modelId="{7F4F401B-B7CD-47FA-B608-37C62383F0C2}" type="pres">
      <dgm:prSet presAssocID="{A4032191-3E8D-474A-A888-659E56A2CDFB}" presName="accent_4" presStyleCnt="0"/>
      <dgm:spPr/>
    </dgm:pt>
    <dgm:pt modelId="{BEE9593D-426F-4792-9062-02EE63D44ECE}" type="pres">
      <dgm:prSet presAssocID="{A4032191-3E8D-474A-A888-659E56A2CDFB}" presName="accentRepeatNode" presStyleLbl="solidFgAcc1" presStyleIdx="3" presStyleCnt="6"/>
      <dgm:spPr/>
    </dgm:pt>
    <dgm:pt modelId="{03F21703-C76E-4061-81BF-E4F24996F9AE}" type="pres">
      <dgm:prSet presAssocID="{23655479-0141-432F-AAA7-E108E3936A45}" presName="text_5" presStyleLbl="node1" presStyleIdx="4" presStyleCnt="6">
        <dgm:presLayoutVars>
          <dgm:bulletEnabled val="1"/>
        </dgm:presLayoutVars>
      </dgm:prSet>
      <dgm:spPr/>
    </dgm:pt>
    <dgm:pt modelId="{D6DEF413-9CB4-451F-B5B0-B86DBCC97C22}" type="pres">
      <dgm:prSet presAssocID="{23655479-0141-432F-AAA7-E108E3936A45}" presName="accent_5" presStyleCnt="0"/>
      <dgm:spPr/>
    </dgm:pt>
    <dgm:pt modelId="{6F56405C-DD8F-4154-A350-3A96205B042E}" type="pres">
      <dgm:prSet presAssocID="{23655479-0141-432F-AAA7-E108E3936A45}" presName="accentRepeatNode" presStyleLbl="solidFgAcc1" presStyleIdx="4" presStyleCnt="6"/>
      <dgm:spPr/>
    </dgm:pt>
    <dgm:pt modelId="{B6A15A4D-4763-4F52-B5F6-E944044B57BF}" type="pres">
      <dgm:prSet presAssocID="{EB87D6F1-3635-43D8-BB0B-1E69405DA80C}" presName="text_6" presStyleLbl="node1" presStyleIdx="5" presStyleCnt="6">
        <dgm:presLayoutVars>
          <dgm:bulletEnabled val="1"/>
        </dgm:presLayoutVars>
      </dgm:prSet>
      <dgm:spPr/>
    </dgm:pt>
    <dgm:pt modelId="{7AC6D6F7-EB3A-4F80-9785-CEF73072F435}" type="pres">
      <dgm:prSet presAssocID="{EB87D6F1-3635-43D8-BB0B-1E69405DA80C}" presName="accent_6" presStyleCnt="0"/>
      <dgm:spPr/>
    </dgm:pt>
    <dgm:pt modelId="{3EF56D33-63DF-4444-8AE3-EBF6EF655D62}" type="pres">
      <dgm:prSet presAssocID="{EB87D6F1-3635-43D8-BB0B-1E69405DA80C}" presName="accentRepeatNode" presStyleLbl="solidFgAcc1" presStyleIdx="5" presStyleCnt="6"/>
      <dgm:spPr/>
    </dgm:pt>
  </dgm:ptLst>
  <dgm:cxnLst>
    <dgm:cxn modelId="{09E9AB1D-D241-4EE0-B64E-356217738758}" type="presOf" srcId="{A4032191-3E8D-474A-A888-659E56A2CDFB}" destId="{D9E49433-C28C-470F-B51F-2A76222C0497}" srcOrd="0" destOrd="0" presId="urn:microsoft.com/office/officeart/2008/layout/VerticalCurvedList"/>
    <dgm:cxn modelId="{2EF12E64-2A67-4B8E-A7D0-2A5D91D65265}" srcId="{5CCA28F3-D0C3-48D7-946A-48E0037C0EF2}" destId="{EB87D6F1-3635-43D8-BB0B-1E69405DA80C}" srcOrd="5" destOrd="0" parTransId="{2567A2F7-D892-43DD-B559-2B3E9F84200F}" sibTransId="{5E4BCFF9-AC28-4E7D-BD7A-F61ACB8A4242}"/>
    <dgm:cxn modelId="{B8F7D851-1B45-4FFA-81EB-A887E1BFC28E}" type="presOf" srcId="{46337F0D-96EC-4DBA-B6CB-DFA6A25FF0D5}" destId="{5E04F173-D9DB-466C-A6B7-E84CD18ABACF}" srcOrd="0" destOrd="0" presId="urn:microsoft.com/office/officeart/2008/layout/VerticalCurvedList"/>
    <dgm:cxn modelId="{5EF47981-FCB8-4303-AE75-8C61A94CC954}" srcId="{5CCA28F3-D0C3-48D7-946A-48E0037C0EF2}" destId="{59AB30F8-6B09-446C-88BA-FD85679AE2AA}" srcOrd="1" destOrd="0" parTransId="{FA6EE416-CD60-4400-A2C9-57B9EB5AE2DF}" sibTransId="{2552C3F1-474C-4152-812C-B8CFDF160900}"/>
    <dgm:cxn modelId="{E78FD389-C88C-4E93-9FA8-027C9143DAA5}" srcId="{5CCA28F3-D0C3-48D7-946A-48E0037C0EF2}" destId="{079E301F-FF57-448C-BD00-96CE1347238A}" srcOrd="2" destOrd="0" parTransId="{73BF76E5-E056-4432-B579-CC24E98631EF}" sibTransId="{FB83A8B9-426E-42EC-ABF1-2043E5AE4B7A}"/>
    <dgm:cxn modelId="{CB297E8D-91A9-42E0-9CF6-A9A4AEB8E29E}" type="presOf" srcId="{EB87D6F1-3635-43D8-BB0B-1E69405DA80C}" destId="{B6A15A4D-4763-4F52-B5F6-E944044B57BF}" srcOrd="0" destOrd="0" presId="urn:microsoft.com/office/officeart/2008/layout/VerticalCurvedList"/>
    <dgm:cxn modelId="{599C758F-65D4-42B7-9F48-6ABAF3E92F6B}" srcId="{5CCA28F3-D0C3-48D7-946A-48E0037C0EF2}" destId="{23655479-0141-432F-AAA7-E108E3936A45}" srcOrd="4" destOrd="0" parTransId="{5ADCD1F0-6328-4491-A970-C8D7E448C5B2}" sibTransId="{49C665AF-B430-4F80-819F-9CAB48D3ACBD}"/>
    <dgm:cxn modelId="{F07975A6-C766-40A2-BB24-20B7D6BA0B6B}" type="presOf" srcId="{23655479-0141-432F-AAA7-E108E3936A45}" destId="{03F21703-C76E-4061-81BF-E4F24996F9AE}" srcOrd="0" destOrd="0" presId="urn:microsoft.com/office/officeart/2008/layout/VerticalCurvedList"/>
    <dgm:cxn modelId="{C4E0A6C5-579D-4D02-902D-41729EBC5936}" srcId="{5CCA28F3-D0C3-48D7-946A-48E0037C0EF2}" destId="{2D36652A-C64A-4C94-8D36-C2756CA2E097}" srcOrd="0" destOrd="0" parTransId="{C524C9C2-2EDF-42B1-BF7C-9FCD00D017EA}" sibTransId="{46337F0D-96EC-4DBA-B6CB-DFA6A25FF0D5}"/>
    <dgm:cxn modelId="{8D47AFD6-5917-4176-AF0B-558E26372F70}" type="presOf" srcId="{079E301F-FF57-448C-BD00-96CE1347238A}" destId="{C581CC3D-2EF1-4E66-A9C0-54B5DB5F615F}" srcOrd="0" destOrd="0" presId="urn:microsoft.com/office/officeart/2008/layout/VerticalCurvedList"/>
    <dgm:cxn modelId="{1407C8D8-8275-4D8D-8C59-DAD33046C9B5}" type="presOf" srcId="{59AB30F8-6B09-446C-88BA-FD85679AE2AA}" destId="{4F6DFB44-F964-44B5-A01D-F886D09DDF2B}" srcOrd="0" destOrd="0" presId="urn:microsoft.com/office/officeart/2008/layout/VerticalCurvedList"/>
    <dgm:cxn modelId="{16B50FDB-8002-4B3A-866D-6539358ADA85}" type="presOf" srcId="{5CCA28F3-D0C3-48D7-946A-48E0037C0EF2}" destId="{2BA3ACB6-5ADD-454E-9BF8-6B75B597E524}" srcOrd="0" destOrd="0" presId="urn:microsoft.com/office/officeart/2008/layout/VerticalCurvedList"/>
    <dgm:cxn modelId="{B5D254E8-493B-44B5-86F7-3DDAA0E16429}" type="presOf" srcId="{2D36652A-C64A-4C94-8D36-C2756CA2E097}" destId="{C3EEAC73-3808-44CD-8F02-1B6E563F74D5}" srcOrd="0" destOrd="0" presId="urn:microsoft.com/office/officeart/2008/layout/VerticalCurvedList"/>
    <dgm:cxn modelId="{BE4E5DE9-5A65-4D0D-85D0-CFBEC62FD6C1}" srcId="{5CCA28F3-D0C3-48D7-946A-48E0037C0EF2}" destId="{A4032191-3E8D-474A-A888-659E56A2CDFB}" srcOrd="3" destOrd="0" parTransId="{319C33EC-F6F2-43C9-AA86-5947C19175EF}" sibTransId="{F6F59E53-DBEC-4646-A742-375E898BE677}"/>
    <dgm:cxn modelId="{E7F39022-DDE6-4598-8F89-6297B0BBC8FC}" type="presParOf" srcId="{2BA3ACB6-5ADD-454E-9BF8-6B75B597E524}" destId="{F3E320C2-8E3B-4DDA-AEEF-509982E33CB4}" srcOrd="0" destOrd="0" presId="urn:microsoft.com/office/officeart/2008/layout/VerticalCurvedList"/>
    <dgm:cxn modelId="{3B532976-CBD1-4FA1-9897-F23490C870FB}" type="presParOf" srcId="{F3E320C2-8E3B-4DDA-AEEF-509982E33CB4}" destId="{E9AC2C6A-A474-45FF-AB4C-F7B4041490B2}" srcOrd="0" destOrd="0" presId="urn:microsoft.com/office/officeart/2008/layout/VerticalCurvedList"/>
    <dgm:cxn modelId="{7B19B620-76A9-4F08-A47A-3102F4DE758D}" type="presParOf" srcId="{E9AC2C6A-A474-45FF-AB4C-F7B4041490B2}" destId="{A44D9043-0986-47DC-A6BC-DA72772AB7CA}" srcOrd="0" destOrd="0" presId="urn:microsoft.com/office/officeart/2008/layout/VerticalCurvedList"/>
    <dgm:cxn modelId="{C0796FEE-7F18-4957-B8C2-D3F1E1FBCB72}" type="presParOf" srcId="{E9AC2C6A-A474-45FF-AB4C-F7B4041490B2}" destId="{5E04F173-D9DB-466C-A6B7-E84CD18ABACF}" srcOrd="1" destOrd="0" presId="urn:microsoft.com/office/officeart/2008/layout/VerticalCurvedList"/>
    <dgm:cxn modelId="{FAFBAB4D-0D8A-4D38-AC9F-EF0688092B9B}" type="presParOf" srcId="{E9AC2C6A-A474-45FF-AB4C-F7B4041490B2}" destId="{7F0B7EB6-9ABC-4F2D-93CB-CEE191BBCC6F}" srcOrd="2" destOrd="0" presId="urn:microsoft.com/office/officeart/2008/layout/VerticalCurvedList"/>
    <dgm:cxn modelId="{B72BFCC6-8ADF-4D1A-8A1C-555CF0F3971D}" type="presParOf" srcId="{E9AC2C6A-A474-45FF-AB4C-F7B4041490B2}" destId="{194091C9-2931-4DE4-B54C-129A3A6AA95D}" srcOrd="3" destOrd="0" presId="urn:microsoft.com/office/officeart/2008/layout/VerticalCurvedList"/>
    <dgm:cxn modelId="{28F382F5-769D-4F0A-AFC4-F144F2C970AA}" type="presParOf" srcId="{F3E320C2-8E3B-4DDA-AEEF-509982E33CB4}" destId="{C3EEAC73-3808-44CD-8F02-1B6E563F74D5}" srcOrd="1" destOrd="0" presId="urn:microsoft.com/office/officeart/2008/layout/VerticalCurvedList"/>
    <dgm:cxn modelId="{8CDCB274-1481-4329-95BD-8A66BDF379D6}" type="presParOf" srcId="{F3E320C2-8E3B-4DDA-AEEF-509982E33CB4}" destId="{C8E8C09B-205E-4F50-8E74-944C7EE03401}" srcOrd="2" destOrd="0" presId="urn:microsoft.com/office/officeart/2008/layout/VerticalCurvedList"/>
    <dgm:cxn modelId="{52E0A70E-1FC8-4B24-B93E-CB406DF50EBE}" type="presParOf" srcId="{C8E8C09B-205E-4F50-8E74-944C7EE03401}" destId="{9EAF77BF-5D9B-4900-86AA-7FCFDF36FCC5}" srcOrd="0" destOrd="0" presId="urn:microsoft.com/office/officeart/2008/layout/VerticalCurvedList"/>
    <dgm:cxn modelId="{7CCD2D26-4111-46DF-AF7F-88EB1707E16F}" type="presParOf" srcId="{F3E320C2-8E3B-4DDA-AEEF-509982E33CB4}" destId="{4F6DFB44-F964-44B5-A01D-F886D09DDF2B}" srcOrd="3" destOrd="0" presId="urn:microsoft.com/office/officeart/2008/layout/VerticalCurvedList"/>
    <dgm:cxn modelId="{926434F6-D9C1-40EC-BDE2-D0AEE7513AC3}" type="presParOf" srcId="{F3E320C2-8E3B-4DDA-AEEF-509982E33CB4}" destId="{0FDAB878-B266-4516-B1AC-D26E0F519928}" srcOrd="4" destOrd="0" presId="urn:microsoft.com/office/officeart/2008/layout/VerticalCurvedList"/>
    <dgm:cxn modelId="{683D8FDB-04F7-4A1D-AAFE-2F7B136E2870}" type="presParOf" srcId="{0FDAB878-B266-4516-B1AC-D26E0F519928}" destId="{6BB974E8-45EC-4A08-AD78-9D49F9CE2969}" srcOrd="0" destOrd="0" presId="urn:microsoft.com/office/officeart/2008/layout/VerticalCurvedList"/>
    <dgm:cxn modelId="{7CB26631-7EEE-49A0-82F3-5CF56B9BA1C5}" type="presParOf" srcId="{F3E320C2-8E3B-4DDA-AEEF-509982E33CB4}" destId="{C581CC3D-2EF1-4E66-A9C0-54B5DB5F615F}" srcOrd="5" destOrd="0" presId="urn:microsoft.com/office/officeart/2008/layout/VerticalCurvedList"/>
    <dgm:cxn modelId="{70EFD5E7-086A-40FC-B2A8-BBEFDE0933EA}" type="presParOf" srcId="{F3E320C2-8E3B-4DDA-AEEF-509982E33CB4}" destId="{DF792837-9984-4CEE-8ABB-52FB7F3B77C8}" srcOrd="6" destOrd="0" presId="urn:microsoft.com/office/officeart/2008/layout/VerticalCurvedList"/>
    <dgm:cxn modelId="{02E7625D-0D77-4F35-8ED4-C1E37BDD2C37}" type="presParOf" srcId="{DF792837-9984-4CEE-8ABB-52FB7F3B77C8}" destId="{896C6EA8-F69A-47E1-90D5-97AB7AADEDA7}" srcOrd="0" destOrd="0" presId="urn:microsoft.com/office/officeart/2008/layout/VerticalCurvedList"/>
    <dgm:cxn modelId="{D1831F1D-2954-466D-9962-0E47F73DD439}" type="presParOf" srcId="{F3E320C2-8E3B-4DDA-AEEF-509982E33CB4}" destId="{D9E49433-C28C-470F-B51F-2A76222C0497}" srcOrd="7" destOrd="0" presId="urn:microsoft.com/office/officeart/2008/layout/VerticalCurvedList"/>
    <dgm:cxn modelId="{A8CFA930-0DEF-444F-AC04-DFADDF746031}" type="presParOf" srcId="{F3E320C2-8E3B-4DDA-AEEF-509982E33CB4}" destId="{7F4F401B-B7CD-47FA-B608-37C62383F0C2}" srcOrd="8" destOrd="0" presId="urn:microsoft.com/office/officeart/2008/layout/VerticalCurvedList"/>
    <dgm:cxn modelId="{7965FC03-FAFF-4638-80FD-74432F835533}" type="presParOf" srcId="{7F4F401B-B7CD-47FA-B608-37C62383F0C2}" destId="{BEE9593D-426F-4792-9062-02EE63D44ECE}" srcOrd="0" destOrd="0" presId="urn:microsoft.com/office/officeart/2008/layout/VerticalCurvedList"/>
    <dgm:cxn modelId="{7A96AB5A-EB96-415B-A320-06023B32ADC0}" type="presParOf" srcId="{F3E320C2-8E3B-4DDA-AEEF-509982E33CB4}" destId="{03F21703-C76E-4061-81BF-E4F24996F9AE}" srcOrd="9" destOrd="0" presId="urn:microsoft.com/office/officeart/2008/layout/VerticalCurvedList"/>
    <dgm:cxn modelId="{21F8A20F-AF26-4878-8427-FA66C1F41A1B}" type="presParOf" srcId="{F3E320C2-8E3B-4DDA-AEEF-509982E33CB4}" destId="{D6DEF413-9CB4-451F-B5B0-B86DBCC97C22}" srcOrd="10" destOrd="0" presId="urn:microsoft.com/office/officeart/2008/layout/VerticalCurvedList"/>
    <dgm:cxn modelId="{C52473A7-99D8-4795-94A1-E9613568CCF6}" type="presParOf" srcId="{D6DEF413-9CB4-451F-B5B0-B86DBCC97C22}" destId="{6F56405C-DD8F-4154-A350-3A96205B042E}" srcOrd="0" destOrd="0" presId="urn:microsoft.com/office/officeart/2008/layout/VerticalCurvedList"/>
    <dgm:cxn modelId="{D057DF08-B590-4B85-AC84-AD3B420CFC1C}" type="presParOf" srcId="{F3E320C2-8E3B-4DDA-AEEF-509982E33CB4}" destId="{B6A15A4D-4763-4F52-B5F6-E944044B57BF}" srcOrd="11" destOrd="0" presId="urn:microsoft.com/office/officeart/2008/layout/VerticalCurvedList"/>
    <dgm:cxn modelId="{78397FCD-F593-4491-84D4-E8353F1D16F0}" type="presParOf" srcId="{F3E320C2-8E3B-4DDA-AEEF-509982E33CB4}" destId="{7AC6D6F7-EB3A-4F80-9785-CEF73072F435}" srcOrd="12" destOrd="0" presId="urn:microsoft.com/office/officeart/2008/layout/VerticalCurvedList"/>
    <dgm:cxn modelId="{726EFBA6-B7C8-47EA-A9F8-D179EDE2B8B0}" type="presParOf" srcId="{7AC6D6F7-EB3A-4F80-9785-CEF73072F435}" destId="{3EF56D33-63DF-4444-8AE3-EBF6EF655D6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A6E739-1A02-4A7C-944E-3F978215F286}"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CA179D13-38A9-4A58-B866-4E42C5E9A3D9}">
      <dgm:prSet/>
      <dgm:spPr/>
      <dgm:t>
        <a:bodyPr/>
        <a:lstStyle/>
        <a:p>
          <a:r>
            <a:rPr lang="en-US" dirty="0"/>
            <a:t>Exploitation framework</a:t>
          </a:r>
        </a:p>
      </dgm:t>
    </dgm:pt>
    <dgm:pt modelId="{1656093C-26DE-4D4B-9C27-062F1F3C8605}" type="parTrans" cxnId="{CDE711E6-D538-42E0-AD9C-DD47779DEB2B}">
      <dgm:prSet/>
      <dgm:spPr/>
      <dgm:t>
        <a:bodyPr/>
        <a:lstStyle/>
        <a:p>
          <a:endParaRPr lang="en-US"/>
        </a:p>
      </dgm:t>
    </dgm:pt>
    <dgm:pt modelId="{FC96A827-62F1-4E9B-BB9A-9671168D6821}" type="sibTrans" cxnId="{CDE711E6-D538-42E0-AD9C-DD47779DEB2B}">
      <dgm:prSet/>
      <dgm:spPr/>
      <dgm:t>
        <a:bodyPr/>
        <a:lstStyle/>
        <a:p>
          <a:endParaRPr lang="en-US"/>
        </a:p>
      </dgm:t>
    </dgm:pt>
    <dgm:pt modelId="{936680E4-92E5-4E37-A1CF-5A47AD6F61FF}">
      <dgm:prSet/>
      <dgm:spPr/>
      <dgm:t>
        <a:bodyPr/>
        <a:lstStyle/>
        <a:p>
          <a:r>
            <a:rPr lang="en-US" dirty="0"/>
            <a:t>Written in Ruby</a:t>
          </a:r>
        </a:p>
      </dgm:t>
    </dgm:pt>
    <dgm:pt modelId="{7E0616F1-1903-4498-9665-EAD62AFFB608}" type="parTrans" cxnId="{49A16096-1725-48C9-96FE-F862DD5C1EF9}">
      <dgm:prSet/>
      <dgm:spPr/>
      <dgm:t>
        <a:bodyPr/>
        <a:lstStyle/>
        <a:p>
          <a:endParaRPr lang="en-US"/>
        </a:p>
      </dgm:t>
    </dgm:pt>
    <dgm:pt modelId="{2CB51F3A-51F0-468F-BAEE-3B78C89BDC1E}" type="sibTrans" cxnId="{49A16096-1725-48C9-96FE-F862DD5C1EF9}">
      <dgm:prSet/>
      <dgm:spPr/>
      <dgm:t>
        <a:bodyPr/>
        <a:lstStyle/>
        <a:p>
          <a:endParaRPr lang="en-US"/>
        </a:p>
      </dgm:t>
    </dgm:pt>
    <dgm:pt modelId="{EBD61A56-1B0D-474B-A246-B2F572E29D80}">
      <dgm:prSet/>
      <dgm:spPr/>
      <dgm:t>
        <a:bodyPr/>
        <a:lstStyle/>
        <a:p>
          <a:r>
            <a:rPr lang="en-US" dirty="0"/>
            <a:t>Anyone can write modules for Metasploit using the framework</a:t>
          </a:r>
        </a:p>
      </dgm:t>
    </dgm:pt>
    <dgm:pt modelId="{F0E8F95F-8B7F-4F1D-9B3C-D9898E7D7266}" type="parTrans" cxnId="{1200B785-3784-4DF3-B364-515780B89A56}">
      <dgm:prSet/>
      <dgm:spPr/>
      <dgm:t>
        <a:bodyPr/>
        <a:lstStyle/>
        <a:p>
          <a:endParaRPr lang="en-US"/>
        </a:p>
      </dgm:t>
    </dgm:pt>
    <dgm:pt modelId="{FBF55F96-27AC-42E6-8359-19EE469A1BF0}" type="sibTrans" cxnId="{1200B785-3784-4DF3-B364-515780B89A56}">
      <dgm:prSet/>
      <dgm:spPr/>
      <dgm:t>
        <a:bodyPr/>
        <a:lstStyle/>
        <a:p>
          <a:endParaRPr lang="en-US"/>
        </a:p>
      </dgm:t>
    </dgm:pt>
    <dgm:pt modelId="{2E1A51B1-A1F3-4A6D-8DA6-1AD666A14BEA}">
      <dgm:prSet/>
      <dgm:spPr/>
      <dgm:t>
        <a:bodyPr/>
        <a:lstStyle/>
        <a:p>
          <a:r>
            <a:rPr lang="en-US" dirty="0"/>
            <a:t>Modules written for Metasploit can expose variables the user needs to define</a:t>
          </a:r>
        </a:p>
      </dgm:t>
    </dgm:pt>
    <dgm:pt modelId="{26D114AB-9873-4653-AD98-77124AA2C43C}" type="parTrans" cxnId="{5A6873E8-EEF1-461C-B176-8913E3CDF88F}">
      <dgm:prSet/>
      <dgm:spPr/>
      <dgm:t>
        <a:bodyPr/>
        <a:lstStyle/>
        <a:p>
          <a:endParaRPr lang="en-US"/>
        </a:p>
      </dgm:t>
    </dgm:pt>
    <dgm:pt modelId="{4B9994F7-17E0-459A-A422-CCB87A44EF96}" type="sibTrans" cxnId="{5A6873E8-EEF1-461C-B176-8913E3CDF88F}">
      <dgm:prSet/>
      <dgm:spPr/>
      <dgm:t>
        <a:bodyPr/>
        <a:lstStyle/>
        <a:p>
          <a:endParaRPr lang="en-US"/>
        </a:p>
      </dgm:t>
    </dgm:pt>
    <dgm:pt modelId="{FA764CAC-2445-4935-BAC0-5D7AEBD34E08}">
      <dgm:prSet custT="1"/>
      <dgm:spPr/>
      <dgm:t>
        <a:bodyPr/>
        <a:lstStyle/>
        <a:p>
          <a:r>
            <a:rPr lang="en-US" sz="2400" dirty="0" err="1"/>
            <a:t>msfconsole</a:t>
          </a:r>
          <a:r>
            <a:rPr lang="en-US" sz="2400" dirty="0"/>
            <a:t> is the command line program used to interact with Metasploit</a:t>
          </a:r>
        </a:p>
      </dgm:t>
    </dgm:pt>
    <dgm:pt modelId="{59F641C3-7C4E-46A5-B683-FABBA3967BE6}" type="parTrans" cxnId="{7F8A1433-B11C-4F7E-A200-D2D45E710C74}">
      <dgm:prSet/>
      <dgm:spPr/>
      <dgm:t>
        <a:bodyPr/>
        <a:lstStyle/>
        <a:p>
          <a:endParaRPr lang="en-US"/>
        </a:p>
      </dgm:t>
    </dgm:pt>
    <dgm:pt modelId="{150BE846-6591-48C2-9E50-307137CCD049}" type="sibTrans" cxnId="{7F8A1433-B11C-4F7E-A200-D2D45E710C74}">
      <dgm:prSet/>
      <dgm:spPr/>
      <dgm:t>
        <a:bodyPr/>
        <a:lstStyle/>
        <a:p>
          <a:endParaRPr lang="en-US"/>
        </a:p>
      </dgm:t>
    </dgm:pt>
    <dgm:pt modelId="{13E641DC-4B0B-6348-9FBE-FF07EF8CDAD7}" type="pres">
      <dgm:prSet presAssocID="{82A6E739-1A02-4A7C-944E-3F978215F286}" presName="outerComposite" presStyleCnt="0">
        <dgm:presLayoutVars>
          <dgm:chMax val="5"/>
          <dgm:dir/>
          <dgm:resizeHandles val="exact"/>
        </dgm:presLayoutVars>
      </dgm:prSet>
      <dgm:spPr/>
    </dgm:pt>
    <dgm:pt modelId="{263018BD-28A7-3E4A-A753-F5EC3C4E3AE1}" type="pres">
      <dgm:prSet presAssocID="{82A6E739-1A02-4A7C-944E-3F978215F286}" presName="dummyMaxCanvas" presStyleCnt="0">
        <dgm:presLayoutVars/>
      </dgm:prSet>
      <dgm:spPr/>
    </dgm:pt>
    <dgm:pt modelId="{42098D5A-AABA-9D40-A0B8-E6B050FD4760}" type="pres">
      <dgm:prSet presAssocID="{82A6E739-1A02-4A7C-944E-3F978215F286}" presName="FiveNodes_1" presStyleLbl="node1" presStyleIdx="0" presStyleCnt="5">
        <dgm:presLayoutVars>
          <dgm:bulletEnabled val="1"/>
        </dgm:presLayoutVars>
      </dgm:prSet>
      <dgm:spPr/>
    </dgm:pt>
    <dgm:pt modelId="{91CA10D3-3347-B54A-BA05-36FC7ECAAA4B}" type="pres">
      <dgm:prSet presAssocID="{82A6E739-1A02-4A7C-944E-3F978215F286}" presName="FiveNodes_2" presStyleLbl="node1" presStyleIdx="1" presStyleCnt="5">
        <dgm:presLayoutVars>
          <dgm:bulletEnabled val="1"/>
        </dgm:presLayoutVars>
      </dgm:prSet>
      <dgm:spPr/>
    </dgm:pt>
    <dgm:pt modelId="{9EA6FBBA-31DA-C343-ABF0-65EDA846554C}" type="pres">
      <dgm:prSet presAssocID="{82A6E739-1A02-4A7C-944E-3F978215F286}" presName="FiveNodes_3" presStyleLbl="node1" presStyleIdx="2" presStyleCnt="5">
        <dgm:presLayoutVars>
          <dgm:bulletEnabled val="1"/>
        </dgm:presLayoutVars>
      </dgm:prSet>
      <dgm:spPr/>
    </dgm:pt>
    <dgm:pt modelId="{A7533A7C-5BAD-5642-8736-DAAEC38DA0C2}" type="pres">
      <dgm:prSet presAssocID="{82A6E739-1A02-4A7C-944E-3F978215F286}" presName="FiveNodes_4" presStyleLbl="node1" presStyleIdx="3" presStyleCnt="5">
        <dgm:presLayoutVars>
          <dgm:bulletEnabled val="1"/>
        </dgm:presLayoutVars>
      </dgm:prSet>
      <dgm:spPr/>
    </dgm:pt>
    <dgm:pt modelId="{8D4F8CE8-0F1A-3E4C-9C33-3F8B2B3FB7D8}" type="pres">
      <dgm:prSet presAssocID="{82A6E739-1A02-4A7C-944E-3F978215F286}" presName="FiveNodes_5" presStyleLbl="node1" presStyleIdx="4" presStyleCnt="5">
        <dgm:presLayoutVars>
          <dgm:bulletEnabled val="1"/>
        </dgm:presLayoutVars>
      </dgm:prSet>
      <dgm:spPr/>
    </dgm:pt>
    <dgm:pt modelId="{1A29CCDC-A9D7-6F4C-BF72-EDFD1EC7C161}" type="pres">
      <dgm:prSet presAssocID="{82A6E739-1A02-4A7C-944E-3F978215F286}" presName="FiveConn_1-2" presStyleLbl="fgAccFollowNode1" presStyleIdx="0" presStyleCnt="4">
        <dgm:presLayoutVars>
          <dgm:bulletEnabled val="1"/>
        </dgm:presLayoutVars>
      </dgm:prSet>
      <dgm:spPr/>
    </dgm:pt>
    <dgm:pt modelId="{9C6506B5-3676-CD48-9B9E-2FE23AE7F179}" type="pres">
      <dgm:prSet presAssocID="{82A6E739-1A02-4A7C-944E-3F978215F286}" presName="FiveConn_2-3" presStyleLbl="fgAccFollowNode1" presStyleIdx="1" presStyleCnt="4">
        <dgm:presLayoutVars>
          <dgm:bulletEnabled val="1"/>
        </dgm:presLayoutVars>
      </dgm:prSet>
      <dgm:spPr/>
    </dgm:pt>
    <dgm:pt modelId="{39B4F207-B651-B04D-8683-B2C3650326C6}" type="pres">
      <dgm:prSet presAssocID="{82A6E739-1A02-4A7C-944E-3F978215F286}" presName="FiveConn_3-4" presStyleLbl="fgAccFollowNode1" presStyleIdx="2" presStyleCnt="4">
        <dgm:presLayoutVars>
          <dgm:bulletEnabled val="1"/>
        </dgm:presLayoutVars>
      </dgm:prSet>
      <dgm:spPr/>
    </dgm:pt>
    <dgm:pt modelId="{C86DEA34-0FAB-BA48-9FB0-791168E769DD}" type="pres">
      <dgm:prSet presAssocID="{82A6E739-1A02-4A7C-944E-3F978215F286}" presName="FiveConn_4-5" presStyleLbl="fgAccFollowNode1" presStyleIdx="3" presStyleCnt="4">
        <dgm:presLayoutVars>
          <dgm:bulletEnabled val="1"/>
        </dgm:presLayoutVars>
      </dgm:prSet>
      <dgm:spPr/>
    </dgm:pt>
    <dgm:pt modelId="{22436E06-4EC4-924A-B238-0F57A41469DD}" type="pres">
      <dgm:prSet presAssocID="{82A6E739-1A02-4A7C-944E-3F978215F286}" presName="FiveNodes_1_text" presStyleLbl="node1" presStyleIdx="4" presStyleCnt="5">
        <dgm:presLayoutVars>
          <dgm:bulletEnabled val="1"/>
        </dgm:presLayoutVars>
      </dgm:prSet>
      <dgm:spPr/>
    </dgm:pt>
    <dgm:pt modelId="{A281021C-C6FF-804F-85C3-F8D1358C263B}" type="pres">
      <dgm:prSet presAssocID="{82A6E739-1A02-4A7C-944E-3F978215F286}" presName="FiveNodes_2_text" presStyleLbl="node1" presStyleIdx="4" presStyleCnt="5">
        <dgm:presLayoutVars>
          <dgm:bulletEnabled val="1"/>
        </dgm:presLayoutVars>
      </dgm:prSet>
      <dgm:spPr/>
    </dgm:pt>
    <dgm:pt modelId="{BF85AD37-E316-E543-B5F7-5CE56A2A6D1B}" type="pres">
      <dgm:prSet presAssocID="{82A6E739-1A02-4A7C-944E-3F978215F286}" presName="FiveNodes_3_text" presStyleLbl="node1" presStyleIdx="4" presStyleCnt="5">
        <dgm:presLayoutVars>
          <dgm:bulletEnabled val="1"/>
        </dgm:presLayoutVars>
      </dgm:prSet>
      <dgm:spPr/>
    </dgm:pt>
    <dgm:pt modelId="{FB5BE13E-763F-1048-80CE-14802BE6C253}" type="pres">
      <dgm:prSet presAssocID="{82A6E739-1A02-4A7C-944E-3F978215F286}" presName="FiveNodes_4_text" presStyleLbl="node1" presStyleIdx="4" presStyleCnt="5">
        <dgm:presLayoutVars>
          <dgm:bulletEnabled val="1"/>
        </dgm:presLayoutVars>
      </dgm:prSet>
      <dgm:spPr/>
    </dgm:pt>
    <dgm:pt modelId="{1691454D-9648-E34F-99C7-5C9B1CD8BECA}" type="pres">
      <dgm:prSet presAssocID="{82A6E739-1A02-4A7C-944E-3F978215F286}" presName="FiveNodes_5_text" presStyleLbl="node1" presStyleIdx="4" presStyleCnt="5">
        <dgm:presLayoutVars>
          <dgm:bulletEnabled val="1"/>
        </dgm:presLayoutVars>
      </dgm:prSet>
      <dgm:spPr/>
    </dgm:pt>
  </dgm:ptLst>
  <dgm:cxnLst>
    <dgm:cxn modelId="{7AA5A604-9BCE-5C46-81CC-E7676E778267}" type="presOf" srcId="{FA764CAC-2445-4935-BAC0-5D7AEBD34E08}" destId="{8D4F8CE8-0F1A-3E4C-9C33-3F8B2B3FB7D8}" srcOrd="0" destOrd="0" presId="urn:microsoft.com/office/officeart/2005/8/layout/vProcess5"/>
    <dgm:cxn modelId="{B4CFAA1C-3D19-FA40-97AF-C67AED395776}" type="presOf" srcId="{CA179D13-38A9-4A58-B866-4E42C5E9A3D9}" destId="{22436E06-4EC4-924A-B238-0F57A41469DD}" srcOrd="1" destOrd="0" presId="urn:microsoft.com/office/officeart/2005/8/layout/vProcess5"/>
    <dgm:cxn modelId="{0B606F24-2EEF-5D40-826D-393621819747}" type="presOf" srcId="{4B9994F7-17E0-459A-A422-CCB87A44EF96}" destId="{C86DEA34-0FAB-BA48-9FB0-791168E769DD}" srcOrd="0" destOrd="0" presId="urn:microsoft.com/office/officeart/2005/8/layout/vProcess5"/>
    <dgm:cxn modelId="{7F8A1433-B11C-4F7E-A200-D2D45E710C74}" srcId="{82A6E739-1A02-4A7C-944E-3F978215F286}" destId="{FA764CAC-2445-4935-BAC0-5D7AEBD34E08}" srcOrd="4" destOrd="0" parTransId="{59F641C3-7C4E-46A5-B683-FABBA3967BE6}" sibTransId="{150BE846-6591-48C2-9E50-307137CCD049}"/>
    <dgm:cxn modelId="{7AACF050-C880-5648-AFBA-0E5FB04EB3CC}" type="presOf" srcId="{FBF55F96-27AC-42E6-8359-19EE469A1BF0}" destId="{39B4F207-B651-B04D-8683-B2C3650326C6}" srcOrd="0" destOrd="0" presId="urn:microsoft.com/office/officeart/2005/8/layout/vProcess5"/>
    <dgm:cxn modelId="{05181676-221F-1E42-B215-C0D6EC67FDE0}" type="presOf" srcId="{FC96A827-62F1-4E9B-BB9A-9671168D6821}" destId="{1A29CCDC-A9D7-6F4C-BF72-EDFD1EC7C161}" srcOrd="0" destOrd="0" presId="urn:microsoft.com/office/officeart/2005/8/layout/vProcess5"/>
    <dgm:cxn modelId="{1200B785-3784-4DF3-B364-515780B89A56}" srcId="{82A6E739-1A02-4A7C-944E-3F978215F286}" destId="{EBD61A56-1B0D-474B-A246-B2F572E29D80}" srcOrd="2" destOrd="0" parTransId="{F0E8F95F-8B7F-4F1D-9B3C-D9898E7D7266}" sibTransId="{FBF55F96-27AC-42E6-8359-19EE469A1BF0}"/>
    <dgm:cxn modelId="{59EBA786-03F4-1444-84E2-52ADCE1904E9}" type="presOf" srcId="{EBD61A56-1B0D-474B-A246-B2F572E29D80}" destId="{9EA6FBBA-31DA-C343-ABF0-65EDA846554C}" srcOrd="0" destOrd="0" presId="urn:microsoft.com/office/officeart/2005/8/layout/vProcess5"/>
    <dgm:cxn modelId="{A8E76E8E-EC51-E147-974D-6FAF23AA1614}" type="presOf" srcId="{2E1A51B1-A1F3-4A6D-8DA6-1AD666A14BEA}" destId="{FB5BE13E-763F-1048-80CE-14802BE6C253}" srcOrd="1" destOrd="0" presId="urn:microsoft.com/office/officeart/2005/8/layout/vProcess5"/>
    <dgm:cxn modelId="{49A16096-1725-48C9-96FE-F862DD5C1EF9}" srcId="{82A6E739-1A02-4A7C-944E-3F978215F286}" destId="{936680E4-92E5-4E37-A1CF-5A47AD6F61FF}" srcOrd="1" destOrd="0" parTransId="{7E0616F1-1903-4498-9665-EAD62AFFB608}" sibTransId="{2CB51F3A-51F0-468F-BAEE-3B78C89BDC1E}"/>
    <dgm:cxn modelId="{CB59B096-7984-4541-9020-35980ED5EF51}" type="presOf" srcId="{CA179D13-38A9-4A58-B866-4E42C5E9A3D9}" destId="{42098D5A-AABA-9D40-A0B8-E6B050FD4760}" srcOrd="0" destOrd="0" presId="urn:microsoft.com/office/officeart/2005/8/layout/vProcess5"/>
    <dgm:cxn modelId="{3E71B4A4-1618-5F40-A528-BADCDCEFD094}" type="presOf" srcId="{936680E4-92E5-4E37-A1CF-5A47AD6F61FF}" destId="{91CA10D3-3347-B54A-BA05-36FC7ECAAA4B}" srcOrd="0" destOrd="0" presId="urn:microsoft.com/office/officeart/2005/8/layout/vProcess5"/>
    <dgm:cxn modelId="{3D3924A5-F298-454E-B022-4F9997BE1A53}" type="presOf" srcId="{936680E4-92E5-4E37-A1CF-5A47AD6F61FF}" destId="{A281021C-C6FF-804F-85C3-F8D1358C263B}" srcOrd="1" destOrd="0" presId="urn:microsoft.com/office/officeart/2005/8/layout/vProcess5"/>
    <dgm:cxn modelId="{9030CEA9-06D5-124C-A006-2D678888D8F7}" type="presOf" srcId="{EBD61A56-1B0D-474B-A246-B2F572E29D80}" destId="{BF85AD37-E316-E543-B5F7-5CE56A2A6D1B}" srcOrd="1" destOrd="0" presId="urn:microsoft.com/office/officeart/2005/8/layout/vProcess5"/>
    <dgm:cxn modelId="{C503F8AB-5A2D-9B4C-98D4-B0A9985888CB}" type="presOf" srcId="{82A6E739-1A02-4A7C-944E-3F978215F286}" destId="{13E641DC-4B0B-6348-9FBE-FF07EF8CDAD7}" srcOrd="0" destOrd="0" presId="urn:microsoft.com/office/officeart/2005/8/layout/vProcess5"/>
    <dgm:cxn modelId="{2CC013D2-5247-3E44-9281-4755E22C3E9F}" type="presOf" srcId="{FA764CAC-2445-4935-BAC0-5D7AEBD34E08}" destId="{1691454D-9648-E34F-99C7-5C9B1CD8BECA}" srcOrd="1" destOrd="0" presId="urn:microsoft.com/office/officeart/2005/8/layout/vProcess5"/>
    <dgm:cxn modelId="{9608C7D3-57E3-F441-A022-4552EE0C60E2}" type="presOf" srcId="{2CB51F3A-51F0-468F-BAEE-3B78C89BDC1E}" destId="{9C6506B5-3676-CD48-9B9E-2FE23AE7F179}" srcOrd="0" destOrd="0" presId="urn:microsoft.com/office/officeart/2005/8/layout/vProcess5"/>
    <dgm:cxn modelId="{1CBABEE1-0759-B041-A33F-A210843803D1}" type="presOf" srcId="{2E1A51B1-A1F3-4A6D-8DA6-1AD666A14BEA}" destId="{A7533A7C-5BAD-5642-8736-DAAEC38DA0C2}" srcOrd="0" destOrd="0" presId="urn:microsoft.com/office/officeart/2005/8/layout/vProcess5"/>
    <dgm:cxn modelId="{CDE711E6-D538-42E0-AD9C-DD47779DEB2B}" srcId="{82A6E739-1A02-4A7C-944E-3F978215F286}" destId="{CA179D13-38A9-4A58-B866-4E42C5E9A3D9}" srcOrd="0" destOrd="0" parTransId="{1656093C-26DE-4D4B-9C27-062F1F3C8605}" sibTransId="{FC96A827-62F1-4E9B-BB9A-9671168D6821}"/>
    <dgm:cxn modelId="{5A6873E8-EEF1-461C-B176-8913E3CDF88F}" srcId="{82A6E739-1A02-4A7C-944E-3F978215F286}" destId="{2E1A51B1-A1F3-4A6D-8DA6-1AD666A14BEA}" srcOrd="3" destOrd="0" parTransId="{26D114AB-9873-4653-AD98-77124AA2C43C}" sibTransId="{4B9994F7-17E0-459A-A422-CCB87A44EF96}"/>
    <dgm:cxn modelId="{3B222A14-B359-9B45-B902-944C6BC3AA94}" type="presParOf" srcId="{13E641DC-4B0B-6348-9FBE-FF07EF8CDAD7}" destId="{263018BD-28A7-3E4A-A753-F5EC3C4E3AE1}" srcOrd="0" destOrd="0" presId="urn:microsoft.com/office/officeart/2005/8/layout/vProcess5"/>
    <dgm:cxn modelId="{B432B81C-CC8F-1E4B-ACC2-F6D05D22086E}" type="presParOf" srcId="{13E641DC-4B0B-6348-9FBE-FF07EF8CDAD7}" destId="{42098D5A-AABA-9D40-A0B8-E6B050FD4760}" srcOrd="1" destOrd="0" presId="urn:microsoft.com/office/officeart/2005/8/layout/vProcess5"/>
    <dgm:cxn modelId="{185E0AB4-D469-FE40-8FAB-50C6660BFB8A}" type="presParOf" srcId="{13E641DC-4B0B-6348-9FBE-FF07EF8CDAD7}" destId="{91CA10D3-3347-B54A-BA05-36FC7ECAAA4B}" srcOrd="2" destOrd="0" presId="urn:microsoft.com/office/officeart/2005/8/layout/vProcess5"/>
    <dgm:cxn modelId="{A8AD642B-B11A-ED46-9E82-15E21B69C0A1}" type="presParOf" srcId="{13E641DC-4B0B-6348-9FBE-FF07EF8CDAD7}" destId="{9EA6FBBA-31DA-C343-ABF0-65EDA846554C}" srcOrd="3" destOrd="0" presId="urn:microsoft.com/office/officeart/2005/8/layout/vProcess5"/>
    <dgm:cxn modelId="{A1332900-8690-874E-B63E-0841B94EBFC8}" type="presParOf" srcId="{13E641DC-4B0B-6348-9FBE-FF07EF8CDAD7}" destId="{A7533A7C-5BAD-5642-8736-DAAEC38DA0C2}" srcOrd="4" destOrd="0" presId="urn:microsoft.com/office/officeart/2005/8/layout/vProcess5"/>
    <dgm:cxn modelId="{0076C01C-B582-DE40-B123-F1FD4FAB98E9}" type="presParOf" srcId="{13E641DC-4B0B-6348-9FBE-FF07EF8CDAD7}" destId="{8D4F8CE8-0F1A-3E4C-9C33-3F8B2B3FB7D8}" srcOrd="5" destOrd="0" presId="urn:microsoft.com/office/officeart/2005/8/layout/vProcess5"/>
    <dgm:cxn modelId="{9E548105-1B82-FF4D-9C55-59392C1F40AF}" type="presParOf" srcId="{13E641DC-4B0B-6348-9FBE-FF07EF8CDAD7}" destId="{1A29CCDC-A9D7-6F4C-BF72-EDFD1EC7C161}" srcOrd="6" destOrd="0" presId="urn:microsoft.com/office/officeart/2005/8/layout/vProcess5"/>
    <dgm:cxn modelId="{791F672B-1381-344E-8406-9A2CCBD62B9F}" type="presParOf" srcId="{13E641DC-4B0B-6348-9FBE-FF07EF8CDAD7}" destId="{9C6506B5-3676-CD48-9B9E-2FE23AE7F179}" srcOrd="7" destOrd="0" presId="urn:microsoft.com/office/officeart/2005/8/layout/vProcess5"/>
    <dgm:cxn modelId="{73C58512-486C-3F4E-9BAD-21F403F54712}" type="presParOf" srcId="{13E641DC-4B0B-6348-9FBE-FF07EF8CDAD7}" destId="{39B4F207-B651-B04D-8683-B2C3650326C6}" srcOrd="8" destOrd="0" presId="urn:microsoft.com/office/officeart/2005/8/layout/vProcess5"/>
    <dgm:cxn modelId="{20DBAF83-8735-8D42-B3D6-F176C350A04E}" type="presParOf" srcId="{13E641DC-4B0B-6348-9FBE-FF07EF8CDAD7}" destId="{C86DEA34-0FAB-BA48-9FB0-791168E769DD}" srcOrd="9" destOrd="0" presId="urn:microsoft.com/office/officeart/2005/8/layout/vProcess5"/>
    <dgm:cxn modelId="{29007A70-3096-0843-B0C8-6F8F4E07E643}" type="presParOf" srcId="{13E641DC-4B0B-6348-9FBE-FF07EF8CDAD7}" destId="{22436E06-4EC4-924A-B238-0F57A41469DD}" srcOrd="10" destOrd="0" presId="urn:microsoft.com/office/officeart/2005/8/layout/vProcess5"/>
    <dgm:cxn modelId="{53E0BC86-9B17-D849-803F-2DA8AE4D4AB1}" type="presParOf" srcId="{13E641DC-4B0B-6348-9FBE-FF07EF8CDAD7}" destId="{A281021C-C6FF-804F-85C3-F8D1358C263B}" srcOrd="11" destOrd="0" presId="urn:microsoft.com/office/officeart/2005/8/layout/vProcess5"/>
    <dgm:cxn modelId="{3DD5934F-240F-CB4F-96D4-502595CEFB4E}" type="presParOf" srcId="{13E641DC-4B0B-6348-9FBE-FF07EF8CDAD7}" destId="{BF85AD37-E316-E543-B5F7-5CE56A2A6D1B}" srcOrd="12" destOrd="0" presId="urn:microsoft.com/office/officeart/2005/8/layout/vProcess5"/>
    <dgm:cxn modelId="{81FB1711-E320-B04B-8567-797935928BA2}" type="presParOf" srcId="{13E641DC-4B0B-6348-9FBE-FF07EF8CDAD7}" destId="{FB5BE13E-763F-1048-80CE-14802BE6C253}" srcOrd="13" destOrd="0" presId="urn:microsoft.com/office/officeart/2005/8/layout/vProcess5"/>
    <dgm:cxn modelId="{8336DAB4-314C-DE4B-ACC6-7C7093EE7CE9}" type="presParOf" srcId="{13E641DC-4B0B-6348-9FBE-FF07EF8CDAD7}" destId="{1691454D-9648-E34F-99C7-5C9B1CD8BECA}"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17394-F26A-4935-A94D-4B986590E20B}">
      <dsp:nvSpPr>
        <dsp:cNvPr id="0" name=""/>
        <dsp:cNvSpPr/>
      </dsp:nvSpPr>
      <dsp:spPr>
        <a:xfrm>
          <a:off x="0" y="0"/>
          <a:ext cx="7315200" cy="1198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889000" rtl="0">
            <a:lnSpc>
              <a:spcPct val="90000"/>
            </a:lnSpc>
            <a:spcBef>
              <a:spcPct val="0"/>
            </a:spcBef>
            <a:spcAft>
              <a:spcPct val="35000"/>
            </a:spcAft>
            <a:buNone/>
          </a:pPr>
          <a:r>
            <a:rPr lang="en-US" sz="3200" b="1" kern="1200" dirty="0">
              <a:solidFill>
                <a:srgbClr val="000000">
                  <a:lumMod val="95000"/>
                  <a:lumOff val="5000"/>
                </a:srgbClr>
              </a:solidFill>
              <a:highlight>
                <a:srgbClr val="FFFF00"/>
              </a:highlight>
              <a:latin typeface="Garamond"/>
              <a:ea typeface="+mn-ea"/>
              <a:cs typeface="+mn-cs"/>
            </a:rPr>
            <a:t>Gathers detailed information beyond scanning</a:t>
          </a:r>
        </a:p>
      </dsp:txBody>
      <dsp:txXfrm>
        <a:off x="58485" y="58485"/>
        <a:ext cx="7198230" cy="1081110"/>
      </dsp:txXfrm>
    </dsp:sp>
    <dsp:sp modelId="{CC968B0E-5644-461C-8F1C-5B9D8B5AAC74}">
      <dsp:nvSpPr>
        <dsp:cNvPr id="0" name=""/>
        <dsp:cNvSpPr/>
      </dsp:nvSpPr>
      <dsp:spPr>
        <a:xfrm>
          <a:off x="0" y="1533914"/>
          <a:ext cx="7315200" cy="5488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Uses different protocols such as ICMP and SNMP</a:t>
          </a:r>
        </a:p>
      </dsp:txBody>
      <dsp:txXfrm>
        <a:off x="26793" y="1560707"/>
        <a:ext cx="7261614" cy="495278"/>
      </dsp:txXfrm>
    </dsp:sp>
    <dsp:sp modelId="{15812616-AA0E-4A2E-A863-A37D1F286EE8}">
      <dsp:nvSpPr>
        <dsp:cNvPr id="0" name=""/>
        <dsp:cNvSpPr/>
      </dsp:nvSpPr>
      <dsp:spPr>
        <a:xfrm>
          <a:off x="0" y="2267099"/>
          <a:ext cx="7315200" cy="4661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Can create effective picture of network</a:t>
          </a:r>
        </a:p>
      </dsp:txBody>
      <dsp:txXfrm>
        <a:off x="22757" y="2289856"/>
        <a:ext cx="7269686" cy="420670"/>
      </dsp:txXfrm>
    </dsp:sp>
    <dsp:sp modelId="{78E678F1-0365-4EC3-8428-1E0501CBF180}">
      <dsp:nvSpPr>
        <dsp:cNvPr id="0" name=""/>
        <dsp:cNvSpPr/>
      </dsp:nvSpPr>
      <dsp:spPr>
        <a:xfrm>
          <a:off x="0" y="2842418"/>
          <a:ext cx="7315200" cy="1198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b="1" kern="1200" dirty="0">
              <a:solidFill>
                <a:srgbClr val="000000">
                  <a:lumMod val="95000"/>
                  <a:lumOff val="5000"/>
                </a:srgbClr>
              </a:solidFill>
              <a:highlight>
                <a:srgbClr val="FFFF00"/>
              </a:highlight>
              <a:latin typeface="Garamond"/>
              <a:ea typeface="+mn-ea"/>
              <a:cs typeface="+mn-cs"/>
            </a:rPr>
            <a:t>Relies on both manual and automated methods</a:t>
          </a:r>
        </a:p>
      </dsp:txBody>
      <dsp:txXfrm>
        <a:off x="58485" y="2900903"/>
        <a:ext cx="7198230" cy="1081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4F173-D9DB-466C-A6B7-E84CD18ABACF}">
      <dsp:nvSpPr>
        <dsp:cNvPr id="0" name=""/>
        <dsp:cNvSpPr/>
      </dsp:nvSpPr>
      <dsp:spPr>
        <a:xfrm>
          <a:off x="-5772556" y="-883528"/>
          <a:ext cx="6872457" cy="6872457"/>
        </a:xfrm>
        <a:prstGeom prst="blockArc">
          <a:avLst>
            <a:gd name="adj1" fmla="val 18900000"/>
            <a:gd name="adj2" fmla="val 2700000"/>
            <a:gd name="adj3" fmla="val 31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EEAC73-3808-44CD-8F02-1B6E563F74D5}">
      <dsp:nvSpPr>
        <dsp:cNvPr id="0" name=""/>
        <dsp:cNvSpPr/>
      </dsp:nvSpPr>
      <dsp:spPr>
        <a:xfrm>
          <a:off x="409804" y="268850"/>
          <a:ext cx="5138264" cy="5374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kern="1200" dirty="0"/>
            <a:t>Commonly exploited service</a:t>
          </a:r>
        </a:p>
      </dsp:txBody>
      <dsp:txXfrm>
        <a:off x="409804" y="268850"/>
        <a:ext cx="5138264" cy="537496"/>
      </dsp:txXfrm>
    </dsp:sp>
    <dsp:sp modelId="{9EAF77BF-5D9B-4900-86AA-7FCFDF36FCC5}">
      <dsp:nvSpPr>
        <dsp:cNvPr id="0" name=""/>
        <dsp:cNvSpPr/>
      </dsp:nvSpPr>
      <dsp:spPr>
        <a:xfrm>
          <a:off x="73869" y="201663"/>
          <a:ext cx="671870" cy="67187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6DFB44-F964-44B5-A01D-F886D09DDF2B}">
      <dsp:nvSpPr>
        <dsp:cNvPr id="0" name=""/>
        <dsp:cNvSpPr/>
      </dsp:nvSpPr>
      <dsp:spPr>
        <a:xfrm>
          <a:off x="851932" y="1074993"/>
          <a:ext cx="4696137" cy="5374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kern="1200" dirty="0"/>
            <a:t>Designed for small networks</a:t>
          </a:r>
        </a:p>
      </dsp:txBody>
      <dsp:txXfrm>
        <a:off x="851932" y="1074993"/>
        <a:ext cx="4696137" cy="537496"/>
      </dsp:txXfrm>
    </dsp:sp>
    <dsp:sp modelId="{6BB974E8-45EC-4A08-AD78-9D49F9CE2969}">
      <dsp:nvSpPr>
        <dsp:cNvPr id="0" name=""/>
        <dsp:cNvSpPr/>
      </dsp:nvSpPr>
      <dsp:spPr>
        <a:xfrm>
          <a:off x="515997" y="1007805"/>
          <a:ext cx="671870" cy="67187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81CC3D-2EF1-4E66-A9C0-54B5DB5F615F}">
      <dsp:nvSpPr>
        <dsp:cNvPr id="0" name=""/>
        <dsp:cNvSpPr/>
      </dsp:nvSpPr>
      <dsp:spPr>
        <a:xfrm>
          <a:off x="1054106" y="1881135"/>
          <a:ext cx="4493963" cy="5374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kern="1200" dirty="0"/>
            <a:t>Is extremely vulnerable</a:t>
          </a:r>
        </a:p>
      </dsp:txBody>
      <dsp:txXfrm>
        <a:off x="1054106" y="1881135"/>
        <a:ext cx="4493963" cy="537496"/>
      </dsp:txXfrm>
    </dsp:sp>
    <dsp:sp modelId="{896C6EA8-F69A-47E1-90D5-97AB7AADEDA7}">
      <dsp:nvSpPr>
        <dsp:cNvPr id="0" name=""/>
        <dsp:cNvSpPr/>
      </dsp:nvSpPr>
      <dsp:spPr>
        <a:xfrm>
          <a:off x="718171" y="1813948"/>
          <a:ext cx="671870" cy="67187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E49433-C28C-470F-B51F-2A76222C0497}">
      <dsp:nvSpPr>
        <dsp:cNvPr id="0" name=""/>
        <dsp:cNvSpPr/>
      </dsp:nvSpPr>
      <dsp:spPr>
        <a:xfrm>
          <a:off x="1054106" y="2686767"/>
          <a:ext cx="4493963" cy="5374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kern="1200" dirty="0"/>
            <a:t>Can be used to extract all sorts of information from a target</a:t>
          </a:r>
        </a:p>
      </dsp:txBody>
      <dsp:txXfrm>
        <a:off x="1054106" y="2686767"/>
        <a:ext cx="4493963" cy="537496"/>
      </dsp:txXfrm>
    </dsp:sp>
    <dsp:sp modelId="{BEE9593D-426F-4792-9062-02EE63D44ECE}">
      <dsp:nvSpPr>
        <dsp:cNvPr id="0" name=""/>
        <dsp:cNvSpPr/>
      </dsp:nvSpPr>
      <dsp:spPr>
        <a:xfrm>
          <a:off x="718171" y="2619580"/>
          <a:ext cx="671870" cy="67187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F21703-C76E-4061-81BF-E4F24996F9AE}">
      <dsp:nvSpPr>
        <dsp:cNvPr id="0" name=""/>
        <dsp:cNvSpPr/>
      </dsp:nvSpPr>
      <dsp:spPr>
        <a:xfrm>
          <a:off x="851932" y="3492910"/>
          <a:ext cx="4696137" cy="5374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kern="1200" dirty="0"/>
            <a:t>Considered a legacy protocol</a:t>
          </a:r>
        </a:p>
      </dsp:txBody>
      <dsp:txXfrm>
        <a:off x="851932" y="3492910"/>
        <a:ext cx="4696137" cy="537496"/>
      </dsp:txXfrm>
    </dsp:sp>
    <dsp:sp modelId="{6F56405C-DD8F-4154-A350-3A96205B042E}">
      <dsp:nvSpPr>
        <dsp:cNvPr id="0" name=""/>
        <dsp:cNvSpPr/>
      </dsp:nvSpPr>
      <dsp:spPr>
        <a:xfrm>
          <a:off x="515997" y="3425723"/>
          <a:ext cx="671870" cy="67187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A15A4D-4763-4F52-B5F6-E944044B57BF}">
      <dsp:nvSpPr>
        <dsp:cNvPr id="0" name=""/>
        <dsp:cNvSpPr/>
      </dsp:nvSpPr>
      <dsp:spPr>
        <a:xfrm>
          <a:off x="409804" y="4299053"/>
          <a:ext cx="5138264" cy="5374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638" tIns="50800" rIns="50800" bIns="50800" numCol="1" spcCol="1270" anchor="ctr" anchorCtr="0">
          <a:noAutofit/>
        </a:bodyPr>
        <a:lstStyle/>
        <a:p>
          <a:pPr marL="0" lvl="0" indent="0" algn="l" defTabSz="889000" rtl="0">
            <a:lnSpc>
              <a:spcPct val="90000"/>
            </a:lnSpc>
            <a:spcBef>
              <a:spcPct val="0"/>
            </a:spcBef>
            <a:spcAft>
              <a:spcPct val="35000"/>
            </a:spcAft>
            <a:buNone/>
          </a:pPr>
          <a:r>
            <a:rPr lang="en-US" sz="2000" kern="1200" dirty="0"/>
            <a:t>Still available and running on Windows systems by default</a:t>
          </a:r>
        </a:p>
      </dsp:txBody>
      <dsp:txXfrm>
        <a:off x="409804" y="4299053"/>
        <a:ext cx="5138264" cy="537496"/>
      </dsp:txXfrm>
    </dsp:sp>
    <dsp:sp modelId="{3EF56D33-63DF-4444-8AE3-EBF6EF655D62}">
      <dsp:nvSpPr>
        <dsp:cNvPr id="0" name=""/>
        <dsp:cNvSpPr/>
      </dsp:nvSpPr>
      <dsp:spPr>
        <a:xfrm>
          <a:off x="73869" y="4231866"/>
          <a:ext cx="671870" cy="67187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98D5A-AABA-9D40-A0B8-E6B050FD4760}">
      <dsp:nvSpPr>
        <dsp:cNvPr id="0" name=""/>
        <dsp:cNvSpPr/>
      </dsp:nvSpPr>
      <dsp:spPr>
        <a:xfrm>
          <a:off x="0" y="0"/>
          <a:ext cx="6114014" cy="905256"/>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Exploitation framework</a:t>
          </a:r>
        </a:p>
      </dsp:txBody>
      <dsp:txXfrm>
        <a:off x="26514" y="26514"/>
        <a:ext cx="5031257" cy="852228"/>
      </dsp:txXfrm>
    </dsp:sp>
    <dsp:sp modelId="{91CA10D3-3347-B54A-BA05-36FC7ECAAA4B}">
      <dsp:nvSpPr>
        <dsp:cNvPr id="0" name=""/>
        <dsp:cNvSpPr/>
      </dsp:nvSpPr>
      <dsp:spPr>
        <a:xfrm>
          <a:off x="456565" y="1030986"/>
          <a:ext cx="6114014" cy="905256"/>
        </a:xfrm>
        <a:prstGeom prst="roundRect">
          <a:avLst>
            <a:gd name="adj" fmla="val 10000"/>
          </a:avLst>
        </a:prstGeom>
        <a:solidFill>
          <a:schemeClr val="accent2">
            <a:hueOff val="372292"/>
            <a:satOff val="-197"/>
            <a:lumOff val="245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Written in Ruby</a:t>
          </a:r>
        </a:p>
      </dsp:txBody>
      <dsp:txXfrm>
        <a:off x="483079" y="1057500"/>
        <a:ext cx="5016003" cy="852228"/>
      </dsp:txXfrm>
    </dsp:sp>
    <dsp:sp modelId="{9EA6FBBA-31DA-C343-ABF0-65EDA846554C}">
      <dsp:nvSpPr>
        <dsp:cNvPr id="0" name=""/>
        <dsp:cNvSpPr/>
      </dsp:nvSpPr>
      <dsp:spPr>
        <a:xfrm>
          <a:off x="913131" y="2061971"/>
          <a:ext cx="6114014" cy="905256"/>
        </a:xfrm>
        <a:prstGeom prst="roundRect">
          <a:avLst>
            <a:gd name="adj" fmla="val 10000"/>
          </a:avLst>
        </a:prstGeom>
        <a:solidFill>
          <a:schemeClr val="accent2">
            <a:hueOff val="744584"/>
            <a:satOff val="-394"/>
            <a:lumOff val="490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Anyone can write modules for Metasploit using the framework</a:t>
          </a:r>
        </a:p>
      </dsp:txBody>
      <dsp:txXfrm>
        <a:off x="939645" y="2088485"/>
        <a:ext cx="5016003" cy="852228"/>
      </dsp:txXfrm>
    </dsp:sp>
    <dsp:sp modelId="{A7533A7C-5BAD-5642-8736-DAAEC38DA0C2}">
      <dsp:nvSpPr>
        <dsp:cNvPr id="0" name=""/>
        <dsp:cNvSpPr/>
      </dsp:nvSpPr>
      <dsp:spPr>
        <a:xfrm>
          <a:off x="1369697" y="3092958"/>
          <a:ext cx="6114014" cy="905256"/>
        </a:xfrm>
        <a:prstGeom prst="roundRect">
          <a:avLst>
            <a:gd name="adj" fmla="val 10000"/>
          </a:avLst>
        </a:prstGeom>
        <a:solidFill>
          <a:schemeClr val="accent2">
            <a:hueOff val="1116876"/>
            <a:satOff val="-590"/>
            <a:lumOff val="7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Modules written for Metasploit can expose variables the user needs to define</a:t>
          </a:r>
        </a:p>
      </dsp:txBody>
      <dsp:txXfrm>
        <a:off x="1396211" y="3119472"/>
        <a:ext cx="5016003" cy="852227"/>
      </dsp:txXfrm>
    </dsp:sp>
    <dsp:sp modelId="{8D4F8CE8-0F1A-3E4C-9C33-3F8B2B3FB7D8}">
      <dsp:nvSpPr>
        <dsp:cNvPr id="0" name=""/>
        <dsp:cNvSpPr/>
      </dsp:nvSpPr>
      <dsp:spPr>
        <a:xfrm>
          <a:off x="1826263" y="4123943"/>
          <a:ext cx="6114014" cy="905256"/>
        </a:xfrm>
        <a:prstGeom prst="roundRect">
          <a:avLst>
            <a:gd name="adj" fmla="val 10000"/>
          </a:avLst>
        </a:prstGeom>
        <a:solidFill>
          <a:schemeClr val="accent2">
            <a:hueOff val="1489167"/>
            <a:satOff val="-787"/>
            <a:lumOff val="980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msfconsole</a:t>
          </a:r>
          <a:r>
            <a:rPr lang="en-US" sz="2400" kern="1200" dirty="0"/>
            <a:t> is the command line program used to interact with Metasploit</a:t>
          </a:r>
        </a:p>
      </dsp:txBody>
      <dsp:txXfrm>
        <a:off x="1852777" y="4150457"/>
        <a:ext cx="5016003" cy="852228"/>
      </dsp:txXfrm>
    </dsp:sp>
    <dsp:sp modelId="{1A29CCDC-A9D7-6F4C-BF72-EDFD1EC7C161}">
      <dsp:nvSpPr>
        <dsp:cNvPr id="0" name=""/>
        <dsp:cNvSpPr/>
      </dsp:nvSpPr>
      <dsp:spPr>
        <a:xfrm>
          <a:off x="5525597" y="661339"/>
          <a:ext cx="588416" cy="588416"/>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657991" y="661339"/>
        <a:ext cx="323628" cy="442783"/>
      </dsp:txXfrm>
    </dsp:sp>
    <dsp:sp modelId="{9C6506B5-3676-CD48-9B9E-2FE23AE7F179}">
      <dsp:nvSpPr>
        <dsp:cNvPr id="0" name=""/>
        <dsp:cNvSpPr/>
      </dsp:nvSpPr>
      <dsp:spPr>
        <a:xfrm>
          <a:off x="5982163" y="1692325"/>
          <a:ext cx="588416" cy="588416"/>
        </a:xfrm>
        <a:prstGeom prst="downArrow">
          <a:avLst>
            <a:gd name="adj1" fmla="val 55000"/>
            <a:gd name="adj2" fmla="val 45000"/>
          </a:avLst>
        </a:prstGeom>
        <a:solidFill>
          <a:schemeClr val="accent2">
            <a:tint val="40000"/>
            <a:alpha val="90000"/>
            <a:hueOff val="333942"/>
            <a:satOff val="4494"/>
            <a:lumOff val="587"/>
            <a:alphaOff val="0"/>
          </a:schemeClr>
        </a:solidFill>
        <a:ln w="15875" cap="flat" cmpd="sng" algn="ctr">
          <a:solidFill>
            <a:schemeClr val="accent2">
              <a:tint val="40000"/>
              <a:alpha val="90000"/>
              <a:hueOff val="333942"/>
              <a:satOff val="4494"/>
              <a:lumOff val="58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114557" y="1692325"/>
        <a:ext cx="323628" cy="442783"/>
      </dsp:txXfrm>
    </dsp:sp>
    <dsp:sp modelId="{39B4F207-B651-B04D-8683-B2C3650326C6}">
      <dsp:nvSpPr>
        <dsp:cNvPr id="0" name=""/>
        <dsp:cNvSpPr/>
      </dsp:nvSpPr>
      <dsp:spPr>
        <a:xfrm>
          <a:off x="6438729" y="2708224"/>
          <a:ext cx="588416" cy="588416"/>
        </a:xfrm>
        <a:prstGeom prst="downArrow">
          <a:avLst>
            <a:gd name="adj1" fmla="val 55000"/>
            <a:gd name="adj2" fmla="val 45000"/>
          </a:avLst>
        </a:prstGeom>
        <a:solidFill>
          <a:schemeClr val="accent2">
            <a:tint val="40000"/>
            <a:alpha val="90000"/>
            <a:hueOff val="667883"/>
            <a:satOff val="8989"/>
            <a:lumOff val="1174"/>
            <a:alphaOff val="0"/>
          </a:schemeClr>
        </a:solidFill>
        <a:ln w="15875" cap="flat" cmpd="sng" algn="ctr">
          <a:solidFill>
            <a:schemeClr val="accent2">
              <a:tint val="40000"/>
              <a:alpha val="90000"/>
              <a:hueOff val="667883"/>
              <a:satOff val="8989"/>
              <a:lumOff val="11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571123" y="2708224"/>
        <a:ext cx="323628" cy="442783"/>
      </dsp:txXfrm>
    </dsp:sp>
    <dsp:sp modelId="{C86DEA34-0FAB-BA48-9FB0-791168E769DD}">
      <dsp:nvSpPr>
        <dsp:cNvPr id="0" name=""/>
        <dsp:cNvSpPr/>
      </dsp:nvSpPr>
      <dsp:spPr>
        <a:xfrm>
          <a:off x="6895295" y="3749268"/>
          <a:ext cx="588416" cy="588416"/>
        </a:xfrm>
        <a:prstGeom prst="downArrow">
          <a:avLst>
            <a:gd name="adj1" fmla="val 55000"/>
            <a:gd name="adj2" fmla="val 45000"/>
          </a:avLst>
        </a:prstGeom>
        <a:solidFill>
          <a:schemeClr val="accent2">
            <a:tint val="40000"/>
            <a:alpha val="90000"/>
            <a:hueOff val="1001825"/>
            <a:satOff val="13483"/>
            <a:lumOff val="1761"/>
            <a:alphaOff val="0"/>
          </a:schemeClr>
        </a:solidFill>
        <a:ln w="15875" cap="flat" cmpd="sng" algn="ctr">
          <a:solidFill>
            <a:schemeClr val="accent2">
              <a:tint val="40000"/>
              <a:alpha val="90000"/>
              <a:hueOff val="1001825"/>
              <a:satOff val="13483"/>
              <a:lumOff val="17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027689" y="3749268"/>
        <a:ext cx="323628" cy="4427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415AA-7A38-4BA1-932E-206024D8AA2D}" type="datetimeFigureOut">
              <a:rPr lang="en-US" smtClean="0"/>
              <a:t>8/8/2024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36291B-002C-4933-A1DC-C971DD4FFC78}" type="slidenum">
              <a:rPr lang="en-US" smtClean="0"/>
              <a:t>‹#›</a:t>
            </a:fld>
            <a:endParaRPr lang="en-US" dirty="0"/>
          </a:p>
        </p:txBody>
      </p:sp>
    </p:spTree>
    <p:extLst>
      <p:ext uri="{BB962C8B-B14F-4D97-AF65-F5344CB8AC3E}">
        <p14:creationId xmlns:p14="http://schemas.microsoft.com/office/powerpoint/2010/main" val="82628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36291B-002C-4933-A1DC-C971DD4FFC78}" type="slidenum">
              <a:rPr lang="en-US" smtClean="0"/>
              <a:t>2</a:t>
            </a:fld>
            <a:endParaRPr lang="en-US" dirty="0"/>
          </a:p>
        </p:txBody>
      </p:sp>
    </p:spTree>
    <p:extLst>
      <p:ext uri="{BB962C8B-B14F-4D97-AF65-F5344CB8AC3E}">
        <p14:creationId xmlns:p14="http://schemas.microsoft.com/office/powerpoint/2010/main" val="74828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3</a:t>
            </a:fld>
            <a:endParaRPr lang="en-US" dirty="0"/>
          </a:p>
        </p:txBody>
      </p:sp>
    </p:spTree>
    <p:extLst>
      <p:ext uri="{BB962C8B-B14F-4D97-AF65-F5344CB8AC3E}">
        <p14:creationId xmlns:p14="http://schemas.microsoft.com/office/powerpoint/2010/main" val="1752054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36291B-002C-4933-A1DC-C971DD4FFC78}" type="slidenum">
              <a:rPr lang="en-US" smtClean="0"/>
              <a:t>12</a:t>
            </a:fld>
            <a:endParaRPr lang="en-US" dirty="0"/>
          </a:p>
        </p:txBody>
      </p:sp>
    </p:spTree>
    <p:extLst>
      <p:ext uri="{BB962C8B-B14F-4D97-AF65-F5344CB8AC3E}">
        <p14:creationId xmlns:p14="http://schemas.microsoft.com/office/powerpoint/2010/main" val="4246364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457200" marR="0" indent="457200">
              <a:spcBef>
                <a:spcPts val="0"/>
              </a:spcBef>
              <a:spcAft>
                <a:spcPts val="600"/>
              </a:spcAft>
            </a:pPr>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t>21</a:t>
            </a:fld>
            <a:endParaRPr lang="en-US" dirty="0"/>
          </a:p>
        </p:txBody>
      </p:sp>
    </p:spTree>
    <p:extLst>
      <p:ext uri="{BB962C8B-B14F-4D97-AF65-F5344CB8AC3E}">
        <p14:creationId xmlns:p14="http://schemas.microsoft.com/office/powerpoint/2010/main" val="4084893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457200" marR="0" indent="457200">
              <a:spcBef>
                <a:spcPts val="0"/>
              </a:spcBef>
              <a:spcAft>
                <a:spcPts val="600"/>
              </a:spcAft>
            </a:pPr>
            <a:endParaRPr lang="en-US" dirty="0"/>
          </a:p>
        </p:txBody>
      </p:sp>
      <p:sp>
        <p:nvSpPr>
          <p:cNvPr id="4" name="Slide Number Placeholder 3"/>
          <p:cNvSpPr>
            <a:spLocks noGrp="1"/>
          </p:cNvSpPr>
          <p:nvPr>
            <p:ph type="sldNum" sz="quarter" idx="10"/>
          </p:nvPr>
        </p:nvSpPr>
        <p:spPr/>
        <p:txBody>
          <a:bodyPr/>
          <a:lstStyle/>
          <a:p>
            <a:fld id="{7F9F0DD2-7D3F-4674-A80F-79B097420A76}"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785626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1"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027"/>
          <p:cNvSpPr>
            <a:spLocks noGrp="1" noChangeArrowheads="1"/>
          </p:cNvSpPr>
          <p:nvPr>
            <p:ph type="ftr" sz="quarter" idx="10"/>
          </p:nvPr>
        </p:nvSpPr>
        <p:spPr>
          <a:ln/>
        </p:spPr>
        <p:txBody>
          <a:bodyPr/>
          <a:lstStyle>
            <a:lvl1pPr>
              <a:defRPr/>
            </a:lvl1pPr>
          </a:lstStyle>
          <a:p>
            <a:endParaRPr lang="en-US" dirty="0">
              <a:solidFill>
                <a:srgbClr val="000000"/>
              </a:solidFill>
            </a:endParaRPr>
          </a:p>
        </p:txBody>
      </p:sp>
    </p:spTree>
    <p:extLst>
      <p:ext uri="{BB962C8B-B14F-4D97-AF65-F5344CB8AC3E}">
        <p14:creationId xmlns:p14="http://schemas.microsoft.com/office/powerpoint/2010/main" val="3296275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7"/>
          <p:cNvSpPr>
            <a:spLocks noGrp="1" noChangeArrowheads="1"/>
          </p:cNvSpPr>
          <p:nvPr>
            <p:ph type="ftr" sz="quarter" idx="10"/>
          </p:nvPr>
        </p:nvSpPr>
        <p:spPr>
          <a:ln/>
        </p:spPr>
        <p:txBody>
          <a:bodyPr/>
          <a:lstStyle>
            <a:lvl1pPr>
              <a:defRPr/>
            </a:lvl1pPr>
          </a:lstStyle>
          <a:p>
            <a:endParaRPr lang="en-US" dirty="0">
              <a:solidFill>
                <a:srgbClr val="000000"/>
              </a:solidFill>
            </a:endParaRPr>
          </a:p>
        </p:txBody>
      </p:sp>
    </p:spTree>
    <p:extLst>
      <p:ext uri="{BB962C8B-B14F-4D97-AF65-F5344CB8AC3E}">
        <p14:creationId xmlns:p14="http://schemas.microsoft.com/office/powerpoint/2010/main" val="183045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1" y="455613"/>
            <a:ext cx="1943100" cy="567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455613"/>
            <a:ext cx="5676900" cy="567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7"/>
          <p:cNvSpPr>
            <a:spLocks noGrp="1" noChangeArrowheads="1"/>
          </p:cNvSpPr>
          <p:nvPr>
            <p:ph type="ftr" sz="quarter" idx="10"/>
          </p:nvPr>
        </p:nvSpPr>
        <p:spPr>
          <a:ln/>
        </p:spPr>
        <p:txBody>
          <a:bodyPr/>
          <a:lstStyle>
            <a:lvl1pPr>
              <a:defRPr/>
            </a:lvl1pPr>
          </a:lstStyle>
          <a:p>
            <a:endParaRPr lang="en-US" dirty="0">
              <a:solidFill>
                <a:srgbClr val="000000"/>
              </a:solidFill>
            </a:endParaRPr>
          </a:p>
        </p:txBody>
      </p:sp>
    </p:spTree>
    <p:extLst>
      <p:ext uri="{BB962C8B-B14F-4D97-AF65-F5344CB8AC3E}">
        <p14:creationId xmlns:p14="http://schemas.microsoft.com/office/powerpoint/2010/main" val="2667644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215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mple with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txBody>
          <a:bodyPr lIns="288000" rIns="288000">
            <a:normAutofit/>
          </a:bodyPr>
          <a:lstStyle>
            <a:lvl1pPr algn="l">
              <a:defRPr sz="2400">
                <a:solidFill>
                  <a:schemeClr val="bg1"/>
                </a:solidFill>
                <a:latin typeface="Arial" pitchFamily="34" charset="0"/>
                <a:cs typeface="Arial" pitchFamily="34" charset="0"/>
              </a:defRPr>
            </a:lvl1pPr>
          </a:lstStyle>
          <a:p>
            <a:r>
              <a:rPr lang="en-US"/>
              <a:t>Click to edit Master title style</a:t>
            </a:r>
            <a:endParaRPr lang="en-IE" dirty="0"/>
          </a:p>
        </p:txBody>
      </p:sp>
      <p:sp>
        <p:nvSpPr>
          <p:cNvPr id="3" name="Content Placeholder 2"/>
          <p:cNvSpPr>
            <a:spLocks noGrp="1"/>
          </p:cNvSpPr>
          <p:nvPr>
            <p:ph idx="1"/>
          </p:nvPr>
        </p:nvSpPr>
        <p:spPr>
          <a:xfrm>
            <a:off x="615821" y="1144623"/>
            <a:ext cx="7809723" cy="5289452"/>
          </a:xfrm>
        </p:spPr>
        <p:txBody>
          <a:bodyPr lIns="720000" tIns="288000" rIns="180000" bIns="0"/>
          <a:lstStyle>
            <a:lvl1pPr marL="239173" indent="-239173">
              <a:buClr>
                <a:srgbClr val="30A3D2"/>
              </a:buClr>
              <a:defRPr sz="2400">
                <a:solidFill>
                  <a:schemeClr val="tx1">
                    <a:lumMod val="65000"/>
                    <a:lumOff val="35000"/>
                  </a:schemeClr>
                </a:solidFill>
                <a:latin typeface="Arial" pitchFamily="34" charset="0"/>
                <a:cs typeface="Arial" pitchFamily="34" charset="0"/>
              </a:defRPr>
            </a:lvl1pPr>
            <a:lvl2pPr marL="833926" indent="-224356">
              <a:buClr>
                <a:srgbClr val="30A3D2"/>
              </a:buClr>
              <a:buFont typeface="Arial" pitchFamily="34" charset="0"/>
              <a:buChar char="•"/>
              <a:defRPr sz="1867">
                <a:solidFill>
                  <a:schemeClr val="tx1">
                    <a:lumMod val="65000"/>
                    <a:lumOff val="35000"/>
                  </a:schemeClr>
                </a:solidFill>
                <a:latin typeface="Arial" pitchFamily="34" charset="0"/>
                <a:cs typeface="Arial" pitchFamily="34" charset="0"/>
              </a:defRPr>
            </a:lvl2pPr>
            <a:lvl3pPr marL="1439261" indent="-220122">
              <a:buClr>
                <a:srgbClr val="30A3D2"/>
              </a:buClr>
              <a:buFont typeface="Arial" pitchFamily="34" charset="0"/>
              <a:buChar char="–"/>
              <a:defRPr sz="1867">
                <a:solidFill>
                  <a:schemeClr val="tx1">
                    <a:lumMod val="65000"/>
                    <a:lumOff val="35000"/>
                  </a:schemeClr>
                </a:solidFill>
                <a:latin typeface="Arial" pitchFamily="34" charset="0"/>
                <a:cs typeface="Arial" pitchFamily="34" charset="0"/>
              </a:defRPr>
            </a:lvl3pPr>
            <a:lvl4pPr marL="2034016" indent="-205307">
              <a:buClr>
                <a:srgbClr val="30A3D2"/>
              </a:buClr>
              <a:defRPr sz="1867">
                <a:solidFill>
                  <a:schemeClr val="tx1">
                    <a:lumMod val="65000"/>
                    <a:lumOff val="35000"/>
                  </a:schemeClr>
                </a:solidFill>
                <a:latin typeface="Arial" pitchFamily="34" charset="0"/>
                <a:cs typeface="Arial" pitchFamily="34" charset="0"/>
              </a:defRPr>
            </a:lvl4pPr>
            <a:lvl5pPr marL="2630886" indent="-192609">
              <a:buClr>
                <a:srgbClr val="30A3D2"/>
              </a:buClr>
              <a:defRPr sz="1867">
                <a:solidFill>
                  <a:schemeClr val="tx1">
                    <a:lumMod val="65000"/>
                    <a:lumOff val="35000"/>
                  </a:schemeClr>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dirty="0"/>
          </a:p>
        </p:txBody>
      </p:sp>
    </p:spTree>
    <p:extLst>
      <p:ext uri="{BB962C8B-B14F-4D97-AF65-F5344CB8AC3E}">
        <p14:creationId xmlns:p14="http://schemas.microsoft.com/office/powerpoint/2010/main" val="85304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90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645152"/>
            <a:ext cx="7543800" cy="1143000"/>
          </a:xfrm>
        </p:spPr>
        <p:txBody>
          <a:bodyPr lIns="91440" rIns="91440">
            <a:normAutofit/>
          </a:bodyPr>
          <a:lstStyle>
            <a:lvl1pPr marL="0" indent="0" algn="l">
              <a:buNone/>
              <a:defRPr sz="1800" cap="all" spc="150" baseline="0">
                <a:solidFill>
                  <a:schemeClr val="tx1"/>
                </a:solidFill>
                <a:latin typeface="+mn-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905744" y="4474741"/>
            <a:ext cx="7406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0623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1650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90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663440"/>
            <a:ext cx="7543800" cy="1143000"/>
          </a:xfrm>
        </p:spPr>
        <p:txBody>
          <a:bodyPr lIns="91440" rIns="91440" anchor="t" anchorCtr="0">
            <a:normAutofit/>
          </a:bodyPr>
          <a:lstStyle>
            <a:lvl1pPr marL="0" indent="0">
              <a:buNone/>
              <a:defRPr sz="1800" cap="all" spc="150" baseline="0">
                <a:solidFill>
                  <a:schemeClr val="tx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905744" y="4485132"/>
            <a:ext cx="7406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64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2120900"/>
            <a:ext cx="3479802"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58" y="2120900"/>
            <a:ext cx="3479802"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0721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2057400"/>
            <a:ext cx="3479802" cy="736282"/>
          </a:xfrm>
        </p:spPr>
        <p:txBody>
          <a:bodyPr lIns="91440" rIns="91440" anchor="ctr">
            <a:normAutofit/>
          </a:bodyPr>
          <a:lstStyle>
            <a:lvl1pPr marL="0" indent="0">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2958275"/>
            <a:ext cx="3479802"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6958" y="2057400"/>
            <a:ext cx="3479802" cy="736282"/>
          </a:xfrm>
        </p:spPr>
        <p:txBody>
          <a:bodyPr lIns="91440" rIns="91440" anchor="ctr">
            <a:normAutofit/>
          </a:bodyPr>
          <a:lstStyle>
            <a:lvl1pPr marL="0" indent="0">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6958" y="2958274"/>
            <a:ext cx="3479802"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9003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191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7"/>
          <p:cNvSpPr>
            <a:spLocks noGrp="1" noChangeArrowheads="1"/>
          </p:cNvSpPr>
          <p:nvPr>
            <p:ph type="ftr" sz="quarter" idx="10"/>
          </p:nvPr>
        </p:nvSpPr>
        <p:spPr>
          <a:ln/>
        </p:spPr>
        <p:txBody>
          <a:bodyPr/>
          <a:lstStyle>
            <a:lvl1pPr>
              <a:defRPr/>
            </a:lvl1pPr>
          </a:lstStyle>
          <a:p>
            <a:endParaRPr lang="en-US" dirty="0">
              <a:solidFill>
                <a:srgbClr val="000000"/>
              </a:solidFill>
            </a:endParaRPr>
          </a:p>
        </p:txBody>
      </p:sp>
    </p:spTree>
    <p:extLst>
      <p:ext uri="{BB962C8B-B14F-4D97-AF65-F5344CB8AC3E}">
        <p14:creationId xmlns:p14="http://schemas.microsoft.com/office/powerpoint/2010/main" val="1482092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43974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2" y="0"/>
            <a:ext cx="3490722"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2600" y="786384"/>
            <a:ext cx="2638175" cy="2093975"/>
          </a:xfrm>
        </p:spPr>
        <p:txBody>
          <a:bodyPr anchor="b">
            <a:normAutofit/>
          </a:bodyPr>
          <a:lstStyle>
            <a:lvl1pPr>
              <a:lnSpc>
                <a:spcPct val="90000"/>
              </a:lnSpc>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094238" y="812800"/>
            <a:ext cx="4446258"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82599" y="3043051"/>
            <a:ext cx="2638175" cy="3064505"/>
          </a:xfrm>
        </p:spPr>
        <p:txBody>
          <a:bodyPr lIns="91440" rIns="91440">
            <a:normAutofit/>
          </a:bodyPr>
          <a:lstStyle>
            <a:lvl1pPr marL="0" indent="0">
              <a:buNone/>
              <a:defRPr sz="13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82598" y="6446521"/>
            <a:ext cx="2638176" cy="365125"/>
          </a:xfrm>
        </p:spPr>
        <p:txBody>
          <a:bodyPr/>
          <a:lstStyle>
            <a:lvl1pPr algn="l">
              <a:defRPr/>
            </a:lvl1pPr>
          </a:lstStyle>
          <a:p>
            <a:fld id="{92BEA474-078D-4E9B-9B14-09A87B19DC46}" type="datetime1">
              <a:rPr lang="en-US" smtClean="0"/>
              <a:t>8/8/2024</a:t>
            </a:fld>
            <a:endParaRPr lang="en-US" dirty="0"/>
          </a:p>
        </p:txBody>
      </p:sp>
      <p:sp>
        <p:nvSpPr>
          <p:cNvPr id="6" name="Footer Placeholder 5"/>
          <p:cNvSpPr>
            <a:spLocks noGrp="1"/>
          </p:cNvSpPr>
          <p:nvPr>
            <p:ph type="ftr" sz="quarter" idx="11"/>
          </p:nvPr>
        </p:nvSpPr>
        <p:spPr>
          <a:xfrm>
            <a:off x="4094238" y="6446521"/>
            <a:ext cx="4000514"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11170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9141619"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2" y="0"/>
            <a:ext cx="9143989" cy="4578350"/>
          </a:xfrm>
          <a:solidFill>
            <a:schemeClr val="bg1">
              <a:lumMod val="85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822960" y="4799362"/>
            <a:ext cx="7585234" cy="743682"/>
          </a:xfrm>
        </p:spPr>
        <p:txBody>
          <a:bodyPr tIns="0" bIns="0" anchor="b">
            <a:noAutofit/>
          </a:bodyPr>
          <a:lstStyle>
            <a:lvl1pPr>
              <a:defRPr sz="27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22959" y="5715000"/>
            <a:ext cx="7584948" cy="609600"/>
          </a:xfrm>
        </p:spPr>
        <p:txBody>
          <a:bodyPr lIns="91440" tIns="0" rIns="91440" bIns="0">
            <a:normAutofit/>
          </a:bodyPr>
          <a:lstStyle>
            <a:lvl1pPr marL="0" indent="0">
              <a:spcBef>
                <a:spcPts val="0"/>
              </a:spcBef>
              <a:spcAft>
                <a:spcPts val="450"/>
              </a:spcAft>
              <a:buNone/>
              <a:defRPr sz="13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8/8/2024</a:t>
            </a:fld>
            <a:endParaRPr lang="en-US" dirty="0"/>
          </a:p>
        </p:txBody>
      </p:sp>
      <p:sp>
        <p:nvSpPr>
          <p:cNvPr id="6" name="Footer Placeholder 5"/>
          <p:cNvSpPr>
            <a:spLocks noGrp="1"/>
          </p:cNvSpPr>
          <p:nvPr>
            <p:ph type="ftr" sz="quarter" idx="11"/>
          </p:nvPr>
        </p:nvSpPr>
        <p:spPr>
          <a:xfrm>
            <a:off x="822959" y="6446839"/>
            <a:ext cx="5113697"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4898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8/8/2024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41602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8/8/2024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702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7"/>
          <p:cNvSpPr>
            <a:spLocks noGrp="1" noChangeArrowheads="1"/>
          </p:cNvSpPr>
          <p:nvPr>
            <p:ph type="ftr" sz="quarter" idx="10"/>
          </p:nvPr>
        </p:nvSpPr>
        <p:spPr>
          <a:ln/>
        </p:spPr>
        <p:txBody>
          <a:bodyPr/>
          <a:lstStyle>
            <a:lvl1pPr>
              <a:defRPr/>
            </a:lvl1pPr>
          </a:lstStyle>
          <a:p>
            <a:endParaRPr lang="en-US" dirty="0">
              <a:solidFill>
                <a:srgbClr val="000000"/>
              </a:solidFill>
            </a:endParaRPr>
          </a:p>
        </p:txBody>
      </p:sp>
    </p:spTree>
    <p:extLst>
      <p:ext uri="{BB962C8B-B14F-4D97-AF65-F5344CB8AC3E}">
        <p14:creationId xmlns:p14="http://schemas.microsoft.com/office/powerpoint/2010/main" val="850244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1600202"/>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600202"/>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7"/>
          <p:cNvSpPr>
            <a:spLocks noGrp="1" noChangeArrowheads="1"/>
          </p:cNvSpPr>
          <p:nvPr>
            <p:ph type="ftr" sz="quarter" idx="10"/>
          </p:nvPr>
        </p:nvSpPr>
        <p:spPr>
          <a:ln/>
        </p:spPr>
        <p:txBody>
          <a:bodyPr/>
          <a:lstStyle>
            <a:lvl1pPr>
              <a:defRPr/>
            </a:lvl1pPr>
          </a:lstStyle>
          <a:p>
            <a:endParaRPr lang="en-US" dirty="0">
              <a:solidFill>
                <a:srgbClr val="000000"/>
              </a:solidFill>
            </a:endParaRPr>
          </a:p>
        </p:txBody>
      </p:sp>
    </p:spTree>
    <p:extLst>
      <p:ext uri="{BB962C8B-B14F-4D97-AF65-F5344CB8AC3E}">
        <p14:creationId xmlns:p14="http://schemas.microsoft.com/office/powerpoint/2010/main" val="133781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7"/>
          <p:cNvSpPr>
            <a:spLocks noGrp="1" noChangeArrowheads="1"/>
          </p:cNvSpPr>
          <p:nvPr>
            <p:ph type="ftr" sz="quarter" idx="10"/>
          </p:nvPr>
        </p:nvSpPr>
        <p:spPr>
          <a:ln/>
        </p:spPr>
        <p:txBody>
          <a:bodyPr/>
          <a:lstStyle>
            <a:lvl1pPr>
              <a:defRPr/>
            </a:lvl1pPr>
          </a:lstStyle>
          <a:p>
            <a:endParaRPr lang="en-US" dirty="0">
              <a:solidFill>
                <a:srgbClr val="000000"/>
              </a:solidFill>
            </a:endParaRPr>
          </a:p>
        </p:txBody>
      </p:sp>
    </p:spTree>
    <p:extLst>
      <p:ext uri="{BB962C8B-B14F-4D97-AF65-F5344CB8AC3E}">
        <p14:creationId xmlns:p14="http://schemas.microsoft.com/office/powerpoint/2010/main" val="324424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7"/>
          <p:cNvSpPr>
            <a:spLocks noGrp="1" noChangeArrowheads="1"/>
          </p:cNvSpPr>
          <p:nvPr>
            <p:ph type="ftr" sz="quarter" idx="10"/>
          </p:nvPr>
        </p:nvSpPr>
        <p:spPr>
          <a:ln/>
        </p:spPr>
        <p:txBody>
          <a:bodyPr/>
          <a:lstStyle>
            <a:lvl1pPr>
              <a:defRPr/>
            </a:lvl1pPr>
          </a:lstStyle>
          <a:p>
            <a:endParaRPr lang="en-US" dirty="0">
              <a:solidFill>
                <a:srgbClr val="000000"/>
              </a:solidFill>
            </a:endParaRPr>
          </a:p>
        </p:txBody>
      </p:sp>
    </p:spTree>
    <p:extLst>
      <p:ext uri="{BB962C8B-B14F-4D97-AF65-F5344CB8AC3E}">
        <p14:creationId xmlns:p14="http://schemas.microsoft.com/office/powerpoint/2010/main" val="3292605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7"/>
          <p:cNvSpPr>
            <a:spLocks noGrp="1" noChangeArrowheads="1"/>
          </p:cNvSpPr>
          <p:nvPr>
            <p:ph type="ftr" sz="quarter" idx="10"/>
          </p:nvPr>
        </p:nvSpPr>
        <p:spPr>
          <a:ln/>
        </p:spPr>
        <p:txBody>
          <a:bodyPr/>
          <a:lstStyle>
            <a:lvl1pPr>
              <a:defRPr/>
            </a:lvl1pPr>
          </a:lstStyle>
          <a:p>
            <a:endParaRPr lang="en-US" dirty="0">
              <a:solidFill>
                <a:srgbClr val="000000"/>
              </a:solidFill>
            </a:endParaRPr>
          </a:p>
        </p:txBody>
      </p:sp>
    </p:spTree>
    <p:extLst>
      <p:ext uri="{BB962C8B-B14F-4D97-AF65-F5344CB8AC3E}">
        <p14:creationId xmlns:p14="http://schemas.microsoft.com/office/powerpoint/2010/main" val="2219806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7"/>
          <p:cNvSpPr>
            <a:spLocks noGrp="1" noChangeArrowheads="1"/>
          </p:cNvSpPr>
          <p:nvPr>
            <p:ph type="ftr" sz="quarter" idx="10"/>
          </p:nvPr>
        </p:nvSpPr>
        <p:spPr>
          <a:ln/>
        </p:spPr>
        <p:txBody>
          <a:bodyPr/>
          <a:lstStyle>
            <a:lvl1pPr>
              <a:defRPr/>
            </a:lvl1pPr>
          </a:lstStyle>
          <a:p>
            <a:endParaRPr lang="en-US" dirty="0">
              <a:solidFill>
                <a:srgbClr val="000000"/>
              </a:solidFill>
            </a:endParaRPr>
          </a:p>
        </p:txBody>
      </p:sp>
    </p:spTree>
    <p:extLst>
      <p:ext uri="{BB962C8B-B14F-4D97-AF65-F5344CB8AC3E}">
        <p14:creationId xmlns:p14="http://schemas.microsoft.com/office/powerpoint/2010/main" val="1996153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7"/>
          <p:cNvSpPr>
            <a:spLocks noGrp="1" noChangeArrowheads="1"/>
          </p:cNvSpPr>
          <p:nvPr>
            <p:ph type="ftr" sz="quarter" idx="10"/>
          </p:nvPr>
        </p:nvSpPr>
        <p:spPr>
          <a:ln/>
        </p:spPr>
        <p:txBody>
          <a:bodyPr/>
          <a:lstStyle>
            <a:lvl1pPr>
              <a:defRPr/>
            </a:lvl1pPr>
          </a:lstStyle>
          <a:p>
            <a:endParaRPr lang="en-US" dirty="0">
              <a:solidFill>
                <a:srgbClr val="000000"/>
              </a:solidFill>
            </a:endParaRPr>
          </a:p>
        </p:txBody>
      </p:sp>
    </p:spTree>
    <p:extLst>
      <p:ext uri="{BB962C8B-B14F-4D97-AF65-F5344CB8AC3E}">
        <p14:creationId xmlns:p14="http://schemas.microsoft.com/office/powerpoint/2010/main" val="2285173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1066800" y="455613"/>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7891" name="Rectangle 1027"/>
          <p:cNvSpPr>
            <a:spLocks noGrp="1" noChangeArrowheads="1"/>
          </p:cNvSpPr>
          <p:nvPr>
            <p:ph type="ftr" sz="quarter" idx="3"/>
          </p:nvPr>
        </p:nvSpPr>
        <p:spPr bwMode="auto">
          <a:xfrm>
            <a:off x="3124201"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dirty="0"/>
            </a:lvl1pPr>
          </a:lstStyle>
          <a:p>
            <a:endParaRPr lang="en-US">
              <a:solidFill>
                <a:srgbClr val="000000"/>
              </a:solidFill>
            </a:endParaRPr>
          </a:p>
        </p:txBody>
      </p:sp>
      <p:sp>
        <p:nvSpPr>
          <p:cNvPr id="37892" name="Rectangle 1028"/>
          <p:cNvSpPr>
            <a:spLocks noChangeArrowheads="1"/>
          </p:cNvSpPr>
          <p:nvPr/>
        </p:nvSpPr>
        <p:spPr bwMode="auto">
          <a:xfrm>
            <a:off x="1" y="0"/>
            <a:ext cx="762000" cy="6858000"/>
          </a:xfrm>
          <a:prstGeom prst="rect">
            <a:avLst/>
          </a:prstGeom>
          <a:solidFill>
            <a:schemeClr val="tx1"/>
          </a:solidFill>
          <a:ln w="9525">
            <a:solidFill>
              <a:schemeClr val="tx1"/>
            </a:solidFill>
            <a:miter lim="800000"/>
            <a:headEnd/>
            <a:tailEnd/>
          </a:ln>
          <a:effectLst/>
        </p:spPr>
        <p:txBody>
          <a:bodyPr wrap="none" anchor="ctr"/>
          <a:lstStyle/>
          <a:p>
            <a:pPr>
              <a:defRPr/>
            </a:pPr>
            <a:endParaRPr lang="en-US" dirty="0">
              <a:solidFill>
                <a:srgbClr val="000000"/>
              </a:solidFill>
            </a:endParaRPr>
          </a:p>
        </p:txBody>
      </p:sp>
      <p:sp>
        <p:nvSpPr>
          <p:cNvPr id="37893" name="Rectangle 1029"/>
          <p:cNvSpPr>
            <a:spLocks noChangeArrowheads="1"/>
          </p:cNvSpPr>
          <p:nvPr/>
        </p:nvSpPr>
        <p:spPr bwMode="auto">
          <a:xfrm>
            <a:off x="1" y="3733800"/>
            <a:ext cx="762000" cy="76200"/>
          </a:xfrm>
          <a:prstGeom prst="rect">
            <a:avLst/>
          </a:prstGeom>
          <a:solidFill>
            <a:srgbClr val="CC0000"/>
          </a:solidFill>
          <a:ln w="9525">
            <a:solidFill>
              <a:schemeClr val="tx1"/>
            </a:solidFill>
            <a:miter lim="800000"/>
            <a:headEnd/>
            <a:tailEnd/>
          </a:ln>
          <a:effectLst/>
        </p:spPr>
        <p:txBody>
          <a:bodyPr wrap="none" anchor="ctr"/>
          <a:lstStyle/>
          <a:p>
            <a:pPr>
              <a:defRPr/>
            </a:pPr>
            <a:endParaRPr lang="en-US" dirty="0">
              <a:solidFill>
                <a:srgbClr val="000000"/>
              </a:solidFill>
            </a:endParaRPr>
          </a:p>
        </p:txBody>
      </p:sp>
      <p:sp>
        <p:nvSpPr>
          <p:cNvPr id="37894" name="Text Box 1030"/>
          <p:cNvSpPr txBox="1">
            <a:spLocks noChangeArrowheads="1"/>
          </p:cNvSpPr>
          <p:nvPr/>
        </p:nvSpPr>
        <p:spPr bwMode="auto">
          <a:xfrm>
            <a:off x="6165851" y="6397627"/>
            <a:ext cx="2691955" cy="276999"/>
          </a:xfrm>
          <a:prstGeom prst="rect">
            <a:avLst/>
          </a:prstGeom>
          <a:noFill/>
          <a:ln w="12700">
            <a:noFill/>
            <a:miter lim="800000"/>
            <a:headEnd type="none" w="sm" len="sm"/>
            <a:tailEnd type="none" w="sm" len="sm"/>
          </a:ln>
          <a:effectLst/>
        </p:spPr>
        <p:txBody>
          <a:bodyPr wrap="none">
            <a:spAutoFit/>
          </a:bodyPr>
          <a:lstStyle/>
          <a:p>
            <a:pPr>
              <a:defRPr/>
            </a:pPr>
            <a:r>
              <a:rPr lang="en-US" altLang="en-US" sz="1200" dirty="0">
                <a:solidFill>
                  <a:srgbClr val="000000"/>
                </a:solidFill>
              </a:rPr>
              <a:t>© SYBEX Inc. 2016. All Rights Reserved.</a:t>
            </a:r>
            <a:endParaRPr lang="en-US" altLang="en-US" sz="1000" dirty="0">
              <a:solidFill>
                <a:srgbClr val="000000"/>
              </a:solidFill>
            </a:endParaRPr>
          </a:p>
        </p:txBody>
      </p:sp>
      <p:sp>
        <p:nvSpPr>
          <p:cNvPr id="37895" name="Rectangle 1031"/>
          <p:cNvSpPr>
            <a:spLocks noChangeArrowheads="1"/>
          </p:cNvSpPr>
          <p:nvPr/>
        </p:nvSpPr>
        <p:spPr bwMode="auto">
          <a:xfrm>
            <a:off x="0" y="0"/>
            <a:ext cx="9144000" cy="152400"/>
          </a:xfrm>
          <a:prstGeom prst="rect">
            <a:avLst/>
          </a:prstGeom>
          <a:solidFill>
            <a:srgbClr val="CC0000"/>
          </a:solidFill>
          <a:ln w="9525">
            <a:solidFill>
              <a:schemeClr val="tx1"/>
            </a:solidFill>
            <a:miter lim="800000"/>
            <a:headEnd/>
            <a:tailEnd/>
          </a:ln>
          <a:effectLst/>
        </p:spPr>
        <p:txBody>
          <a:bodyPr wrap="none" anchor="ctr"/>
          <a:lstStyle/>
          <a:p>
            <a:pPr>
              <a:defRPr/>
            </a:pPr>
            <a:endParaRPr lang="en-US" dirty="0">
              <a:solidFill>
                <a:srgbClr val="000000"/>
              </a:solidFill>
            </a:endParaRPr>
          </a:p>
        </p:txBody>
      </p:sp>
      <p:sp>
        <p:nvSpPr>
          <p:cNvPr id="37896" name="Rectangle 1032"/>
          <p:cNvSpPr>
            <a:spLocks noChangeArrowheads="1"/>
          </p:cNvSpPr>
          <p:nvPr/>
        </p:nvSpPr>
        <p:spPr bwMode="auto">
          <a:xfrm flipV="1">
            <a:off x="1" y="2743200"/>
            <a:ext cx="762000" cy="76200"/>
          </a:xfrm>
          <a:prstGeom prst="rect">
            <a:avLst/>
          </a:prstGeom>
          <a:solidFill>
            <a:srgbClr val="CC0000"/>
          </a:solidFill>
          <a:ln w="9525">
            <a:solidFill>
              <a:schemeClr val="tx1"/>
            </a:solidFill>
            <a:miter lim="800000"/>
            <a:headEnd/>
            <a:tailEnd/>
          </a:ln>
          <a:effectLst/>
        </p:spPr>
        <p:txBody>
          <a:bodyPr wrap="none" anchor="ctr"/>
          <a:lstStyle/>
          <a:p>
            <a:pPr>
              <a:defRPr/>
            </a:pPr>
            <a:endParaRPr lang="en-US" dirty="0">
              <a:solidFill>
                <a:srgbClr val="000000"/>
              </a:solidFill>
            </a:endParaRPr>
          </a:p>
        </p:txBody>
      </p:sp>
      <p:pic>
        <p:nvPicPr>
          <p:cNvPr id="1033" name="Picture 1034" descr="SYBX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172200"/>
            <a:ext cx="5603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37"/>
          <p:cNvSpPr>
            <a:spLocks noGrp="1" noChangeArrowheads="1"/>
          </p:cNvSpPr>
          <p:nvPr>
            <p:ph type="body" idx="1"/>
          </p:nvPr>
        </p:nvSpPr>
        <p:spPr bwMode="auto">
          <a:xfrm>
            <a:off x="1371600" y="1600202"/>
            <a:ext cx="7315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5" name="Picture 10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 y="2895600"/>
            <a:ext cx="76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003775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txStyles>
    <p:titleStyle>
      <a:lvl1pPr algn="ctr" rtl="0" eaLnBrk="1" fontAlgn="base" hangingPunct="1">
        <a:spcBef>
          <a:spcPct val="0"/>
        </a:spcBef>
        <a:spcAft>
          <a:spcPct val="0"/>
        </a:spcAft>
        <a:defRPr sz="4400" b="1">
          <a:solidFill>
            <a:srgbClr val="FF0000"/>
          </a:solidFill>
          <a:latin typeface="+mj-lt"/>
          <a:ea typeface="+mj-ea"/>
          <a:cs typeface="+mj-cs"/>
        </a:defRPr>
      </a:lvl1pPr>
      <a:lvl2pPr algn="ctr" rtl="0" eaLnBrk="1" fontAlgn="base" hangingPunct="1">
        <a:spcBef>
          <a:spcPct val="0"/>
        </a:spcBef>
        <a:spcAft>
          <a:spcPct val="0"/>
        </a:spcAft>
        <a:defRPr sz="4400" b="1">
          <a:solidFill>
            <a:srgbClr val="FF0000"/>
          </a:solidFill>
          <a:latin typeface="Garamond" pitchFamily="18" charset="0"/>
        </a:defRPr>
      </a:lvl2pPr>
      <a:lvl3pPr algn="ctr" rtl="0" eaLnBrk="1" fontAlgn="base" hangingPunct="1">
        <a:spcBef>
          <a:spcPct val="0"/>
        </a:spcBef>
        <a:spcAft>
          <a:spcPct val="0"/>
        </a:spcAft>
        <a:defRPr sz="4400" b="1">
          <a:solidFill>
            <a:srgbClr val="FF0000"/>
          </a:solidFill>
          <a:latin typeface="Garamond" pitchFamily="18" charset="0"/>
        </a:defRPr>
      </a:lvl3pPr>
      <a:lvl4pPr algn="ctr" rtl="0" eaLnBrk="1" fontAlgn="base" hangingPunct="1">
        <a:spcBef>
          <a:spcPct val="0"/>
        </a:spcBef>
        <a:spcAft>
          <a:spcPct val="0"/>
        </a:spcAft>
        <a:defRPr sz="4400" b="1">
          <a:solidFill>
            <a:srgbClr val="FF0000"/>
          </a:solidFill>
          <a:latin typeface="Garamond" pitchFamily="18" charset="0"/>
        </a:defRPr>
      </a:lvl4pPr>
      <a:lvl5pPr algn="ctr" rtl="0" eaLnBrk="1" fontAlgn="base" hangingPunct="1">
        <a:spcBef>
          <a:spcPct val="0"/>
        </a:spcBef>
        <a:spcAft>
          <a:spcPct val="0"/>
        </a:spcAft>
        <a:defRPr sz="4400" b="1">
          <a:solidFill>
            <a:srgbClr val="FF0000"/>
          </a:solidFill>
          <a:latin typeface="Garamond" pitchFamily="18" charset="0"/>
        </a:defRPr>
      </a:lvl5pPr>
      <a:lvl6pPr marL="457200" algn="ctr" rtl="0" eaLnBrk="1" fontAlgn="base" hangingPunct="1">
        <a:spcBef>
          <a:spcPct val="0"/>
        </a:spcBef>
        <a:spcAft>
          <a:spcPct val="0"/>
        </a:spcAft>
        <a:defRPr sz="4400" b="1">
          <a:solidFill>
            <a:srgbClr val="FF0000"/>
          </a:solidFill>
          <a:latin typeface="Garamond" pitchFamily="18" charset="0"/>
        </a:defRPr>
      </a:lvl6pPr>
      <a:lvl7pPr marL="914400" algn="ctr" rtl="0" eaLnBrk="1" fontAlgn="base" hangingPunct="1">
        <a:spcBef>
          <a:spcPct val="0"/>
        </a:spcBef>
        <a:spcAft>
          <a:spcPct val="0"/>
        </a:spcAft>
        <a:defRPr sz="4400" b="1">
          <a:solidFill>
            <a:srgbClr val="FF0000"/>
          </a:solidFill>
          <a:latin typeface="Garamond" pitchFamily="18" charset="0"/>
        </a:defRPr>
      </a:lvl7pPr>
      <a:lvl8pPr marL="1371600" algn="ctr" rtl="0" eaLnBrk="1" fontAlgn="base" hangingPunct="1">
        <a:spcBef>
          <a:spcPct val="0"/>
        </a:spcBef>
        <a:spcAft>
          <a:spcPct val="0"/>
        </a:spcAft>
        <a:defRPr sz="4400" b="1">
          <a:solidFill>
            <a:srgbClr val="FF0000"/>
          </a:solidFill>
          <a:latin typeface="Garamond" pitchFamily="18" charset="0"/>
        </a:defRPr>
      </a:lvl8pPr>
      <a:lvl9pPr marL="1828800" algn="ctr" rtl="0" eaLnBrk="1" fontAlgn="base" hangingPunct="1">
        <a:spcBef>
          <a:spcPct val="0"/>
        </a:spcBef>
        <a:spcAft>
          <a:spcPct val="0"/>
        </a:spcAft>
        <a:defRPr sz="4400" b="1">
          <a:solidFill>
            <a:srgbClr val="FF0000"/>
          </a:solidFill>
          <a:latin typeface="Garamond" pitchFamily="18" charset="0"/>
        </a:defRPr>
      </a:lvl9pPr>
    </p:titleStyle>
    <p:bodyStyle>
      <a:lvl1pPr marL="342900" indent="-342900" algn="l" rtl="0" eaLnBrk="1" fontAlgn="base" hangingPunct="1">
        <a:spcBef>
          <a:spcPct val="20000"/>
        </a:spcBef>
        <a:spcAft>
          <a:spcPct val="0"/>
        </a:spcAft>
        <a:buChar char="•"/>
        <a:defRPr sz="32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2382" y="6400800"/>
            <a:ext cx="9141619"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2108202"/>
            <a:ext cx="75438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63819" y="6446839"/>
            <a:ext cx="1938638" cy="365125"/>
          </a:xfrm>
          <a:prstGeom prst="rect">
            <a:avLst/>
          </a:prstGeom>
        </p:spPr>
        <p:txBody>
          <a:bodyPr vert="horz" lIns="91440" tIns="45720" rIns="91440" bIns="45720" rtlCol="0" anchor="ctr"/>
          <a:lstStyle>
            <a:lvl1pPr algn="r">
              <a:defRPr sz="675">
                <a:solidFill>
                  <a:srgbClr val="FFFFFF"/>
                </a:solidFill>
              </a:defRPr>
            </a:lvl1pPr>
          </a:lstStyle>
          <a:p>
            <a:fld id="{62D6E202-B606-4609-B914-27C9371A1F6D}" type="datetime1">
              <a:rPr lang="en-US" smtClean="0"/>
              <a:t>8/8/2024</a:t>
            </a:fld>
            <a:endParaRPr lang="en-US" dirty="0"/>
          </a:p>
        </p:txBody>
      </p:sp>
      <p:sp>
        <p:nvSpPr>
          <p:cNvPr id="5" name="Footer Placeholder 4"/>
          <p:cNvSpPr>
            <a:spLocks noGrp="1"/>
          </p:cNvSpPr>
          <p:nvPr>
            <p:ph type="ftr" sz="quarter" idx="3"/>
          </p:nvPr>
        </p:nvSpPr>
        <p:spPr>
          <a:xfrm>
            <a:off x="822959" y="6446839"/>
            <a:ext cx="5113697" cy="365125"/>
          </a:xfrm>
          <a:prstGeom prst="rect">
            <a:avLst/>
          </a:prstGeom>
        </p:spPr>
        <p:txBody>
          <a:bodyPr vert="horz" lIns="91440" tIns="45720" rIns="91440" bIns="45720" rtlCol="0" anchor="ctr"/>
          <a:lstStyle>
            <a:lvl1pPr algn="l">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245186" y="6446839"/>
            <a:ext cx="585008" cy="365125"/>
          </a:xfrm>
          <a:prstGeom prst="rect">
            <a:avLst/>
          </a:prstGeom>
        </p:spPr>
        <p:txBody>
          <a:bodyPr vert="horz" lIns="91440" tIns="45720" rIns="91440" bIns="45720" rtlCol="0" anchor="ctr"/>
          <a:lstStyle>
            <a:lvl1pPr algn="l">
              <a:defRPr sz="788">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895149" y="1897380"/>
            <a:ext cx="74752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3400670"/>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algn="l" defTabSz="685800" rtl="0" eaLnBrk="1" latinLnBrk="0" hangingPunct="1">
        <a:lnSpc>
          <a:spcPct val="90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10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100000"/>
        </a:lnSpc>
        <a:spcBef>
          <a:spcPts val="150"/>
        </a:spcBef>
        <a:spcAft>
          <a:spcPts val="300"/>
        </a:spcAft>
        <a:buClrTx/>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100000"/>
        </a:lnSpc>
        <a:spcBef>
          <a:spcPts val="150"/>
        </a:spcBef>
        <a:spcAft>
          <a:spcPts val="300"/>
        </a:spcAft>
        <a:buClrTx/>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100000"/>
        </a:lnSpc>
        <a:spcBef>
          <a:spcPts val="150"/>
        </a:spcBef>
        <a:spcAft>
          <a:spcPts val="300"/>
        </a:spcAft>
        <a:buClrTx/>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100000"/>
        </a:lnSpc>
        <a:spcBef>
          <a:spcPts val="150"/>
        </a:spcBef>
        <a:spcAft>
          <a:spcPts val="300"/>
        </a:spcAft>
        <a:buClrTx/>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Printer_(computing)" TargetMode="External"/><Relationship Id="rId2" Type="http://schemas.openxmlformats.org/officeDocument/2006/relationships/hyperlink" Target="https://en.wikipedia.org/wiki/Communication_protocol" TargetMode="External"/><Relationship Id="rId1" Type="http://schemas.openxmlformats.org/officeDocument/2006/relationships/slideLayout" Target="../slideLayouts/slideLayout2.xml"/><Relationship Id="rId4" Type="http://schemas.openxmlformats.org/officeDocument/2006/relationships/hyperlink" Target="https://en.wikipedia.org/wiki/Serial_por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hyperlink" Target="https://nbtenum.sourceforge.net/"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192.160.66.12/"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ackground image of abstract code and graphs">
            <a:extLst>
              <a:ext uri="{FF2B5EF4-FFF2-40B4-BE49-F238E27FC236}">
                <a16:creationId xmlns:a16="http://schemas.microsoft.com/office/drawing/2014/main" id="{A0AE6160-26F2-40EB-984D-F8658A0A974B}"/>
              </a:ext>
              <a:ext uri="{C183D7F6-B498-43B3-948B-1728B52AA6E4}">
                <adec:decorative xmlns:adec="http://schemas.microsoft.com/office/drawing/2017/decorative" val="0"/>
              </a:ext>
            </a:extLst>
          </p:cNvPr>
          <p:cNvPicPr>
            <a:picLocks noChangeAspect="1"/>
          </p:cNvPicPr>
          <p:nvPr/>
        </p:nvPicPr>
        <p:blipFill rotWithShape="1">
          <a:blip r:embed="rId2"/>
          <a:srcRect t="6448" b="10526"/>
          <a:stretch/>
        </p:blipFill>
        <p:spPr>
          <a:xfrm>
            <a:off x="1" y="857257"/>
            <a:ext cx="9143999" cy="5143493"/>
          </a:xfrm>
          <a:prstGeom prst="rect">
            <a:avLst/>
          </a:prstGeom>
        </p:spPr>
      </p:pic>
      <p:sp>
        <p:nvSpPr>
          <p:cNvPr id="9"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3196487"/>
            <a:ext cx="5653278" cy="184700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srgbClr val="FFFFFF"/>
              </a:solidFill>
              <a:latin typeface="Calibri" panose="020F0502020204030204"/>
            </a:endParaRPr>
          </a:p>
        </p:txBody>
      </p:sp>
      <p:sp>
        <p:nvSpPr>
          <p:cNvPr id="2" name="Title 1">
            <a:extLst>
              <a:ext uri="{FF2B5EF4-FFF2-40B4-BE49-F238E27FC236}">
                <a16:creationId xmlns:a16="http://schemas.microsoft.com/office/drawing/2014/main" id="{290426E4-184D-004D-AE21-A2BBD12129FE}"/>
              </a:ext>
            </a:extLst>
          </p:cNvPr>
          <p:cNvSpPr>
            <a:spLocks noGrp="1"/>
          </p:cNvSpPr>
          <p:nvPr>
            <p:ph type="ctrTitle"/>
          </p:nvPr>
        </p:nvSpPr>
        <p:spPr>
          <a:xfrm>
            <a:off x="3739138" y="3355833"/>
            <a:ext cx="4853019" cy="921980"/>
          </a:xfrm>
        </p:spPr>
        <p:txBody>
          <a:bodyPr>
            <a:normAutofit/>
          </a:bodyPr>
          <a:lstStyle/>
          <a:p>
            <a:r>
              <a:rPr lang="en-US" sz="4050">
                <a:solidFill>
                  <a:schemeClr val="tx1"/>
                </a:solidFill>
              </a:rPr>
              <a:t>Ethical Hacking Course</a:t>
            </a:r>
          </a:p>
        </p:txBody>
      </p:sp>
      <p:sp>
        <p:nvSpPr>
          <p:cNvPr id="3" name="Subtitle 2">
            <a:extLst>
              <a:ext uri="{FF2B5EF4-FFF2-40B4-BE49-F238E27FC236}">
                <a16:creationId xmlns:a16="http://schemas.microsoft.com/office/drawing/2014/main" id="{BAB858A8-7E67-6B4D-BCA2-B57C79C5D505}"/>
              </a:ext>
            </a:extLst>
          </p:cNvPr>
          <p:cNvSpPr>
            <a:spLocks noGrp="1"/>
          </p:cNvSpPr>
          <p:nvPr>
            <p:ph type="subTitle" idx="1"/>
          </p:nvPr>
        </p:nvSpPr>
        <p:spPr>
          <a:xfrm>
            <a:off x="3739137" y="4409099"/>
            <a:ext cx="4853020" cy="453942"/>
          </a:xfrm>
        </p:spPr>
        <p:txBody>
          <a:bodyPr>
            <a:normAutofit/>
          </a:bodyPr>
          <a:lstStyle/>
          <a:p>
            <a:r>
              <a:rPr lang="en-US" dirty="0"/>
              <a:t>Week 6: Enumeration</a:t>
            </a:r>
          </a:p>
        </p:txBody>
      </p:sp>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32658" y="4338137"/>
            <a:ext cx="473202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7850"/>
            <a:ext cx="9144000" cy="3429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685800"/>
            <a:endParaRPr lang="en-US" sz="1350">
              <a:solidFill>
                <a:srgbClr val="FFFFFF"/>
              </a:solidFill>
              <a:latin typeface="Calibri" panose="020F0502020204030204"/>
            </a:endParaRPr>
          </a:p>
        </p:txBody>
      </p:sp>
      <p:sp>
        <p:nvSpPr>
          <p:cNvPr id="5" name="Subtitle 2">
            <a:extLst>
              <a:ext uri="{FF2B5EF4-FFF2-40B4-BE49-F238E27FC236}">
                <a16:creationId xmlns:a16="http://schemas.microsoft.com/office/drawing/2014/main" id="{7DB1E21F-3D3C-FFD0-B870-A9A1302153E3}"/>
              </a:ext>
            </a:extLst>
          </p:cNvPr>
          <p:cNvSpPr txBox="1">
            <a:spLocks/>
          </p:cNvSpPr>
          <p:nvPr/>
        </p:nvSpPr>
        <p:spPr>
          <a:xfrm>
            <a:off x="1731871" y="5284550"/>
            <a:ext cx="6869430" cy="9715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000000"/>
                </a:solidFill>
                <a:effectLst/>
                <a:highlight>
                  <a:srgbClr val="FFFF00"/>
                </a:highlight>
                <a:uLnTx/>
                <a:uFillTx/>
                <a:latin typeface="Calibri" panose="020F0502020204030204"/>
                <a:ea typeface="+mn-ea"/>
                <a:cs typeface="+mn-cs"/>
              </a:rPr>
              <a:t>presentation slides to accompany</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1" u="none" strike="noStrike" kern="1200" cap="none" spc="0" normalizeH="0" baseline="0" noProof="0" dirty="0">
                <a:ln>
                  <a:noFill/>
                </a:ln>
                <a:solidFill>
                  <a:srgbClr val="000000"/>
                </a:solidFill>
                <a:effectLst/>
                <a:highlight>
                  <a:srgbClr val="FFFF00"/>
                </a:highlight>
                <a:uLnTx/>
                <a:uFillTx/>
                <a:latin typeface="Calibri" panose="020F0502020204030204"/>
                <a:ea typeface="+mn-ea"/>
                <a:cs typeface="+mn-cs"/>
              </a:rPr>
              <a:t>CEHv11 Certified Ethical Hacker Exam Study Guide</a:t>
            </a:r>
            <a:endParaRPr kumimoji="0" lang="en-US" sz="1800" b="0" i="0" u="none" strike="noStrike" kern="1200" cap="none" spc="0" normalizeH="0" baseline="0" noProof="0" dirty="0">
              <a:ln>
                <a:noFill/>
              </a:ln>
              <a:solidFill>
                <a:srgbClr val="000000"/>
              </a:solidFill>
              <a:effectLst/>
              <a:highlight>
                <a:srgbClr val="FFFF00"/>
              </a:highligh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000000"/>
                </a:solidFill>
                <a:effectLst/>
                <a:highlight>
                  <a:srgbClr val="FFFF00"/>
                </a:highlight>
                <a:uLnTx/>
                <a:uFillTx/>
                <a:latin typeface="Calibri" panose="020F0502020204030204"/>
                <a:ea typeface="+mn-ea"/>
                <a:cs typeface="+mn-cs"/>
              </a:rPr>
              <a:t>author: Ric Messier; © 2021 John Wiley &amp; Sons</a:t>
            </a:r>
          </a:p>
        </p:txBody>
      </p:sp>
    </p:spTree>
    <p:extLst>
      <p:ext uri="{BB962C8B-B14F-4D97-AF65-F5344CB8AC3E}">
        <p14:creationId xmlns:p14="http://schemas.microsoft.com/office/powerpoint/2010/main" val="7311096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E219-E4C5-A7DB-92B9-9FA2BC099E9F}"/>
              </a:ext>
            </a:extLst>
          </p:cNvPr>
          <p:cNvSpPr>
            <a:spLocks noGrp="1"/>
          </p:cNvSpPr>
          <p:nvPr>
            <p:ph type="title"/>
          </p:nvPr>
        </p:nvSpPr>
        <p:spPr/>
        <p:txBody>
          <a:bodyPr/>
          <a:lstStyle/>
          <a:p>
            <a:r>
              <a:rPr lang="en-US" dirty="0"/>
              <a:t>Listing inactive/active service </a:t>
            </a:r>
          </a:p>
        </p:txBody>
      </p:sp>
      <p:pic>
        <p:nvPicPr>
          <p:cNvPr id="5" name="Picture 4" descr="A screenshot of a computer&#10;&#10;Description automatically generated">
            <a:extLst>
              <a:ext uri="{FF2B5EF4-FFF2-40B4-BE49-F238E27FC236}">
                <a16:creationId xmlns:a16="http://schemas.microsoft.com/office/drawing/2014/main" id="{057471C3-A117-CE42-D122-7FB9A4D6D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997" y="1321269"/>
            <a:ext cx="8554006" cy="5096108"/>
          </a:xfrm>
          <a:prstGeom prst="rect">
            <a:avLst/>
          </a:prstGeom>
        </p:spPr>
      </p:pic>
    </p:spTree>
    <p:extLst>
      <p:ext uri="{BB962C8B-B14F-4D97-AF65-F5344CB8AC3E}">
        <p14:creationId xmlns:p14="http://schemas.microsoft.com/office/powerpoint/2010/main" val="4099761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2502-4337-9C73-6520-72B16EB4F834}"/>
              </a:ext>
            </a:extLst>
          </p:cNvPr>
          <p:cNvSpPr>
            <a:spLocks noGrp="1"/>
          </p:cNvSpPr>
          <p:nvPr>
            <p:ph type="title"/>
          </p:nvPr>
        </p:nvSpPr>
        <p:spPr>
          <a:xfrm>
            <a:off x="979978" y="228600"/>
            <a:ext cx="7772400" cy="276222"/>
          </a:xfrm>
        </p:spPr>
        <p:txBody>
          <a:bodyPr/>
          <a:lstStyle/>
          <a:p>
            <a:r>
              <a:rPr lang="en-US" dirty="0"/>
              <a:t>active</a:t>
            </a:r>
          </a:p>
        </p:txBody>
      </p:sp>
      <p:pic>
        <p:nvPicPr>
          <p:cNvPr id="5" name="Picture 4" descr="A screenshot of a computer&#10;&#10;Description automatically generated">
            <a:extLst>
              <a:ext uri="{FF2B5EF4-FFF2-40B4-BE49-F238E27FC236}">
                <a16:creationId xmlns:a16="http://schemas.microsoft.com/office/drawing/2014/main" id="{DE2E04E5-A712-4F2B-BC9D-508D7EF70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815"/>
            <a:ext cx="8954125" cy="4419600"/>
          </a:xfrm>
          <a:prstGeom prst="rect">
            <a:avLst/>
          </a:prstGeom>
        </p:spPr>
      </p:pic>
      <p:pic>
        <p:nvPicPr>
          <p:cNvPr id="7" name="Picture 6" descr="A screen shot of a computer screen&#10;&#10;Description automatically generated">
            <a:extLst>
              <a:ext uri="{FF2B5EF4-FFF2-40B4-BE49-F238E27FC236}">
                <a16:creationId xmlns:a16="http://schemas.microsoft.com/office/drawing/2014/main" id="{05CEBE2B-9B72-2B28-84C7-BB7B59EED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60" y="4577182"/>
            <a:ext cx="8345065" cy="1333686"/>
          </a:xfrm>
          <a:prstGeom prst="rect">
            <a:avLst/>
          </a:prstGeom>
        </p:spPr>
      </p:pic>
      <p:sp>
        <p:nvSpPr>
          <p:cNvPr id="8" name="TextBox 7">
            <a:extLst>
              <a:ext uri="{FF2B5EF4-FFF2-40B4-BE49-F238E27FC236}">
                <a16:creationId xmlns:a16="http://schemas.microsoft.com/office/drawing/2014/main" id="{DEE6CB03-EB6E-C060-A331-25B5E1E7FACD}"/>
              </a:ext>
            </a:extLst>
          </p:cNvPr>
          <p:cNvSpPr txBox="1"/>
          <p:nvPr/>
        </p:nvSpPr>
        <p:spPr>
          <a:xfrm rot="20520524">
            <a:off x="1608740" y="5744135"/>
            <a:ext cx="2057400" cy="381000"/>
          </a:xfrm>
          <a:prstGeom prst="rect">
            <a:avLst/>
          </a:prstGeom>
          <a:solidFill>
            <a:srgbClr val="FFC000"/>
          </a:solidFill>
        </p:spPr>
        <p:txBody>
          <a:bodyPr wrap="square" rtlCol="0">
            <a:spAutoFit/>
          </a:bodyPr>
          <a:lstStyle/>
          <a:p>
            <a:r>
              <a:rPr lang="en-US" dirty="0"/>
              <a:t>Ctrl c to exit</a:t>
            </a:r>
          </a:p>
        </p:txBody>
      </p:sp>
    </p:spTree>
    <p:extLst>
      <p:ext uri="{BB962C8B-B14F-4D97-AF65-F5344CB8AC3E}">
        <p14:creationId xmlns:p14="http://schemas.microsoft.com/office/powerpoint/2010/main" val="244724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834" y="218585"/>
            <a:ext cx="7772400" cy="685800"/>
          </a:xfrm>
        </p:spPr>
        <p:txBody>
          <a:bodyPr/>
          <a:lstStyle/>
          <a:p>
            <a:r>
              <a:rPr lang="en-US" dirty="0"/>
              <a:t>What to Uncover and How</a:t>
            </a:r>
          </a:p>
        </p:txBody>
      </p:sp>
      <p:sp>
        <p:nvSpPr>
          <p:cNvPr id="5" name="Rectangle 4"/>
          <p:cNvSpPr/>
          <p:nvPr/>
        </p:nvSpPr>
        <p:spPr>
          <a:xfrm>
            <a:off x="913834" y="945454"/>
            <a:ext cx="8078331" cy="1200329"/>
          </a:xfrm>
          <a:prstGeom prst="rect">
            <a:avLst/>
          </a:prstGeom>
        </p:spPr>
        <p:txBody>
          <a:bodyPr wrap="square">
            <a:spAutoFit/>
          </a:bodyPr>
          <a:lstStyle/>
          <a:p>
            <a:r>
              <a:rPr lang="en-US" sz="2400" dirty="0"/>
              <a:t>The process of enumeration is finding out about what services are running, </a:t>
            </a:r>
            <a:r>
              <a:rPr lang="en-US" sz="2400" dirty="0">
                <a:highlight>
                  <a:srgbClr val="FFFF00"/>
                </a:highlight>
              </a:rPr>
              <a:t>including versions</a:t>
            </a:r>
            <a:r>
              <a:rPr lang="en-US" sz="2400" dirty="0"/>
              <a:t>, </a:t>
            </a:r>
            <a:r>
              <a:rPr lang="en-US" sz="2400" dirty="0">
                <a:highlight>
                  <a:srgbClr val="00FF00"/>
                </a:highlight>
              </a:rPr>
              <a:t>open shares</a:t>
            </a:r>
            <a:r>
              <a:rPr lang="en-US" sz="2400" dirty="0"/>
              <a:t>, </a:t>
            </a:r>
            <a:r>
              <a:rPr lang="en-US" sz="2400" dirty="0">
                <a:highlight>
                  <a:srgbClr val="FFFF00"/>
                </a:highlight>
              </a:rPr>
              <a:t>account details</a:t>
            </a:r>
            <a:r>
              <a:rPr lang="en-US" sz="2400" dirty="0"/>
              <a:t>, or </a:t>
            </a:r>
            <a:r>
              <a:rPr lang="en-US" sz="2400" dirty="0">
                <a:solidFill>
                  <a:srgbClr val="FF0000"/>
                </a:solidFill>
              </a:rPr>
              <a:t>possible points of entry</a:t>
            </a:r>
            <a:r>
              <a:rPr lang="en-US" sz="2400" dirty="0"/>
              <a:t>.. </a:t>
            </a:r>
          </a:p>
        </p:txBody>
      </p:sp>
      <p:sp>
        <p:nvSpPr>
          <p:cNvPr id="3" name="TextBox 2">
            <a:extLst>
              <a:ext uri="{FF2B5EF4-FFF2-40B4-BE49-F238E27FC236}">
                <a16:creationId xmlns:a16="http://schemas.microsoft.com/office/drawing/2014/main" id="{94AA2D1D-967D-DE60-5A2D-C8A7EEAA55AC}"/>
              </a:ext>
            </a:extLst>
          </p:cNvPr>
          <p:cNvSpPr txBox="1"/>
          <p:nvPr/>
        </p:nvSpPr>
        <p:spPr>
          <a:xfrm>
            <a:off x="1302271" y="5644159"/>
            <a:ext cx="6477000" cy="887422"/>
          </a:xfrm>
          <a:prstGeom prst="rect">
            <a:avLst/>
          </a:prstGeom>
          <a:solidFill>
            <a:srgbClr val="FFFF00"/>
          </a:solidFill>
        </p:spPr>
        <p:txBody>
          <a:bodyPr wrap="square" rtlCol="0">
            <a:spAutoFit/>
          </a:bodyPr>
          <a:lstStyle/>
          <a:p>
            <a:pPr marL="91440" marR="0" lvl="0" indent="-91440" algn="l" defTabSz="914400" rtl="0" eaLnBrk="1" fontAlgn="auto" latinLnBrk="0" hangingPunct="1">
              <a:lnSpc>
                <a:spcPct val="100000"/>
              </a:lnSpc>
              <a:spcBef>
                <a:spcPts val="1200"/>
              </a:spcBef>
              <a:spcAft>
                <a:spcPts val="200"/>
              </a:spcAft>
              <a:buClr>
                <a:srgbClr val="2FB1BB"/>
              </a:buClr>
              <a:buSzPct val="100000"/>
              <a:buFont typeface="Calibri" panose="020F0502020204030204" pitchFamily="34" charset="0"/>
              <a:buChar char=" "/>
              <a:tabLst/>
              <a:defRPr/>
            </a:pPr>
            <a:r>
              <a:rPr kumimoji="0" lang="en-US"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Network services may have many implementations</a:t>
            </a:r>
          </a:p>
          <a:p>
            <a:pPr marL="91440" marR="0" lvl="0" indent="-91440" algn="l" defTabSz="914400" rtl="0" eaLnBrk="1" fontAlgn="auto" latinLnBrk="0" hangingPunct="1">
              <a:lnSpc>
                <a:spcPct val="100000"/>
              </a:lnSpc>
              <a:spcBef>
                <a:spcPts val="1200"/>
              </a:spcBef>
              <a:spcAft>
                <a:spcPts val="200"/>
              </a:spcAft>
              <a:buClr>
                <a:srgbClr val="2FB1BB"/>
              </a:buClr>
              <a:buSzPct val="100000"/>
              <a:buFont typeface="Calibri" panose="020F0502020204030204" pitchFamily="34" charset="0"/>
              <a:buChar char=" "/>
              <a:tabLst/>
              <a:defRPr/>
            </a:pP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The application that’s vulnerable and not the “service” </a:t>
            </a:r>
          </a:p>
        </p:txBody>
      </p:sp>
      <p:sp>
        <p:nvSpPr>
          <p:cNvPr id="7" name="Content Placeholder 6">
            <a:extLst>
              <a:ext uri="{FF2B5EF4-FFF2-40B4-BE49-F238E27FC236}">
                <a16:creationId xmlns:a16="http://schemas.microsoft.com/office/drawing/2014/main" id="{CE00FC09-E3F0-3F8D-A708-2F9A7ADFBD15}"/>
              </a:ext>
            </a:extLst>
          </p:cNvPr>
          <p:cNvSpPr>
            <a:spLocks noGrp="1"/>
          </p:cNvSpPr>
          <p:nvPr>
            <p:ph idx="1"/>
          </p:nvPr>
        </p:nvSpPr>
        <p:spPr>
          <a:xfrm>
            <a:off x="1347241" y="2297122"/>
            <a:ext cx="7315200" cy="3189277"/>
          </a:xfrm>
          <a:solidFill>
            <a:schemeClr val="accent5">
              <a:lumMod val="40000"/>
              <a:lumOff val="60000"/>
            </a:schemeClr>
          </a:solidFill>
        </p:spPr>
        <p:txBody>
          <a:bodyPr/>
          <a:lstStyle/>
          <a:p>
            <a:pPr algn="l"/>
            <a:r>
              <a:rPr lang="en-US" sz="2400" b="0" i="0" u="none" strike="noStrike" baseline="0" dirty="0">
                <a:latin typeface="SabonLTStd-Roman"/>
              </a:rPr>
              <a:t>When scanning systems, </a:t>
            </a:r>
            <a:r>
              <a:rPr lang="en-US" sz="2400" b="0" i="0" u="none" strike="noStrike" baseline="0" dirty="0" err="1">
                <a:latin typeface="SourceCodePro-Regular"/>
              </a:rPr>
              <a:t>nmap</a:t>
            </a:r>
            <a:r>
              <a:rPr lang="en-US" sz="2400" b="0" i="0" u="none" strike="noStrike" baseline="0" dirty="0">
                <a:latin typeface="SourceCodePro-Regular"/>
              </a:rPr>
              <a:t> </a:t>
            </a:r>
            <a:r>
              <a:rPr lang="en-US" sz="2400" b="0" i="0" u="none" strike="noStrike" baseline="0" dirty="0">
                <a:latin typeface="SabonLTStd-Roman"/>
              </a:rPr>
              <a:t>is always your friend. The same is true when it comes to service enumeration. This means you are identifying the service running on the target system.</a:t>
            </a:r>
          </a:p>
          <a:p>
            <a:pPr algn="l"/>
            <a:r>
              <a:rPr lang="en-US" sz="2400" b="0" i="0" u="none" strike="noStrike" baseline="0" dirty="0">
                <a:latin typeface="SabonLTStd-Roman"/>
              </a:rPr>
              <a:t> A quick way to do that is to use the version scan built into </a:t>
            </a:r>
            <a:r>
              <a:rPr lang="en-US" sz="2400" b="0" i="0" u="none" strike="noStrike" baseline="0" dirty="0" err="1">
                <a:latin typeface="SourceCodePro-Regular"/>
              </a:rPr>
              <a:t>nmap</a:t>
            </a:r>
            <a:r>
              <a:rPr lang="en-US" sz="2400" b="0" i="0" u="none" strike="noStrike" baseline="0" dirty="0">
                <a:latin typeface="SabonLTStd-Roman"/>
              </a:rPr>
              <a:t>.</a:t>
            </a:r>
            <a:endParaRPr lang="en-US" sz="2400" dirty="0"/>
          </a:p>
        </p:txBody>
      </p:sp>
    </p:spTree>
    <p:extLst>
      <p:ext uri="{BB962C8B-B14F-4D97-AF65-F5344CB8AC3E}">
        <p14:creationId xmlns:p14="http://schemas.microsoft.com/office/powerpoint/2010/main" val="1682777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D715-0079-0AC3-2930-2C26D7E378F1}"/>
              </a:ext>
            </a:extLst>
          </p:cNvPr>
          <p:cNvSpPr>
            <a:spLocks noGrp="1"/>
          </p:cNvSpPr>
          <p:nvPr>
            <p:ph type="title"/>
          </p:nvPr>
        </p:nvSpPr>
        <p:spPr>
          <a:xfrm>
            <a:off x="1066800" y="455613"/>
            <a:ext cx="7772400" cy="382587"/>
          </a:xfrm>
        </p:spPr>
        <p:txBody>
          <a:bodyPr/>
          <a:lstStyle/>
          <a:p>
            <a:r>
              <a:rPr lang="en-US" dirty="0"/>
              <a:t>Nmap scan</a:t>
            </a:r>
          </a:p>
        </p:txBody>
      </p:sp>
      <p:sp>
        <p:nvSpPr>
          <p:cNvPr id="3" name="Content Placeholder 2">
            <a:extLst>
              <a:ext uri="{FF2B5EF4-FFF2-40B4-BE49-F238E27FC236}">
                <a16:creationId xmlns:a16="http://schemas.microsoft.com/office/drawing/2014/main" id="{77AFDC53-8869-2CD7-A3A8-7EEA8A7D8925}"/>
              </a:ext>
            </a:extLst>
          </p:cNvPr>
          <p:cNvSpPr>
            <a:spLocks noGrp="1"/>
          </p:cNvSpPr>
          <p:nvPr>
            <p:ph idx="1"/>
          </p:nvPr>
        </p:nvSpPr>
        <p:spPr>
          <a:xfrm>
            <a:off x="1295400" y="990600"/>
            <a:ext cx="7315200" cy="4525963"/>
          </a:xfrm>
        </p:spPr>
        <p:txBody>
          <a:bodyPr/>
          <a:lstStyle/>
          <a:p>
            <a:r>
              <a:rPr lang="en-US" sz="1400" dirty="0"/>
              <a:t> ┌──(</a:t>
            </a:r>
            <a:r>
              <a:rPr lang="en-US" sz="1400" dirty="0" err="1"/>
              <a:t>root㉿kali</a:t>
            </a:r>
            <a:r>
              <a:rPr lang="en-US" sz="1400" dirty="0"/>
              <a:t>)-[~]</a:t>
            </a:r>
          </a:p>
          <a:p>
            <a:r>
              <a:rPr lang="en-US" sz="1600" dirty="0">
                <a:highlight>
                  <a:srgbClr val="FFFF00"/>
                </a:highlight>
              </a:rPr>
              <a:t>└─# </a:t>
            </a:r>
            <a:r>
              <a:rPr lang="en-US" sz="1600" dirty="0" err="1">
                <a:highlight>
                  <a:srgbClr val="FFFF00"/>
                </a:highlight>
              </a:rPr>
              <a:t>nmap</a:t>
            </a:r>
            <a:r>
              <a:rPr lang="en-US" sz="1600" dirty="0">
                <a:highlight>
                  <a:srgbClr val="FFFF00"/>
                </a:highlight>
              </a:rPr>
              <a:t> -T4 -P –A </a:t>
            </a:r>
          </a:p>
          <a:p>
            <a:r>
              <a:rPr lang="en-US" sz="1600" dirty="0">
                <a:highlight>
                  <a:srgbClr val="FFFF00"/>
                </a:highlight>
              </a:rPr>
              <a:t>-T4 speed, -P all ports, -A top 1000 ports</a:t>
            </a:r>
          </a:p>
          <a:p>
            <a:r>
              <a:rPr lang="en-US" sz="1400" dirty="0"/>
              <a:t>Starting Nmap 7.94SVN ( https://nmap.org ) at 2024-08-08 12:30 EDT</a:t>
            </a:r>
          </a:p>
          <a:p>
            <a:r>
              <a:rPr lang="en-US" sz="1400" dirty="0"/>
              <a:t>WARNING: No targets were specified, so 0 hosts scanned.</a:t>
            </a:r>
          </a:p>
          <a:p>
            <a:r>
              <a:rPr lang="en-US" sz="1400" dirty="0"/>
              <a:t>Nmap done: 0 IP addresses (0 hosts up) scanned in 0.34 seconds</a:t>
            </a:r>
          </a:p>
          <a:p>
            <a:r>
              <a:rPr lang="en-US" sz="1400" dirty="0"/>
              <a:t>                                                                             </a:t>
            </a:r>
          </a:p>
          <a:p>
            <a:r>
              <a:rPr lang="en-US" sz="1400" dirty="0"/>
              <a:t>┌──(</a:t>
            </a:r>
            <a:r>
              <a:rPr lang="en-US" sz="1400" dirty="0" err="1"/>
              <a:t>root㉿kali</a:t>
            </a:r>
            <a:r>
              <a:rPr lang="en-US" sz="1400" dirty="0"/>
              <a:t>)-[~]</a:t>
            </a:r>
          </a:p>
          <a:p>
            <a:r>
              <a:rPr lang="en-US" sz="1400" dirty="0"/>
              <a:t>└─# </a:t>
            </a:r>
            <a:r>
              <a:rPr lang="en-US" sz="1400" dirty="0" err="1"/>
              <a:t>nmap</a:t>
            </a:r>
            <a:r>
              <a:rPr lang="en-US" sz="1400" dirty="0"/>
              <a:t> -T4 -P -A 127.0.0.1</a:t>
            </a:r>
          </a:p>
          <a:p>
            <a:r>
              <a:rPr lang="en-US" sz="1400" dirty="0"/>
              <a:t>Starting Nmap 7.94SVN ( https://nmap.org ) at 2024-08-08 12:30 EDT</a:t>
            </a:r>
          </a:p>
          <a:p>
            <a:r>
              <a:rPr lang="en-US" sz="1400" dirty="0"/>
              <a:t>Nmap scan report for localhost (127.0.0.1)</a:t>
            </a:r>
          </a:p>
          <a:p>
            <a:r>
              <a:rPr lang="en-US" sz="1400" dirty="0"/>
              <a:t>Host is up (0.000029s latency).</a:t>
            </a:r>
          </a:p>
          <a:p>
            <a:r>
              <a:rPr lang="en-US" sz="1400" dirty="0"/>
              <a:t>All 1000 scanned ports on localhost (127.0.0.1) are in ignored states.</a:t>
            </a:r>
          </a:p>
          <a:p>
            <a:r>
              <a:rPr lang="en-US" sz="1400" dirty="0"/>
              <a:t>Not shown: 1000 closed </a:t>
            </a:r>
            <a:r>
              <a:rPr lang="en-US" sz="1400" dirty="0" err="1"/>
              <a:t>tcp</a:t>
            </a:r>
            <a:r>
              <a:rPr lang="en-US" sz="1400" dirty="0"/>
              <a:t> ports (reset)</a:t>
            </a:r>
          </a:p>
          <a:p>
            <a:r>
              <a:rPr lang="en-US" sz="1400" dirty="0"/>
              <a:t>Too many fingerprints match this host to give specific OS details</a:t>
            </a:r>
          </a:p>
          <a:p>
            <a:r>
              <a:rPr lang="en-US" sz="1400" dirty="0"/>
              <a:t>Network Distance: 0 hops</a:t>
            </a:r>
          </a:p>
          <a:p>
            <a:endParaRPr lang="en-US" sz="1400" dirty="0"/>
          </a:p>
          <a:p>
            <a:r>
              <a:rPr lang="en-US" sz="1400" dirty="0"/>
              <a:t>OS and Service detection performed. Please report any incorrect results at https://nmap.org/submit/ .</a:t>
            </a:r>
          </a:p>
          <a:p>
            <a:r>
              <a:rPr lang="en-US" sz="1400" dirty="0"/>
              <a:t>Nmap done: 1 IP address (1 host up) scanned in 1.87 seconds</a:t>
            </a:r>
          </a:p>
          <a:p>
            <a:r>
              <a:rPr lang="en-US" sz="1400" dirty="0"/>
              <a:t>                                                                             </a:t>
            </a:r>
          </a:p>
          <a:p>
            <a:r>
              <a:rPr lang="en-US" sz="1400" dirty="0"/>
              <a:t>┌──(</a:t>
            </a:r>
            <a:r>
              <a:rPr lang="en-US" sz="1400" dirty="0" err="1"/>
              <a:t>root㉿kali</a:t>
            </a:r>
            <a:r>
              <a:rPr lang="en-US" sz="1400" dirty="0"/>
              <a:t>)-[~]</a:t>
            </a:r>
          </a:p>
          <a:p>
            <a:r>
              <a:rPr lang="en-US" sz="1400" dirty="0"/>
              <a:t>└─# </a:t>
            </a:r>
          </a:p>
        </p:txBody>
      </p:sp>
    </p:spTree>
    <p:extLst>
      <p:ext uri="{BB962C8B-B14F-4D97-AF65-F5344CB8AC3E}">
        <p14:creationId xmlns:p14="http://schemas.microsoft.com/office/powerpoint/2010/main" val="2592081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DFCEB-6BE9-C271-AFF2-1668409F3E21}"/>
              </a:ext>
            </a:extLst>
          </p:cNvPr>
          <p:cNvSpPr>
            <a:spLocks noGrp="1"/>
          </p:cNvSpPr>
          <p:nvPr>
            <p:ph type="title"/>
          </p:nvPr>
        </p:nvSpPr>
        <p:spPr/>
        <p:txBody>
          <a:bodyPr/>
          <a:lstStyle/>
          <a:p>
            <a:r>
              <a:rPr lang="en-US" sz="4400" b="1" i="0" u="none" strike="noStrike" baseline="0" dirty="0">
                <a:latin typeface="UniversLTStd-Bold"/>
              </a:rPr>
              <a:t>Algorithm Enumeration</a:t>
            </a:r>
            <a:endParaRPr lang="en-US" dirty="0"/>
          </a:p>
        </p:txBody>
      </p:sp>
      <p:sp>
        <p:nvSpPr>
          <p:cNvPr id="3" name="Content Placeholder 2">
            <a:extLst>
              <a:ext uri="{FF2B5EF4-FFF2-40B4-BE49-F238E27FC236}">
                <a16:creationId xmlns:a16="http://schemas.microsoft.com/office/drawing/2014/main" id="{212F81BC-5B7D-497A-0F7D-D76C2B04546C}"/>
              </a:ext>
            </a:extLst>
          </p:cNvPr>
          <p:cNvSpPr>
            <a:spLocks noGrp="1"/>
          </p:cNvSpPr>
          <p:nvPr>
            <p:ph idx="1"/>
          </p:nvPr>
        </p:nvSpPr>
        <p:spPr>
          <a:xfrm>
            <a:off x="1066800" y="1295400"/>
            <a:ext cx="7620000" cy="4525963"/>
          </a:xfrm>
        </p:spPr>
        <p:txBody>
          <a:bodyPr/>
          <a:lstStyle/>
          <a:p>
            <a:pPr algn="l"/>
            <a:endParaRPr lang="en-US" sz="3200" b="0" i="0" u="none" strike="noStrike" baseline="0" dirty="0">
              <a:latin typeface="SabonLTStd-Roman"/>
            </a:endParaRPr>
          </a:p>
          <a:p>
            <a:pPr algn="l"/>
            <a:r>
              <a:rPr kumimoji="0" lang="en-US" sz="3200" b="0" i="0" u="none" strike="noStrike" kern="0" cap="none" spc="0" normalizeH="0" baseline="0" noProof="0" dirty="0">
                <a:ln>
                  <a:noFill/>
                </a:ln>
                <a:solidFill>
                  <a:srgbClr val="000000"/>
                </a:solidFill>
                <a:effectLst/>
                <a:uLnTx/>
                <a:uFillTx/>
                <a:latin typeface="SabonLTStd-Roman"/>
                <a:ea typeface="+mn-ea"/>
                <a:cs typeface="+mn-cs"/>
              </a:rPr>
              <a:t>Secured Shell SSH </a:t>
            </a:r>
            <a:r>
              <a:rPr lang="en-US" sz="3200" b="0" i="0" u="none" strike="noStrike" baseline="0" dirty="0">
                <a:latin typeface="SabonLTStd-Roman"/>
              </a:rPr>
              <a:t>encrypts data between the client and the server</a:t>
            </a:r>
            <a:endParaRPr lang="en-US" b="0" dirty="0">
              <a:latin typeface="SabonLTStd-Roman"/>
            </a:endParaRPr>
          </a:p>
          <a:p>
            <a:pPr algn="l"/>
            <a:r>
              <a:rPr lang="en-US" sz="3200" b="0" i="0" u="none" strike="noStrike" baseline="0" dirty="0">
                <a:latin typeface="SabonLTStd-Roman"/>
              </a:rPr>
              <a:t>The script used to enumerate the algorithms across Secured Shell SSH servers:  </a:t>
            </a:r>
            <a:r>
              <a:rPr lang="en-US" sz="3200" b="0" i="0" u="none" strike="noStrike" baseline="0" dirty="0" err="1">
                <a:highlight>
                  <a:srgbClr val="FFFF00"/>
                </a:highlight>
                <a:latin typeface="SourceCodePro-Regular"/>
              </a:rPr>
              <a:t>ssl-enum</a:t>
            </a:r>
            <a:r>
              <a:rPr lang="en-US" sz="3200" b="0" i="0" u="none" strike="noStrike" baseline="0" dirty="0">
                <a:highlight>
                  <a:srgbClr val="FFFF00"/>
                </a:highlight>
                <a:latin typeface="SourceCodePro-Regular"/>
              </a:rPr>
              <a:t>- ciphers. </a:t>
            </a:r>
            <a:r>
              <a:rPr lang="en-US" sz="3200" b="0" i="0" u="none" strike="noStrike" baseline="0" dirty="0" err="1">
                <a:highlight>
                  <a:srgbClr val="FFFF00"/>
                </a:highlight>
                <a:latin typeface="SourceCodePro-Regular"/>
              </a:rPr>
              <a:t>nse</a:t>
            </a:r>
            <a:endParaRPr lang="en-US" dirty="0">
              <a:highlight>
                <a:srgbClr val="FFFF00"/>
              </a:highlight>
            </a:endParaRPr>
          </a:p>
        </p:txBody>
      </p:sp>
    </p:spTree>
    <p:extLst>
      <p:ext uri="{BB962C8B-B14F-4D97-AF65-F5344CB8AC3E}">
        <p14:creationId xmlns:p14="http://schemas.microsoft.com/office/powerpoint/2010/main" val="674698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C4C9B7-E7A2-992D-66F1-204C89817348}"/>
              </a:ext>
            </a:extLst>
          </p:cNvPr>
          <p:cNvSpPr>
            <a:spLocks noGrp="1"/>
          </p:cNvSpPr>
          <p:nvPr>
            <p:ph idx="1"/>
          </p:nvPr>
        </p:nvSpPr>
        <p:spPr/>
        <p:txBody>
          <a:bodyPr/>
          <a:lstStyle/>
          <a:p>
            <a:r>
              <a:rPr lang="en-US" b="0" dirty="0">
                <a:latin typeface="SabonLTStd-Roman"/>
              </a:rPr>
              <a:t>You never know where you may run across a vulnerability.</a:t>
            </a:r>
            <a:endParaRPr lang="en-US" sz="3200" b="0" i="0" u="none" strike="noStrike" baseline="0" dirty="0">
              <a:latin typeface="SabonLTStd-Roman"/>
            </a:endParaRPr>
          </a:p>
          <a:p>
            <a:pPr algn="l"/>
            <a:r>
              <a:rPr lang="en-US" sz="3200" b="0" i="0" u="none" strike="noStrike" baseline="0" dirty="0">
                <a:latin typeface="SabonLTStd-Roman"/>
              </a:rPr>
              <a:t>It is useful to have a good knowledge  about services. </a:t>
            </a:r>
            <a:endParaRPr lang="en-US" dirty="0"/>
          </a:p>
        </p:txBody>
      </p:sp>
    </p:spTree>
    <p:extLst>
      <p:ext uri="{BB962C8B-B14F-4D97-AF65-F5344CB8AC3E}">
        <p14:creationId xmlns:p14="http://schemas.microsoft.com/office/powerpoint/2010/main" val="226755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2AEC5-F563-A333-3B32-763FCFD28561}"/>
              </a:ext>
            </a:extLst>
          </p:cNvPr>
          <p:cNvSpPr>
            <a:spLocks noGrp="1"/>
          </p:cNvSpPr>
          <p:nvPr>
            <p:ph type="title"/>
          </p:nvPr>
        </p:nvSpPr>
        <p:spPr/>
        <p:txBody>
          <a:bodyPr/>
          <a:lstStyle/>
          <a:p>
            <a:r>
              <a:rPr lang="en-US" sz="4400" b="0" i="0" u="none" strike="noStrike" baseline="0" dirty="0">
                <a:highlight>
                  <a:srgbClr val="00FFFF"/>
                </a:highlight>
                <a:latin typeface="UniversLTStd"/>
              </a:rPr>
              <a:t>Remote Procedure Calls(RPCs)</a:t>
            </a:r>
            <a:endParaRPr lang="en-US" dirty="0">
              <a:highlight>
                <a:srgbClr val="00FFFF"/>
              </a:highlight>
            </a:endParaRPr>
          </a:p>
        </p:txBody>
      </p:sp>
      <p:sp>
        <p:nvSpPr>
          <p:cNvPr id="3" name="Content Placeholder 2">
            <a:extLst>
              <a:ext uri="{FF2B5EF4-FFF2-40B4-BE49-F238E27FC236}">
                <a16:creationId xmlns:a16="http://schemas.microsoft.com/office/drawing/2014/main" id="{B7BA0E02-DCDF-0A13-C2C4-16D9F7BF4FBC}"/>
              </a:ext>
            </a:extLst>
          </p:cNvPr>
          <p:cNvSpPr>
            <a:spLocks noGrp="1"/>
          </p:cNvSpPr>
          <p:nvPr>
            <p:ph idx="1"/>
          </p:nvPr>
        </p:nvSpPr>
        <p:spPr>
          <a:xfrm>
            <a:off x="914400" y="1163898"/>
            <a:ext cx="7924800" cy="4754565"/>
          </a:xfrm>
        </p:spPr>
        <p:txBody>
          <a:bodyPr/>
          <a:lstStyle/>
          <a:p>
            <a:pPr algn="l"/>
            <a:r>
              <a:rPr lang="en-US" sz="2400" b="0" dirty="0">
                <a:latin typeface="SabonLTStd-Roman"/>
              </a:rPr>
              <a:t>S</a:t>
            </a:r>
            <a:r>
              <a:rPr lang="en-US" sz="2400" b="0" i="0" u="none" strike="noStrike" baseline="0" dirty="0">
                <a:latin typeface="SabonLTStd-Roman"/>
              </a:rPr>
              <a:t>ervice that allows remote systems to consume procedures external to the application calling them.</a:t>
            </a:r>
          </a:p>
          <a:p>
            <a:pPr marL="0" indent="0" algn="l">
              <a:buNone/>
            </a:pPr>
            <a:endParaRPr lang="en-US" sz="2400" b="0" i="0" u="none" strike="noStrike" baseline="0" dirty="0">
              <a:latin typeface="SabonLTStd-Roman"/>
            </a:endParaRPr>
          </a:p>
          <a:p>
            <a:pPr algn="l"/>
            <a:r>
              <a:rPr lang="en-US" sz="2400" b="0" i="0" u="none" strike="noStrike" baseline="0" dirty="0">
                <a:latin typeface="SabonLTStd-Roman"/>
              </a:rPr>
              <a:t> A program on system A can call a function or procedure on another system across the network. </a:t>
            </a:r>
          </a:p>
          <a:p>
            <a:pPr marL="0" indent="0" algn="l">
              <a:buNone/>
            </a:pPr>
            <a:endParaRPr lang="en-US" sz="2400" b="0" i="0" u="none" strike="noStrike" baseline="0" dirty="0">
              <a:latin typeface="SabonLTStd-Roman"/>
            </a:endParaRPr>
          </a:p>
          <a:p>
            <a:pPr algn="l"/>
            <a:r>
              <a:rPr lang="en-US" sz="2400" b="0" i="0" u="none" strike="noStrike" baseline="0" dirty="0">
                <a:latin typeface="SabonLTStd-Roman"/>
              </a:rPr>
              <a:t>The program calls this procedure, gets the information, and proceeds on its way. (inner process communication)</a:t>
            </a:r>
            <a:endParaRPr lang="en-US" sz="2400" dirty="0"/>
          </a:p>
        </p:txBody>
      </p:sp>
    </p:spTree>
    <p:extLst>
      <p:ext uri="{BB962C8B-B14F-4D97-AF65-F5344CB8AC3E}">
        <p14:creationId xmlns:p14="http://schemas.microsoft.com/office/powerpoint/2010/main" val="4102092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5E06-1D75-1F7D-C59D-FE3CA8C238D4}"/>
              </a:ext>
            </a:extLst>
          </p:cNvPr>
          <p:cNvSpPr>
            <a:spLocks noGrp="1"/>
          </p:cNvSpPr>
          <p:nvPr>
            <p:ph type="title"/>
          </p:nvPr>
        </p:nvSpPr>
        <p:spPr/>
        <p:txBody>
          <a:bodyPr/>
          <a:lstStyle/>
          <a:p>
            <a:r>
              <a:rPr lang="en-US" b="0" dirty="0">
                <a:highlight>
                  <a:srgbClr val="00FFFF"/>
                </a:highlight>
                <a:latin typeface="UniversLTStd"/>
              </a:rPr>
              <a:t>Server Message Block (SMB</a:t>
            </a:r>
            <a:r>
              <a:rPr lang="en-US" b="0" dirty="0">
                <a:solidFill>
                  <a:srgbClr val="202122"/>
                </a:solidFill>
                <a:highlight>
                  <a:srgbClr val="FFFFFF"/>
                </a:highlight>
                <a:latin typeface="Arial" panose="020B0604020202020204" pitchFamily="34" charset="0"/>
              </a:rPr>
              <a:t>) </a:t>
            </a:r>
            <a:endParaRPr lang="en-US" dirty="0"/>
          </a:p>
        </p:txBody>
      </p:sp>
      <p:sp>
        <p:nvSpPr>
          <p:cNvPr id="3" name="Content Placeholder 2">
            <a:extLst>
              <a:ext uri="{FF2B5EF4-FFF2-40B4-BE49-F238E27FC236}">
                <a16:creationId xmlns:a16="http://schemas.microsoft.com/office/drawing/2014/main" id="{9DCAE219-62C1-15D7-92D9-A46ACC9868A2}"/>
              </a:ext>
            </a:extLst>
          </p:cNvPr>
          <p:cNvSpPr>
            <a:spLocks noGrp="1"/>
          </p:cNvSpPr>
          <p:nvPr>
            <p:ph idx="1"/>
          </p:nvPr>
        </p:nvSpPr>
        <p:spPr>
          <a:xfrm>
            <a:off x="762000" y="1600202"/>
            <a:ext cx="8077200" cy="4525963"/>
          </a:xfrm>
        </p:spPr>
        <p:txBody>
          <a:bodyPr/>
          <a:lstStyle/>
          <a:p>
            <a:r>
              <a:rPr lang="en-US" sz="2400" b="0" dirty="0">
                <a:solidFill>
                  <a:srgbClr val="202122"/>
                </a:solidFill>
                <a:highlight>
                  <a:srgbClr val="FFFFFF"/>
                </a:highlight>
                <a:latin typeface="Arial" panose="020B0604020202020204" pitchFamily="34" charset="0"/>
              </a:rPr>
              <a:t>A </a:t>
            </a:r>
            <a:r>
              <a:rPr lang="en-US" sz="2400" b="0" u="sng" dirty="0">
                <a:solidFill>
                  <a:srgbClr val="202122"/>
                </a:solidFill>
                <a:highlight>
                  <a:srgbClr val="FFFFFF"/>
                </a:highlight>
                <a:latin typeface="Arial" panose="020B0604020202020204" pitchFamily="34" charset="0"/>
                <a:hlinkClick r:id="rId2" tooltip="Communication protocol">
                  <a:extLst>
                    <a:ext uri="{A12FA001-AC4F-418D-AE19-62706E023703}">
                      <ahyp:hlinkClr xmlns:ahyp="http://schemas.microsoft.com/office/drawing/2018/hyperlinkcolor" val="tx"/>
                    </a:ext>
                  </a:extLst>
                </a:hlinkClick>
              </a:rPr>
              <a:t>communication protocol</a:t>
            </a:r>
            <a:r>
              <a:rPr lang="en-US" sz="2400" b="0" u="sng" dirty="0">
                <a:solidFill>
                  <a:srgbClr val="202122"/>
                </a:solidFill>
                <a:highlight>
                  <a:srgbClr val="FFFFFF"/>
                </a:highlight>
                <a:latin typeface="Arial" panose="020B0604020202020204" pitchFamily="34" charset="0"/>
              </a:rPr>
              <a:t> </a:t>
            </a:r>
            <a:r>
              <a:rPr lang="en-US" sz="2400" b="0" dirty="0">
                <a:solidFill>
                  <a:srgbClr val="202122"/>
                </a:solidFill>
                <a:highlight>
                  <a:srgbClr val="FFFFFF"/>
                </a:highlight>
                <a:latin typeface="Arial" panose="020B0604020202020204" pitchFamily="34" charset="0"/>
              </a:rPr>
              <a:t>used to share files, </a:t>
            </a:r>
            <a:r>
              <a:rPr lang="en-US" sz="2400" b="0" dirty="0">
                <a:solidFill>
                  <a:srgbClr val="202122"/>
                </a:solidFill>
                <a:highlight>
                  <a:srgbClr val="FFFFFF"/>
                </a:highlight>
                <a:latin typeface="Arial" panose="020B0604020202020204" pitchFamily="34" charset="0"/>
                <a:hlinkClick r:id="rId3" tooltip="Printer (computing)">
                  <a:extLst>
                    <a:ext uri="{A12FA001-AC4F-418D-AE19-62706E023703}">
                      <ahyp:hlinkClr xmlns:ahyp="http://schemas.microsoft.com/office/drawing/2018/hyperlinkcolor" val="tx"/>
                    </a:ext>
                  </a:extLst>
                </a:hlinkClick>
              </a:rPr>
              <a:t>printers</a:t>
            </a:r>
            <a:r>
              <a:rPr lang="en-US" sz="2400" b="0" dirty="0">
                <a:solidFill>
                  <a:srgbClr val="202122"/>
                </a:solidFill>
                <a:highlight>
                  <a:srgbClr val="FFFFFF"/>
                </a:highlight>
                <a:latin typeface="Arial" panose="020B0604020202020204" pitchFamily="34" charset="0"/>
              </a:rPr>
              <a:t>, </a:t>
            </a:r>
            <a:r>
              <a:rPr lang="en-US" sz="2400" b="0" dirty="0">
                <a:solidFill>
                  <a:srgbClr val="202122"/>
                </a:solidFill>
                <a:highlight>
                  <a:srgbClr val="FFFFFF"/>
                </a:highlight>
                <a:latin typeface="Arial" panose="020B0604020202020204" pitchFamily="34" charset="0"/>
                <a:hlinkClick r:id="rId4" tooltip="Serial port">
                  <a:extLst>
                    <a:ext uri="{A12FA001-AC4F-418D-AE19-62706E023703}">
                      <ahyp:hlinkClr xmlns:ahyp="http://schemas.microsoft.com/office/drawing/2018/hyperlinkcolor" val="tx"/>
                    </a:ext>
                  </a:extLst>
                </a:hlinkClick>
              </a:rPr>
              <a:t>serial ports</a:t>
            </a:r>
            <a:r>
              <a:rPr lang="en-US" sz="2400" b="0" dirty="0">
                <a:solidFill>
                  <a:srgbClr val="202122"/>
                </a:solidFill>
                <a:highlight>
                  <a:srgbClr val="FFFFFF"/>
                </a:highlight>
                <a:latin typeface="Arial" panose="020B0604020202020204" pitchFamily="34" charset="0"/>
              </a:rPr>
              <a:t>, and miscellaneous communications</a:t>
            </a:r>
          </a:p>
          <a:p>
            <a:pPr algn="l"/>
            <a:endParaRPr lang="en-US" sz="2400" b="0" i="0" u="none" strike="noStrike" baseline="0" dirty="0">
              <a:latin typeface="SabonLTStd-Roman"/>
            </a:endParaRPr>
          </a:p>
          <a:p>
            <a:pPr algn="l"/>
            <a:r>
              <a:rPr lang="en-US" sz="2400" b="0" i="0" u="none" strike="noStrike" baseline="0" dirty="0">
                <a:latin typeface="SabonLTStd-Roman"/>
              </a:rPr>
              <a:t>This means SMB knows about users and groups. And shares, which are directories that are exposed to the network.</a:t>
            </a:r>
          </a:p>
          <a:p>
            <a:pPr marL="0" indent="0" algn="l">
              <a:buNone/>
            </a:pPr>
            <a:endParaRPr lang="en-US" sz="2400" b="0" dirty="0">
              <a:latin typeface="SabonLTStd-Roman"/>
            </a:endParaRPr>
          </a:p>
          <a:p>
            <a:pPr algn="l"/>
            <a:r>
              <a:rPr lang="en-US" sz="2400" b="0" i="0" u="none" strike="noStrike" baseline="0" dirty="0">
                <a:latin typeface="SabonLTStd-Roman"/>
              </a:rPr>
              <a:t>The most common implementation of remote procedure calls you will run across is the one used in Windows networks.</a:t>
            </a:r>
          </a:p>
          <a:p>
            <a:pPr algn="l"/>
            <a:endParaRPr lang="en-US" sz="2400" b="0" dirty="0">
              <a:solidFill>
                <a:srgbClr val="202122"/>
              </a:solidFill>
              <a:highlight>
                <a:srgbClr val="FFFFFF"/>
              </a:highlight>
              <a:latin typeface="Arial" panose="020B0604020202020204" pitchFamily="34" charset="0"/>
            </a:endParaRPr>
          </a:p>
        </p:txBody>
      </p:sp>
    </p:spTree>
    <p:extLst>
      <p:ext uri="{BB962C8B-B14F-4D97-AF65-F5344CB8AC3E}">
        <p14:creationId xmlns:p14="http://schemas.microsoft.com/office/powerpoint/2010/main" val="2404330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7656-1FFF-E0EB-0AF9-292371A24528}"/>
              </a:ext>
            </a:extLst>
          </p:cNvPr>
          <p:cNvSpPr>
            <a:spLocks noGrp="1"/>
          </p:cNvSpPr>
          <p:nvPr>
            <p:ph type="title"/>
          </p:nvPr>
        </p:nvSpPr>
        <p:spPr/>
        <p:txBody>
          <a:bodyPr/>
          <a:lstStyle/>
          <a:p>
            <a:r>
              <a:rPr lang="en-US" sz="4400" b="1" i="0" u="none" strike="noStrike" baseline="0" dirty="0">
                <a:latin typeface="UniversLTStd-Bold"/>
              </a:rPr>
              <a:t>Built-in Utilities</a:t>
            </a:r>
            <a:endParaRPr lang="en-US" dirty="0"/>
          </a:p>
        </p:txBody>
      </p:sp>
      <p:sp>
        <p:nvSpPr>
          <p:cNvPr id="3" name="Content Placeholder 2">
            <a:extLst>
              <a:ext uri="{FF2B5EF4-FFF2-40B4-BE49-F238E27FC236}">
                <a16:creationId xmlns:a16="http://schemas.microsoft.com/office/drawing/2014/main" id="{2279A27D-E11D-9EBD-809E-984644E2D373}"/>
              </a:ext>
            </a:extLst>
          </p:cNvPr>
          <p:cNvSpPr>
            <a:spLocks noGrp="1"/>
          </p:cNvSpPr>
          <p:nvPr>
            <p:ph idx="1"/>
          </p:nvPr>
        </p:nvSpPr>
        <p:spPr/>
        <p:txBody>
          <a:bodyPr/>
          <a:lstStyle/>
          <a:p>
            <a:r>
              <a:rPr lang="en-US" sz="3200" b="0" i="0" u="none" strike="noStrike" baseline="0" dirty="0">
                <a:latin typeface="SabonLTStd-Roman"/>
              </a:rPr>
              <a:t>NetBIOS</a:t>
            </a:r>
          </a:p>
          <a:p>
            <a:pPr algn="l"/>
            <a:r>
              <a:rPr lang="en-US" sz="3200" b="0" i="0" u="none" strike="noStrike" baseline="0" dirty="0">
                <a:latin typeface="SabonLTStd-Roman"/>
              </a:rPr>
              <a:t>Gathering NetBIOS statistics can be accomplished by using the program </a:t>
            </a:r>
            <a:r>
              <a:rPr lang="en-US" sz="3200" b="0" i="0" u="none" strike="noStrike" baseline="0" dirty="0" err="1">
                <a:latin typeface="SourceCodePro-Regular"/>
              </a:rPr>
              <a:t>nbtstat</a:t>
            </a:r>
            <a:r>
              <a:rPr lang="en-US" sz="3200" b="0" i="0" u="none" strike="noStrike" baseline="0" dirty="0">
                <a:latin typeface="SabonLTStd-Roman"/>
              </a:rPr>
              <a:t>.</a:t>
            </a:r>
          </a:p>
          <a:p>
            <a:pPr algn="l"/>
            <a:r>
              <a:rPr lang="en-US" sz="3200" b="0" i="0" u="none" strike="noStrike" baseline="0" dirty="0">
                <a:latin typeface="SabonLTStd-Roman"/>
              </a:rPr>
              <a:t> This allows you to gather data about the local network.</a:t>
            </a:r>
            <a:endParaRPr lang="en-US" dirty="0"/>
          </a:p>
        </p:txBody>
      </p:sp>
    </p:spTree>
    <p:extLst>
      <p:ext uri="{BB962C8B-B14F-4D97-AF65-F5344CB8AC3E}">
        <p14:creationId xmlns:p14="http://schemas.microsoft.com/office/powerpoint/2010/main" val="373889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994B83-771D-4BEA-C65F-36E784EBDCDA}"/>
              </a:ext>
            </a:extLst>
          </p:cNvPr>
          <p:cNvSpPr>
            <a:spLocks noGrp="1"/>
          </p:cNvSpPr>
          <p:nvPr>
            <p:ph idx="1"/>
          </p:nvPr>
        </p:nvSpPr>
        <p:spPr>
          <a:xfrm>
            <a:off x="1295400" y="800100"/>
            <a:ext cx="7315200" cy="5905500"/>
          </a:xfrm>
        </p:spPr>
        <p:txBody>
          <a:bodyPr/>
          <a:lstStyle/>
          <a:p>
            <a:r>
              <a:rPr lang="en-US" sz="2800" b="0" dirty="0">
                <a:highlight>
                  <a:srgbClr val="FFFF00"/>
                </a:highlight>
                <a:latin typeface="SabonLTStd-Roman"/>
              </a:rPr>
              <a:t>An open-source tool </a:t>
            </a:r>
            <a:r>
              <a:rPr lang="en-US" sz="2800" b="0" dirty="0">
                <a:latin typeface="SabonLTStd-Roman"/>
              </a:rPr>
              <a:t>that will function like </a:t>
            </a:r>
            <a:r>
              <a:rPr lang="en-US" sz="2800" b="0" dirty="0" err="1">
                <a:latin typeface="SourceCodePro-Regular"/>
              </a:rPr>
              <a:t>nmap</a:t>
            </a:r>
            <a:endParaRPr lang="en-US" sz="2800" b="0" dirty="0">
              <a:latin typeface="SabonLTStd-Roman"/>
            </a:endParaRPr>
          </a:p>
          <a:p>
            <a:r>
              <a:rPr lang="en-US" sz="2800" b="0" dirty="0">
                <a:highlight>
                  <a:srgbClr val="FFFF00"/>
                </a:highlight>
                <a:latin typeface="SabonLTStd-Roman"/>
              </a:rPr>
              <a:t>Graphical tool</a:t>
            </a:r>
            <a:r>
              <a:rPr lang="en-US" sz="2800" b="0" dirty="0">
                <a:latin typeface="SabonLTStd-Roman"/>
              </a:rPr>
              <a:t>, which makes it easier to locate information more quickly about each system</a:t>
            </a:r>
          </a:p>
          <a:p>
            <a:pPr algn="l"/>
            <a:r>
              <a:rPr lang="en-US" sz="2800" b="0" i="0" u="none" strike="noStrike" baseline="0" dirty="0">
                <a:latin typeface="SabonLTStd-Roman"/>
              </a:rPr>
              <a:t>It shows system’s name and IP address, domain</a:t>
            </a:r>
            <a:r>
              <a:rPr lang="en-US" sz="2800" b="0" i="0" u="none" strike="noStrike" baseline="0" dirty="0">
                <a:highlight>
                  <a:srgbClr val="FFFF00"/>
                </a:highlight>
                <a:latin typeface="SabonLTStd-Roman"/>
              </a:rPr>
              <a:t> on the network.</a:t>
            </a:r>
          </a:p>
          <a:p>
            <a:pPr algn="l"/>
            <a:r>
              <a:rPr lang="en-US" sz="2800" b="0" dirty="0">
                <a:highlight>
                  <a:srgbClr val="FFFF00"/>
                </a:highlight>
                <a:latin typeface="SabonLTStd-Roman"/>
              </a:rPr>
              <a:t>It collect info on may items on the network when providing a range of IP address</a:t>
            </a:r>
            <a:endParaRPr lang="en-US" sz="2800" dirty="0">
              <a:highlight>
                <a:srgbClr val="FFFF00"/>
              </a:highlight>
            </a:endParaRPr>
          </a:p>
        </p:txBody>
      </p:sp>
      <p:sp>
        <p:nvSpPr>
          <p:cNvPr id="3" name="Title 2">
            <a:extLst>
              <a:ext uri="{FF2B5EF4-FFF2-40B4-BE49-F238E27FC236}">
                <a16:creationId xmlns:a16="http://schemas.microsoft.com/office/drawing/2014/main" id="{D8B7DB97-C849-77C7-CB04-5288996BCDD0}"/>
              </a:ext>
            </a:extLst>
          </p:cNvPr>
          <p:cNvSpPr>
            <a:spLocks noGrp="1"/>
          </p:cNvSpPr>
          <p:nvPr>
            <p:ph type="title"/>
          </p:nvPr>
        </p:nvSpPr>
        <p:spPr>
          <a:xfrm>
            <a:off x="1066800" y="723900"/>
            <a:ext cx="7772400" cy="76200"/>
          </a:xfrm>
        </p:spPr>
        <p:txBody>
          <a:bodyPr/>
          <a:lstStyle/>
          <a:p>
            <a:br>
              <a:rPr lang="en-US" dirty="0">
                <a:latin typeface="UniversLTStd-Bold"/>
              </a:rPr>
            </a:br>
            <a:r>
              <a:rPr lang="en-US" dirty="0">
                <a:latin typeface="UniversLTStd-Bold"/>
              </a:rPr>
              <a:t>NetBIOS Enumerator</a:t>
            </a:r>
            <a:br>
              <a:rPr lang="en-US" dirty="0">
                <a:latin typeface="UniversLTStd-Bold"/>
              </a:rPr>
            </a:br>
            <a:br>
              <a:rPr lang="en-US" dirty="0">
                <a:latin typeface="UniversLTStd-Bold"/>
              </a:rPr>
            </a:br>
            <a:endParaRPr lang="en-US" dirty="0"/>
          </a:p>
        </p:txBody>
      </p:sp>
    </p:spTree>
    <p:extLst>
      <p:ext uri="{BB962C8B-B14F-4D97-AF65-F5344CB8AC3E}">
        <p14:creationId xmlns:p14="http://schemas.microsoft.com/office/powerpoint/2010/main" val="226699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615411101"/>
              </p:ext>
            </p:extLst>
          </p:nvPr>
        </p:nvGraphicFramePr>
        <p:xfrm>
          <a:off x="1066800" y="762001"/>
          <a:ext cx="7315200" cy="4267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1066800" y="152401"/>
            <a:ext cx="7772400" cy="609600"/>
          </a:xfrm>
        </p:spPr>
        <p:txBody>
          <a:bodyPr/>
          <a:lstStyle/>
          <a:p>
            <a:r>
              <a:rPr lang="en-US" dirty="0"/>
              <a:t>What Is Enumeration?</a:t>
            </a:r>
          </a:p>
        </p:txBody>
      </p:sp>
      <p:sp>
        <p:nvSpPr>
          <p:cNvPr id="6" name="TextBox 5">
            <a:extLst>
              <a:ext uri="{FF2B5EF4-FFF2-40B4-BE49-F238E27FC236}">
                <a16:creationId xmlns:a16="http://schemas.microsoft.com/office/drawing/2014/main" id="{396D3AF3-8713-9C3D-FB45-C4CD54EB92C3}"/>
              </a:ext>
            </a:extLst>
          </p:cNvPr>
          <p:cNvSpPr txBox="1"/>
          <p:nvPr/>
        </p:nvSpPr>
        <p:spPr>
          <a:xfrm>
            <a:off x="609600" y="5029200"/>
            <a:ext cx="7772400" cy="1200329"/>
          </a:xfrm>
          <a:prstGeom prst="rect">
            <a:avLst/>
          </a:prstGeom>
          <a:noFill/>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highlight>
                  <a:srgbClr val="00FFFF"/>
                </a:highlight>
                <a:uLnTx/>
                <a:uFillTx/>
                <a:latin typeface="Garamond"/>
                <a:ea typeface="+mn-ea"/>
                <a:cs typeface="+mn-cs"/>
              </a:rPr>
              <a:t>Overall Enumeration is: The process of counting off or listing </a:t>
            </a:r>
            <a:r>
              <a:rPr kumimoji="0" lang="en-US" altLang="en-US" sz="2400" b="0" i="0" u="none" strike="noStrike" kern="1200" cap="none" spc="0" normalizeH="0" baseline="0" noProof="0" dirty="0">
                <a:ln>
                  <a:noFill/>
                </a:ln>
                <a:solidFill>
                  <a:srgbClr val="000000"/>
                </a:solidFill>
                <a:effectLst/>
                <a:highlight>
                  <a:srgbClr val="FFFF00"/>
                </a:highlight>
                <a:uLnTx/>
                <a:uFillTx/>
                <a:latin typeface="Garamond"/>
                <a:ea typeface="+mn-ea"/>
                <a:cs typeface="+mn-cs"/>
              </a:rPr>
              <a:t>what services</a:t>
            </a:r>
            <a:r>
              <a:rPr kumimoji="0" lang="en-US" altLang="en-US" sz="2400" b="0" i="0" u="none" strike="noStrike" kern="1200" cap="none" spc="0" normalizeH="0" baseline="0" noProof="0" dirty="0">
                <a:ln>
                  <a:noFill/>
                </a:ln>
                <a:solidFill>
                  <a:srgbClr val="000000"/>
                </a:solidFill>
                <a:effectLst/>
                <a:highlight>
                  <a:srgbClr val="00FFFF"/>
                </a:highlight>
                <a:uLnTx/>
                <a:uFillTx/>
                <a:latin typeface="Garamond"/>
                <a:ea typeface="+mn-ea"/>
                <a:cs typeface="+mn-cs"/>
              </a:rPr>
              <a:t>, applications, and protocols are present on each identified computer.. </a:t>
            </a:r>
          </a:p>
        </p:txBody>
      </p:sp>
    </p:spTree>
    <p:extLst>
      <p:ext uri="{BB962C8B-B14F-4D97-AF65-F5344CB8AC3E}">
        <p14:creationId xmlns:p14="http://schemas.microsoft.com/office/powerpoint/2010/main" val="3176123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23A85F-D99C-CF74-E407-CF472120F3AF}"/>
              </a:ext>
            </a:extLst>
          </p:cNvPr>
          <p:cNvSpPr>
            <a:spLocks noGrp="1"/>
          </p:cNvSpPr>
          <p:nvPr>
            <p:ph idx="1"/>
          </p:nvPr>
        </p:nvSpPr>
        <p:spPr>
          <a:xfrm>
            <a:off x="1371600" y="723900"/>
            <a:ext cx="7315200" cy="685799"/>
          </a:xfrm>
        </p:spPr>
        <p:txBody>
          <a:bodyPr/>
          <a:lstStyle/>
          <a:p>
            <a:r>
              <a:rPr lang="en-US" dirty="0"/>
              <a:t>To download click : </a:t>
            </a:r>
            <a:r>
              <a:rPr lang="en-US" sz="1400" dirty="0">
                <a:solidFill>
                  <a:schemeClr val="accent2"/>
                </a:solidFill>
                <a:hlinkClick r:id="rId2">
                  <a:extLst>
                    <a:ext uri="{A12FA001-AC4F-418D-AE19-62706E023703}">
                      <ahyp:hlinkClr xmlns:ahyp="http://schemas.microsoft.com/office/drawing/2018/hyperlinkcolor" val="tx"/>
                    </a:ext>
                  </a:extLst>
                </a:hlinkClick>
              </a:rPr>
              <a:t>NetBIOS Enumerator (sourceforge.net)</a:t>
            </a:r>
            <a:br>
              <a:rPr lang="en-US" sz="1400" dirty="0"/>
            </a:br>
            <a:endParaRPr lang="en-US" sz="1400" dirty="0"/>
          </a:p>
        </p:txBody>
      </p:sp>
      <p:sp>
        <p:nvSpPr>
          <p:cNvPr id="3" name="Title 2">
            <a:extLst>
              <a:ext uri="{FF2B5EF4-FFF2-40B4-BE49-F238E27FC236}">
                <a16:creationId xmlns:a16="http://schemas.microsoft.com/office/drawing/2014/main" id="{516BE4EB-7495-0DE1-FA31-7856E0A9C646}"/>
              </a:ext>
            </a:extLst>
          </p:cNvPr>
          <p:cNvSpPr>
            <a:spLocks noGrp="1"/>
          </p:cNvSpPr>
          <p:nvPr>
            <p:ph type="title"/>
          </p:nvPr>
        </p:nvSpPr>
        <p:spPr>
          <a:xfrm>
            <a:off x="914400" y="37660"/>
            <a:ext cx="7772400" cy="1029140"/>
          </a:xfrm>
        </p:spPr>
        <p:txBody>
          <a:bodyPr/>
          <a:lstStyle/>
          <a:p>
            <a:r>
              <a:rPr lang="en-US" dirty="0"/>
              <a:t>NetBIOS Enumerator    </a:t>
            </a:r>
          </a:p>
        </p:txBody>
      </p:sp>
      <p:pic>
        <p:nvPicPr>
          <p:cNvPr id="5" name="Picture 4" descr="A screenshot of a computer&#10;&#10;Description automatically generated">
            <a:extLst>
              <a:ext uri="{FF2B5EF4-FFF2-40B4-BE49-F238E27FC236}">
                <a16:creationId xmlns:a16="http://schemas.microsoft.com/office/drawing/2014/main" id="{4F9FB9CB-C021-8E89-2252-539850895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295400"/>
            <a:ext cx="6096000" cy="5423921"/>
          </a:xfrm>
          <a:prstGeom prst="rect">
            <a:avLst/>
          </a:prstGeom>
        </p:spPr>
      </p:pic>
    </p:spTree>
    <p:extLst>
      <p:ext uri="{BB962C8B-B14F-4D97-AF65-F5344CB8AC3E}">
        <p14:creationId xmlns:p14="http://schemas.microsoft.com/office/powerpoint/2010/main" val="107213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NetBIOS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6431016"/>
              </p:ext>
            </p:extLst>
          </p:nvPr>
        </p:nvGraphicFramePr>
        <p:xfrm>
          <a:off x="3352800" y="1295400"/>
          <a:ext cx="5619704"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914400" y="2743200"/>
            <a:ext cx="3000204" cy="1938992"/>
          </a:xfrm>
          <a:prstGeom prst="rect">
            <a:avLst/>
          </a:prstGeom>
        </p:spPr>
        <p:txBody>
          <a:bodyPr wrap="square">
            <a:spAutoFit/>
          </a:bodyPr>
          <a:lstStyle/>
          <a:p>
            <a:r>
              <a:rPr lang="en-US" sz="2400" dirty="0"/>
              <a:t>This service was originally intended to assist in the access to resources on a LAN only. </a:t>
            </a:r>
          </a:p>
        </p:txBody>
      </p:sp>
    </p:spTree>
    <p:extLst>
      <p:ext uri="{BB962C8B-B14F-4D97-AF65-F5344CB8AC3E}">
        <p14:creationId xmlns:p14="http://schemas.microsoft.com/office/powerpoint/2010/main" val="618291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5C17-ED64-50C8-F34C-2674ECEE8CF8}"/>
              </a:ext>
            </a:extLst>
          </p:cNvPr>
          <p:cNvSpPr>
            <a:spLocks noGrp="1"/>
          </p:cNvSpPr>
          <p:nvPr>
            <p:ph type="title"/>
          </p:nvPr>
        </p:nvSpPr>
        <p:spPr>
          <a:xfrm>
            <a:off x="822960" y="1072203"/>
            <a:ext cx="7543800" cy="793577"/>
          </a:xfrm>
          <a:solidFill>
            <a:schemeClr val="accent1">
              <a:lumMod val="60000"/>
              <a:lumOff val="40000"/>
            </a:schemeClr>
          </a:solidFill>
        </p:spPr>
        <p:txBody>
          <a:bodyPr/>
          <a:lstStyle/>
          <a:p>
            <a:r>
              <a:rPr lang="en-US" dirty="0">
                <a:solidFill>
                  <a:srgbClr val="000000">
                    <a:lumMod val="75000"/>
                    <a:lumOff val="25000"/>
                  </a:srgbClr>
                </a:solidFill>
                <a:latin typeface="Calibri Light" panose="020F0302020204030204"/>
              </a:rPr>
              <a:t>Metasploit</a:t>
            </a:r>
            <a:endParaRPr lang="en-US" dirty="0"/>
          </a:p>
        </p:txBody>
      </p:sp>
      <p:sp>
        <p:nvSpPr>
          <p:cNvPr id="3" name="Content Placeholder 2">
            <a:extLst>
              <a:ext uri="{FF2B5EF4-FFF2-40B4-BE49-F238E27FC236}">
                <a16:creationId xmlns:a16="http://schemas.microsoft.com/office/drawing/2014/main" id="{ED6D2DF3-F84D-B455-DC74-F3FAFB8657E1}"/>
              </a:ext>
            </a:extLst>
          </p:cNvPr>
          <p:cNvSpPr>
            <a:spLocks noGrp="1"/>
          </p:cNvSpPr>
          <p:nvPr>
            <p:ph idx="1"/>
          </p:nvPr>
        </p:nvSpPr>
        <p:spPr/>
        <p:txBody>
          <a:bodyPr/>
          <a:lstStyle/>
          <a:p>
            <a:pPr marL="171450" indent="-171450">
              <a:lnSpc>
                <a:spcPct val="90000"/>
              </a:lnSpc>
              <a:spcBef>
                <a:spcPts val="750"/>
              </a:spcBef>
              <a:spcAft>
                <a:spcPts val="0"/>
              </a:spcAft>
              <a:buClrTx/>
              <a:buSzTx/>
              <a:buFont typeface="Arial" panose="020B0604020202020204" pitchFamily="34" charset="0"/>
              <a:buChar char="•"/>
              <a:defRPr/>
            </a:pPr>
            <a:r>
              <a:rPr lang="en-US" sz="2800" dirty="0">
                <a:solidFill>
                  <a:prstClr val="black"/>
                </a:solidFill>
                <a:latin typeface="SabonLTStd-Roman"/>
              </a:rPr>
              <a:t>Metasploit is known primarily for being an exploit framework</a:t>
            </a:r>
          </a:p>
          <a:p>
            <a:pPr marL="171450" indent="-171450">
              <a:lnSpc>
                <a:spcPct val="90000"/>
              </a:lnSpc>
              <a:spcBef>
                <a:spcPts val="750"/>
              </a:spcBef>
              <a:spcAft>
                <a:spcPts val="0"/>
              </a:spcAft>
              <a:buClrTx/>
              <a:buSzTx/>
              <a:buFont typeface="Arial" panose="020B0604020202020204" pitchFamily="34" charset="0"/>
              <a:buChar char="•"/>
              <a:defRPr/>
            </a:pPr>
            <a:r>
              <a:rPr lang="en-US" sz="2800" dirty="0">
                <a:solidFill>
                  <a:prstClr val="black"/>
                </a:solidFill>
                <a:latin typeface="SabonLTStd-Roman"/>
              </a:rPr>
              <a:t>Metasploit can be used for port scanning.</a:t>
            </a:r>
          </a:p>
          <a:p>
            <a:pPr marL="171450" indent="-171450">
              <a:lnSpc>
                <a:spcPct val="90000"/>
              </a:lnSpc>
              <a:spcBef>
                <a:spcPts val="750"/>
              </a:spcBef>
              <a:spcAft>
                <a:spcPts val="0"/>
              </a:spcAft>
              <a:buClrTx/>
              <a:buSzTx/>
              <a:buFont typeface="Arial" panose="020B0604020202020204" pitchFamily="34" charset="0"/>
              <a:buChar char="•"/>
              <a:defRPr/>
            </a:pPr>
            <a:r>
              <a:rPr lang="en-US" sz="2800" dirty="0">
                <a:solidFill>
                  <a:prstClr val="black"/>
                </a:solidFill>
                <a:latin typeface="SabonLTStd-Roman"/>
              </a:rPr>
              <a:t> The world’s most used penetration testing framework</a:t>
            </a:r>
          </a:p>
          <a:p>
            <a:pPr marL="171450" indent="-171450">
              <a:lnSpc>
                <a:spcPct val="90000"/>
              </a:lnSpc>
              <a:spcBef>
                <a:spcPts val="750"/>
              </a:spcBef>
              <a:spcAft>
                <a:spcPts val="0"/>
              </a:spcAft>
              <a:buClrTx/>
              <a:buSzTx/>
              <a:buFont typeface="Arial" panose="020B0604020202020204" pitchFamily="34" charset="0"/>
              <a:buChar char="•"/>
              <a:defRPr/>
            </a:pPr>
            <a:r>
              <a:rPr lang="en-US" sz="2800" dirty="0">
                <a:solidFill>
                  <a:prstClr val="black"/>
                </a:solidFill>
                <a:highlight>
                  <a:srgbClr val="FFFF00"/>
                </a:highlight>
                <a:latin typeface="SabonLTStd-Roman"/>
              </a:rPr>
              <a:t>Has modules for every aspect of EH (including Enumeration)</a:t>
            </a:r>
          </a:p>
          <a:p>
            <a:endParaRPr lang="en-US" dirty="0"/>
          </a:p>
        </p:txBody>
      </p:sp>
      <p:sp>
        <p:nvSpPr>
          <p:cNvPr id="4" name="TextBox 3">
            <a:extLst>
              <a:ext uri="{FF2B5EF4-FFF2-40B4-BE49-F238E27FC236}">
                <a16:creationId xmlns:a16="http://schemas.microsoft.com/office/drawing/2014/main" id="{EC23BB17-1E58-A343-6915-DD8E57F5B43E}"/>
              </a:ext>
            </a:extLst>
          </p:cNvPr>
          <p:cNvSpPr txBox="1"/>
          <p:nvPr/>
        </p:nvSpPr>
        <p:spPr>
          <a:xfrm rot="19390445">
            <a:off x="3919384" y="1417285"/>
            <a:ext cx="1305233" cy="369332"/>
          </a:xfrm>
          <a:prstGeom prst="rect">
            <a:avLst/>
          </a:prstGeom>
          <a:solidFill>
            <a:srgbClr val="FFFF00"/>
          </a:solidFill>
        </p:spPr>
        <p:txBody>
          <a:bodyPr wrap="square" rtlCol="0">
            <a:spAutoFit/>
          </a:bodyPr>
          <a:lstStyle/>
          <a:p>
            <a:pPr defTabSz="685800"/>
            <a:r>
              <a:rPr lang="en-US" dirty="0">
                <a:solidFill>
                  <a:srgbClr val="000000"/>
                </a:solidFill>
                <a:highlight>
                  <a:srgbClr val="FFFF00"/>
                </a:highlight>
                <a:latin typeface="Calibri" panose="020F0502020204030204"/>
              </a:rPr>
              <a:t>From ch5</a:t>
            </a:r>
          </a:p>
        </p:txBody>
      </p:sp>
    </p:spTree>
    <p:extLst>
      <p:ext uri="{BB962C8B-B14F-4D97-AF65-F5344CB8AC3E}">
        <p14:creationId xmlns:p14="http://schemas.microsoft.com/office/powerpoint/2010/main" val="4222523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C373-AC7C-294A-ACD5-D42F4961DD7D}"/>
              </a:ext>
            </a:extLst>
          </p:cNvPr>
          <p:cNvSpPr>
            <a:spLocks noGrp="1"/>
          </p:cNvSpPr>
          <p:nvPr>
            <p:ph type="title"/>
          </p:nvPr>
        </p:nvSpPr>
        <p:spPr>
          <a:xfrm>
            <a:off x="822722" y="228600"/>
            <a:ext cx="7543800" cy="762000"/>
          </a:xfrm>
          <a:solidFill>
            <a:schemeClr val="accent1">
              <a:lumMod val="60000"/>
              <a:lumOff val="40000"/>
            </a:schemeClr>
          </a:solidFill>
        </p:spPr>
        <p:txBody>
          <a:bodyPr vert="horz" lIns="91440" tIns="45720" rIns="91440" bIns="45720" rtlCol="0" anchor="b">
            <a:normAutofit/>
          </a:bodyPr>
          <a:lstStyle/>
          <a:p>
            <a:r>
              <a:rPr lang="en-US" dirty="0">
                <a:solidFill>
                  <a:srgbClr val="000000">
                    <a:lumMod val="75000"/>
                    <a:lumOff val="25000"/>
                  </a:srgbClr>
                </a:solidFill>
                <a:latin typeface="Calibri Light" panose="020F0302020204030204"/>
              </a:rPr>
              <a:t>Metasploit</a:t>
            </a:r>
          </a:p>
        </p:txBody>
      </p:sp>
      <p:graphicFrame>
        <p:nvGraphicFramePr>
          <p:cNvPr id="5" name="Content Placeholder 2" descr="Exploitation framework&#10;&#10;Written in Ruby&#10;&#10;Anyone can write modules for &#10;Metasploit using the framework&#10;&#10;Modules written for Metasploit can expose variables the user needs to define&#10;&#10;msfconsole is the command line program used to interact with Metasploit&#10;">
            <a:extLst>
              <a:ext uri="{FF2B5EF4-FFF2-40B4-BE49-F238E27FC236}">
                <a16:creationId xmlns:a16="http://schemas.microsoft.com/office/drawing/2014/main" id="{42B99232-B07F-4706-82DC-8F058552D882}"/>
              </a:ext>
            </a:extLst>
          </p:cNvPr>
          <p:cNvGraphicFramePr>
            <a:graphicFrameLocks noGrp="1"/>
          </p:cNvGraphicFramePr>
          <p:nvPr>
            <p:ph idx="1"/>
            <p:extLst>
              <p:ext uri="{D42A27DB-BD31-4B8C-83A1-F6EECF244321}">
                <p14:modId xmlns:p14="http://schemas.microsoft.com/office/powerpoint/2010/main" val="865775471"/>
              </p:ext>
            </p:extLst>
          </p:nvPr>
        </p:nvGraphicFramePr>
        <p:xfrm>
          <a:off x="624483" y="1143000"/>
          <a:ext cx="7940278"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915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2D19-8470-7C6C-C29A-9B4791B6DB47}"/>
              </a:ext>
            </a:extLst>
          </p:cNvPr>
          <p:cNvSpPr>
            <a:spLocks noGrp="1"/>
          </p:cNvSpPr>
          <p:nvPr>
            <p:ph type="title"/>
          </p:nvPr>
        </p:nvSpPr>
        <p:spPr/>
        <p:txBody>
          <a:bodyPr/>
          <a:lstStyle/>
          <a:p>
            <a:r>
              <a:rPr lang="en-US" sz="4400" b="1" i="0" u="none" strike="noStrike" baseline="0" dirty="0">
                <a:latin typeface="UniversLTStd-Bold"/>
              </a:rPr>
              <a:t>Metasploit</a:t>
            </a:r>
            <a:endParaRPr lang="en-US" dirty="0"/>
          </a:p>
        </p:txBody>
      </p:sp>
      <p:sp>
        <p:nvSpPr>
          <p:cNvPr id="3" name="Content Placeholder 2">
            <a:extLst>
              <a:ext uri="{FF2B5EF4-FFF2-40B4-BE49-F238E27FC236}">
                <a16:creationId xmlns:a16="http://schemas.microsoft.com/office/drawing/2014/main" id="{A3E1A8D8-1B7A-F448-D219-302E26AB7371}"/>
              </a:ext>
            </a:extLst>
          </p:cNvPr>
          <p:cNvSpPr>
            <a:spLocks noGrp="1"/>
          </p:cNvSpPr>
          <p:nvPr>
            <p:ph idx="1"/>
          </p:nvPr>
        </p:nvSpPr>
        <p:spPr>
          <a:xfrm>
            <a:off x="762000" y="1141414"/>
            <a:ext cx="7924800" cy="4984752"/>
          </a:xfrm>
        </p:spPr>
        <p:txBody>
          <a:bodyPr/>
          <a:lstStyle/>
          <a:p>
            <a:pPr algn="l"/>
            <a:r>
              <a:rPr lang="en-US" sz="2400" b="0" i="0" u="none" strike="noStrike" baseline="0" dirty="0">
                <a:latin typeface="SabonLTStd-Roman"/>
              </a:rPr>
              <a:t>Using Metasploit can look for SMB versions across the network. </a:t>
            </a:r>
          </a:p>
          <a:p>
            <a:pPr algn="l"/>
            <a:r>
              <a:rPr lang="en-US" sz="2400" b="0" i="0" u="none" strike="noStrike" baseline="0" dirty="0">
                <a:latin typeface="SabonLTStd-Roman"/>
              </a:rPr>
              <a:t>Windows XP system is running SMB version 1 because version 2 didn’t come out until Windows Vista was released.</a:t>
            </a:r>
          </a:p>
          <a:p>
            <a:pPr algn="l"/>
            <a:r>
              <a:rPr lang="en-US" sz="2400" b="0" i="0" u="none" strike="noStrike" baseline="0" dirty="0">
                <a:latin typeface="SabonLTStd-Roman"/>
              </a:rPr>
              <a:t> According to the SMB version history, the Windows 7 system would be using SMB version 2.1. </a:t>
            </a:r>
          </a:p>
          <a:p>
            <a:pPr marL="0" indent="0" algn="l">
              <a:buNone/>
            </a:pPr>
            <a:endParaRPr lang="en-US" sz="2400" b="0" i="0" u="none" strike="noStrike" baseline="0" dirty="0">
              <a:latin typeface="UniversLTStd-Black"/>
            </a:endParaRPr>
          </a:p>
          <a:p>
            <a:pPr marL="0" indent="0" algn="l">
              <a:buNone/>
            </a:pPr>
            <a:r>
              <a:rPr lang="en-US" sz="2400" b="0" dirty="0">
                <a:latin typeface="UniversLTStd-Black"/>
              </a:rPr>
              <a:t>     </a:t>
            </a:r>
            <a:r>
              <a:rPr lang="en-US" sz="2400" b="0" i="0" u="none" strike="noStrike" baseline="0" dirty="0">
                <a:latin typeface="UniversLTStd-Black"/>
              </a:rPr>
              <a:t>SMB Version Scan with Metasploit </a:t>
            </a:r>
          </a:p>
          <a:p>
            <a:pPr marL="0" indent="0" algn="l">
              <a:buNone/>
            </a:pPr>
            <a:r>
              <a:rPr lang="en-US" sz="2400" b="0" i="0" u="none" strike="noStrike" baseline="0" dirty="0">
                <a:latin typeface="SourceCodePro-Regular"/>
              </a:rPr>
              <a:t>  </a:t>
            </a:r>
            <a:r>
              <a:rPr lang="en-US" sz="2400" b="0" i="0" u="none" strike="noStrike" baseline="0" dirty="0" err="1">
                <a:highlight>
                  <a:srgbClr val="FFFF00"/>
                </a:highlight>
                <a:latin typeface="SourceCodePro-Regular"/>
              </a:rPr>
              <a:t>msf</a:t>
            </a:r>
            <a:r>
              <a:rPr lang="en-US" sz="2400" b="0" i="0" u="none" strike="noStrike" baseline="0" dirty="0">
                <a:highlight>
                  <a:srgbClr val="FFFF00"/>
                </a:highlight>
                <a:latin typeface="SourceCodePro-Regular"/>
              </a:rPr>
              <a:t> auxiliary(scanner/</a:t>
            </a:r>
            <a:r>
              <a:rPr lang="en-US" sz="2400" b="0" i="0" u="none" strike="noStrike" baseline="0" dirty="0" err="1">
                <a:highlight>
                  <a:srgbClr val="FFFF00"/>
                </a:highlight>
                <a:latin typeface="SourceCodePro-Regular"/>
              </a:rPr>
              <a:t>smb</a:t>
            </a:r>
            <a:r>
              <a:rPr lang="en-US" sz="2400" b="0" i="0" u="none" strike="noStrike" baseline="0" dirty="0">
                <a:highlight>
                  <a:srgbClr val="FFFF00"/>
                </a:highlight>
                <a:latin typeface="SourceCodePro-Regular"/>
              </a:rPr>
              <a:t>/</a:t>
            </a:r>
            <a:r>
              <a:rPr lang="en-US" sz="2400" b="0" i="0" u="none" strike="noStrike" baseline="0" dirty="0" err="1">
                <a:highlight>
                  <a:srgbClr val="FFFF00"/>
                </a:highlight>
                <a:latin typeface="SourceCodePro-Regular"/>
              </a:rPr>
              <a:t>smb_version</a:t>
            </a:r>
            <a:r>
              <a:rPr lang="en-US" sz="2400" b="0" i="0" u="none" strike="noStrike" baseline="0" dirty="0">
                <a:highlight>
                  <a:srgbClr val="FFFF00"/>
                </a:highlight>
                <a:latin typeface="SourceCodePro-Regular"/>
              </a:rPr>
              <a:t>) &gt; run</a:t>
            </a:r>
            <a:endParaRPr lang="en-US" sz="2400" b="0" i="0" u="none" strike="noStrike" baseline="0" dirty="0">
              <a:highlight>
                <a:srgbClr val="FFFF00"/>
              </a:highlight>
              <a:latin typeface="SabonLTStd-Roman"/>
            </a:endParaRPr>
          </a:p>
        </p:txBody>
      </p:sp>
    </p:spTree>
    <p:extLst>
      <p:ext uri="{BB962C8B-B14F-4D97-AF65-F5344CB8AC3E}">
        <p14:creationId xmlns:p14="http://schemas.microsoft.com/office/powerpoint/2010/main" val="1825863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4E33-AAB3-CFF8-FC96-18E62B565F8C}"/>
              </a:ext>
            </a:extLst>
          </p:cNvPr>
          <p:cNvSpPr>
            <a:spLocks noGrp="1"/>
          </p:cNvSpPr>
          <p:nvPr>
            <p:ph type="title"/>
          </p:nvPr>
        </p:nvSpPr>
        <p:spPr>
          <a:xfrm>
            <a:off x="1066800" y="112714"/>
            <a:ext cx="7772400" cy="685800"/>
          </a:xfrm>
        </p:spPr>
        <p:txBody>
          <a:bodyPr/>
          <a:lstStyle/>
          <a:p>
            <a:r>
              <a:rPr lang="en-US" dirty="0"/>
              <a:t>https://www.metasploit.com/</a:t>
            </a:r>
          </a:p>
        </p:txBody>
      </p:sp>
      <p:pic>
        <p:nvPicPr>
          <p:cNvPr id="5" name="Picture 4" descr="A screenshot of a computer&#10;&#10;Description automatically generated">
            <a:extLst>
              <a:ext uri="{FF2B5EF4-FFF2-40B4-BE49-F238E27FC236}">
                <a16:creationId xmlns:a16="http://schemas.microsoft.com/office/drawing/2014/main" id="{1EEA4464-B33E-A797-279F-1217F687E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802262"/>
            <a:ext cx="9144000" cy="5446138"/>
          </a:xfrm>
          <a:prstGeom prst="rect">
            <a:avLst/>
          </a:prstGeom>
        </p:spPr>
      </p:pic>
      <p:cxnSp>
        <p:nvCxnSpPr>
          <p:cNvPr id="7" name="Straight Arrow Connector 6">
            <a:extLst>
              <a:ext uri="{FF2B5EF4-FFF2-40B4-BE49-F238E27FC236}">
                <a16:creationId xmlns:a16="http://schemas.microsoft.com/office/drawing/2014/main" id="{10B83EA7-080F-75E9-9BE4-9DDEA8986D10}"/>
              </a:ext>
            </a:extLst>
          </p:cNvPr>
          <p:cNvCxnSpPr>
            <a:cxnSpLocks/>
          </p:cNvCxnSpPr>
          <p:nvPr/>
        </p:nvCxnSpPr>
        <p:spPr bwMode="auto">
          <a:xfrm flipV="1">
            <a:off x="5029200" y="5943600"/>
            <a:ext cx="2286000" cy="762000"/>
          </a:xfrm>
          <a:prstGeom prst="straightConnector1">
            <a:avLst/>
          </a:prstGeom>
          <a:solidFill>
            <a:schemeClr val="accent1"/>
          </a:solidFill>
          <a:ln w="444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98926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8201-5B6B-B784-8BD9-10E6456BAFCA}"/>
              </a:ext>
            </a:extLst>
          </p:cNvPr>
          <p:cNvSpPr>
            <a:spLocks noGrp="1"/>
          </p:cNvSpPr>
          <p:nvPr>
            <p:ph type="title"/>
          </p:nvPr>
        </p:nvSpPr>
        <p:spPr>
          <a:solidFill>
            <a:schemeClr val="accent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dirty="0">
                <a:latin typeface="UniversLTStd-Bold"/>
              </a:rPr>
              <a:t>Web Enumeration</a:t>
            </a:r>
          </a:p>
        </p:txBody>
      </p:sp>
      <p:sp>
        <p:nvSpPr>
          <p:cNvPr id="3" name="Content Placeholder 2">
            <a:extLst>
              <a:ext uri="{FF2B5EF4-FFF2-40B4-BE49-F238E27FC236}">
                <a16:creationId xmlns:a16="http://schemas.microsoft.com/office/drawing/2014/main" id="{6F606DCF-9465-67E2-40FC-F33DC1A49C8C}"/>
              </a:ext>
            </a:extLst>
          </p:cNvPr>
          <p:cNvSpPr>
            <a:spLocks noGrp="1"/>
          </p:cNvSpPr>
          <p:nvPr>
            <p:ph idx="1"/>
          </p:nvPr>
        </p:nvSpPr>
        <p:spPr>
          <a:xfrm>
            <a:off x="762000" y="1165147"/>
            <a:ext cx="8229600" cy="5334000"/>
          </a:xfrm>
        </p:spPr>
        <p:txBody>
          <a:bodyPr/>
          <a:lstStyle/>
          <a:p>
            <a:pPr algn="l"/>
            <a:r>
              <a:rPr lang="en-US" b="0" dirty="0">
                <a:latin typeface="SabonLTStd-Roman"/>
              </a:rPr>
              <a:t>T</a:t>
            </a:r>
            <a:r>
              <a:rPr lang="en-US" sz="3200" b="0" i="0" u="none" strike="noStrike" baseline="0" dirty="0">
                <a:latin typeface="SabonLTStd-Roman"/>
              </a:rPr>
              <a:t>hings we want to look at on web Servers:</a:t>
            </a:r>
          </a:p>
          <a:p>
            <a:pPr algn="l"/>
            <a:r>
              <a:rPr lang="en-US" sz="3200" b="0" i="0" u="none" strike="noStrike" baseline="0" dirty="0">
                <a:latin typeface="SabonLTStd-Roman"/>
              </a:rPr>
              <a:t> The first is to identify directories available in a website</a:t>
            </a:r>
          </a:p>
          <a:p>
            <a:pPr algn="l"/>
            <a:r>
              <a:rPr lang="en-US" sz="3200" b="0" i="0" u="none" strike="noStrike" baseline="0" dirty="0" err="1">
                <a:latin typeface="UniversLTStd-Black"/>
              </a:rPr>
              <a:t>dirb</a:t>
            </a:r>
            <a:r>
              <a:rPr lang="en-US" sz="3200" b="0" i="0" u="none" strike="noStrike" baseline="0" dirty="0">
                <a:latin typeface="UniversLTStd-Black"/>
              </a:rPr>
              <a:t> Directory Testing</a:t>
            </a:r>
          </a:p>
          <a:p>
            <a:pPr marL="0" indent="0" algn="l">
              <a:buNone/>
            </a:pPr>
            <a:r>
              <a:rPr lang="en-US" sz="3200" b="0" i="0" u="none" strike="noStrike" baseline="0" dirty="0" err="1">
                <a:highlight>
                  <a:srgbClr val="FFFF00"/>
                </a:highlight>
                <a:latin typeface="SourceCodePro-Regular"/>
              </a:rPr>
              <a:t>root@aljamal</a:t>
            </a:r>
            <a:r>
              <a:rPr lang="en-US" sz="3200" b="0" i="0" u="none" strike="noStrike" baseline="0" dirty="0">
                <a:highlight>
                  <a:srgbClr val="FFFF00"/>
                </a:highlight>
                <a:latin typeface="SourceCodePro-Regular"/>
              </a:rPr>
              <a:t>:~# </a:t>
            </a:r>
            <a:r>
              <a:rPr lang="en-US" sz="3200" b="0" i="0" u="none" strike="noStrike" baseline="0" dirty="0" err="1">
                <a:highlight>
                  <a:srgbClr val="FFFF00"/>
                </a:highlight>
                <a:latin typeface="SourceCodePro-Regular"/>
              </a:rPr>
              <a:t>dirb</a:t>
            </a:r>
            <a:r>
              <a:rPr lang="en-US" sz="3200" b="0" i="0" u="none" strike="noStrike" baseline="0" dirty="0">
                <a:highlight>
                  <a:srgbClr val="FFFF00"/>
                </a:highlight>
                <a:latin typeface="SourceCodePro-Regular"/>
              </a:rPr>
              <a:t> </a:t>
            </a:r>
            <a:r>
              <a:rPr lang="en-US" sz="3200" b="0" i="0" u="none" strike="noStrike" baseline="0" dirty="0">
                <a:highlight>
                  <a:srgbClr val="FFFF00"/>
                </a:highlight>
                <a:latin typeface="SourceCodePro-Regular"/>
                <a:hlinkClick r:id="rId2"/>
              </a:rPr>
              <a:t>http://192.160.66.12/</a:t>
            </a:r>
            <a:endParaRPr lang="en-US" sz="3200" b="0" i="0" u="none" strike="noStrike" baseline="0" dirty="0">
              <a:highlight>
                <a:srgbClr val="FFFF00"/>
              </a:highlight>
              <a:latin typeface="SourceCodePro-Regular"/>
            </a:endParaRPr>
          </a:p>
          <a:p>
            <a:pPr algn="l"/>
            <a:r>
              <a:rPr lang="en-US" sz="3200" b="0" i="0" u="none" strike="noStrike" baseline="0" dirty="0">
                <a:latin typeface="SabonLTStd-Roman"/>
              </a:rPr>
              <a:t>Metasploit has a large number of modules that can be used for web-based enumeration beyond just identifying directories</a:t>
            </a:r>
            <a:endParaRPr lang="en-US" dirty="0">
              <a:highlight>
                <a:srgbClr val="FFFF00"/>
              </a:highlight>
            </a:endParaRPr>
          </a:p>
        </p:txBody>
      </p:sp>
    </p:spTree>
    <p:extLst>
      <p:ext uri="{BB962C8B-B14F-4D97-AF65-F5344CB8AC3E}">
        <p14:creationId xmlns:p14="http://schemas.microsoft.com/office/powerpoint/2010/main" val="3143564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D4062F66-B6C5-401B-8916-A02134885946}"/>
              </a:ext>
            </a:extLst>
          </p:cNvPr>
          <p:cNvSpPr>
            <a:spLocks noGrp="1" noChangeArrowheads="1"/>
          </p:cNvSpPr>
          <p:nvPr>
            <p:ph type="title"/>
          </p:nvPr>
        </p:nvSpPr>
        <p:spPr/>
        <p:txBody>
          <a:bodyPr/>
          <a:lstStyle/>
          <a:p>
            <a:r>
              <a:rPr lang="en-US" altLang="en-US">
                <a:ea typeface="ＭＳ Ｐゴシック" panose="020B0600070205080204" pitchFamily="34" charset="-128"/>
              </a:rPr>
              <a:t>Linux and UNIX Enumeration</a:t>
            </a:r>
          </a:p>
        </p:txBody>
      </p:sp>
      <p:sp>
        <p:nvSpPr>
          <p:cNvPr id="25603" name="Content Placeholder 2">
            <a:extLst>
              <a:ext uri="{FF2B5EF4-FFF2-40B4-BE49-F238E27FC236}">
                <a16:creationId xmlns:a16="http://schemas.microsoft.com/office/drawing/2014/main" id="{97B48EE1-6D6A-4739-8D63-498FD9554CC3}"/>
              </a:ext>
            </a:extLst>
          </p:cNvPr>
          <p:cNvSpPr>
            <a:spLocks noGrp="1" noChangeArrowheads="1"/>
          </p:cNvSpPr>
          <p:nvPr>
            <p:ph idx="1"/>
          </p:nvPr>
        </p:nvSpPr>
        <p:spPr/>
        <p:txBody>
          <a:bodyPr/>
          <a:lstStyle/>
          <a:p>
            <a:r>
              <a:rPr lang="en-US" altLang="en-US" sz="2400" dirty="0">
                <a:latin typeface="Arial" panose="020B0604020202020204" pitchFamily="34" charset="0"/>
                <a:ea typeface="ＭＳ Ｐゴシック" panose="020B0600070205080204" pitchFamily="34" charset="-128"/>
              </a:rPr>
              <a:t>Not as vulnerable to enumeration as Windows systems</a:t>
            </a:r>
          </a:p>
          <a:p>
            <a:r>
              <a:rPr lang="en-US" altLang="en-US" sz="2400" dirty="0">
                <a:latin typeface="Arial" panose="020B0604020202020204" pitchFamily="34" charset="0"/>
                <a:ea typeface="ＭＳ Ｐゴシック" panose="020B0600070205080204" pitchFamily="34" charset="-128"/>
              </a:rPr>
              <a:t>Tools</a:t>
            </a:r>
          </a:p>
          <a:p>
            <a:pPr lvl="1"/>
            <a:r>
              <a:rPr lang="en-US" altLang="en-US" sz="2400" dirty="0" err="1">
                <a:latin typeface="Arial" panose="020B0604020202020204" pitchFamily="34" charset="0"/>
                <a:ea typeface="ＭＳ Ｐゴシック" panose="020B0600070205080204" pitchFamily="34" charset="-128"/>
              </a:rPr>
              <a:t>Rpcclient</a:t>
            </a:r>
            <a:endParaRPr lang="en-US" altLang="en-US" sz="2400" dirty="0">
              <a:latin typeface="Arial" panose="020B0604020202020204" pitchFamily="34" charset="0"/>
              <a:ea typeface="ＭＳ Ｐゴシック" panose="020B0600070205080204" pitchFamily="34" charset="-128"/>
            </a:endParaRPr>
          </a:p>
          <a:p>
            <a:pPr lvl="1"/>
            <a:r>
              <a:rPr lang="en-US" altLang="en-US" sz="2400" dirty="0" err="1">
                <a:latin typeface="Arial" panose="020B0604020202020204" pitchFamily="34" charset="0"/>
                <a:ea typeface="ＭＳ Ｐゴシック" panose="020B0600070205080204" pitchFamily="34" charset="-128"/>
              </a:rPr>
              <a:t>Showmount</a:t>
            </a:r>
            <a:endParaRPr lang="en-US" altLang="en-US" sz="2400" dirty="0">
              <a:latin typeface="Arial" panose="020B0604020202020204" pitchFamily="34" charset="0"/>
              <a:ea typeface="ＭＳ Ｐゴシック" panose="020B0600070205080204" pitchFamily="34" charset="-128"/>
            </a:endParaRPr>
          </a:p>
          <a:p>
            <a:pPr lvl="1"/>
            <a:r>
              <a:rPr lang="en-US" altLang="en-US" sz="2400" dirty="0">
                <a:latin typeface="Arial" panose="020B0604020202020204" pitchFamily="34" charset="0"/>
                <a:ea typeface="ＭＳ Ｐゴシック" panose="020B0600070205080204" pitchFamily="34" charset="-128"/>
              </a:rPr>
              <a:t>Finger</a:t>
            </a:r>
          </a:p>
          <a:p>
            <a:pPr lvl="1"/>
            <a:r>
              <a:rPr lang="en-US" altLang="en-US" sz="2400" dirty="0" err="1">
                <a:latin typeface="Arial" panose="020B0604020202020204" pitchFamily="34" charset="0"/>
                <a:ea typeface="ＭＳ Ｐゴシック" panose="020B0600070205080204" pitchFamily="34" charset="-128"/>
              </a:rPr>
              <a:t>Rpfinfo</a:t>
            </a:r>
            <a:endParaRPr lang="en-US" altLang="en-US" sz="2400" dirty="0">
              <a:latin typeface="Arial" panose="020B0604020202020204" pitchFamily="34" charset="0"/>
              <a:ea typeface="ＭＳ Ｐゴシック" panose="020B0600070205080204" pitchFamily="34" charset="-128"/>
            </a:endParaRPr>
          </a:p>
          <a:p>
            <a:pPr lvl="1"/>
            <a:r>
              <a:rPr lang="en-US" altLang="en-US" sz="2400" dirty="0">
                <a:latin typeface="Arial" panose="020B0604020202020204" pitchFamily="34" charset="0"/>
                <a:ea typeface="ＭＳ Ｐゴシック" panose="020B0600070205080204" pitchFamily="34" charset="-128"/>
              </a:rPr>
              <a:t>Enum4linux</a:t>
            </a:r>
          </a:p>
          <a:p>
            <a:pPr lvl="1"/>
            <a:endParaRPr lang="en-US" altLang="en-US" dirty="0">
              <a:latin typeface="Arial" panose="020B0604020202020204" pitchFamily="34" charset="0"/>
              <a:ea typeface="ＭＳ Ｐゴシック" panose="020B0600070205080204" pitchFamily="34" charset="-128"/>
            </a:endParaRPr>
          </a:p>
          <a:p>
            <a:pPr lvl="1"/>
            <a:endParaRPr lang="en-US" altLang="en-US" dirty="0">
              <a:latin typeface="Arial" panose="020B0604020202020204" pitchFamily="34" charset="0"/>
              <a:ea typeface="ＭＳ Ｐゴシック" panose="020B0600070205080204" pitchFamily="34" charset="-128"/>
            </a:endParaRPr>
          </a:p>
        </p:txBody>
      </p:sp>
      <p:sp>
        <p:nvSpPr>
          <p:cNvPr id="2" name="TextBox 1">
            <a:extLst>
              <a:ext uri="{FF2B5EF4-FFF2-40B4-BE49-F238E27FC236}">
                <a16:creationId xmlns:a16="http://schemas.microsoft.com/office/drawing/2014/main" id="{81F44333-478B-4E3E-AC13-3C7ABC2FC28D}"/>
              </a:ext>
            </a:extLst>
          </p:cNvPr>
          <p:cNvSpPr txBox="1"/>
          <p:nvPr/>
        </p:nvSpPr>
        <p:spPr>
          <a:xfrm>
            <a:off x="5652120" y="2744924"/>
            <a:ext cx="2520280" cy="1754326"/>
          </a:xfrm>
          <a:prstGeom prst="rect">
            <a:avLst/>
          </a:prstGeom>
          <a:noFill/>
        </p:spPr>
        <p:txBody>
          <a:bodyPr>
            <a:spAutoFit/>
          </a:bodyPr>
          <a:lstStyle/>
          <a:p>
            <a:pPr>
              <a:defRPr/>
            </a:pPr>
            <a:r>
              <a:rPr lang="en-US" dirty="0">
                <a:highlight>
                  <a:srgbClr val="FFFF00"/>
                </a:highlight>
              </a:rPr>
              <a:t>After any type of Linux or UNIX system is found, further probing is still required to determine what it's running.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DD2FB29D-5EC0-4761-AB41-49AF43172D32}"/>
              </a:ext>
            </a:extLst>
          </p:cNvPr>
          <p:cNvSpPr>
            <a:spLocks noGrp="1" noChangeArrowheads="1"/>
          </p:cNvSpPr>
          <p:nvPr>
            <p:ph type="title"/>
          </p:nvPr>
        </p:nvSpPr>
        <p:spPr/>
        <p:txBody>
          <a:bodyPr/>
          <a:lstStyle/>
          <a:p>
            <a:r>
              <a:rPr lang="en-US" altLang="en-US">
                <a:ea typeface="ＭＳ Ｐゴシック" panose="020B0600070205080204" pitchFamily="34" charset="-128"/>
              </a:rPr>
              <a:t>Some of the techniques used to exploit Linux systems </a:t>
            </a:r>
          </a:p>
        </p:txBody>
      </p:sp>
      <p:sp>
        <p:nvSpPr>
          <p:cNvPr id="26627" name="Content Placeholder 2">
            <a:extLst>
              <a:ext uri="{FF2B5EF4-FFF2-40B4-BE49-F238E27FC236}">
                <a16:creationId xmlns:a16="http://schemas.microsoft.com/office/drawing/2014/main" id="{3140E5B5-540E-4D37-9EB7-9FE55CCD4682}"/>
              </a:ext>
            </a:extLst>
          </p:cNvPr>
          <p:cNvSpPr>
            <a:spLocks noGrp="1" noChangeArrowheads="1"/>
          </p:cNvSpPr>
          <p:nvPr>
            <p:ph idx="1"/>
          </p:nvPr>
        </p:nvSpPr>
        <p:spPr>
          <a:xfrm>
            <a:off x="1066800" y="1600200"/>
            <a:ext cx="7924800" cy="4525965"/>
          </a:xfrm>
        </p:spPr>
        <p:txBody>
          <a:bodyPr/>
          <a:lstStyle/>
          <a:p>
            <a:br>
              <a:rPr lang="en-US" altLang="en-US" dirty="0">
                <a:highlight>
                  <a:srgbClr val="00FFFF"/>
                </a:highlight>
                <a:latin typeface="Arial" panose="020B0604020202020204" pitchFamily="34" charset="0"/>
                <a:ea typeface="ＭＳ Ｐゴシック" panose="020B0600070205080204" pitchFamily="34" charset="-128"/>
              </a:rPr>
            </a:br>
            <a:r>
              <a:rPr lang="en-US" altLang="en-US" sz="1600" b="1" dirty="0" err="1">
                <a:highlight>
                  <a:srgbClr val="00FFFF"/>
                </a:highlight>
                <a:latin typeface="Arial" panose="020B0604020202020204" pitchFamily="34" charset="0"/>
                <a:ea typeface="ＭＳ Ｐゴシック" panose="020B0600070205080204" pitchFamily="34" charset="-128"/>
              </a:rPr>
              <a:t>Rpcclient</a:t>
            </a:r>
            <a:r>
              <a:rPr lang="en-US" altLang="en-US" sz="1600" b="1" dirty="0">
                <a:highlight>
                  <a:srgbClr val="00FFFF"/>
                </a:highlight>
                <a:latin typeface="Arial" panose="020B0604020202020204" pitchFamily="34" charset="0"/>
                <a:ea typeface="ＭＳ Ｐゴシック" panose="020B0600070205080204" pitchFamily="34" charset="-128"/>
              </a:rPr>
              <a:t>:</a:t>
            </a:r>
            <a:r>
              <a:rPr lang="en-US" altLang="en-US" sz="1600" dirty="0">
                <a:highlight>
                  <a:srgbClr val="00FFFF"/>
                </a:highlight>
                <a:latin typeface="Arial" panose="020B0604020202020204" pitchFamily="34" charset="0"/>
                <a:ea typeface="ＭＳ Ｐゴシック" panose="020B0600070205080204" pitchFamily="34" charset="-128"/>
              </a:rPr>
              <a:t> </a:t>
            </a:r>
            <a:r>
              <a:rPr lang="en-US" altLang="en-US" sz="1600" dirty="0">
                <a:latin typeface="Arial" panose="020B0604020202020204" pitchFamily="34" charset="0"/>
                <a:ea typeface="ＭＳ Ｐゴシック" panose="020B0600070205080204" pitchFamily="34" charset="-128"/>
              </a:rPr>
              <a:t>Using the </a:t>
            </a:r>
            <a:r>
              <a:rPr lang="en-US" altLang="en-US" sz="1600" b="1" dirty="0" err="1">
                <a:latin typeface="Arial" panose="020B0604020202020204" pitchFamily="34" charset="0"/>
                <a:ea typeface="ＭＳ Ｐゴシック" panose="020B0600070205080204" pitchFamily="34" charset="-128"/>
              </a:rPr>
              <a:t>rpcclient</a:t>
            </a:r>
            <a:r>
              <a:rPr lang="en-US" altLang="en-US" sz="1600" dirty="0">
                <a:latin typeface="Arial" panose="020B0604020202020204" pitchFamily="34" charset="0"/>
                <a:ea typeface="ＭＳ Ｐゴシック" panose="020B0600070205080204" pitchFamily="34" charset="-128"/>
              </a:rPr>
              <a:t> command, the attacker can enumerate usernames (for example, </a:t>
            </a:r>
            <a:r>
              <a:rPr lang="en-US" altLang="en-US" sz="1600" b="1" dirty="0" err="1">
                <a:latin typeface="Arial" panose="020B0604020202020204" pitchFamily="34" charset="0"/>
                <a:ea typeface="ＭＳ Ｐゴシック" panose="020B0600070205080204" pitchFamily="34" charset="-128"/>
              </a:rPr>
              <a:t>rpcclient</a:t>
            </a:r>
            <a:r>
              <a:rPr lang="en-US" altLang="en-US" sz="1600" b="1" dirty="0">
                <a:latin typeface="Arial" panose="020B0604020202020204" pitchFamily="34" charset="0"/>
                <a:ea typeface="ＭＳ Ｐゴシック" panose="020B0600070205080204" pitchFamily="34" charset="-128"/>
              </a:rPr>
              <a:t> $&gt; </a:t>
            </a:r>
            <a:r>
              <a:rPr lang="en-US" altLang="en-US" sz="1600" b="1" dirty="0" err="1">
                <a:latin typeface="Arial" panose="020B0604020202020204" pitchFamily="34" charset="0"/>
                <a:ea typeface="ＭＳ Ｐゴシック" panose="020B0600070205080204" pitchFamily="34" charset="-128"/>
              </a:rPr>
              <a:t>netshareenum</a:t>
            </a:r>
            <a:r>
              <a:rPr lang="en-US" altLang="en-US" sz="1600" dirty="0">
                <a:latin typeface="Arial" panose="020B0604020202020204" pitchFamily="34" charset="0"/>
                <a:ea typeface="ＭＳ Ｐゴシック" panose="020B0600070205080204" pitchFamily="34" charset="-128"/>
              </a:rPr>
              <a:t>).</a:t>
            </a:r>
          </a:p>
          <a:p>
            <a:r>
              <a:rPr lang="en-US" altLang="en-US" sz="1600" b="1" dirty="0" err="1">
                <a:highlight>
                  <a:srgbClr val="00FFFF"/>
                </a:highlight>
                <a:latin typeface="Arial" panose="020B0604020202020204" pitchFamily="34" charset="0"/>
                <a:ea typeface="ＭＳ Ｐゴシック" panose="020B0600070205080204" pitchFamily="34" charset="-128"/>
              </a:rPr>
              <a:t>Showmount</a:t>
            </a:r>
            <a:r>
              <a:rPr lang="en-US" altLang="en-US" sz="1600" b="1" dirty="0">
                <a:latin typeface="Arial" panose="020B0604020202020204" pitchFamily="34" charset="0"/>
                <a:ea typeface="ＭＳ Ｐゴシック" panose="020B0600070205080204" pitchFamily="34" charset="-128"/>
              </a:rPr>
              <a:t>:</a:t>
            </a:r>
            <a:r>
              <a:rPr lang="en-US" altLang="en-US" sz="1600" dirty="0">
                <a:latin typeface="Arial" panose="020B0604020202020204" pitchFamily="34" charset="0"/>
                <a:ea typeface="ＭＳ Ｐゴシック" panose="020B0600070205080204" pitchFamily="34" charset="-128"/>
              </a:rPr>
              <a:t> The </a:t>
            </a:r>
            <a:r>
              <a:rPr lang="en-US" altLang="en-US" sz="1600" b="1" dirty="0" err="1">
                <a:latin typeface="Arial" panose="020B0604020202020204" pitchFamily="34" charset="0"/>
                <a:ea typeface="ＭＳ Ｐゴシック" panose="020B0600070205080204" pitchFamily="34" charset="-128"/>
              </a:rPr>
              <a:t>showmount</a:t>
            </a:r>
            <a:r>
              <a:rPr lang="en-US" altLang="en-US" sz="1600" dirty="0">
                <a:latin typeface="Arial" panose="020B0604020202020204" pitchFamily="34" charset="0"/>
                <a:ea typeface="ＭＳ Ｐゴシック" panose="020B0600070205080204" pitchFamily="34" charset="-128"/>
              </a:rPr>
              <a:t> command displays a list of all clients that have remotely mounted a file system from a specified machine in the host parameter.</a:t>
            </a:r>
          </a:p>
          <a:p>
            <a:r>
              <a:rPr lang="en-US" altLang="en-US" sz="1600" b="1" dirty="0">
                <a:highlight>
                  <a:srgbClr val="00FFFF"/>
                </a:highlight>
                <a:latin typeface="Arial" panose="020B0604020202020204" pitchFamily="34" charset="0"/>
                <a:ea typeface="ＭＳ Ｐゴシック" panose="020B0600070205080204" pitchFamily="34" charset="-128"/>
              </a:rPr>
              <a:t>Finger</a:t>
            </a:r>
            <a:r>
              <a:rPr lang="en-US" altLang="en-US" sz="1600" b="1" dirty="0">
                <a:latin typeface="Arial" panose="020B0604020202020204" pitchFamily="34" charset="0"/>
                <a:ea typeface="ＭＳ Ｐゴシック" panose="020B0600070205080204" pitchFamily="34" charset="-128"/>
              </a:rPr>
              <a:t>:</a:t>
            </a:r>
            <a:r>
              <a:rPr lang="en-US" altLang="en-US" sz="1600" dirty="0">
                <a:latin typeface="Arial" panose="020B0604020202020204" pitchFamily="34" charset="0"/>
                <a:ea typeface="ＭＳ Ｐゴシック" panose="020B0600070205080204" pitchFamily="34" charset="-128"/>
              </a:rPr>
              <a:t> The </a:t>
            </a:r>
            <a:r>
              <a:rPr lang="en-US" altLang="en-US" sz="1600" b="1" dirty="0">
                <a:latin typeface="Arial" panose="020B0604020202020204" pitchFamily="34" charset="0"/>
                <a:ea typeface="ＭＳ Ｐゴシック" panose="020B0600070205080204" pitchFamily="34" charset="-128"/>
              </a:rPr>
              <a:t>finger</a:t>
            </a:r>
            <a:r>
              <a:rPr lang="en-US" altLang="en-US" sz="1600" dirty="0">
                <a:latin typeface="Arial" panose="020B0604020202020204" pitchFamily="34" charset="0"/>
                <a:ea typeface="ＭＳ Ｐゴシック" panose="020B0600070205080204" pitchFamily="34" charset="-128"/>
              </a:rPr>
              <a:t> command enumerates the user and the host. It enables the attacker to view the user's home directory, login time, idle times, office location, and the last time the user or host received or read mail. This service is typically off. By default, it runs on port 79.</a:t>
            </a:r>
          </a:p>
          <a:p>
            <a:r>
              <a:rPr lang="en-US" altLang="en-US" sz="1600" b="1" dirty="0" err="1">
                <a:highlight>
                  <a:srgbClr val="00FFFF"/>
                </a:highlight>
                <a:latin typeface="Arial" panose="020B0604020202020204" pitchFamily="34" charset="0"/>
                <a:ea typeface="ＭＳ Ｐゴシック" panose="020B0600070205080204" pitchFamily="34" charset="-128"/>
              </a:rPr>
              <a:t>Rpfinfo</a:t>
            </a:r>
            <a:r>
              <a:rPr lang="en-US" altLang="en-US" sz="1600" b="1" dirty="0">
                <a:highlight>
                  <a:srgbClr val="00FFFF"/>
                </a:highlight>
                <a:latin typeface="Arial" panose="020B0604020202020204" pitchFamily="34" charset="0"/>
                <a:ea typeface="ＭＳ Ｐゴシック" panose="020B0600070205080204" pitchFamily="34" charset="-128"/>
              </a:rPr>
              <a:t>:</a:t>
            </a:r>
            <a:r>
              <a:rPr lang="en-US" altLang="en-US" sz="1600" dirty="0">
                <a:highlight>
                  <a:srgbClr val="00FFFF"/>
                </a:highlight>
                <a:latin typeface="Arial" panose="020B0604020202020204" pitchFamily="34" charset="0"/>
                <a:ea typeface="ＭＳ Ｐゴシック" panose="020B0600070205080204" pitchFamily="34" charset="-128"/>
              </a:rPr>
              <a:t> </a:t>
            </a:r>
            <a:r>
              <a:rPr lang="en-US" altLang="en-US" sz="1600" dirty="0">
                <a:latin typeface="Arial" panose="020B0604020202020204" pitchFamily="34" charset="0"/>
                <a:ea typeface="ＭＳ Ｐゴシック" panose="020B0600070205080204" pitchFamily="34" charset="-128"/>
              </a:rPr>
              <a:t>The </a:t>
            </a:r>
            <a:r>
              <a:rPr lang="en-US" altLang="en-US" sz="1600" b="1" dirty="0" err="1">
                <a:latin typeface="Arial" panose="020B0604020202020204" pitchFamily="34" charset="0"/>
                <a:ea typeface="ＭＳ Ｐゴシック" panose="020B0600070205080204" pitchFamily="34" charset="-128"/>
              </a:rPr>
              <a:t>rpfinfo</a:t>
            </a:r>
            <a:r>
              <a:rPr lang="en-US" altLang="en-US" sz="1600" dirty="0">
                <a:latin typeface="Arial" panose="020B0604020202020204" pitchFamily="34" charset="0"/>
                <a:ea typeface="ＭＳ Ｐゴシック" panose="020B0600070205080204" pitchFamily="34" charset="-128"/>
              </a:rPr>
              <a:t> command helps to enumerate the RPC protocol. It makes an RPC call to an RPC server and reports what it finds.</a:t>
            </a:r>
          </a:p>
          <a:p>
            <a:r>
              <a:rPr lang="en-US" altLang="en-US" sz="1600" b="1" dirty="0">
                <a:highlight>
                  <a:srgbClr val="00FFFF"/>
                </a:highlight>
                <a:latin typeface="Arial" panose="020B0604020202020204" pitchFamily="34" charset="0"/>
                <a:ea typeface="ＭＳ Ｐゴシック" panose="020B0600070205080204" pitchFamily="34" charset="-128"/>
              </a:rPr>
              <a:t>Enum4linux</a:t>
            </a:r>
            <a:r>
              <a:rPr lang="en-US" altLang="en-US" sz="1600" b="1" dirty="0">
                <a:latin typeface="Arial" panose="020B0604020202020204" pitchFamily="34" charset="0"/>
                <a:ea typeface="ＭＳ Ｐゴシック" panose="020B0600070205080204" pitchFamily="34" charset="-128"/>
              </a:rPr>
              <a:t>:</a:t>
            </a:r>
            <a:r>
              <a:rPr lang="en-US" altLang="en-US" sz="1600" dirty="0">
                <a:latin typeface="Arial" panose="020B0604020202020204" pitchFamily="34" charset="0"/>
                <a:ea typeface="ＭＳ Ｐゴシック" panose="020B0600070205080204" pitchFamily="34" charset="-128"/>
              </a:rPr>
              <a:t> The </a:t>
            </a:r>
            <a:r>
              <a:rPr lang="en-US" altLang="en-US" sz="1600" b="1" dirty="0">
                <a:latin typeface="Arial" panose="020B0604020202020204" pitchFamily="34" charset="0"/>
                <a:ea typeface="ＭＳ Ｐゴシック" panose="020B0600070205080204" pitchFamily="34" charset="-128"/>
              </a:rPr>
              <a:t>enum4linux</a:t>
            </a:r>
            <a:r>
              <a:rPr lang="en-US" altLang="en-US" sz="1600" dirty="0">
                <a:latin typeface="Arial" panose="020B0604020202020204" pitchFamily="34" charset="0"/>
                <a:ea typeface="ＭＳ Ｐゴシック" panose="020B0600070205080204" pitchFamily="34" charset="-128"/>
              </a:rPr>
              <a:t> command is used for enumerating information from Windows and Samba systems. The application basically acts as a wrapper around the Samba commands </a:t>
            </a:r>
            <a:r>
              <a:rPr lang="en-US" altLang="en-US" sz="1600" b="1" dirty="0" err="1">
                <a:latin typeface="Arial" panose="020B0604020202020204" pitchFamily="34" charset="0"/>
                <a:ea typeface="ＭＳ Ｐゴシック" panose="020B0600070205080204" pitchFamily="34" charset="-128"/>
              </a:rPr>
              <a:t>smbclient</a:t>
            </a:r>
            <a:r>
              <a:rPr lang="en-US" altLang="en-US" sz="1600" dirty="0">
                <a:latin typeface="Arial" panose="020B0604020202020204" pitchFamily="34" charset="0"/>
                <a:ea typeface="ＭＳ Ｐゴシック" panose="020B0600070205080204" pitchFamily="34" charset="-128"/>
              </a:rPr>
              <a:t>, </a:t>
            </a:r>
            <a:r>
              <a:rPr lang="en-US" altLang="en-US" sz="1600" b="1" dirty="0" err="1">
                <a:latin typeface="Arial" panose="020B0604020202020204" pitchFamily="34" charset="0"/>
                <a:ea typeface="ＭＳ Ｐゴシック" panose="020B0600070205080204" pitchFamily="34" charset="-128"/>
              </a:rPr>
              <a:t>rpclient</a:t>
            </a:r>
            <a:r>
              <a:rPr lang="en-US" altLang="en-US" sz="1600" dirty="0">
                <a:latin typeface="Arial" panose="020B0604020202020204" pitchFamily="34" charset="0"/>
                <a:ea typeface="ＭＳ Ｐゴシック" panose="020B0600070205080204" pitchFamily="34" charset="-128"/>
              </a:rPr>
              <a:t>, </a:t>
            </a:r>
            <a:r>
              <a:rPr lang="en-US" altLang="en-US" sz="1600" b="1" dirty="0">
                <a:latin typeface="Arial" panose="020B0604020202020204" pitchFamily="34" charset="0"/>
                <a:ea typeface="ＭＳ Ｐゴシック" panose="020B0600070205080204" pitchFamily="34" charset="-128"/>
              </a:rPr>
              <a:t>net</a:t>
            </a:r>
            <a:r>
              <a:rPr lang="en-US" altLang="en-US" sz="1600" dirty="0">
                <a:latin typeface="Arial" panose="020B0604020202020204" pitchFamily="34" charset="0"/>
                <a:ea typeface="ＭＳ Ｐゴシック" panose="020B0600070205080204" pitchFamily="34" charset="-128"/>
              </a:rPr>
              <a:t>, and </a:t>
            </a:r>
            <a:r>
              <a:rPr lang="en-US" altLang="en-US" sz="1600" b="1" dirty="0" err="1">
                <a:latin typeface="Arial" panose="020B0604020202020204" pitchFamily="34" charset="0"/>
                <a:ea typeface="ＭＳ Ｐゴシック" panose="020B0600070205080204" pitchFamily="34" charset="-128"/>
              </a:rPr>
              <a:t>nmblookup</a:t>
            </a:r>
            <a:r>
              <a:rPr lang="en-US" altLang="en-US" sz="1600" dirty="0">
                <a:latin typeface="Arial" panose="020B0604020202020204" pitchFamily="34" charset="0"/>
                <a:ea typeface="ＭＳ Ｐゴシック" panose="020B0600070205080204" pitchFamily="34" charset="-128"/>
              </a:rPr>
              <a:t>.</a:t>
            </a:r>
          </a:p>
          <a:p>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Enumeration follows scanning.</a:t>
            </a:r>
          </a:p>
          <a:p>
            <a:r>
              <a:rPr lang="en-US" dirty="0"/>
              <a:t>Enumeration seeks to reveal information from a system.</a:t>
            </a:r>
          </a:p>
          <a:p>
            <a:r>
              <a:rPr lang="en-US" dirty="0"/>
              <a:t>Enumeration is an active measure.</a:t>
            </a:r>
          </a:p>
          <a:p>
            <a:r>
              <a:rPr lang="en-US" dirty="0"/>
              <a:t>Information can include usernames, group information, printer data, and other data.</a:t>
            </a:r>
          </a:p>
        </p:txBody>
      </p:sp>
      <p:sp>
        <p:nvSpPr>
          <p:cNvPr id="2" name="Title 1"/>
          <p:cNvSpPr>
            <a:spLocks noGrp="1"/>
          </p:cNvSpPr>
          <p:nvPr>
            <p:ph type="title"/>
          </p:nvPr>
        </p:nvSpPr>
        <p:spPr/>
        <p:txBody>
          <a:bodyPr/>
          <a:lstStyle/>
          <a:p>
            <a:r>
              <a:rPr lang="en-US"/>
              <a:t>Summary</a:t>
            </a:r>
            <a:endParaRPr lang="en-US" dirty="0"/>
          </a:p>
        </p:txBody>
      </p:sp>
    </p:spTree>
    <p:extLst>
      <p:ext uri="{BB962C8B-B14F-4D97-AF65-F5344CB8AC3E}">
        <p14:creationId xmlns:p14="http://schemas.microsoft.com/office/powerpoint/2010/main" val="171462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Enumeration</a:t>
            </a:r>
          </a:p>
        </p:txBody>
      </p:sp>
      <p:sp>
        <p:nvSpPr>
          <p:cNvPr id="6" name="Rectangle 5"/>
          <p:cNvSpPr/>
          <p:nvPr/>
        </p:nvSpPr>
        <p:spPr>
          <a:xfrm>
            <a:off x="1344118" y="2561293"/>
            <a:ext cx="7467600" cy="3046988"/>
          </a:xfrm>
          <a:prstGeom prst="rect">
            <a:avLst/>
          </a:prstGeom>
        </p:spPr>
        <p:txBody>
          <a:bodyPr wrap="square">
            <a:spAutoFit/>
          </a:bodyPr>
          <a:lstStyle/>
          <a:p>
            <a:pPr algn="l"/>
            <a:r>
              <a:rPr lang="en-US" sz="2400" dirty="0"/>
              <a:t>Expect to gain even more information during this step as you are digging deeper and gathering information such as:</a:t>
            </a:r>
          </a:p>
          <a:p>
            <a:pPr algn="l"/>
            <a:r>
              <a:rPr lang="en-US" sz="2400" b="0" i="0" u="none" strike="noStrike" baseline="0" dirty="0">
                <a:highlight>
                  <a:srgbClr val="FFFF00"/>
                </a:highlight>
                <a:latin typeface="SabonLTStd-Roman"/>
              </a:rPr>
              <a:t>open ports </a:t>
            </a:r>
          </a:p>
          <a:p>
            <a:pPr algn="l"/>
            <a:r>
              <a:rPr lang="en-US" sz="2400" b="0" i="0" u="none" strike="noStrike" baseline="0" dirty="0">
                <a:highlight>
                  <a:srgbClr val="FFFF00"/>
                </a:highlight>
                <a:latin typeface="SabonLTStd-Roman"/>
              </a:rPr>
              <a:t>Services and versions that are running on the hosts</a:t>
            </a:r>
            <a:r>
              <a:rPr lang="en-US" sz="2400" b="0" i="0" u="none" strike="noStrike" baseline="0" dirty="0">
                <a:latin typeface="SabonLTStd-Roman"/>
              </a:rPr>
              <a:t> that were found responding on the network.</a:t>
            </a:r>
          </a:p>
          <a:p>
            <a:pPr algn="l"/>
            <a:endParaRPr lang="en-US" sz="2400" dirty="0">
              <a:latin typeface="SabonLTStd-Roman"/>
            </a:endParaRPr>
          </a:p>
          <a:p>
            <a:pPr algn="l"/>
            <a:r>
              <a:rPr lang="en-US" sz="2400" b="0" i="0" u="none" strike="noStrike" baseline="0" dirty="0">
                <a:latin typeface="SabonLTStd-Roman"/>
              </a:rPr>
              <a:t> </a:t>
            </a:r>
            <a:r>
              <a:rPr lang="en-US" sz="2400" b="0" i="0" u="none" strike="noStrike" baseline="0" dirty="0">
                <a:highlight>
                  <a:srgbClr val="FFFF00"/>
                </a:highlight>
                <a:latin typeface="SabonLTStd-Roman"/>
              </a:rPr>
              <a:t>It does this by looking at any application banners to extract details about the service name and version</a:t>
            </a:r>
            <a:r>
              <a:rPr lang="en-US" sz="2400" b="0" i="0" u="none" strike="noStrike" baseline="0" dirty="0">
                <a:latin typeface="SabonLTStd-Roman"/>
              </a:rPr>
              <a:t>.</a:t>
            </a:r>
            <a:endParaRPr lang="en-US" sz="2400" dirty="0">
              <a:highlight>
                <a:srgbClr val="FFFF00"/>
              </a:highlight>
            </a:endParaRPr>
          </a:p>
        </p:txBody>
      </p:sp>
      <p:sp>
        <p:nvSpPr>
          <p:cNvPr id="3" name="TextBox 2">
            <a:extLst>
              <a:ext uri="{FF2B5EF4-FFF2-40B4-BE49-F238E27FC236}">
                <a16:creationId xmlns:a16="http://schemas.microsoft.com/office/drawing/2014/main" id="{69A91BC5-CBD0-75BB-BCE2-52E7BD0DFD38}"/>
              </a:ext>
            </a:extLst>
          </p:cNvPr>
          <p:cNvSpPr txBox="1"/>
          <p:nvPr/>
        </p:nvSpPr>
        <p:spPr>
          <a:xfrm rot="20477849">
            <a:off x="4618351" y="1052606"/>
            <a:ext cx="3851369" cy="646331"/>
          </a:xfrm>
          <a:prstGeom prst="rect">
            <a:avLst/>
          </a:prstGeom>
          <a:noFill/>
        </p:spPr>
        <p:txBody>
          <a:bodyPr wrap="square" rtlCol="0">
            <a:spAutoFit/>
          </a:bodyPr>
          <a:lstStyle/>
          <a:p>
            <a:r>
              <a:rPr lang="en-US" dirty="0">
                <a:highlight>
                  <a:srgbClr val="FFFF00"/>
                </a:highlight>
              </a:rPr>
              <a:t>Service Enumeration can run via </a:t>
            </a:r>
            <a:r>
              <a:rPr lang="en-US" dirty="0" err="1">
                <a:highlight>
                  <a:srgbClr val="FFFF00"/>
                </a:highlight>
              </a:rPr>
              <a:t>nmap</a:t>
            </a:r>
            <a:r>
              <a:rPr lang="en-US" dirty="0">
                <a:highlight>
                  <a:srgbClr val="FFFF00"/>
                </a:highlight>
              </a:rPr>
              <a:t> by using -</a:t>
            </a:r>
            <a:r>
              <a:rPr lang="en-US" dirty="0" err="1">
                <a:highlight>
                  <a:srgbClr val="FFFF00"/>
                </a:highlight>
              </a:rPr>
              <a:t>sV</a:t>
            </a:r>
            <a:endParaRPr lang="en-US" dirty="0">
              <a:highlight>
                <a:srgbClr val="FFFF00"/>
              </a:highlight>
            </a:endParaRPr>
          </a:p>
        </p:txBody>
      </p:sp>
    </p:spTree>
    <p:extLst>
      <p:ext uri="{BB962C8B-B14F-4D97-AF65-F5344CB8AC3E}">
        <p14:creationId xmlns:p14="http://schemas.microsoft.com/office/powerpoint/2010/main" val="4146513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3CCA7-AE11-9C28-9049-C959589BC1D2}"/>
              </a:ext>
            </a:extLst>
          </p:cNvPr>
          <p:cNvSpPr>
            <a:spLocks noGrp="1"/>
          </p:cNvSpPr>
          <p:nvPr>
            <p:ph type="title"/>
          </p:nvPr>
        </p:nvSpPr>
        <p:spPr/>
        <p:txBody>
          <a:bodyPr/>
          <a:lstStyle/>
          <a:p>
            <a:r>
              <a:rPr lang="en-US" dirty="0"/>
              <a:t>Listing services from the DOS Prompt</a:t>
            </a:r>
          </a:p>
        </p:txBody>
      </p:sp>
      <p:pic>
        <p:nvPicPr>
          <p:cNvPr id="5" name="Picture 4" descr="A screenshot of a computer program&#10;&#10;Description automatically generated">
            <a:extLst>
              <a:ext uri="{FF2B5EF4-FFF2-40B4-BE49-F238E27FC236}">
                <a16:creationId xmlns:a16="http://schemas.microsoft.com/office/drawing/2014/main" id="{5FEE727F-98CA-F622-DB72-20E06F128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52259"/>
            <a:ext cx="7924800" cy="6165749"/>
          </a:xfrm>
          <a:prstGeom prst="rect">
            <a:avLst/>
          </a:prstGeom>
        </p:spPr>
      </p:pic>
    </p:spTree>
    <p:extLst>
      <p:ext uri="{BB962C8B-B14F-4D97-AF65-F5344CB8AC3E}">
        <p14:creationId xmlns:p14="http://schemas.microsoft.com/office/powerpoint/2010/main" val="2815399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6EDB-DB1A-0A83-26D6-2F83ACF02F94}"/>
              </a:ext>
            </a:extLst>
          </p:cNvPr>
          <p:cNvSpPr>
            <a:spLocks noGrp="1"/>
          </p:cNvSpPr>
          <p:nvPr>
            <p:ph type="title"/>
          </p:nvPr>
        </p:nvSpPr>
        <p:spPr/>
        <p:txBody>
          <a:bodyPr/>
          <a:lstStyle/>
          <a:p>
            <a:r>
              <a:rPr lang="en-US" b="1" i="0" dirty="0">
                <a:solidFill>
                  <a:srgbClr val="000000"/>
                </a:solidFill>
                <a:effectLst/>
                <a:latin typeface="Times New Roman" panose="02020603050405020304" pitchFamily="18" charset="0"/>
              </a:rPr>
              <a:t>Listing services with </a:t>
            </a:r>
            <a:r>
              <a:rPr lang="en-US" b="1" i="0" dirty="0" err="1">
                <a:solidFill>
                  <a:srgbClr val="000000"/>
                </a:solidFill>
                <a:effectLst/>
                <a:latin typeface="Times New Roman" panose="02020603050405020304" pitchFamily="18" charset="0"/>
              </a:rPr>
              <a:t>systemctl</a:t>
            </a:r>
            <a:br>
              <a:rPr lang="en-US" b="1" i="0" dirty="0">
                <a:solidFill>
                  <a:srgbClr val="000000"/>
                </a:solidFill>
                <a:effectLst/>
                <a:latin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F43CA2D-CCCE-39D3-A08A-060A3F2FD557}"/>
              </a:ext>
            </a:extLst>
          </p:cNvPr>
          <p:cNvSpPr>
            <a:spLocks noGrp="1"/>
          </p:cNvSpPr>
          <p:nvPr>
            <p:ph idx="1"/>
          </p:nvPr>
        </p:nvSpPr>
        <p:spPr>
          <a:xfrm>
            <a:off x="1066800" y="1166018"/>
            <a:ext cx="7315200" cy="4525963"/>
          </a:xfrm>
        </p:spPr>
        <p:txBody>
          <a:bodyPr/>
          <a:lstStyle/>
          <a:p>
            <a:r>
              <a:rPr lang="en-US" sz="2400" dirty="0"/>
              <a:t>The list-units option will list all services, regardless of whether they are active or not.</a:t>
            </a:r>
          </a:p>
          <a:p>
            <a:endParaRPr lang="en-US" sz="2400" dirty="0"/>
          </a:p>
          <a:p>
            <a:r>
              <a:rPr lang="en-US" sz="2400" dirty="0" err="1"/>
              <a:t>systemctl</a:t>
            </a:r>
            <a:r>
              <a:rPr lang="en-US" sz="2400" dirty="0"/>
              <a:t> list-units --type=service</a:t>
            </a:r>
          </a:p>
          <a:p>
            <a:r>
              <a:rPr lang="en-US" sz="2400" dirty="0" err="1"/>
              <a:t>systemctl</a:t>
            </a:r>
            <a:r>
              <a:rPr lang="en-US" sz="2400" dirty="0"/>
              <a:t> list-units --type=service --all, meanwhile, shows services that are active or have failed.</a:t>
            </a:r>
          </a:p>
          <a:p>
            <a:endParaRPr lang="en-US" sz="2400" dirty="0"/>
          </a:p>
          <a:p>
            <a:r>
              <a:rPr lang="en-US" sz="2400" dirty="0"/>
              <a:t>You can filter those to only active service by using:</a:t>
            </a:r>
          </a:p>
          <a:p>
            <a:endParaRPr lang="en-US" sz="2400" dirty="0"/>
          </a:p>
          <a:p>
            <a:r>
              <a:rPr lang="en-US" sz="2400" dirty="0" err="1"/>
              <a:t>systemctl</a:t>
            </a:r>
            <a:r>
              <a:rPr lang="en-US" sz="2400" dirty="0"/>
              <a:t> list-units -a --state=active</a:t>
            </a:r>
          </a:p>
        </p:txBody>
      </p:sp>
    </p:spTree>
    <p:extLst>
      <p:ext uri="{BB962C8B-B14F-4D97-AF65-F5344CB8AC3E}">
        <p14:creationId xmlns:p14="http://schemas.microsoft.com/office/powerpoint/2010/main" val="522957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10D5-6099-414E-549C-C298A4414DDC}"/>
              </a:ext>
            </a:extLst>
          </p:cNvPr>
          <p:cNvSpPr>
            <a:spLocks noGrp="1"/>
          </p:cNvSpPr>
          <p:nvPr>
            <p:ph type="title"/>
          </p:nvPr>
        </p:nvSpPr>
        <p:spPr>
          <a:xfrm>
            <a:off x="1143000" y="838200"/>
            <a:ext cx="7772400" cy="685800"/>
          </a:xfrm>
        </p:spPr>
        <p:txBody>
          <a:bodyPr/>
          <a:lstStyle/>
          <a:p>
            <a:r>
              <a:rPr lang="en-US" dirty="0"/>
              <a:t>Ports status and netstat </a:t>
            </a:r>
            <a:r>
              <a:rPr lang="en-US" dirty="0" err="1"/>
              <a:t>linux</a:t>
            </a:r>
            <a:r>
              <a:rPr lang="en-US" dirty="0"/>
              <a:t> command</a:t>
            </a:r>
            <a:br>
              <a:rPr lang="en-US" dirty="0"/>
            </a:br>
            <a:endParaRPr lang="en-US" dirty="0"/>
          </a:p>
        </p:txBody>
      </p:sp>
      <p:pic>
        <p:nvPicPr>
          <p:cNvPr id="7" name="Picture 6" descr="A screenshot of a computer&#10;&#10;Description automatically generated">
            <a:extLst>
              <a:ext uri="{FF2B5EF4-FFF2-40B4-BE49-F238E27FC236}">
                <a16:creationId xmlns:a16="http://schemas.microsoft.com/office/drawing/2014/main" id="{39E45125-8F25-E983-041A-F4959BD9A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890" y="1543987"/>
            <a:ext cx="8049110" cy="5124708"/>
          </a:xfrm>
          <a:prstGeom prst="rect">
            <a:avLst/>
          </a:prstGeom>
        </p:spPr>
      </p:pic>
    </p:spTree>
    <p:extLst>
      <p:ext uri="{BB962C8B-B14F-4D97-AF65-F5344CB8AC3E}">
        <p14:creationId xmlns:p14="http://schemas.microsoft.com/office/powerpoint/2010/main" val="2821228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10D5-6099-414E-549C-C298A4414DDC}"/>
              </a:ext>
            </a:extLst>
          </p:cNvPr>
          <p:cNvSpPr>
            <a:spLocks noGrp="1"/>
          </p:cNvSpPr>
          <p:nvPr>
            <p:ph type="title"/>
          </p:nvPr>
        </p:nvSpPr>
        <p:spPr>
          <a:xfrm>
            <a:off x="1143000" y="838200"/>
            <a:ext cx="7772400" cy="685800"/>
          </a:xfrm>
        </p:spPr>
        <p:txBody>
          <a:bodyPr/>
          <a:lstStyle/>
          <a:p>
            <a:r>
              <a:rPr lang="en-US" dirty="0"/>
              <a:t>Ports status and </a:t>
            </a:r>
            <a:br>
              <a:rPr lang="en-US" dirty="0"/>
            </a:br>
            <a:r>
              <a:rPr lang="en-US" dirty="0"/>
              <a:t>netstat –np </a:t>
            </a:r>
            <a:r>
              <a:rPr lang="en-US" dirty="0" err="1"/>
              <a:t>linux</a:t>
            </a:r>
            <a:r>
              <a:rPr lang="en-US" dirty="0"/>
              <a:t> command</a:t>
            </a:r>
            <a:br>
              <a:rPr lang="en-US" dirty="0"/>
            </a:br>
            <a:endParaRPr lang="en-US" dirty="0"/>
          </a:p>
        </p:txBody>
      </p:sp>
      <p:pic>
        <p:nvPicPr>
          <p:cNvPr id="4" name="Picture 3" descr="A screen shot of a computer&#10;&#10;Description automatically generated">
            <a:extLst>
              <a:ext uri="{FF2B5EF4-FFF2-40B4-BE49-F238E27FC236}">
                <a16:creationId xmlns:a16="http://schemas.microsoft.com/office/drawing/2014/main" id="{9E0D8334-A98F-C42F-BB53-6478535D2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2" y="1471339"/>
            <a:ext cx="9093758" cy="5386661"/>
          </a:xfrm>
          <a:prstGeom prst="rect">
            <a:avLst/>
          </a:prstGeom>
        </p:spPr>
      </p:pic>
    </p:spTree>
    <p:extLst>
      <p:ext uri="{BB962C8B-B14F-4D97-AF65-F5344CB8AC3E}">
        <p14:creationId xmlns:p14="http://schemas.microsoft.com/office/powerpoint/2010/main" val="128534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C3CBA-19BF-7972-457C-D4547D5F3DD5}"/>
              </a:ext>
            </a:extLst>
          </p:cNvPr>
          <p:cNvSpPr>
            <a:spLocks noGrp="1"/>
          </p:cNvSpPr>
          <p:nvPr>
            <p:ph type="title"/>
          </p:nvPr>
        </p:nvSpPr>
        <p:spPr>
          <a:xfrm>
            <a:off x="1066800" y="685800"/>
            <a:ext cx="7772400" cy="46035"/>
          </a:xfrm>
        </p:spPr>
        <p:txBody>
          <a:bodyPr/>
          <a:lstStyle/>
          <a:p>
            <a:r>
              <a:rPr lang="en-US" sz="2400" dirty="0" err="1"/>
              <a:t>systemctl</a:t>
            </a:r>
            <a:r>
              <a:rPr lang="en-US" sz="2400" dirty="0"/>
              <a:t> list-units --type=service</a:t>
            </a:r>
            <a:br>
              <a:rPr lang="en-US" dirty="0"/>
            </a:br>
            <a:endParaRPr lang="en-US" dirty="0"/>
          </a:p>
        </p:txBody>
      </p:sp>
      <p:pic>
        <p:nvPicPr>
          <p:cNvPr id="5" name="Picture 4" descr="A screenshot of a computer program&#10;&#10;Description automatically generated">
            <a:extLst>
              <a:ext uri="{FF2B5EF4-FFF2-40B4-BE49-F238E27FC236}">
                <a16:creationId xmlns:a16="http://schemas.microsoft.com/office/drawing/2014/main" id="{E3908CD8-903A-D847-00ED-8F9770949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292" y="1010920"/>
            <a:ext cx="7661564" cy="5618480"/>
          </a:xfrm>
          <a:prstGeom prst="rect">
            <a:avLst/>
          </a:prstGeom>
        </p:spPr>
      </p:pic>
    </p:spTree>
    <p:extLst>
      <p:ext uri="{BB962C8B-B14F-4D97-AF65-F5344CB8AC3E}">
        <p14:creationId xmlns:p14="http://schemas.microsoft.com/office/powerpoint/2010/main" val="235607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3B76B-44C2-9805-4CE0-253A75DDF679}"/>
              </a:ext>
            </a:extLst>
          </p:cNvPr>
          <p:cNvSpPr>
            <a:spLocks noGrp="1"/>
          </p:cNvSpPr>
          <p:nvPr>
            <p:ph type="title"/>
          </p:nvPr>
        </p:nvSpPr>
        <p:spPr>
          <a:xfrm>
            <a:off x="1066800" y="455613"/>
            <a:ext cx="7772400" cy="153987"/>
          </a:xfrm>
        </p:spPr>
        <p:txBody>
          <a:bodyPr/>
          <a:lstStyle/>
          <a:p>
            <a:r>
              <a:rPr lang="en-US" dirty="0"/>
              <a:t>Service/continued </a:t>
            </a:r>
          </a:p>
        </p:txBody>
      </p:sp>
      <p:pic>
        <p:nvPicPr>
          <p:cNvPr id="5" name="Picture 4" descr="A screenshot of a computer&#10;&#10;Description automatically generated">
            <a:extLst>
              <a:ext uri="{FF2B5EF4-FFF2-40B4-BE49-F238E27FC236}">
                <a16:creationId xmlns:a16="http://schemas.microsoft.com/office/drawing/2014/main" id="{448403E3-3A3F-8BDC-AC84-1840CFC34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83" y="838200"/>
            <a:ext cx="8788634" cy="5564187"/>
          </a:xfrm>
          <a:prstGeom prst="rect">
            <a:avLst/>
          </a:prstGeom>
        </p:spPr>
      </p:pic>
    </p:spTree>
    <p:extLst>
      <p:ext uri="{BB962C8B-B14F-4D97-AF65-F5344CB8AC3E}">
        <p14:creationId xmlns:p14="http://schemas.microsoft.com/office/powerpoint/2010/main" val="3323146766"/>
      </p:ext>
    </p:extLst>
  </p:cSld>
  <p:clrMapOvr>
    <a:masterClrMapping/>
  </p:clrMapOvr>
</p:sld>
</file>

<file path=ppt/theme/theme1.xml><?xml version="1.0" encoding="utf-8"?>
<a:theme xmlns:a="http://schemas.openxmlformats.org/drawingml/2006/main" name="PMP_4106_Ch01">
  <a:themeElements>
    <a:clrScheme name="PMP_4106_Ch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MP_4106_Ch01">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PMP_4106_Ch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P_4106_Ch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MP_4106_Ch0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P_4106_Ch0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P_4106_Ch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P_4106_Ch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MP_4106_Ch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etrospectVTI">
  <a:themeElements>
    <a:clrScheme name="">
      <a:dk1>
        <a:srgbClr val="000000"/>
      </a:dk1>
      <a:lt1>
        <a:srgbClr val="FFFFFF"/>
      </a:lt1>
      <a:dk2>
        <a:srgbClr val="243741"/>
      </a:dk2>
      <a:lt2>
        <a:srgbClr val="E8E2E2"/>
      </a:lt2>
      <a:accent1>
        <a:srgbClr val="2FB1BB"/>
      </a:accent1>
      <a:accent2>
        <a:srgbClr val="2578C7"/>
      </a:accent2>
      <a:accent3>
        <a:srgbClr val="4352DB"/>
      </a:accent3>
      <a:accent4>
        <a:srgbClr val="7245CF"/>
      </a:accent4>
      <a:accent5>
        <a:srgbClr val="AE37D9"/>
      </a:accent5>
      <a:accent6>
        <a:srgbClr val="C725AE"/>
      </a:accent6>
      <a:hlink>
        <a:srgbClr val="C75F58"/>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1283</TotalTime>
  <Words>1366</Words>
  <Application>Microsoft Office PowerPoint</Application>
  <PresentationFormat>On-screen Show (4:3)</PresentationFormat>
  <Paragraphs>152</Paragraphs>
  <Slides>29</Slides>
  <Notes>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29</vt:i4>
      </vt:variant>
    </vt:vector>
  </HeadingPairs>
  <TitlesOfParts>
    <vt:vector size="42" baseType="lpstr">
      <vt:lpstr>ＭＳ Ｐゴシック</vt:lpstr>
      <vt:lpstr>Arial</vt:lpstr>
      <vt:lpstr>Calibri</vt:lpstr>
      <vt:lpstr>Calibri Light</vt:lpstr>
      <vt:lpstr>Garamond</vt:lpstr>
      <vt:lpstr>SabonLTStd-Roman</vt:lpstr>
      <vt:lpstr>SourceCodePro-Regular</vt:lpstr>
      <vt:lpstr>Times New Roman</vt:lpstr>
      <vt:lpstr>UniversLTStd</vt:lpstr>
      <vt:lpstr>UniversLTStd-Black</vt:lpstr>
      <vt:lpstr>UniversLTStd-Bold</vt:lpstr>
      <vt:lpstr>PMP_4106_Ch01</vt:lpstr>
      <vt:lpstr>RetrospectVTI</vt:lpstr>
      <vt:lpstr>Ethical Hacking Course</vt:lpstr>
      <vt:lpstr>What Is Enumeration?</vt:lpstr>
      <vt:lpstr>Service Enumeration</vt:lpstr>
      <vt:lpstr>Listing services from the DOS Prompt</vt:lpstr>
      <vt:lpstr>Listing services with systemctl </vt:lpstr>
      <vt:lpstr>Ports status and netstat linux command </vt:lpstr>
      <vt:lpstr>Ports status and  netstat –np linux command </vt:lpstr>
      <vt:lpstr>systemctl list-units --type=service </vt:lpstr>
      <vt:lpstr>Service/continued </vt:lpstr>
      <vt:lpstr>Listing inactive/active service </vt:lpstr>
      <vt:lpstr>active</vt:lpstr>
      <vt:lpstr>What to Uncover and How</vt:lpstr>
      <vt:lpstr>Nmap scan</vt:lpstr>
      <vt:lpstr>Algorithm Enumeration</vt:lpstr>
      <vt:lpstr>PowerPoint Presentation</vt:lpstr>
      <vt:lpstr>Remote Procedure Calls(RPCs)</vt:lpstr>
      <vt:lpstr>Server Message Block (SMB) </vt:lpstr>
      <vt:lpstr>Built-in Utilities</vt:lpstr>
      <vt:lpstr> NetBIOS Enumerator  </vt:lpstr>
      <vt:lpstr>NetBIOS Enumerator    </vt:lpstr>
      <vt:lpstr>NetBIOS</vt:lpstr>
      <vt:lpstr>Metasploit</vt:lpstr>
      <vt:lpstr>Metasploit</vt:lpstr>
      <vt:lpstr>Metasploit</vt:lpstr>
      <vt:lpstr>https://www.metasploit.com/</vt:lpstr>
      <vt:lpstr>Web Enumeration</vt:lpstr>
      <vt:lpstr>Linux and UNIX Enumeration</vt:lpstr>
      <vt:lpstr>Some of the techniques used to exploit Linux systems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06 - Enumeration</dc:title>
  <dc:creator>Sean-Philip Oriyano</dc:creator>
  <cp:lastModifiedBy>Faisal Aljamal</cp:lastModifiedBy>
  <cp:revision>47</cp:revision>
  <dcterms:created xsi:type="dcterms:W3CDTF">2016-05-26T09:50:17Z</dcterms:created>
  <dcterms:modified xsi:type="dcterms:W3CDTF">2024-08-08T20:21:23Z</dcterms:modified>
</cp:coreProperties>
</file>