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76" r:id="rId6"/>
    <p:sldId id="259" r:id="rId7"/>
    <p:sldId id="277" r:id="rId8"/>
    <p:sldId id="278" r:id="rId9"/>
    <p:sldId id="279" r:id="rId10"/>
    <p:sldId id="260" r:id="rId11"/>
    <p:sldId id="261" r:id="rId12"/>
    <p:sldId id="280"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070B5-8F0C-418F-A963-094BAFC959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D048B4-0C8E-41F6-B4BC-C81803EFE2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FB4DC6-776F-4698-B434-5A8D0112A340}"/>
              </a:ext>
            </a:extLst>
          </p:cNvPr>
          <p:cNvSpPr>
            <a:spLocks noGrp="1"/>
          </p:cNvSpPr>
          <p:nvPr>
            <p:ph type="dt" sz="half" idx="10"/>
          </p:nvPr>
        </p:nvSpPr>
        <p:spPr/>
        <p:txBody>
          <a:bodyPr/>
          <a:lstStyle/>
          <a:p>
            <a:fld id="{1E18486B-8513-4B8D-9C93-835AEA270556}" type="datetimeFigureOut">
              <a:rPr lang="en-US" smtClean="0"/>
              <a:t>6/9/2021</a:t>
            </a:fld>
            <a:endParaRPr lang="en-US"/>
          </a:p>
        </p:txBody>
      </p:sp>
      <p:sp>
        <p:nvSpPr>
          <p:cNvPr id="5" name="Footer Placeholder 4">
            <a:extLst>
              <a:ext uri="{FF2B5EF4-FFF2-40B4-BE49-F238E27FC236}">
                <a16:creationId xmlns:a16="http://schemas.microsoft.com/office/drawing/2014/main" id="{4E257CBD-D8E0-4892-9C38-98AFEBF3BE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DAA7B1-BC98-4F8F-B7C4-91045F1B1217}"/>
              </a:ext>
            </a:extLst>
          </p:cNvPr>
          <p:cNvSpPr>
            <a:spLocks noGrp="1"/>
          </p:cNvSpPr>
          <p:nvPr>
            <p:ph type="sldNum" sz="quarter" idx="12"/>
          </p:nvPr>
        </p:nvSpPr>
        <p:spPr/>
        <p:txBody>
          <a:bodyPr/>
          <a:lstStyle/>
          <a:p>
            <a:fld id="{52E838B8-6D9B-4250-A749-A07F10D9D702}" type="slidenum">
              <a:rPr lang="en-US" smtClean="0"/>
              <a:t>‹#›</a:t>
            </a:fld>
            <a:endParaRPr lang="en-US"/>
          </a:p>
        </p:txBody>
      </p:sp>
    </p:spTree>
    <p:extLst>
      <p:ext uri="{BB962C8B-B14F-4D97-AF65-F5344CB8AC3E}">
        <p14:creationId xmlns:p14="http://schemas.microsoft.com/office/powerpoint/2010/main" val="75336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76B88-4C80-4535-A077-E6BB6BD357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F611FE-F5CA-42CB-B40E-E70F603E8C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3AD7C3-A67B-4915-A5EE-32279ECA1CB6}"/>
              </a:ext>
            </a:extLst>
          </p:cNvPr>
          <p:cNvSpPr>
            <a:spLocks noGrp="1"/>
          </p:cNvSpPr>
          <p:nvPr>
            <p:ph type="dt" sz="half" idx="10"/>
          </p:nvPr>
        </p:nvSpPr>
        <p:spPr/>
        <p:txBody>
          <a:bodyPr/>
          <a:lstStyle/>
          <a:p>
            <a:fld id="{1E18486B-8513-4B8D-9C93-835AEA270556}" type="datetimeFigureOut">
              <a:rPr lang="en-US" smtClean="0"/>
              <a:t>6/9/2021</a:t>
            </a:fld>
            <a:endParaRPr lang="en-US"/>
          </a:p>
        </p:txBody>
      </p:sp>
      <p:sp>
        <p:nvSpPr>
          <p:cNvPr id="5" name="Footer Placeholder 4">
            <a:extLst>
              <a:ext uri="{FF2B5EF4-FFF2-40B4-BE49-F238E27FC236}">
                <a16:creationId xmlns:a16="http://schemas.microsoft.com/office/drawing/2014/main" id="{2B64E1BB-B7A4-4D8B-B920-79D8ED125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6C17D-C2F6-4C3C-BC03-31CAEB359ABF}"/>
              </a:ext>
            </a:extLst>
          </p:cNvPr>
          <p:cNvSpPr>
            <a:spLocks noGrp="1"/>
          </p:cNvSpPr>
          <p:nvPr>
            <p:ph type="sldNum" sz="quarter" idx="12"/>
          </p:nvPr>
        </p:nvSpPr>
        <p:spPr/>
        <p:txBody>
          <a:bodyPr/>
          <a:lstStyle/>
          <a:p>
            <a:fld id="{52E838B8-6D9B-4250-A749-A07F10D9D702}" type="slidenum">
              <a:rPr lang="en-US" smtClean="0"/>
              <a:t>‹#›</a:t>
            </a:fld>
            <a:endParaRPr lang="en-US"/>
          </a:p>
        </p:txBody>
      </p:sp>
    </p:spTree>
    <p:extLst>
      <p:ext uri="{BB962C8B-B14F-4D97-AF65-F5344CB8AC3E}">
        <p14:creationId xmlns:p14="http://schemas.microsoft.com/office/powerpoint/2010/main" val="403827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28CCA3-0065-496D-8C8B-C491BF9013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3C78A7-9846-4ECE-8E74-897279D0AB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4B899-E80D-444A-9D13-43C881A79BAE}"/>
              </a:ext>
            </a:extLst>
          </p:cNvPr>
          <p:cNvSpPr>
            <a:spLocks noGrp="1"/>
          </p:cNvSpPr>
          <p:nvPr>
            <p:ph type="dt" sz="half" idx="10"/>
          </p:nvPr>
        </p:nvSpPr>
        <p:spPr/>
        <p:txBody>
          <a:bodyPr/>
          <a:lstStyle/>
          <a:p>
            <a:fld id="{1E18486B-8513-4B8D-9C93-835AEA270556}" type="datetimeFigureOut">
              <a:rPr lang="en-US" smtClean="0"/>
              <a:t>6/9/2021</a:t>
            </a:fld>
            <a:endParaRPr lang="en-US"/>
          </a:p>
        </p:txBody>
      </p:sp>
      <p:sp>
        <p:nvSpPr>
          <p:cNvPr id="5" name="Footer Placeholder 4">
            <a:extLst>
              <a:ext uri="{FF2B5EF4-FFF2-40B4-BE49-F238E27FC236}">
                <a16:creationId xmlns:a16="http://schemas.microsoft.com/office/drawing/2014/main" id="{5F86DFAF-4CB1-49C1-B4DE-4C983E2A63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A3DAB-B689-4F5A-8F34-C8C25C4AA15D}"/>
              </a:ext>
            </a:extLst>
          </p:cNvPr>
          <p:cNvSpPr>
            <a:spLocks noGrp="1"/>
          </p:cNvSpPr>
          <p:nvPr>
            <p:ph type="sldNum" sz="quarter" idx="12"/>
          </p:nvPr>
        </p:nvSpPr>
        <p:spPr/>
        <p:txBody>
          <a:bodyPr/>
          <a:lstStyle/>
          <a:p>
            <a:fld id="{52E838B8-6D9B-4250-A749-A07F10D9D702}" type="slidenum">
              <a:rPr lang="en-US" smtClean="0"/>
              <a:t>‹#›</a:t>
            </a:fld>
            <a:endParaRPr lang="en-US"/>
          </a:p>
        </p:txBody>
      </p:sp>
    </p:spTree>
    <p:extLst>
      <p:ext uri="{BB962C8B-B14F-4D97-AF65-F5344CB8AC3E}">
        <p14:creationId xmlns:p14="http://schemas.microsoft.com/office/powerpoint/2010/main" val="3087167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2E08A-0827-40EE-A9A5-FBA797D24A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0BD112-4B72-4583-9D49-233C81EEC7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A2EAA-7BF1-4905-B93A-7479440E8021}"/>
              </a:ext>
            </a:extLst>
          </p:cNvPr>
          <p:cNvSpPr>
            <a:spLocks noGrp="1"/>
          </p:cNvSpPr>
          <p:nvPr>
            <p:ph type="dt" sz="half" idx="10"/>
          </p:nvPr>
        </p:nvSpPr>
        <p:spPr/>
        <p:txBody>
          <a:bodyPr/>
          <a:lstStyle/>
          <a:p>
            <a:fld id="{1E18486B-8513-4B8D-9C93-835AEA270556}" type="datetimeFigureOut">
              <a:rPr lang="en-US" smtClean="0"/>
              <a:t>6/9/2021</a:t>
            </a:fld>
            <a:endParaRPr lang="en-US"/>
          </a:p>
        </p:txBody>
      </p:sp>
      <p:sp>
        <p:nvSpPr>
          <p:cNvPr id="5" name="Footer Placeholder 4">
            <a:extLst>
              <a:ext uri="{FF2B5EF4-FFF2-40B4-BE49-F238E27FC236}">
                <a16:creationId xmlns:a16="http://schemas.microsoft.com/office/drawing/2014/main" id="{008E070C-C652-4B0B-B084-E775242F0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97F73-6028-4248-A088-09DBCE49BC2D}"/>
              </a:ext>
            </a:extLst>
          </p:cNvPr>
          <p:cNvSpPr>
            <a:spLocks noGrp="1"/>
          </p:cNvSpPr>
          <p:nvPr>
            <p:ph type="sldNum" sz="quarter" idx="12"/>
          </p:nvPr>
        </p:nvSpPr>
        <p:spPr/>
        <p:txBody>
          <a:bodyPr/>
          <a:lstStyle/>
          <a:p>
            <a:fld id="{52E838B8-6D9B-4250-A749-A07F10D9D702}" type="slidenum">
              <a:rPr lang="en-US" smtClean="0"/>
              <a:t>‹#›</a:t>
            </a:fld>
            <a:endParaRPr lang="en-US"/>
          </a:p>
        </p:txBody>
      </p:sp>
    </p:spTree>
    <p:extLst>
      <p:ext uri="{BB962C8B-B14F-4D97-AF65-F5344CB8AC3E}">
        <p14:creationId xmlns:p14="http://schemas.microsoft.com/office/powerpoint/2010/main" val="3198735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6F34F-92DB-4F44-A361-3537743048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83CCE6-C2E4-469F-A859-A065E84CC6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583B51-8825-4F1E-A8F1-6430BB4CDA20}"/>
              </a:ext>
            </a:extLst>
          </p:cNvPr>
          <p:cNvSpPr>
            <a:spLocks noGrp="1"/>
          </p:cNvSpPr>
          <p:nvPr>
            <p:ph type="dt" sz="half" idx="10"/>
          </p:nvPr>
        </p:nvSpPr>
        <p:spPr/>
        <p:txBody>
          <a:bodyPr/>
          <a:lstStyle/>
          <a:p>
            <a:fld id="{1E18486B-8513-4B8D-9C93-835AEA270556}" type="datetimeFigureOut">
              <a:rPr lang="en-US" smtClean="0"/>
              <a:t>6/9/2021</a:t>
            </a:fld>
            <a:endParaRPr lang="en-US"/>
          </a:p>
        </p:txBody>
      </p:sp>
      <p:sp>
        <p:nvSpPr>
          <p:cNvPr id="5" name="Footer Placeholder 4">
            <a:extLst>
              <a:ext uri="{FF2B5EF4-FFF2-40B4-BE49-F238E27FC236}">
                <a16:creationId xmlns:a16="http://schemas.microsoft.com/office/drawing/2014/main" id="{E44A5725-1949-4F85-AB0D-46834A365E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EE5F4-1BC1-427F-BD81-AEDABD95F83E}"/>
              </a:ext>
            </a:extLst>
          </p:cNvPr>
          <p:cNvSpPr>
            <a:spLocks noGrp="1"/>
          </p:cNvSpPr>
          <p:nvPr>
            <p:ph type="sldNum" sz="quarter" idx="12"/>
          </p:nvPr>
        </p:nvSpPr>
        <p:spPr/>
        <p:txBody>
          <a:bodyPr/>
          <a:lstStyle/>
          <a:p>
            <a:fld id="{52E838B8-6D9B-4250-A749-A07F10D9D702}" type="slidenum">
              <a:rPr lang="en-US" smtClean="0"/>
              <a:t>‹#›</a:t>
            </a:fld>
            <a:endParaRPr lang="en-US"/>
          </a:p>
        </p:txBody>
      </p:sp>
    </p:spTree>
    <p:extLst>
      <p:ext uri="{BB962C8B-B14F-4D97-AF65-F5344CB8AC3E}">
        <p14:creationId xmlns:p14="http://schemas.microsoft.com/office/powerpoint/2010/main" val="930497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93D9C-19CE-4663-8136-07E7DA8AF5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071F1-8048-4F1E-9404-283E6169F9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BA4326-4FA5-4D8C-954A-D3AC4CCDFC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9DBB96-1E92-42D9-97DF-2C948BE8229B}"/>
              </a:ext>
            </a:extLst>
          </p:cNvPr>
          <p:cNvSpPr>
            <a:spLocks noGrp="1"/>
          </p:cNvSpPr>
          <p:nvPr>
            <p:ph type="dt" sz="half" idx="10"/>
          </p:nvPr>
        </p:nvSpPr>
        <p:spPr/>
        <p:txBody>
          <a:bodyPr/>
          <a:lstStyle/>
          <a:p>
            <a:fld id="{1E18486B-8513-4B8D-9C93-835AEA270556}" type="datetimeFigureOut">
              <a:rPr lang="en-US" smtClean="0"/>
              <a:t>6/9/2021</a:t>
            </a:fld>
            <a:endParaRPr lang="en-US"/>
          </a:p>
        </p:txBody>
      </p:sp>
      <p:sp>
        <p:nvSpPr>
          <p:cNvPr id="6" name="Footer Placeholder 5">
            <a:extLst>
              <a:ext uri="{FF2B5EF4-FFF2-40B4-BE49-F238E27FC236}">
                <a16:creationId xmlns:a16="http://schemas.microsoft.com/office/drawing/2014/main" id="{EE6412AA-8B13-4299-B54F-E411C1925E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44830B-B81B-48ED-A06D-F6C2F7544D1F}"/>
              </a:ext>
            </a:extLst>
          </p:cNvPr>
          <p:cNvSpPr>
            <a:spLocks noGrp="1"/>
          </p:cNvSpPr>
          <p:nvPr>
            <p:ph type="sldNum" sz="quarter" idx="12"/>
          </p:nvPr>
        </p:nvSpPr>
        <p:spPr/>
        <p:txBody>
          <a:bodyPr/>
          <a:lstStyle/>
          <a:p>
            <a:fld id="{52E838B8-6D9B-4250-A749-A07F10D9D702}" type="slidenum">
              <a:rPr lang="en-US" smtClean="0"/>
              <a:t>‹#›</a:t>
            </a:fld>
            <a:endParaRPr lang="en-US"/>
          </a:p>
        </p:txBody>
      </p:sp>
    </p:spTree>
    <p:extLst>
      <p:ext uri="{BB962C8B-B14F-4D97-AF65-F5344CB8AC3E}">
        <p14:creationId xmlns:p14="http://schemas.microsoft.com/office/powerpoint/2010/main" val="271260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0BDE9-F215-4A7A-BAE3-2DD9B6D8E3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930745-B65D-4CB8-8AF4-7902BA9809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F81F1B-69DF-4A5C-8597-F8D4093B20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E0616E-194A-4343-A626-4952A7A2FE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5A85F0-A316-47DF-A7E1-EF73BFEC0E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33FD61-FA3E-48EA-B463-679E14C09C6F}"/>
              </a:ext>
            </a:extLst>
          </p:cNvPr>
          <p:cNvSpPr>
            <a:spLocks noGrp="1"/>
          </p:cNvSpPr>
          <p:nvPr>
            <p:ph type="dt" sz="half" idx="10"/>
          </p:nvPr>
        </p:nvSpPr>
        <p:spPr/>
        <p:txBody>
          <a:bodyPr/>
          <a:lstStyle/>
          <a:p>
            <a:fld id="{1E18486B-8513-4B8D-9C93-835AEA270556}" type="datetimeFigureOut">
              <a:rPr lang="en-US" smtClean="0"/>
              <a:t>6/9/2021</a:t>
            </a:fld>
            <a:endParaRPr lang="en-US"/>
          </a:p>
        </p:txBody>
      </p:sp>
      <p:sp>
        <p:nvSpPr>
          <p:cNvPr id="8" name="Footer Placeholder 7">
            <a:extLst>
              <a:ext uri="{FF2B5EF4-FFF2-40B4-BE49-F238E27FC236}">
                <a16:creationId xmlns:a16="http://schemas.microsoft.com/office/drawing/2014/main" id="{9AA8FBC8-FD74-4A0F-94BE-D1006791EC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0E6813-AA0C-402F-A496-DC666EF092F8}"/>
              </a:ext>
            </a:extLst>
          </p:cNvPr>
          <p:cNvSpPr>
            <a:spLocks noGrp="1"/>
          </p:cNvSpPr>
          <p:nvPr>
            <p:ph type="sldNum" sz="quarter" idx="12"/>
          </p:nvPr>
        </p:nvSpPr>
        <p:spPr/>
        <p:txBody>
          <a:bodyPr/>
          <a:lstStyle/>
          <a:p>
            <a:fld id="{52E838B8-6D9B-4250-A749-A07F10D9D702}" type="slidenum">
              <a:rPr lang="en-US" smtClean="0"/>
              <a:t>‹#›</a:t>
            </a:fld>
            <a:endParaRPr lang="en-US"/>
          </a:p>
        </p:txBody>
      </p:sp>
    </p:spTree>
    <p:extLst>
      <p:ext uri="{BB962C8B-B14F-4D97-AF65-F5344CB8AC3E}">
        <p14:creationId xmlns:p14="http://schemas.microsoft.com/office/powerpoint/2010/main" val="520220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2B9D-7C22-4639-BFAB-0D42734CCC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0849EA-8F52-4D7C-A09A-737C1975D309}"/>
              </a:ext>
            </a:extLst>
          </p:cNvPr>
          <p:cNvSpPr>
            <a:spLocks noGrp="1"/>
          </p:cNvSpPr>
          <p:nvPr>
            <p:ph type="dt" sz="half" idx="10"/>
          </p:nvPr>
        </p:nvSpPr>
        <p:spPr/>
        <p:txBody>
          <a:bodyPr/>
          <a:lstStyle/>
          <a:p>
            <a:fld id="{1E18486B-8513-4B8D-9C93-835AEA270556}" type="datetimeFigureOut">
              <a:rPr lang="en-US" smtClean="0"/>
              <a:t>6/9/2021</a:t>
            </a:fld>
            <a:endParaRPr lang="en-US"/>
          </a:p>
        </p:txBody>
      </p:sp>
      <p:sp>
        <p:nvSpPr>
          <p:cNvPr id="4" name="Footer Placeholder 3">
            <a:extLst>
              <a:ext uri="{FF2B5EF4-FFF2-40B4-BE49-F238E27FC236}">
                <a16:creationId xmlns:a16="http://schemas.microsoft.com/office/drawing/2014/main" id="{2D8519C6-0C45-4C3A-AF66-F9372AA7A3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EBC633-D439-4F80-8660-AAAAA609964E}"/>
              </a:ext>
            </a:extLst>
          </p:cNvPr>
          <p:cNvSpPr>
            <a:spLocks noGrp="1"/>
          </p:cNvSpPr>
          <p:nvPr>
            <p:ph type="sldNum" sz="quarter" idx="12"/>
          </p:nvPr>
        </p:nvSpPr>
        <p:spPr/>
        <p:txBody>
          <a:bodyPr/>
          <a:lstStyle/>
          <a:p>
            <a:fld id="{52E838B8-6D9B-4250-A749-A07F10D9D702}" type="slidenum">
              <a:rPr lang="en-US" smtClean="0"/>
              <a:t>‹#›</a:t>
            </a:fld>
            <a:endParaRPr lang="en-US"/>
          </a:p>
        </p:txBody>
      </p:sp>
    </p:spTree>
    <p:extLst>
      <p:ext uri="{BB962C8B-B14F-4D97-AF65-F5344CB8AC3E}">
        <p14:creationId xmlns:p14="http://schemas.microsoft.com/office/powerpoint/2010/main" val="15573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9C2925-17E8-4C79-9647-F278B01FFDC8}"/>
              </a:ext>
            </a:extLst>
          </p:cNvPr>
          <p:cNvSpPr>
            <a:spLocks noGrp="1"/>
          </p:cNvSpPr>
          <p:nvPr>
            <p:ph type="dt" sz="half" idx="10"/>
          </p:nvPr>
        </p:nvSpPr>
        <p:spPr/>
        <p:txBody>
          <a:bodyPr/>
          <a:lstStyle/>
          <a:p>
            <a:fld id="{1E18486B-8513-4B8D-9C93-835AEA270556}" type="datetimeFigureOut">
              <a:rPr lang="en-US" smtClean="0"/>
              <a:t>6/9/2021</a:t>
            </a:fld>
            <a:endParaRPr lang="en-US"/>
          </a:p>
        </p:txBody>
      </p:sp>
      <p:sp>
        <p:nvSpPr>
          <p:cNvPr id="3" name="Footer Placeholder 2">
            <a:extLst>
              <a:ext uri="{FF2B5EF4-FFF2-40B4-BE49-F238E27FC236}">
                <a16:creationId xmlns:a16="http://schemas.microsoft.com/office/drawing/2014/main" id="{7B42233F-BE92-41C0-88FA-9E9A728186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A82715-665E-4198-B9FE-994BFB5583ED}"/>
              </a:ext>
            </a:extLst>
          </p:cNvPr>
          <p:cNvSpPr>
            <a:spLocks noGrp="1"/>
          </p:cNvSpPr>
          <p:nvPr>
            <p:ph type="sldNum" sz="quarter" idx="12"/>
          </p:nvPr>
        </p:nvSpPr>
        <p:spPr/>
        <p:txBody>
          <a:bodyPr/>
          <a:lstStyle/>
          <a:p>
            <a:fld id="{52E838B8-6D9B-4250-A749-A07F10D9D702}" type="slidenum">
              <a:rPr lang="en-US" smtClean="0"/>
              <a:t>‹#›</a:t>
            </a:fld>
            <a:endParaRPr lang="en-US"/>
          </a:p>
        </p:txBody>
      </p:sp>
    </p:spTree>
    <p:extLst>
      <p:ext uri="{BB962C8B-B14F-4D97-AF65-F5344CB8AC3E}">
        <p14:creationId xmlns:p14="http://schemas.microsoft.com/office/powerpoint/2010/main" val="287572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79C1-22AC-421A-99A7-DB321EABA9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281382-CD7C-4D92-A8BD-2A94FC141D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AB4105-7E37-49CE-9EC6-AA7E19C90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9B6760-B291-49D7-AC4B-CDAB30D9BADD}"/>
              </a:ext>
            </a:extLst>
          </p:cNvPr>
          <p:cNvSpPr>
            <a:spLocks noGrp="1"/>
          </p:cNvSpPr>
          <p:nvPr>
            <p:ph type="dt" sz="half" idx="10"/>
          </p:nvPr>
        </p:nvSpPr>
        <p:spPr/>
        <p:txBody>
          <a:bodyPr/>
          <a:lstStyle/>
          <a:p>
            <a:fld id="{1E18486B-8513-4B8D-9C93-835AEA270556}" type="datetimeFigureOut">
              <a:rPr lang="en-US" smtClean="0"/>
              <a:t>6/9/2021</a:t>
            </a:fld>
            <a:endParaRPr lang="en-US"/>
          </a:p>
        </p:txBody>
      </p:sp>
      <p:sp>
        <p:nvSpPr>
          <p:cNvPr id="6" name="Footer Placeholder 5">
            <a:extLst>
              <a:ext uri="{FF2B5EF4-FFF2-40B4-BE49-F238E27FC236}">
                <a16:creationId xmlns:a16="http://schemas.microsoft.com/office/drawing/2014/main" id="{0EE65146-B5F5-4CFE-BAD8-F856C90BEE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D6E8C-67A3-493B-83C2-A5ACB874344D}"/>
              </a:ext>
            </a:extLst>
          </p:cNvPr>
          <p:cNvSpPr>
            <a:spLocks noGrp="1"/>
          </p:cNvSpPr>
          <p:nvPr>
            <p:ph type="sldNum" sz="quarter" idx="12"/>
          </p:nvPr>
        </p:nvSpPr>
        <p:spPr/>
        <p:txBody>
          <a:bodyPr/>
          <a:lstStyle/>
          <a:p>
            <a:fld id="{52E838B8-6D9B-4250-A749-A07F10D9D702}" type="slidenum">
              <a:rPr lang="en-US" smtClean="0"/>
              <a:t>‹#›</a:t>
            </a:fld>
            <a:endParaRPr lang="en-US"/>
          </a:p>
        </p:txBody>
      </p:sp>
    </p:spTree>
    <p:extLst>
      <p:ext uri="{BB962C8B-B14F-4D97-AF65-F5344CB8AC3E}">
        <p14:creationId xmlns:p14="http://schemas.microsoft.com/office/powerpoint/2010/main" val="2288570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FC1A-26BD-416B-90EC-4342B0506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3AE4AD-CC63-4F4B-A02E-5D5D435773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F85DC8-CEF9-44DA-B575-431633EB3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B85EE-7E38-4AAD-BF5E-875097AC946A}"/>
              </a:ext>
            </a:extLst>
          </p:cNvPr>
          <p:cNvSpPr>
            <a:spLocks noGrp="1"/>
          </p:cNvSpPr>
          <p:nvPr>
            <p:ph type="dt" sz="half" idx="10"/>
          </p:nvPr>
        </p:nvSpPr>
        <p:spPr/>
        <p:txBody>
          <a:bodyPr/>
          <a:lstStyle/>
          <a:p>
            <a:fld id="{1E18486B-8513-4B8D-9C93-835AEA270556}" type="datetimeFigureOut">
              <a:rPr lang="en-US" smtClean="0"/>
              <a:t>6/9/2021</a:t>
            </a:fld>
            <a:endParaRPr lang="en-US"/>
          </a:p>
        </p:txBody>
      </p:sp>
      <p:sp>
        <p:nvSpPr>
          <p:cNvPr id="6" name="Footer Placeholder 5">
            <a:extLst>
              <a:ext uri="{FF2B5EF4-FFF2-40B4-BE49-F238E27FC236}">
                <a16:creationId xmlns:a16="http://schemas.microsoft.com/office/drawing/2014/main" id="{4F0BF10C-70F6-4EC0-B34E-E203F48989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8F7144-9C7A-49CC-B2D2-97EC4C1AB8AF}"/>
              </a:ext>
            </a:extLst>
          </p:cNvPr>
          <p:cNvSpPr>
            <a:spLocks noGrp="1"/>
          </p:cNvSpPr>
          <p:nvPr>
            <p:ph type="sldNum" sz="quarter" idx="12"/>
          </p:nvPr>
        </p:nvSpPr>
        <p:spPr/>
        <p:txBody>
          <a:bodyPr/>
          <a:lstStyle/>
          <a:p>
            <a:fld id="{52E838B8-6D9B-4250-A749-A07F10D9D702}" type="slidenum">
              <a:rPr lang="en-US" smtClean="0"/>
              <a:t>‹#›</a:t>
            </a:fld>
            <a:endParaRPr lang="en-US"/>
          </a:p>
        </p:txBody>
      </p:sp>
    </p:spTree>
    <p:extLst>
      <p:ext uri="{BB962C8B-B14F-4D97-AF65-F5344CB8AC3E}">
        <p14:creationId xmlns:p14="http://schemas.microsoft.com/office/powerpoint/2010/main" val="3897409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C3E0EB-2B99-4351-A08E-C7B3C8124A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5F0173-DDDC-48C0-B832-2F291AAA9D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FC5105-353E-4670-9AE4-925ECDDC98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8486B-8513-4B8D-9C93-835AEA270556}" type="datetimeFigureOut">
              <a:rPr lang="en-US" smtClean="0"/>
              <a:t>6/9/2021</a:t>
            </a:fld>
            <a:endParaRPr lang="en-US"/>
          </a:p>
        </p:txBody>
      </p:sp>
      <p:sp>
        <p:nvSpPr>
          <p:cNvPr id="5" name="Footer Placeholder 4">
            <a:extLst>
              <a:ext uri="{FF2B5EF4-FFF2-40B4-BE49-F238E27FC236}">
                <a16:creationId xmlns:a16="http://schemas.microsoft.com/office/drawing/2014/main" id="{E34B22B1-B630-43DB-99CE-3E7CA762BB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38FA53-EF9D-4434-88BB-312BA61C34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838B8-6D9B-4250-A749-A07F10D9D702}" type="slidenum">
              <a:rPr lang="en-US" smtClean="0"/>
              <a:t>‹#›</a:t>
            </a:fld>
            <a:endParaRPr lang="en-US"/>
          </a:p>
        </p:txBody>
      </p:sp>
    </p:spTree>
    <p:extLst>
      <p:ext uri="{BB962C8B-B14F-4D97-AF65-F5344CB8AC3E}">
        <p14:creationId xmlns:p14="http://schemas.microsoft.com/office/powerpoint/2010/main" val="1727905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re.berkeley.edu/courses/EEP118/current/handouts/OVB%20versus%20Multicollinearity_eep118_sp15.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8E16-8815-445D-9D2A-C0BE951B5FC0}"/>
              </a:ext>
            </a:extLst>
          </p:cNvPr>
          <p:cNvSpPr>
            <a:spLocks noGrp="1"/>
          </p:cNvSpPr>
          <p:nvPr>
            <p:ph type="ctrTitle"/>
          </p:nvPr>
        </p:nvSpPr>
        <p:spPr/>
        <p:txBody>
          <a:bodyPr/>
          <a:lstStyle/>
          <a:p>
            <a:r>
              <a:rPr lang="en-US" dirty="0"/>
              <a:t>Statistical Thinking for Machine Learning – Part 3</a:t>
            </a:r>
          </a:p>
        </p:txBody>
      </p:sp>
      <p:sp>
        <p:nvSpPr>
          <p:cNvPr id="3" name="Subtitle 2">
            <a:extLst>
              <a:ext uri="{FF2B5EF4-FFF2-40B4-BE49-F238E27FC236}">
                <a16:creationId xmlns:a16="http://schemas.microsoft.com/office/drawing/2014/main" id="{F8288947-F81E-405B-869F-4F547D5415A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87422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D1DFD-4403-41F8-8964-67BB2FFEE1A5}"/>
              </a:ext>
            </a:extLst>
          </p:cNvPr>
          <p:cNvSpPr>
            <a:spLocks noGrp="1"/>
          </p:cNvSpPr>
          <p:nvPr>
            <p:ph type="title"/>
          </p:nvPr>
        </p:nvSpPr>
        <p:spPr/>
        <p:txBody>
          <a:bodyPr/>
          <a:lstStyle/>
          <a:p>
            <a:r>
              <a:rPr lang="en-US" dirty="0"/>
              <a:t>Multicollinearity</a:t>
            </a:r>
          </a:p>
        </p:txBody>
      </p:sp>
      <p:sp>
        <p:nvSpPr>
          <p:cNvPr id="3" name="Content Placeholder 2">
            <a:extLst>
              <a:ext uri="{FF2B5EF4-FFF2-40B4-BE49-F238E27FC236}">
                <a16:creationId xmlns:a16="http://schemas.microsoft.com/office/drawing/2014/main" id="{FCC61AB0-70D3-4160-9E07-11F985E4EFAF}"/>
              </a:ext>
            </a:extLst>
          </p:cNvPr>
          <p:cNvSpPr>
            <a:spLocks noGrp="1"/>
          </p:cNvSpPr>
          <p:nvPr>
            <p:ph idx="1"/>
          </p:nvPr>
        </p:nvSpPr>
        <p:spPr/>
        <p:txBody>
          <a:bodyPr/>
          <a:lstStyle/>
          <a:p>
            <a:r>
              <a:rPr lang="en-US" dirty="0"/>
              <a:t>Multivariate linear models cannot handle perfect multicollinearity.</a:t>
            </a:r>
          </a:p>
          <a:p>
            <a:r>
              <a:rPr lang="en-US" dirty="0"/>
              <a:t>Example – We have two variables: X1 and X2 = 3*X1</a:t>
            </a:r>
          </a:p>
          <a:p>
            <a:r>
              <a:rPr lang="en-US" dirty="0"/>
              <a:t>Fit model to predict Y with X1 and X2:</a:t>
            </a:r>
          </a:p>
          <a:p>
            <a:pPr lvl="1"/>
            <a:r>
              <a:rPr lang="en-US" dirty="0"/>
              <a:t>Y = B0 + B1X1 + NA	Model will not give an estimate for X2!</a:t>
            </a:r>
          </a:p>
          <a:p>
            <a:pPr lvl="1"/>
            <a:endParaRPr lang="en-US" dirty="0"/>
          </a:p>
          <a:p>
            <a:r>
              <a:rPr lang="en-US" dirty="0"/>
              <a:t>We can think of this as B1 containing the entire effect for both X1 and X2. After all, these variables are the same.</a:t>
            </a:r>
          </a:p>
          <a:p>
            <a:r>
              <a:rPr lang="en-US" dirty="0"/>
              <a:t>Including highly correlated variables in our model will not produce biased estimates but it will harm the precision.</a:t>
            </a:r>
          </a:p>
        </p:txBody>
      </p:sp>
    </p:spTree>
    <p:extLst>
      <p:ext uri="{BB962C8B-B14F-4D97-AF65-F5344CB8AC3E}">
        <p14:creationId xmlns:p14="http://schemas.microsoft.com/office/powerpoint/2010/main" val="3555501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E7E4-D814-465F-B229-ACE3FED8DD25}"/>
              </a:ext>
            </a:extLst>
          </p:cNvPr>
          <p:cNvSpPr>
            <a:spLocks noGrp="1"/>
          </p:cNvSpPr>
          <p:nvPr>
            <p:ph type="title"/>
          </p:nvPr>
        </p:nvSpPr>
        <p:spPr/>
        <p:txBody>
          <a:bodyPr/>
          <a:lstStyle/>
          <a:p>
            <a:r>
              <a:rPr lang="en-US" dirty="0"/>
              <a:t>The Baseball Example</a:t>
            </a:r>
          </a:p>
        </p:txBody>
      </p:sp>
      <p:sp>
        <p:nvSpPr>
          <p:cNvPr id="3" name="Content Placeholder 2">
            <a:extLst>
              <a:ext uri="{FF2B5EF4-FFF2-40B4-BE49-F238E27FC236}">
                <a16:creationId xmlns:a16="http://schemas.microsoft.com/office/drawing/2014/main" id="{C6BEFD8E-FD13-4BE7-9994-83E39CD8EE2C}"/>
              </a:ext>
            </a:extLst>
          </p:cNvPr>
          <p:cNvSpPr>
            <a:spLocks noGrp="1"/>
          </p:cNvSpPr>
          <p:nvPr>
            <p:ph idx="1"/>
          </p:nvPr>
        </p:nvSpPr>
        <p:spPr/>
        <p:txBody>
          <a:bodyPr>
            <a:normAutofit fontScale="77500" lnSpcReduction="20000"/>
          </a:bodyPr>
          <a:lstStyle/>
          <a:p>
            <a:r>
              <a:rPr lang="en-US" dirty="0"/>
              <a:t>Let’s use home runs, batting average, and RBI to predict salary</a:t>
            </a:r>
          </a:p>
          <a:p>
            <a:r>
              <a:rPr lang="en-US" dirty="0"/>
              <a:t>Variables are defined as follows:</a:t>
            </a:r>
          </a:p>
          <a:p>
            <a:pPr lvl="1"/>
            <a:r>
              <a:rPr lang="en-US" dirty="0"/>
              <a:t>Salary = homeruns*10000 + eps</a:t>
            </a:r>
          </a:p>
          <a:p>
            <a:pPr lvl="1"/>
            <a:r>
              <a:rPr lang="en-US" dirty="0"/>
              <a:t>BA = homeruns + 270 + eps</a:t>
            </a:r>
          </a:p>
          <a:p>
            <a:pPr lvl="1"/>
            <a:r>
              <a:rPr lang="en-US" dirty="0"/>
              <a:t>RBI = homeruns*3 + eps</a:t>
            </a:r>
          </a:p>
          <a:p>
            <a:pPr lvl="1"/>
            <a:r>
              <a:rPr lang="en-US" dirty="0"/>
              <a:t>Example: Home runs = 30, BA = 300, RBI = 90, Salary = 300,000</a:t>
            </a:r>
          </a:p>
          <a:p>
            <a:r>
              <a:rPr lang="en-US" dirty="0"/>
              <a:t>Let’s fit a model for each variable individually:</a:t>
            </a:r>
          </a:p>
          <a:p>
            <a:pPr lvl="1"/>
            <a:r>
              <a:rPr lang="en-US" dirty="0"/>
              <a:t>Salary = 9934.27*HR</a:t>
            </a:r>
          </a:p>
          <a:p>
            <a:pPr lvl="1"/>
            <a:r>
              <a:rPr lang="en-US" dirty="0"/>
              <a:t>Salary = 1002.95*BA</a:t>
            </a:r>
          </a:p>
          <a:p>
            <a:pPr lvl="1"/>
            <a:r>
              <a:rPr lang="en-US" dirty="0"/>
              <a:t>Salary = 3291.02*RBI</a:t>
            </a:r>
          </a:p>
          <a:p>
            <a:r>
              <a:rPr lang="en-US" dirty="0"/>
              <a:t>Let’s fit a model with all three:</a:t>
            </a:r>
          </a:p>
          <a:p>
            <a:pPr lvl="1"/>
            <a:r>
              <a:rPr lang="en-US" dirty="0"/>
              <a:t>Salary = 9226.169*HR+225.884*RBI+2.982*BA</a:t>
            </a:r>
          </a:p>
          <a:p>
            <a:r>
              <a:rPr lang="en-US" dirty="0"/>
              <a:t>What is this model saying? Why not:</a:t>
            </a:r>
          </a:p>
          <a:p>
            <a:pPr lvl="1"/>
            <a:r>
              <a:rPr lang="en-US" dirty="0"/>
              <a:t>Salary = 9934.27*HR+3291.02*RBI+1002.95*BA</a:t>
            </a:r>
          </a:p>
          <a:p>
            <a:pPr lvl="1"/>
            <a:endParaRPr lang="en-US" dirty="0"/>
          </a:p>
        </p:txBody>
      </p:sp>
    </p:spTree>
    <p:extLst>
      <p:ext uri="{BB962C8B-B14F-4D97-AF65-F5344CB8AC3E}">
        <p14:creationId xmlns:p14="http://schemas.microsoft.com/office/powerpoint/2010/main" val="3411789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7DAA-48D5-4AFC-B313-B0B8C0299C07}"/>
              </a:ext>
            </a:extLst>
          </p:cNvPr>
          <p:cNvSpPr>
            <a:spLocks noGrp="1"/>
          </p:cNvSpPr>
          <p:nvPr>
            <p:ph type="title"/>
          </p:nvPr>
        </p:nvSpPr>
        <p:spPr/>
        <p:txBody>
          <a:bodyPr/>
          <a:lstStyle/>
          <a:p>
            <a:r>
              <a:rPr lang="en-US" dirty="0"/>
              <a:t>A helpful resource…</a:t>
            </a:r>
          </a:p>
        </p:txBody>
      </p:sp>
      <p:sp>
        <p:nvSpPr>
          <p:cNvPr id="3" name="Content Placeholder 2">
            <a:extLst>
              <a:ext uri="{FF2B5EF4-FFF2-40B4-BE49-F238E27FC236}">
                <a16:creationId xmlns:a16="http://schemas.microsoft.com/office/drawing/2014/main" id="{CFC3E90C-9CAD-4F8C-B790-F33BF6BBF531}"/>
              </a:ext>
            </a:extLst>
          </p:cNvPr>
          <p:cNvSpPr>
            <a:spLocks noGrp="1"/>
          </p:cNvSpPr>
          <p:nvPr>
            <p:ph idx="1"/>
          </p:nvPr>
        </p:nvSpPr>
        <p:spPr/>
        <p:txBody>
          <a:bodyPr/>
          <a:lstStyle/>
          <a:p>
            <a:r>
              <a:rPr lang="en-US" dirty="0"/>
              <a:t>Omitted variable bias and multicollinearity discussion:</a:t>
            </a:r>
          </a:p>
          <a:p>
            <a:r>
              <a:rPr lang="en-US" dirty="0">
                <a:hlinkClick r:id="rId2"/>
              </a:rPr>
              <a:t>https://are.berkeley.edu/courses/EEP118/current/handouts/OVB%20versus%20Multicollinearity_eep118_sp15.pdf</a:t>
            </a:r>
            <a:endParaRPr lang="en-US" dirty="0"/>
          </a:p>
        </p:txBody>
      </p:sp>
      <p:graphicFrame>
        <p:nvGraphicFramePr>
          <p:cNvPr id="4" name="Table 4">
            <a:extLst>
              <a:ext uri="{FF2B5EF4-FFF2-40B4-BE49-F238E27FC236}">
                <a16:creationId xmlns:a16="http://schemas.microsoft.com/office/drawing/2014/main" id="{F6B07509-97E6-49ED-860F-774BAD6C8AF7}"/>
              </a:ext>
            </a:extLst>
          </p:cNvPr>
          <p:cNvGraphicFramePr>
            <a:graphicFrameLocks noGrp="1"/>
          </p:cNvGraphicFramePr>
          <p:nvPr>
            <p:extLst>
              <p:ext uri="{D42A27DB-BD31-4B8C-83A1-F6EECF244321}">
                <p14:modId xmlns:p14="http://schemas.microsoft.com/office/powerpoint/2010/main" val="683693473"/>
              </p:ext>
            </p:extLst>
          </p:nvPr>
        </p:nvGraphicFramePr>
        <p:xfrm>
          <a:off x="2032000" y="3697758"/>
          <a:ext cx="8128000" cy="2667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17091131"/>
                    </a:ext>
                  </a:extLst>
                </a:gridCol>
                <a:gridCol w="4064000">
                  <a:extLst>
                    <a:ext uri="{9D8B030D-6E8A-4147-A177-3AD203B41FA5}">
                      <a16:colId xmlns:a16="http://schemas.microsoft.com/office/drawing/2014/main" val="1651079200"/>
                    </a:ext>
                  </a:extLst>
                </a:gridCol>
              </a:tblGrid>
              <a:tr h="370840">
                <a:tc>
                  <a:txBody>
                    <a:bodyPr/>
                    <a:lstStyle/>
                    <a:p>
                      <a:r>
                        <a:rPr lang="en-US" dirty="0"/>
                        <a:t>Situation</a:t>
                      </a:r>
                    </a:p>
                  </a:txBody>
                  <a:tcPr/>
                </a:tc>
                <a:tc>
                  <a:txBody>
                    <a:bodyPr/>
                    <a:lstStyle/>
                    <a:p>
                      <a:r>
                        <a:rPr lang="en-US" dirty="0"/>
                        <a:t>Action</a:t>
                      </a:r>
                    </a:p>
                  </a:txBody>
                  <a:tcPr/>
                </a:tc>
                <a:extLst>
                  <a:ext uri="{0D108BD9-81ED-4DB2-BD59-A6C34878D82A}">
                    <a16:rowId xmlns:a16="http://schemas.microsoft.com/office/drawing/2014/main" val="2956160036"/>
                  </a:ext>
                </a:extLst>
              </a:tr>
              <a:tr h="370840">
                <a:tc>
                  <a:txBody>
                    <a:bodyPr/>
                    <a:lstStyle/>
                    <a:p>
                      <a:r>
                        <a:rPr lang="en-US" dirty="0"/>
                        <a:t>z is correlated with both x and y</a:t>
                      </a:r>
                    </a:p>
                  </a:txBody>
                  <a:tcPr/>
                </a:tc>
                <a:tc>
                  <a:txBody>
                    <a:bodyPr/>
                    <a:lstStyle/>
                    <a:p>
                      <a:r>
                        <a:rPr lang="en-US" dirty="0"/>
                        <a:t>Probably best to include z but be wary of multicollinearity</a:t>
                      </a:r>
                    </a:p>
                  </a:txBody>
                  <a:tcPr/>
                </a:tc>
                <a:extLst>
                  <a:ext uri="{0D108BD9-81ED-4DB2-BD59-A6C34878D82A}">
                    <a16:rowId xmlns:a16="http://schemas.microsoft.com/office/drawing/2014/main" val="926510579"/>
                  </a:ext>
                </a:extLst>
              </a:tr>
              <a:tr h="370840">
                <a:tc>
                  <a:txBody>
                    <a:bodyPr/>
                    <a:lstStyle/>
                    <a:p>
                      <a:r>
                        <a:rPr lang="en-US" dirty="0"/>
                        <a:t>z is correlated with x but not y</a:t>
                      </a:r>
                    </a:p>
                  </a:txBody>
                  <a:tcPr/>
                </a:tc>
                <a:tc>
                  <a:txBody>
                    <a:bodyPr/>
                    <a:lstStyle/>
                    <a:p>
                      <a:r>
                        <a:rPr lang="en-US" dirty="0"/>
                        <a:t>Don’t include z, no benefit</a:t>
                      </a:r>
                    </a:p>
                  </a:txBody>
                  <a:tcPr/>
                </a:tc>
                <a:extLst>
                  <a:ext uri="{0D108BD9-81ED-4DB2-BD59-A6C34878D82A}">
                    <a16:rowId xmlns:a16="http://schemas.microsoft.com/office/drawing/2014/main" val="1076144512"/>
                  </a:ext>
                </a:extLst>
              </a:tr>
              <a:tr h="370840">
                <a:tc>
                  <a:txBody>
                    <a:bodyPr/>
                    <a:lstStyle/>
                    <a:p>
                      <a:r>
                        <a:rPr lang="en-US" dirty="0"/>
                        <a:t>z is correlated with y but not x</a:t>
                      </a:r>
                    </a:p>
                  </a:txBody>
                  <a:tcPr/>
                </a:tc>
                <a:tc>
                  <a:txBody>
                    <a:bodyPr/>
                    <a:lstStyle/>
                    <a:p>
                      <a:r>
                        <a:rPr lang="en-US" dirty="0"/>
                        <a:t>Include z! New explanatory power</a:t>
                      </a:r>
                    </a:p>
                  </a:txBody>
                  <a:tcPr/>
                </a:tc>
                <a:extLst>
                  <a:ext uri="{0D108BD9-81ED-4DB2-BD59-A6C34878D82A}">
                    <a16:rowId xmlns:a16="http://schemas.microsoft.com/office/drawing/2014/main" val="386835263"/>
                  </a:ext>
                </a:extLst>
              </a:tr>
              <a:tr h="370840">
                <a:tc>
                  <a:txBody>
                    <a:bodyPr/>
                    <a:lstStyle/>
                    <a:p>
                      <a:r>
                        <a:rPr lang="en-US" dirty="0"/>
                        <a:t>z is correlated with neither x nor y</a:t>
                      </a:r>
                    </a:p>
                  </a:txBody>
                  <a:tcPr/>
                </a:tc>
                <a:tc>
                  <a:txBody>
                    <a:bodyPr/>
                    <a:lstStyle/>
                    <a:p>
                      <a:r>
                        <a:rPr lang="en-US" dirty="0"/>
                        <a:t>Should not be much effect when including but could affect hypothesis testing – no real benefit </a:t>
                      </a:r>
                    </a:p>
                  </a:txBody>
                  <a:tcPr/>
                </a:tc>
                <a:extLst>
                  <a:ext uri="{0D108BD9-81ED-4DB2-BD59-A6C34878D82A}">
                    <a16:rowId xmlns:a16="http://schemas.microsoft.com/office/drawing/2014/main" val="2277000579"/>
                  </a:ext>
                </a:extLst>
              </a:tr>
            </a:tbl>
          </a:graphicData>
        </a:graphic>
      </p:graphicFrame>
    </p:spTree>
    <p:extLst>
      <p:ext uri="{BB962C8B-B14F-4D97-AF65-F5344CB8AC3E}">
        <p14:creationId xmlns:p14="http://schemas.microsoft.com/office/powerpoint/2010/main" val="1247256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317D-A645-4BB8-8CB0-FB04989B6045}"/>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A4FAF619-75F8-4AEC-92CF-C0913FF21300}"/>
              </a:ext>
            </a:extLst>
          </p:cNvPr>
          <p:cNvSpPr>
            <a:spLocks noGrp="1"/>
          </p:cNvSpPr>
          <p:nvPr>
            <p:ph idx="1"/>
          </p:nvPr>
        </p:nvSpPr>
        <p:spPr/>
        <p:txBody>
          <a:bodyPr/>
          <a:lstStyle/>
          <a:p>
            <a:r>
              <a:rPr lang="en-US" dirty="0"/>
              <a:t>The previous example demonstrates why we must use an F test to test all hypothesis simultaneously rather than a T test.</a:t>
            </a:r>
          </a:p>
          <a:p>
            <a:r>
              <a:rPr lang="en-US" dirty="0"/>
              <a:t>Recall the T-test for H0 </a:t>
            </a:r>
            <a:r>
              <a:rPr lang="en-US" dirty="0">
                <a:sym typeface="Wingdings" panose="05000000000000000000" pitchFamily="2" charset="2"/>
              </a:rPr>
              <a:t> B1 = </a:t>
            </a:r>
            <a:r>
              <a:rPr lang="el-GR" dirty="0">
                <a:sym typeface="Wingdings" panose="05000000000000000000" pitchFamily="2" charset="2"/>
              </a:rPr>
              <a:t>ϴ</a:t>
            </a:r>
            <a:r>
              <a:rPr lang="en-US" dirty="0">
                <a:sym typeface="Wingdings" panose="05000000000000000000" pitchFamily="2" charset="2"/>
              </a:rPr>
              <a:t>: (B1 - </a:t>
            </a:r>
            <a:r>
              <a:rPr lang="el-GR" dirty="0">
                <a:sym typeface="Wingdings" panose="05000000000000000000" pitchFamily="2" charset="2"/>
              </a:rPr>
              <a:t>ϴ</a:t>
            </a:r>
            <a:r>
              <a:rPr lang="en-US" dirty="0">
                <a:sym typeface="Wingdings" panose="05000000000000000000" pitchFamily="2" charset="2"/>
              </a:rPr>
              <a:t>)/se(B1)</a:t>
            </a:r>
          </a:p>
          <a:p>
            <a:r>
              <a:rPr lang="en-US" dirty="0">
                <a:sym typeface="Wingdings" panose="05000000000000000000" pitchFamily="2" charset="2"/>
              </a:rPr>
              <a:t>The above statistic is t-distributed under the null hypothesis, so we can see how likely it would be to get the above value from a t-distribution.</a:t>
            </a:r>
          </a:p>
          <a:p>
            <a:r>
              <a:rPr lang="en-US" dirty="0">
                <a:sym typeface="Wingdings" panose="05000000000000000000" pitchFamily="2" charset="2"/>
              </a:rPr>
              <a:t>If we are testing multiple hypotheses, we can apply the same logic as long as we know how that statistic is distributed. In this new test, our statistic will belong to an F-distribution</a:t>
            </a:r>
          </a:p>
        </p:txBody>
      </p:sp>
    </p:spTree>
    <p:extLst>
      <p:ext uri="{BB962C8B-B14F-4D97-AF65-F5344CB8AC3E}">
        <p14:creationId xmlns:p14="http://schemas.microsoft.com/office/powerpoint/2010/main" val="3179917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7DD6-6BF6-4717-A9B2-CDB86C973496}"/>
              </a:ext>
            </a:extLst>
          </p:cNvPr>
          <p:cNvSpPr>
            <a:spLocks noGrp="1"/>
          </p:cNvSpPr>
          <p:nvPr>
            <p:ph type="title"/>
          </p:nvPr>
        </p:nvSpPr>
        <p:spPr/>
        <p:txBody>
          <a:bodyPr/>
          <a:lstStyle/>
          <a:p>
            <a:r>
              <a:rPr lang="en-US" dirty="0"/>
              <a:t>Back to Baseball…</a:t>
            </a:r>
          </a:p>
        </p:txBody>
      </p:sp>
      <p:sp>
        <p:nvSpPr>
          <p:cNvPr id="3" name="Content Placeholder 2">
            <a:extLst>
              <a:ext uri="{FF2B5EF4-FFF2-40B4-BE49-F238E27FC236}">
                <a16:creationId xmlns:a16="http://schemas.microsoft.com/office/drawing/2014/main" id="{61F4918F-12C4-48C1-ABED-C48F8D1D4F12}"/>
              </a:ext>
            </a:extLst>
          </p:cNvPr>
          <p:cNvSpPr>
            <a:spLocks noGrp="1"/>
          </p:cNvSpPr>
          <p:nvPr>
            <p:ph idx="1"/>
          </p:nvPr>
        </p:nvSpPr>
        <p:spPr/>
        <p:txBody>
          <a:bodyPr>
            <a:normAutofit fontScale="92500" lnSpcReduction="10000"/>
          </a:bodyPr>
          <a:lstStyle/>
          <a:p>
            <a:r>
              <a:rPr lang="en-US" dirty="0"/>
              <a:t>To perform an F test, we compare a model with restrictions to one without and see if there is a significant difference.</a:t>
            </a:r>
          </a:p>
          <a:p>
            <a:r>
              <a:rPr lang="en-US" dirty="0"/>
              <a:t>Salary = Years + </a:t>
            </a:r>
            <a:r>
              <a:rPr lang="en-US" dirty="0" err="1"/>
              <a:t>GmsYear</a:t>
            </a:r>
            <a:r>
              <a:rPr lang="en-US" dirty="0"/>
              <a:t> + HR + RBI + BA</a:t>
            </a:r>
          </a:p>
          <a:p>
            <a:r>
              <a:rPr lang="en-US" dirty="0"/>
              <a:t>If HR, RBI and BA all have no effect on salary, then the model Salary = Years + </a:t>
            </a:r>
            <a:r>
              <a:rPr lang="en-US" dirty="0" err="1"/>
              <a:t>GmsYear</a:t>
            </a:r>
            <a:r>
              <a:rPr lang="en-US" dirty="0"/>
              <a:t> should perform just as well.</a:t>
            </a:r>
          </a:p>
          <a:p>
            <a:r>
              <a:rPr lang="en-US" dirty="0"/>
              <a:t>How do we measure “performance?” Sum of squared residuals!</a:t>
            </a:r>
          </a:p>
          <a:p>
            <a:r>
              <a:rPr lang="en-US" dirty="0"/>
              <a:t>Test statistic: </a:t>
            </a:r>
          </a:p>
          <a:p>
            <a:r>
              <a:rPr lang="en-US" dirty="0"/>
              <a:t>The above fraction is the ratio of two chi squared variables divided by their degrees of freedom, which makes this F-distributed</a:t>
            </a:r>
          </a:p>
          <a:p>
            <a:r>
              <a:rPr lang="en-US" dirty="0"/>
              <a:t>Remember adding variables can only improve the model, so the F stat will always be positive</a:t>
            </a:r>
          </a:p>
        </p:txBody>
      </p:sp>
      <p:pic>
        <p:nvPicPr>
          <p:cNvPr id="4" name="Picture 3">
            <a:extLst>
              <a:ext uri="{FF2B5EF4-FFF2-40B4-BE49-F238E27FC236}">
                <a16:creationId xmlns:a16="http://schemas.microsoft.com/office/drawing/2014/main" id="{10DCF9C6-B532-4F3F-B225-C4F10669A440}"/>
              </a:ext>
            </a:extLst>
          </p:cNvPr>
          <p:cNvPicPr>
            <a:picLocks noChangeAspect="1"/>
          </p:cNvPicPr>
          <p:nvPr/>
        </p:nvPicPr>
        <p:blipFill>
          <a:blip r:embed="rId2"/>
          <a:stretch>
            <a:fillRect/>
          </a:stretch>
        </p:blipFill>
        <p:spPr>
          <a:xfrm>
            <a:off x="3094352" y="4119239"/>
            <a:ext cx="1798881" cy="640577"/>
          </a:xfrm>
          <a:prstGeom prst="rect">
            <a:avLst/>
          </a:prstGeom>
        </p:spPr>
      </p:pic>
    </p:spTree>
    <p:extLst>
      <p:ext uri="{BB962C8B-B14F-4D97-AF65-F5344CB8AC3E}">
        <p14:creationId xmlns:p14="http://schemas.microsoft.com/office/powerpoint/2010/main" val="3908497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302DE-C47F-47F0-A358-1EF1C31340E2}"/>
              </a:ext>
            </a:extLst>
          </p:cNvPr>
          <p:cNvSpPr>
            <a:spLocks noGrp="1"/>
          </p:cNvSpPr>
          <p:nvPr>
            <p:ph type="title"/>
          </p:nvPr>
        </p:nvSpPr>
        <p:spPr/>
        <p:txBody>
          <a:bodyPr/>
          <a:lstStyle/>
          <a:p>
            <a:r>
              <a:rPr lang="en-US" dirty="0"/>
              <a:t>Testing equality of two parameters</a:t>
            </a:r>
          </a:p>
        </p:txBody>
      </p:sp>
      <p:sp>
        <p:nvSpPr>
          <p:cNvPr id="3" name="Content Placeholder 2">
            <a:extLst>
              <a:ext uri="{FF2B5EF4-FFF2-40B4-BE49-F238E27FC236}">
                <a16:creationId xmlns:a16="http://schemas.microsoft.com/office/drawing/2014/main" id="{3C51EF1D-B068-44EA-A324-6FC5082B5B45}"/>
              </a:ext>
            </a:extLst>
          </p:cNvPr>
          <p:cNvSpPr>
            <a:spLocks noGrp="1"/>
          </p:cNvSpPr>
          <p:nvPr>
            <p:ph idx="1"/>
          </p:nvPr>
        </p:nvSpPr>
        <p:spPr/>
        <p:txBody>
          <a:bodyPr/>
          <a:lstStyle/>
          <a:p>
            <a:r>
              <a:rPr lang="en-US" dirty="0"/>
              <a:t>How should we test B1 = B2?</a:t>
            </a:r>
          </a:p>
          <a:p>
            <a:r>
              <a:rPr lang="en-US" dirty="0"/>
              <a:t>H0 </a:t>
            </a:r>
            <a:r>
              <a:rPr lang="en-US" dirty="0">
                <a:sym typeface="Wingdings" panose="05000000000000000000" pitchFamily="2" charset="2"/>
              </a:rPr>
              <a:t> B1 = B2 is equivalent to B1 – B2 = 0</a:t>
            </a:r>
          </a:p>
          <a:p>
            <a:r>
              <a:rPr lang="en-US" dirty="0">
                <a:sym typeface="Wingdings" panose="05000000000000000000" pitchFamily="2" charset="2"/>
              </a:rPr>
              <a:t>Before, when HO  B1 =0, T = B1/sqrt(var(B1))</a:t>
            </a:r>
          </a:p>
          <a:p>
            <a:r>
              <a:rPr lang="en-US" dirty="0">
                <a:sym typeface="Wingdings" panose="05000000000000000000" pitchFamily="2" charset="2"/>
              </a:rPr>
              <a:t>Now, we can use (B1-B2)/sqrt(var(B1-B2))</a:t>
            </a:r>
          </a:p>
          <a:p>
            <a:r>
              <a:rPr lang="en-US" dirty="0">
                <a:sym typeface="Wingdings" panose="05000000000000000000" pitchFamily="2" charset="2"/>
              </a:rPr>
              <a:t>What is var(B1-B2)? Answer: Var(B1)+Var(B2)-2*</a:t>
            </a:r>
            <a:r>
              <a:rPr lang="en-US" dirty="0" err="1">
                <a:sym typeface="Wingdings" panose="05000000000000000000" pitchFamily="2" charset="2"/>
              </a:rPr>
              <a:t>cov</a:t>
            </a:r>
            <a:r>
              <a:rPr lang="en-US" dirty="0">
                <a:sym typeface="Wingdings" panose="05000000000000000000" pitchFamily="2" charset="2"/>
              </a:rPr>
              <a:t>(B1,B2)</a:t>
            </a:r>
          </a:p>
          <a:p>
            <a:r>
              <a:rPr lang="en-US" dirty="0">
                <a:sym typeface="Wingdings" panose="05000000000000000000" pitchFamily="2" charset="2"/>
              </a:rPr>
              <a:t>We must consider the covariance! This is why testing the equality of regression coefficients from different regressions is extremely difficult.</a:t>
            </a:r>
            <a:endParaRPr lang="en-US" dirty="0"/>
          </a:p>
        </p:txBody>
      </p:sp>
    </p:spTree>
    <p:extLst>
      <p:ext uri="{BB962C8B-B14F-4D97-AF65-F5344CB8AC3E}">
        <p14:creationId xmlns:p14="http://schemas.microsoft.com/office/powerpoint/2010/main" val="3534817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F088-F9CA-487B-A5E1-696298D7F225}"/>
              </a:ext>
            </a:extLst>
          </p:cNvPr>
          <p:cNvSpPr>
            <a:spLocks noGrp="1"/>
          </p:cNvSpPr>
          <p:nvPr>
            <p:ph type="title"/>
          </p:nvPr>
        </p:nvSpPr>
        <p:spPr/>
        <p:txBody>
          <a:bodyPr/>
          <a:lstStyle/>
          <a:p>
            <a:r>
              <a:rPr lang="en-US" dirty="0"/>
              <a:t>The Wald Test – Multiple Hypothesis Testing Made Easy</a:t>
            </a:r>
          </a:p>
        </p:txBody>
      </p:sp>
      <p:sp>
        <p:nvSpPr>
          <p:cNvPr id="3" name="Content Placeholder 2">
            <a:extLst>
              <a:ext uri="{FF2B5EF4-FFF2-40B4-BE49-F238E27FC236}">
                <a16:creationId xmlns:a16="http://schemas.microsoft.com/office/drawing/2014/main" id="{0B67AC7B-805D-4D68-93B4-DB07EB7947C0}"/>
              </a:ext>
            </a:extLst>
          </p:cNvPr>
          <p:cNvSpPr>
            <a:spLocks noGrp="1"/>
          </p:cNvSpPr>
          <p:nvPr>
            <p:ph idx="1"/>
          </p:nvPr>
        </p:nvSpPr>
        <p:spPr/>
        <p:txBody>
          <a:bodyPr>
            <a:normAutofit fontScale="77500" lnSpcReduction="20000"/>
          </a:bodyPr>
          <a:lstStyle/>
          <a:p>
            <a:r>
              <a:rPr lang="en-US" dirty="0"/>
              <a:t>The Wald Test enables multiple hypothesis of different types to be tested simultaneously with one convenient formula.</a:t>
            </a:r>
          </a:p>
          <a:p>
            <a:r>
              <a:rPr lang="en-US" dirty="0"/>
              <a:t>Like the F-test, the Wald test tells you only whether or not ALL of the null hypothesis are true.</a:t>
            </a:r>
          </a:p>
          <a:p>
            <a:r>
              <a:rPr lang="en-US" dirty="0"/>
              <a:t>The Wald statistic is Chi squared distributed and is calculated using the below formula:</a:t>
            </a:r>
          </a:p>
          <a:p>
            <a:pPr marL="0" indent="0">
              <a:buNone/>
            </a:pPr>
            <a:r>
              <a:rPr lang="en-US" dirty="0"/>
              <a:t>	t(R*B-r)*inv(R*V*t(R))*(R*B-r)</a:t>
            </a:r>
          </a:p>
          <a:p>
            <a:pPr marL="0" indent="0">
              <a:buNone/>
            </a:pPr>
            <a:endParaRPr lang="en-US" dirty="0"/>
          </a:p>
          <a:p>
            <a:pPr marL="0" indent="0">
              <a:buNone/>
            </a:pPr>
            <a:r>
              <a:rPr lang="en-US" dirty="0"/>
              <a:t>B = Vector of coefficients</a:t>
            </a:r>
          </a:p>
          <a:p>
            <a:pPr marL="0" indent="0">
              <a:buNone/>
            </a:pPr>
            <a:r>
              <a:rPr lang="en-US" dirty="0"/>
              <a:t>R = Matrix where rows represent the left side of the null hypothesis and columns represent the coefficients</a:t>
            </a:r>
          </a:p>
          <a:p>
            <a:pPr marL="0" indent="0">
              <a:buNone/>
            </a:pPr>
            <a:r>
              <a:rPr lang="en-US" dirty="0"/>
              <a:t>r = Vector containing the corresponding right hand side of each null hypothesis</a:t>
            </a:r>
          </a:p>
          <a:p>
            <a:pPr marL="0" indent="0">
              <a:buNone/>
            </a:pPr>
            <a:r>
              <a:rPr lang="en-US" dirty="0"/>
              <a:t>V = Variance/Covariance matrix for regression coefficients</a:t>
            </a:r>
          </a:p>
          <a:p>
            <a:pPr marL="0" indent="0">
              <a:buNone/>
            </a:pPr>
            <a:r>
              <a:rPr lang="en-US" dirty="0"/>
              <a:t>Degrees of freedom = # of hypothesis</a:t>
            </a:r>
          </a:p>
        </p:txBody>
      </p:sp>
    </p:spTree>
    <p:extLst>
      <p:ext uri="{BB962C8B-B14F-4D97-AF65-F5344CB8AC3E}">
        <p14:creationId xmlns:p14="http://schemas.microsoft.com/office/powerpoint/2010/main" val="4041859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1463-D004-465F-8CB5-CD66ED0E7AE5}"/>
              </a:ext>
            </a:extLst>
          </p:cNvPr>
          <p:cNvSpPr>
            <a:spLocks noGrp="1"/>
          </p:cNvSpPr>
          <p:nvPr>
            <p:ph type="title"/>
          </p:nvPr>
        </p:nvSpPr>
        <p:spPr/>
        <p:txBody>
          <a:bodyPr/>
          <a:lstStyle/>
          <a:p>
            <a:endParaRPr lang="en-US"/>
          </a:p>
        </p:txBody>
      </p:sp>
      <p:pic>
        <p:nvPicPr>
          <p:cNvPr id="5" name="Content Placeholder 4" descr="A close up of text on a whiteboard&#10;&#10;Description automatically generated">
            <a:extLst>
              <a:ext uri="{FF2B5EF4-FFF2-40B4-BE49-F238E27FC236}">
                <a16:creationId xmlns:a16="http://schemas.microsoft.com/office/drawing/2014/main" id="{618E5036-CCC2-4BB2-966F-58B57B5964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420320" y="996566"/>
            <a:ext cx="6486492" cy="4864868"/>
          </a:xfrm>
        </p:spPr>
      </p:pic>
      <p:pic>
        <p:nvPicPr>
          <p:cNvPr id="7" name="Picture 6" descr="A close up of text on a white background&#10;&#10;Description automatically generated">
            <a:extLst>
              <a:ext uri="{FF2B5EF4-FFF2-40B4-BE49-F238E27FC236}">
                <a16:creationId xmlns:a16="http://schemas.microsoft.com/office/drawing/2014/main" id="{A2136D01-B33F-44C2-A50C-B9D61EDDB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775398" y="996566"/>
            <a:ext cx="6486492" cy="4864869"/>
          </a:xfrm>
          <a:prstGeom prst="rect">
            <a:avLst/>
          </a:prstGeom>
        </p:spPr>
      </p:pic>
    </p:spTree>
    <p:extLst>
      <p:ext uri="{BB962C8B-B14F-4D97-AF65-F5344CB8AC3E}">
        <p14:creationId xmlns:p14="http://schemas.microsoft.com/office/powerpoint/2010/main" val="4237800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11258-1D3D-4B35-A670-83EFA34CD05C}"/>
              </a:ext>
            </a:extLst>
          </p:cNvPr>
          <p:cNvSpPr>
            <a:spLocks noGrp="1"/>
          </p:cNvSpPr>
          <p:nvPr>
            <p:ph type="title"/>
          </p:nvPr>
        </p:nvSpPr>
        <p:spPr/>
        <p:txBody>
          <a:bodyPr/>
          <a:lstStyle/>
          <a:p>
            <a:r>
              <a:rPr lang="en-US" dirty="0"/>
              <a:t>Types of Variables and Transformations</a:t>
            </a:r>
          </a:p>
        </p:txBody>
      </p:sp>
      <p:sp>
        <p:nvSpPr>
          <p:cNvPr id="3" name="Content Placeholder 2">
            <a:extLst>
              <a:ext uri="{FF2B5EF4-FFF2-40B4-BE49-F238E27FC236}">
                <a16:creationId xmlns:a16="http://schemas.microsoft.com/office/drawing/2014/main" id="{9E16F7EB-69BC-4734-95CD-49D8AD5C7EFD}"/>
              </a:ext>
            </a:extLst>
          </p:cNvPr>
          <p:cNvSpPr>
            <a:spLocks noGrp="1"/>
          </p:cNvSpPr>
          <p:nvPr>
            <p:ph idx="1"/>
          </p:nvPr>
        </p:nvSpPr>
        <p:spPr/>
        <p:txBody>
          <a:bodyPr/>
          <a:lstStyle/>
          <a:p>
            <a:r>
              <a:rPr lang="en-US" dirty="0"/>
              <a:t>Transforming variables and/or including different types of variables can improve model performance</a:t>
            </a:r>
          </a:p>
          <a:p>
            <a:r>
              <a:rPr lang="en-US" dirty="0"/>
              <a:t>Let’s look at different options:</a:t>
            </a:r>
          </a:p>
        </p:txBody>
      </p:sp>
    </p:spTree>
    <p:extLst>
      <p:ext uri="{BB962C8B-B14F-4D97-AF65-F5344CB8AC3E}">
        <p14:creationId xmlns:p14="http://schemas.microsoft.com/office/powerpoint/2010/main" val="2598852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97AB-2F4D-485B-A229-B74023539D79}"/>
              </a:ext>
            </a:extLst>
          </p:cNvPr>
          <p:cNvSpPr>
            <a:spLocks noGrp="1"/>
          </p:cNvSpPr>
          <p:nvPr>
            <p:ph type="title"/>
          </p:nvPr>
        </p:nvSpPr>
        <p:spPr/>
        <p:txBody>
          <a:bodyPr/>
          <a:lstStyle/>
          <a:p>
            <a:r>
              <a:rPr lang="en-US" dirty="0"/>
              <a:t>Affine</a:t>
            </a:r>
          </a:p>
        </p:txBody>
      </p:sp>
      <p:sp>
        <p:nvSpPr>
          <p:cNvPr id="3" name="Content Placeholder 2">
            <a:extLst>
              <a:ext uri="{FF2B5EF4-FFF2-40B4-BE49-F238E27FC236}">
                <a16:creationId xmlns:a16="http://schemas.microsoft.com/office/drawing/2014/main" id="{EA4ECEB9-6C1A-42A6-9E32-62605C8A4793}"/>
              </a:ext>
            </a:extLst>
          </p:cNvPr>
          <p:cNvSpPr>
            <a:spLocks noGrp="1"/>
          </p:cNvSpPr>
          <p:nvPr>
            <p:ph idx="1"/>
          </p:nvPr>
        </p:nvSpPr>
        <p:spPr/>
        <p:txBody>
          <a:bodyPr/>
          <a:lstStyle/>
          <a:p>
            <a:r>
              <a:rPr lang="en-US" dirty="0"/>
              <a:t>Affine transformations are transformations that don’t effect the fit of the model. The most common example is scaling transformations.</a:t>
            </a:r>
          </a:p>
          <a:p>
            <a:r>
              <a:rPr lang="en-US" dirty="0"/>
              <a:t>Example:</a:t>
            </a:r>
          </a:p>
          <a:p>
            <a:pPr marL="0" indent="0">
              <a:buNone/>
            </a:pPr>
            <a:r>
              <a:rPr lang="en-US" dirty="0"/>
              <a:t>	Weight (</a:t>
            </a:r>
            <a:r>
              <a:rPr lang="en-US" dirty="0" err="1"/>
              <a:t>lbs</a:t>
            </a:r>
            <a:r>
              <a:rPr lang="en-US" dirty="0"/>
              <a:t>) = 5 + 2.4*Height(inches)</a:t>
            </a:r>
          </a:p>
          <a:p>
            <a:pPr marL="0" indent="0">
              <a:buNone/>
            </a:pPr>
            <a:r>
              <a:rPr lang="en-US" dirty="0"/>
              <a:t>	Weight (</a:t>
            </a:r>
            <a:r>
              <a:rPr lang="en-US" dirty="0" err="1"/>
              <a:t>lbs</a:t>
            </a:r>
            <a:r>
              <a:rPr lang="en-US" dirty="0"/>
              <a:t>) = 5 + 0.094*Height(mm)</a:t>
            </a:r>
          </a:p>
          <a:p>
            <a:r>
              <a:rPr lang="en-US" dirty="0"/>
              <a:t>This is why scaling variables is not necessary for linear regression but knowing the scale of your variables is VERY necessary.</a:t>
            </a:r>
          </a:p>
        </p:txBody>
      </p:sp>
    </p:spTree>
    <p:extLst>
      <p:ext uri="{BB962C8B-B14F-4D97-AF65-F5344CB8AC3E}">
        <p14:creationId xmlns:p14="http://schemas.microsoft.com/office/powerpoint/2010/main" val="3209708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0E832-DECB-4292-8658-5038E3030AF3}"/>
              </a:ext>
            </a:extLst>
          </p:cNvPr>
          <p:cNvSpPr>
            <a:spLocks noGrp="1"/>
          </p:cNvSpPr>
          <p:nvPr>
            <p:ph type="title"/>
          </p:nvPr>
        </p:nvSpPr>
        <p:spPr/>
        <p:txBody>
          <a:bodyPr/>
          <a:lstStyle/>
          <a:p>
            <a:r>
              <a:rPr lang="en-US" dirty="0"/>
              <a:t>Welcome Back! What have we learned so far?</a:t>
            </a:r>
          </a:p>
        </p:txBody>
      </p:sp>
      <p:sp>
        <p:nvSpPr>
          <p:cNvPr id="3" name="Content Placeholder 2">
            <a:extLst>
              <a:ext uri="{FF2B5EF4-FFF2-40B4-BE49-F238E27FC236}">
                <a16:creationId xmlns:a16="http://schemas.microsoft.com/office/drawing/2014/main" id="{09498DE4-4515-4AF7-9992-0FB176C4D828}"/>
              </a:ext>
            </a:extLst>
          </p:cNvPr>
          <p:cNvSpPr>
            <a:spLocks noGrp="1"/>
          </p:cNvSpPr>
          <p:nvPr>
            <p:ph idx="1"/>
          </p:nvPr>
        </p:nvSpPr>
        <p:spPr/>
        <p:txBody>
          <a:bodyPr/>
          <a:lstStyle/>
          <a:p>
            <a:r>
              <a:rPr lang="en-US" dirty="0"/>
              <a:t>Understanding data and different types of data</a:t>
            </a:r>
          </a:p>
          <a:p>
            <a:r>
              <a:rPr lang="en-US" dirty="0"/>
              <a:t>Distributions, PDF &amp; CDF, Method of Moments</a:t>
            </a:r>
          </a:p>
          <a:p>
            <a:r>
              <a:rPr lang="en-US" dirty="0"/>
              <a:t>Sampling and Descriptive Statistics</a:t>
            </a:r>
          </a:p>
          <a:p>
            <a:r>
              <a:rPr lang="en-US" dirty="0"/>
              <a:t>Hypothesis testing to evaluate a single parameter</a:t>
            </a:r>
          </a:p>
          <a:p>
            <a:r>
              <a:rPr lang="en-US" dirty="0"/>
              <a:t>Bivariate Linear Model</a:t>
            </a:r>
          </a:p>
          <a:p>
            <a:r>
              <a:rPr lang="en-US" dirty="0"/>
              <a:t>Correlation vs. Causation</a:t>
            </a:r>
          </a:p>
        </p:txBody>
      </p:sp>
    </p:spTree>
    <p:extLst>
      <p:ext uri="{BB962C8B-B14F-4D97-AF65-F5344CB8AC3E}">
        <p14:creationId xmlns:p14="http://schemas.microsoft.com/office/powerpoint/2010/main" val="3778711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B09C1-208A-4FF7-A3A6-AD5A250EECE0}"/>
              </a:ext>
            </a:extLst>
          </p:cNvPr>
          <p:cNvSpPr>
            <a:spLocks noGrp="1"/>
          </p:cNvSpPr>
          <p:nvPr>
            <p:ph type="title"/>
          </p:nvPr>
        </p:nvSpPr>
        <p:spPr/>
        <p:txBody>
          <a:bodyPr/>
          <a:lstStyle/>
          <a:p>
            <a:r>
              <a:rPr lang="en-US" dirty="0"/>
              <a:t>Polynomial</a:t>
            </a:r>
          </a:p>
        </p:txBody>
      </p:sp>
      <p:sp>
        <p:nvSpPr>
          <p:cNvPr id="3" name="Content Placeholder 2">
            <a:extLst>
              <a:ext uri="{FF2B5EF4-FFF2-40B4-BE49-F238E27FC236}">
                <a16:creationId xmlns:a16="http://schemas.microsoft.com/office/drawing/2014/main" id="{F3F39A5F-25B3-426B-A475-70852558C1E7}"/>
              </a:ext>
            </a:extLst>
          </p:cNvPr>
          <p:cNvSpPr>
            <a:spLocks noGrp="1"/>
          </p:cNvSpPr>
          <p:nvPr>
            <p:ph idx="1"/>
          </p:nvPr>
        </p:nvSpPr>
        <p:spPr/>
        <p:txBody>
          <a:bodyPr>
            <a:normAutofit fontScale="92500" lnSpcReduction="10000"/>
          </a:bodyPr>
          <a:lstStyle/>
          <a:p>
            <a:r>
              <a:rPr lang="en-US" dirty="0"/>
              <a:t>Linear regression can still be used to fit data with a non-linear distribution</a:t>
            </a:r>
          </a:p>
          <a:p>
            <a:r>
              <a:rPr lang="en-US" dirty="0"/>
              <a:t>The model is linear in parameters, not necessarily variables</a:t>
            </a:r>
          </a:p>
          <a:p>
            <a:r>
              <a:rPr lang="en-US" dirty="0"/>
              <a:t>I.e. we must have B1, B2, B3, but we can utilize X1</a:t>
            </a:r>
            <a:r>
              <a:rPr lang="en-US" baseline="30000" dirty="0"/>
              <a:t>2</a:t>
            </a:r>
            <a:r>
              <a:rPr lang="en-US" dirty="0"/>
              <a:t> or X2/X3</a:t>
            </a:r>
          </a:p>
          <a:p>
            <a:r>
              <a:rPr lang="en-US" dirty="0"/>
              <a:t>We might leverage the above to generate a curved regression line, providing a better fit in some cases</a:t>
            </a:r>
          </a:p>
          <a:p>
            <a:r>
              <a:rPr lang="en-US" dirty="0"/>
              <a:t>How do we now interpret the coefficients</a:t>
            </a:r>
          </a:p>
          <a:p>
            <a:endParaRPr lang="en-US" dirty="0"/>
          </a:p>
          <a:p>
            <a:endParaRPr lang="en-US" dirty="0"/>
          </a:p>
          <a:p>
            <a:r>
              <a:rPr lang="en-US" dirty="0"/>
              <a:t>The big difference is the effect of an increase in experience on wage now depends on the level of experience</a:t>
            </a:r>
          </a:p>
          <a:p>
            <a:endParaRPr lang="en-US" dirty="0"/>
          </a:p>
        </p:txBody>
      </p:sp>
      <p:pic>
        <p:nvPicPr>
          <p:cNvPr id="4" name="Picture 3">
            <a:extLst>
              <a:ext uri="{FF2B5EF4-FFF2-40B4-BE49-F238E27FC236}">
                <a16:creationId xmlns:a16="http://schemas.microsoft.com/office/drawing/2014/main" id="{9C621954-80BD-4019-AF47-EF8BBE0901D6}"/>
              </a:ext>
            </a:extLst>
          </p:cNvPr>
          <p:cNvPicPr>
            <a:picLocks noChangeAspect="1"/>
          </p:cNvPicPr>
          <p:nvPr/>
        </p:nvPicPr>
        <p:blipFill>
          <a:blip r:embed="rId2"/>
          <a:stretch>
            <a:fillRect/>
          </a:stretch>
        </p:blipFill>
        <p:spPr>
          <a:xfrm>
            <a:off x="3576452" y="4360018"/>
            <a:ext cx="5039096" cy="785914"/>
          </a:xfrm>
          <a:prstGeom prst="rect">
            <a:avLst/>
          </a:prstGeom>
        </p:spPr>
      </p:pic>
    </p:spTree>
    <p:extLst>
      <p:ext uri="{BB962C8B-B14F-4D97-AF65-F5344CB8AC3E}">
        <p14:creationId xmlns:p14="http://schemas.microsoft.com/office/powerpoint/2010/main" val="3794889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B528-9F94-482E-87B4-4B9332C490B9}"/>
              </a:ext>
            </a:extLst>
          </p:cNvPr>
          <p:cNvSpPr>
            <a:spLocks noGrp="1"/>
          </p:cNvSpPr>
          <p:nvPr>
            <p:ph type="title"/>
          </p:nvPr>
        </p:nvSpPr>
        <p:spPr/>
        <p:txBody>
          <a:bodyPr/>
          <a:lstStyle/>
          <a:p>
            <a:r>
              <a:rPr lang="en-US" dirty="0"/>
              <a:t>Logarithmic </a:t>
            </a:r>
          </a:p>
        </p:txBody>
      </p:sp>
      <p:pic>
        <p:nvPicPr>
          <p:cNvPr id="4" name="Content Placeholder 3">
            <a:extLst>
              <a:ext uri="{FF2B5EF4-FFF2-40B4-BE49-F238E27FC236}">
                <a16:creationId xmlns:a16="http://schemas.microsoft.com/office/drawing/2014/main" id="{14E94986-6B7D-479F-ABAE-B076D02F7B06}"/>
              </a:ext>
            </a:extLst>
          </p:cNvPr>
          <p:cNvPicPr>
            <a:picLocks noGrp="1" noChangeAspect="1"/>
          </p:cNvPicPr>
          <p:nvPr>
            <p:ph idx="1"/>
          </p:nvPr>
        </p:nvPicPr>
        <p:blipFill>
          <a:blip r:embed="rId2"/>
          <a:stretch>
            <a:fillRect/>
          </a:stretch>
        </p:blipFill>
        <p:spPr>
          <a:xfrm>
            <a:off x="1323975" y="1853406"/>
            <a:ext cx="9544050" cy="4295775"/>
          </a:xfrm>
          <a:prstGeom prst="rect">
            <a:avLst/>
          </a:prstGeom>
        </p:spPr>
      </p:pic>
    </p:spTree>
    <p:extLst>
      <p:ext uri="{BB962C8B-B14F-4D97-AF65-F5344CB8AC3E}">
        <p14:creationId xmlns:p14="http://schemas.microsoft.com/office/powerpoint/2010/main" val="3112112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815A-7FA9-4EA0-A9F7-1A84F4258B3C}"/>
              </a:ext>
            </a:extLst>
          </p:cNvPr>
          <p:cNvSpPr>
            <a:spLocks noGrp="1"/>
          </p:cNvSpPr>
          <p:nvPr>
            <p:ph type="title"/>
          </p:nvPr>
        </p:nvSpPr>
        <p:spPr/>
        <p:txBody>
          <a:bodyPr/>
          <a:lstStyle/>
          <a:p>
            <a:r>
              <a:rPr lang="en-US" dirty="0"/>
              <a:t>Interpreting Log Variables</a:t>
            </a:r>
          </a:p>
        </p:txBody>
      </p:sp>
      <p:sp>
        <p:nvSpPr>
          <p:cNvPr id="3" name="Content Placeholder 2">
            <a:extLst>
              <a:ext uri="{FF2B5EF4-FFF2-40B4-BE49-F238E27FC236}">
                <a16:creationId xmlns:a16="http://schemas.microsoft.com/office/drawing/2014/main" id="{BBFC314C-AA0F-4EE1-A143-53A86A84A54C}"/>
              </a:ext>
            </a:extLst>
          </p:cNvPr>
          <p:cNvSpPr>
            <a:spLocks noGrp="1"/>
          </p:cNvSpPr>
          <p:nvPr>
            <p:ph idx="1"/>
          </p:nvPr>
        </p:nvSpPr>
        <p:spPr/>
        <p:txBody>
          <a:bodyPr>
            <a:normAutofit/>
          </a:bodyPr>
          <a:lstStyle/>
          <a:p>
            <a:r>
              <a:rPr lang="en-US" dirty="0"/>
              <a:t>B0 = 5, B1 = 0.2</a:t>
            </a:r>
          </a:p>
          <a:p>
            <a:r>
              <a:rPr lang="en-US" dirty="0"/>
              <a:t>Level-Log: Y = 5+0.2ln(X)</a:t>
            </a:r>
          </a:p>
          <a:p>
            <a:pPr lvl="1"/>
            <a:r>
              <a:rPr lang="en-US" dirty="0"/>
              <a:t>1 % change in X = B1/100 change in Y</a:t>
            </a:r>
          </a:p>
          <a:p>
            <a:endParaRPr lang="en-US" dirty="0"/>
          </a:p>
          <a:p>
            <a:r>
              <a:rPr lang="en-US" dirty="0"/>
              <a:t>Log-Level: ln(Y) = 5+0.2X</a:t>
            </a:r>
          </a:p>
          <a:p>
            <a:pPr lvl="1"/>
            <a:r>
              <a:rPr lang="en-US" dirty="0"/>
              <a:t>1 unit change in X = B1*100 % change in Y</a:t>
            </a:r>
          </a:p>
          <a:p>
            <a:endParaRPr lang="en-US" dirty="0"/>
          </a:p>
          <a:p>
            <a:r>
              <a:rPr lang="en-US" dirty="0"/>
              <a:t>Log-Log: ln(Y) = 5+0.2ln(X)</a:t>
            </a:r>
          </a:p>
          <a:p>
            <a:pPr lvl="1"/>
            <a:r>
              <a:rPr lang="en-US" dirty="0"/>
              <a:t>1% change in X = B1% change in Y</a:t>
            </a:r>
          </a:p>
        </p:txBody>
      </p:sp>
    </p:spTree>
    <p:extLst>
      <p:ext uri="{BB962C8B-B14F-4D97-AF65-F5344CB8AC3E}">
        <p14:creationId xmlns:p14="http://schemas.microsoft.com/office/powerpoint/2010/main" val="3679862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16D80-452F-4C81-9727-6E6AC1651309}"/>
              </a:ext>
            </a:extLst>
          </p:cNvPr>
          <p:cNvSpPr>
            <a:spLocks noGrp="1"/>
          </p:cNvSpPr>
          <p:nvPr>
            <p:ph type="title"/>
          </p:nvPr>
        </p:nvSpPr>
        <p:spPr/>
        <p:txBody>
          <a:bodyPr/>
          <a:lstStyle/>
          <a:p>
            <a:r>
              <a:rPr lang="en-US" dirty="0"/>
              <a:t>Dummy Variables</a:t>
            </a:r>
          </a:p>
        </p:txBody>
      </p:sp>
      <p:sp>
        <p:nvSpPr>
          <p:cNvPr id="3" name="Content Placeholder 2">
            <a:extLst>
              <a:ext uri="{FF2B5EF4-FFF2-40B4-BE49-F238E27FC236}">
                <a16:creationId xmlns:a16="http://schemas.microsoft.com/office/drawing/2014/main" id="{63E6CBD2-101F-43D3-9539-D22C69B60D0A}"/>
              </a:ext>
            </a:extLst>
          </p:cNvPr>
          <p:cNvSpPr>
            <a:spLocks noGrp="1"/>
          </p:cNvSpPr>
          <p:nvPr>
            <p:ph idx="1"/>
          </p:nvPr>
        </p:nvSpPr>
        <p:spPr/>
        <p:txBody>
          <a:bodyPr>
            <a:normAutofit lnSpcReduction="10000"/>
          </a:bodyPr>
          <a:lstStyle/>
          <a:p>
            <a:r>
              <a:rPr lang="en-US" dirty="0"/>
              <a:t>Categorical or “dummy” variables help us represent groups or place continuous variables into bins</a:t>
            </a:r>
          </a:p>
          <a:p>
            <a:r>
              <a:rPr lang="en-US" dirty="0"/>
              <a:t>What is this regression telling us:</a:t>
            </a:r>
          </a:p>
          <a:p>
            <a:pPr lvl="1"/>
            <a:r>
              <a:rPr lang="en-US" dirty="0" err="1"/>
              <a:t>NBA_salary</a:t>
            </a:r>
            <a:r>
              <a:rPr lang="en-US" dirty="0"/>
              <a:t> = 5*PPG + 10.5*Guard + 9.6*Forward + 10.8*Center</a:t>
            </a:r>
          </a:p>
          <a:p>
            <a:pPr lvl="1"/>
            <a:endParaRPr lang="en-US" dirty="0"/>
          </a:p>
          <a:p>
            <a:r>
              <a:rPr lang="en-US" dirty="0"/>
              <a:t>Do we need dummy variables for Guard, Forward, and Center?</a:t>
            </a:r>
          </a:p>
          <a:p>
            <a:r>
              <a:rPr lang="en-US" dirty="0"/>
              <a:t>How would the regression change if we only used 2 out of 3?</a:t>
            </a:r>
          </a:p>
          <a:p>
            <a:r>
              <a:rPr lang="en-US" dirty="0" err="1"/>
              <a:t>NBA_salary</a:t>
            </a:r>
            <a:r>
              <a:rPr lang="en-US" dirty="0"/>
              <a:t> = 10.5 + 5*PPG – 0.9*Forward + 0.3*Center</a:t>
            </a:r>
          </a:p>
          <a:p>
            <a:r>
              <a:rPr lang="en-US" dirty="0"/>
              <a:t>Dummy variables or “One-hot encoding” is how categorical variables can be mathematically represented</a:t>
            </a:r>
          </a:p>
        </p:txBody>
      </p:sp>
    </p:spTree>
    <p:extLst>
      <p:ext uri="{BB962C8B-B14F-4D97-AF65-F5344CB8AC3E}">
        <p14:creationId xmlns:p14="http://schemas.microsoft.com/office/powerpoint/2010/main" val="3503153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AEDBF-C2AA-4AAF-A9E7-C6A9D18687E7}"/>
              </a:ext>
            </a:extLst>
          </p:cNvPr>
          <p:cNvSpPr>
            <a:spLocks noGrp="1"/>
          </p:cNvSpPr>
          <p:nvPr>
            <p:ph type="title"/>
          </p:nvPr>
        </p:nvSpPr>
        <p:spPr/>
        <p:txBody>
          <a:bodyPr/>
          <a:lstStyle/>
          <a:p>
            <a:r>
              <a:rPr lang="en-US" dirty="0"/>
              <a:t>Interaction Terms</a:t>
            </a:r>
          </a:p>
        </p:txBody>
      </p:sp>
      <p:sp>
        <p:nvSpPr>
          <p:cNvPr id="3" name="Content Placeholder 2">
            <a:extLst>
              <a:ext uri="{FF2B5EF4-FFF2-40B4-BE49-F238E27FC236}">
                <a16:creationId xmlns:a16="http://schemas.microsoft.com/office/drawing/2014/main" id="{36FCEC59-A29F-4D9E-AB5A-905E275912CF}"/>
              </a:ext>
            </a:extLst>
          </p:cNvPr>
          <p:cNvSpPr>
            <a:spLocks noGrp="1"/>
          </p:cNvSpPr>
          <p:nvPr>
            <p:ph idx="1"/>
          </p:nvPr>
        </p:nvSpPr>
        <p:spPr/>
        <p:txBody>
          <a:bodyPr/>
          <a:lstStyle/>
          <a:p>
            <a:r>
              <a:rPr lang="en-US" dirty="0"/>
              <a:t>What if we want to estimate the effect of a variable, but that variable has a different effect depending on another variable? Answer: Interaction Terms</a:t>
            </a:r>
          </a:p>
          <a:p>
            <a:endParaRPr lang="en-US" dirty="0"/>
          </a:p>
        </p:txBody>
      </p:sp>
      <p:pic>
        <p:nvPicPr>
          <p:cNvPr id="4" name="Picture 3">
            <a:extLst>
              <a:ext uri="{FF2B5EF4-FFF2-40B4-BE49-F238E27FC236}">
                <a16:creationId xmlns:a16="http://schemas.microsoft.com/office/drawing/2014/main" id="{D07EA307-16A9-4C1D-ACB0-BF4250968F83}"/>
              </a:ext>
            </a:extLst>
          </p:cNvPr>
          <p:cNvPicPr>
            <a:picLocks noChangeAspect="1"/>
          </p:cNvPicPr>
          <p:nvPr/>
        </p:nvPicPr>
        <p:blipFill>
          <a:blip r:embed="rId2"/>
          <a:stretch>
            <a:fillRect/>
          </a:stretch>
        </p:blipFill>
        <p:spPr>
          <a:xfrm>
            <a:off x="1352145" y="3031429"/>
            <a:ext cx="9040238" cy="3729697"/>
          </a:xfrm>
          <a:prstGeom prst="rect">
            <a:avLst/>
          </a:prstGeom>
        </p:spPr>
      </p:pic>
    </p:spTree>
    <p:extLst>
      <p:ext uri="{BB962C8B-B14F-4D97-AF65-F5344CB8AC3E}">
        <p14:creationId xmlns:p14="http://schemas.microsoft.com/office/powerpoint/2010/main" val="3092148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9433-0866-4311-8F4D-CE46133F6EB6}"/>
              </a:ext>
            </a:extLst>
          </p:cNvPr>
          <p:cNvSpPr>
            <a:spLocks noGrp="1"/>
          </p:cNvSpPr>
          <p:nvPr>
            <p:ph type="title"/>
          </p:nvPr>
        </p:nvSpPr>
        <p:spPr/>
        <p:txBody>
          <a:bodyPr/>
          <a:lstStyle/>
          <a:p>
            <a:r>
              <a:rPr lang="en-US" dirty="0"/>
              <a:t>Up Next…</a:t>
            </a:r>
          </a:p>
        </p:txBody>
      </p:sp>
      <p:sp>
        <p:nvSpPr>
          <p:cNvPr id="3" name="Content Placeholder 2">
            <a:extLst>
              <a:ext uri="{FF2B5EF4-FFF2-40B4-BE49-F238E27FC236}">
                <a16:creationId xmlns:a16="http://schemas.microsoft.com/office/drawing/2014/main" id="{7B5BDB9B-725A-48AB-BB7A-FF2270E193E4}"/>
              </a:ext>
            </a:extLst>
          </p:cNvPr>
          <p:cNvSpPr>
            <a:spLocks noGrp="1"/>
          </p:cNvSpPr>
          <p:nvPr>
            <p:ph idx="1"/>
          </p:nvPr>
        </p:nvSpPr>
        <p:spPr/>
        <p:txBody>
          <a:bodyPr/>
          <a:lstStyle/>
          <a:p>
            <a:r>
              <a:rPr lang="en-US" dirty="0"/>
              <a:t>Using logarithm laws to generate classification models when we have a categorical dependent variable.</a:t>
            </a:r>
          </a:p>
        </p:txBody>
      </p:sp>
    </p:spTree>
    <p:extLst>
      <p:ext uri="{BB962C8B-B14F-4D97-AF65-F5344CB8AC3E}">
        <p14:creationId xmlns:p14="http://schemas.microsoft.com/office/powerpoint/2010/main" val="58919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71391-67D5-492E-8DCB-F20AC3606C6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E8CEDBF-24EE-4B9F-9179-5A04A0286ADB}"/>
              </a:ext>
            </a:extLst>
          </p:cNvPr>
          <p:cNvSpPr>
            <a:spLocks noGrp="1"/>
          </p:cNvSpPr>
          <p:nvPr>
            <p:ph idx="1"/>
          </p:nvPr>
        </p:nvSpPr>
        <p:spPr/>
        <p:txBody>
          <a:bodyPr>
            <a:normAutofit fontScale="77500" lnSpcReduction="20000"/>
          </a:bodyPr>
          <a:lstStyle/>
          <a:p>
            <a:r>
              <a:rPr lang="en-US" dirty="0"/>
              <a:t>Multivariate Linear Regression</a:t>
            </a:r>
          </a:p>
          <a:p>
            <a:pPr lvl="1"/>
            <a:r>
              <a:rPr lang="en-US" dirty="0"/>
              <a:t>Form and interpretation</a:t>
            </a:r>
          </a:p>
          <a:p>
            <a:pPr lvl="1"/>
            <a:r>
              <a:rPr lang="en-US" dirty="0"/>
              <a:t>Model evaluation</a:t>
            </a:r>
          </a:p>
          <a:p>
            <a:pPr lvl="1"/>
            <a:r>
              <a:rPr lang="en-US" dirty="0"/>
              <a:t>Omitted variable bias</a:t>
            </a:r>
          </a:p>
          <a:p>
            <a:pPr lvl="1"/>
            <a:r>
              <a:rPr lang="en-US" dirty="0"/>
              <a:t>Multicollinearity – correlated independent variable</a:t>
            </a:r>
          </a:p>
          <a:p>
            <a:r>
              <a:rPr lang="en-US" dirty="0"/>
              <a:t>Hypothesis Testing</a:t>
            </a:r>
          </a:p>
          <a:p>
            <a:pPr lvl="1"/>
            <a:r>
              <a:rPr lang="en-US" dirty="0"/>
              <a:t>Testing multiple parameters at once – T test vs. F test</a:t>
            </a:r>
          </a:p>
          <a:p>
            <a:pPr lvl="1"/>
            <a:r>
              <a:rPr lang="en-US" dirty="0"/>
              <a:t>Testing equality of two parameters</a:t>
            </a:r>
          </a:p>
          <a:p>
            <a:pPr lvl="1"/>
            <a:r>
              <a:rPr lang="en-US" dirty="0"/>
              <a:t>The Wald Test</a:t>
            </a:r>
          </a:p>
          <a:p>
            <a:r>
              <a:rPr lang="en-US" dirty="0"/>
              <a:t>Variable Transformations – Interpreting Results</a:t>
            </a:r>
          </a:p>
          <a:p>
            <a:pPr lvl="1"/>
            <a:r>
              <a:rPr lang="en-US" dirty="0"/>
              <a:t>Affine</a:t>
            </a:r>
          </a:p>
          <a:p>
            <a:pPr lvl="1"/>
            <a:r>
              <a:rPr lang="en-US" dirty="0"/>
              <a:t>Polynomial</a:t>
            </a:r>
          </a:p>
          <a:p>
            <a:pPr lvl="1"/>
            <a:r>
              <a:rPr lang="en-US" dirty="0"/>
              <a:t>Logarithmic</a:t>
            </a:r>
          </a:p>
          <a:p>
            <a:pPr lvl="1"/>
            <a:r>
              <a:rPr lang="en-US" dirty="0"/>
              <a:t>Dummy Variables</a:t>
            </a:r>
          </a:p>
          <a:p>
            <a:pPr lvl="1"/>
            <a:r>
              <a:rPr lang="en-US" dirty="0"/>
              <a:t>Interactions</a:t>
            </a:r>
          </a:p>
        </p:txBody>
      </p:sp>
    </p:spTree>
    <p:extLst>
      <p:ext uri="{BB962C8B-B14F-4D97-AF65-F5344CB8AC3E}">
        <p14:creationId xmlns:p14="http://schemas.microsoft.com/office/powerpoint/2010/main" val="250456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9825-0D40-47AC-A9DA-9A36296F545C}"/>
              </a:ext>
            </a:extLst>
          </p:cNvPr>
          <p:cNvSpPr>
            <a:spLocks noGrp="1"/>
          </p:cNvSpPr>
          <p:nvPr>
            <p:ph type="title"/>
          </p:nvPr>
        </p:nvSpPr>
        <p:spPr/>
        <p:txBody>
          <a:bodyPr/>
          <a:lstStyle/>
          <a:p>
            <a:r>
              <a:rPr lang="en-US" dirty="0"/>
              <a:t>Multivariate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F6A8E8-858E-4EED-AB74-B46A9FE0FFFF}"/>
                  </a:ext>
                </a:extLst>
              </p:cNvPr>
              <p:cNvSpPr>
                <a:spLocks noGrp="1"/>
              </p:cNvSpPr>
              <p:nvPr>
                <p:ph idx="1"/>
              </p:nvPr>
            </p:nvSpPr>
            <p:spPr/>
            <p:txBody>
              <a:bodyPr>
                <a:normAutofit fontScale="92500" lnSpcReduction="20000"/>
              </a:bodyPr>
              <a:lstStyle/>
              <a:p>
                <a:r>
                  <a:rPr lang="en-US" dirty="0"/>
                  <a:t>Y = B0 + B1X1 + B2X2 + </a:t>
                </a:r>
                <a14:m>
                  <m:oMath xmlns:m="http://schemas.openxmlformats.org/officeDocument/2006/math">
                    <m:r>
                      <a:rPr lang="en-US" i="1">
                        <a:latin typeface="Cambria Math" panose="02040503050406030204" pitchFamily="18" charset="0"/>
                        <a:ea typeface="Cambria Math" panose="02040503050406030204" pitchFamily="18" charset="0"/>
                      </a:rPr>
                      <m:t>𝜀</m:t>
                    </m:r>
                  </m:oMath>
                </a14:m>
                <a:endParaRPr lang="en-US" dirty="0"/>
              </a:p>
              <a:p>
                <a:r>
                  <a:rPr lang="en-US" dirty="0"/>
                  <a:t>How do we interpret B1, B2?</a:t>
                </a:r>
              </a:p>
              <a:p>
                <a:r>
                  <a:rPr lang="en-US" dirty="0"/>
                  <a:t>Example:</a:t>
                </a:r>
              </a:p>
              <a:p>
                <a:r>
                  <a:rPr lang="en-US" dirty="0"/>
                  <a:t>Y = 10+3X1+4X2, X1=5,X2=5. Y = 10 + 15 + 20 = 45</a:t>
                </a:r>
              </a:p>
              <a:p>
                <a:r>
                  <a:rPr lang="en-US" dirty="0"/>
                  <a:t>What happens if X1 increase 1 unit to 6?</a:t>
                </a:r>
              </a:p>
              <a:p>
                <a:r>
                  <a:rPr lang="en-US" dirty="0"/>
                  <a:t>Y = 10 + 18 + 20 = 48. A 1 unit increase in X1 led to a B1 increase in Y. Just like bivariate regression.</a:t>
                </a:r>
              </a:p>
              <a:p>
                <a:r>
                  <a:rPr lang="en-US" dirty="0"/>
                  <a:t>But what about X2? It did not change. So this change is only true holding X2 constant</a:t>
                </a:r>
              </a:p>
              <a:p>
                <a:r>
                  <a:rPr lang="en-US" dirty="0"/>
                  <a:t>We can hold X2 constant to see how Y changes as X1 changes at that level of X2 </a:t>
                </a:r>
              </a:p>
            </p:txBody>
          </p:sp>
        </mc:Choice>
        <mc:Fallback xmlns="">
          <p:sp>
            <p:nvSpPr>
              <p:cNvPr id="3" name="Content Placeholder 2">
                <a:extLst>
                  <a:ext uri="{FF2B5EF4-FFF2-40B4-BE49-F238E27FC236}">
                    <a16:creationId xmlns:a16="http://schemas.microsoft.com/office/drawing/2014/main" id="{30F6A8E8-858E-4EED-AB74-B46A9FE0FFFF}"/>
                  </a:ext>
                </a:extLst>
              </p:cNvPr>
              <p:cNvSpPr>
                <a:spLocks noGrp="1" noRot="1" noChangeAspect="1" noMove="1" noResize="1" noEditPoints="1" noAdjustHandles="1" noChangeArrowheads="1" noChangeShapeType="1" noTextEdit="1"/>
              </p:cNvSpPr>
              <p:nvPr>
                <p:ph idx="1"/>
              </p:nvPr>
            </p:nvSpPr>
            <p:spPr>
              <a:blipFill>
                <a:blip r:embed="rId2"/>
                <a:stretch>
                  <a:fillRect l="-928" t="-3501"/>
                </a:stretch>
              </a:blipFill>
            </p:spPr>
            <p:txBody>
              <a:bodyPr/>
              <a:lstStyle/>
              <a:p>
                <a:r>
                  <a:rPr lang="en-US">
                    <a:noFill/>
                  </a:rPr>
                  <a:t> </a:t>
                </a:r>
              </a:p>
            </p:txBody>
          </p:sp>
        </mc:Fallback>
      </mc:AlternateContent>
    </p:spTree>
    <p:extLst>
      <p:ext uri="{BB962C8B-B14F-4D97-AF65-F5344CB8AC3E}">
        <p14:creationId xmlns:p14="http://schemas.microsoft.com/office/powerpoint/2010/main" val="198776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05595-BD0E-4CA2-9E9D-250AAA6D883A}"/>
              </a:ext>
            </a:extLst>
          </p:cNvPr>
          <p:cNvSpPr>
            <a:spLocks noGrp="1"/>
          </p:cNvSpPr>
          <p:nvPr>
            <p:ph type="title"/>
          </p:nvPr>
        </p:nvSpPr>
        <p:spPr/>
        <p:txBody>
          <a:bodyPr/>
          <a:lstStyle/>
          <a:p>
            <a:r>
              <a:rPr lang="en-US" dirty="0"/>
              <a:t>Evaluating the Model – Adjusted R Squared</a:t>
            </a:r>
          </a:p>
        </p:txBody>
      </p:sp>
      <p:sp>
        <p:nvSpPr>
          <p:cNvPr id="3" name="Content Placeholder 2">
            <a:extLst>
              <a:ext uri="{FF2B5EF4-FFF2-40B4-BE49-F238E27FC236}">
                <a16:creationId xmlns:a16="http://schemas.microsoft.com/office/drawing/2014/main" id="{2B96F429-BD01-441F-8FB1-CA4536828F80}"/>
              </a:ext>
            </a:extLst>
          </p:cNvPr>
          <p:cNvSpPr>
            <a:spLocks noGrp="1"/>
          </p:cNvSpPr>
          <p:nvPr>
            <p:ph idx="1"/>
          </p:nvPr>
        </p:nvSpPr>
        <p:spPr/>
        <p:txBody>
          <a:bodyPr/>
          <a:lstStyle/>
          <a:p>
            <a:r>
              <a:rPr lang="en-US" dirty="0"/>
              <a:t>Recall we use R</a:t>
            </a:r>
            <a:r>
              <a:rPr lang="en-US" baseline="30000" dirty="0"/>
              <a:t>2</a:t>
            </a:r>
            <a:r>
              <a:rPr lang="en-US" dirty="0"/>
              <a:t> = 1 – SSR/TSS to evaluate how we our model performed</a:t>
            </a:r>
          </a:p>
          <a:p>
            <a:r>
              <a:rPr lang="en-US" dirty="0"/>
              <a:t>When we add a new independent variable, TSS does not change. TSS = (Y-mean(Y))</a:t>
            </a:r>
            <a:r>
              <a:rPr lang="en-US" baseline="30000" dirty="0"/>
              <a:t>2</a:t>
            </a:r>
            <a:endParaRPr lang="en-US" dirty="0"/>
          </a:p>
          <a:p>
            <a:r>
              <a:rPr lang="en-US" dirty="0"/>
              <a:t>However, the new variable will always cause of SSR, (y-</a:t>
            </a:r>
            <a:r>
              <a:rPr lang="en-US" dirty="0" err="1"/>
              <a:t>yhat</a:t>
            </a:r>
            <a:r>
              <a:rPr lang="en-US" dirty="0"/>
              <a:t>)</a:t>
            </a:r>
            <a:r>
              <a:rPr lang="en-US" baseline="30000" dirty="0"/>
              <a:t>2</a:t>
            </a:r>
            <a:r>
              <a:rPr lang="en-US" dirty="0"/>
              <a:t>, to decrease. Therefore, R squared will always decrease, indicating adding more variables is always better.</a:t>
            </a:r>
          </a:p>
          <a:p>
            <a:r>
              <a:rPr lang="en-US" dirty="0"/>
              <a:t>Adjusted R squared accounts for the fact that we have added a new variable:</a:t>
            </a:r>
          </a:p>
          <a:p>
            <a:endParaRPr lang="en-US" dirty="0"/>
          </a:p>
        </p:txBody>
      </p:sp>
      <p:pic>
        <p:nvPicPr>
          <p:cNvPr id="4" name="Picture 3">
            <a:extLst>
              <a:ext uri="{FF2B5EF4-FFF2-40B4-BE49-F238E27FC236}">
                <a16:creationId xmlns:a16="http://schemas.microsoft.com/office/drawing/2014/main" id="{1E11F80A-3D3D-49C5-8BE7-C697FD031C41}"/>
              </a:ext>
            </a:extLst>
          </p:cNvPr>
          <p:cNvPicPr>
            <a:picLocks noChangeAspect="1"/>
          </p:cNvPicPr>
          <p:nvPr/>
        </p:nvPicPr>
        <p:blipFill>
          <a:blip r:embed="rId2"/>
          <a:stretch>
            <a:fillRect/>
          </a:stretch>
        </p:blipFill>
        <p:spPr>
          <a:xfrm>
            <a:off x="3866136" y="5578002"/>
            <a:ext cx="3448050" cy="838200"/>
          </a:xfrm>
          <a:prstGeom prst="rect">
            <a:avLst/>
          </a:prstGeom>
        </p:spPr>
      </p:pic>
    </p:spTree>
    <p:extLst>
      <p:ext uri="{BB962C8B-B14F-4D97-AF65-F5344CB8AC3E}">
        <p14:creationId xmlns:p14="http://schemas.microsoft.com/office/powerpoint/2010/main" val="52117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31D0-5A14-4F5C-B7BC-36AE4236B1C0}"/>
              </a:ext>
            </a:extLst>
          </p:cNvPr>
          <p:cNvSpPr>
            <a:spLocks noGrp="1"/>
          </p:cNvSpPr>
          <p:nvPr>
            <p:ph type="title"/>
          </p:nvPr>
        </p:nvSpPr>
        <p:spPr/>
        <p:txBody>
          <a:bodyPr/>
          <a:lstStyle/>
          <a:p>
            <a:r>
              <a:rPr lang="en-US" dirty="0"/>
              <a:t>Omitted Variable Bias</a:t>
            </a:r>
          </a:p>
        </p:txBody>
      </p:sp>
      <p:sp>
        <p:nvSpPr>
          <p:cNvPr id="3" name="Content Placeholder 2">
            <a:extLst>
              <a:ext uri="{FF2B5EF4-FFF2-40B4-BE49-F238E27FC236}">
                <a16:creationId xmlns:a16="http://schemas.microsoft.com/office/drawing/2014/main" id="{82C85AD3-62E1-4442-BFB2-BD819C19EF29}"/>
              </a:ext>
            </a:extLst>
          </p:cNvPr>
          <p:cNvSpPr>
            <a:spLocks noGrp="1"/>
          </p:cNvSpPr>
          <p:nvPr>
            <p:ph idx="1"/>
          </p:nvPr>
        </p:nvSpPr>
        <p:spPr/>
        <p:txBody>
          <a:bodyPr>
            <a:normAutofit/>
          </a:bodyPr>
          <a:lstStyle/>
          <a:p>
            <a:r>
              <a:rPr lang="en-US" dirty="0"/>
              <a:t>If we do not use multiple regression, we may get a biased estimate of the variable we do include</a:t>
            </a:r>
          </a:p>
          <a:p>
            <a:r>
              <a:rPr lang="en-US" dirty="0"/>
              <a:t>“The bias results in the model attributing the effect of the missing variables to the estimated effects of the included variable”</a:t>
            </a:r>
          </a:p>
          <a:p>
            <a:r>
              <a:rPr lang="en-US" dirty="0"/>
              <a:t>In other words, there are two variables that determine Y, but our model only knows about one. The model we estimate that the one variable accounts for the full effect of Y, when we know the effect should be split between the two variables </a:t>
            </a:r>
          </a:p>
          <a:p>
            <a:r>
              <a:rPr lang="en-US" dirty="0"/>
              <a:t>Let’s see an intuitive example:</a:t>
            </a:r>
          </a:p>
        </p:txBody>
      </p:sp>
    </p:spTree>
    <p:extLst>
      <p:ext uri="{BB962C8B-B14F-4D97-AF65-F5344CB8AC3E}">
        <p14:creationId xmlns:p14="http://schemas.microsoft.com/office/powerpoint/2010/main" val="1861774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E1A6-A3B3-4CBD-A4A9-1B4C819F9CDE}"/>
              </a:ext>
            </a:extLst>
          </p:cNvPr>
          <p:cNvSpPr>
            <a:spLocks noGrp="1"/>
          </p:cNvSpPr>
          <p:nvPr>
            <p:ph type="title"/>
          </p:nvPr>
        </p:nvSpPr>
        <p:spPr/>
        <p:txBody>
          <a:bodyPr/>
          <a:lstStyle/>
          <a:p>
            <a:endParaRPr lang="en-US"/>
          </a:p>
        </p:txBody>
      </p:sp>
      <p:pic>
        <p:nvPicPr>
          <p:cNvPr id="5" name="Content Placeholder 4" descr="A close up of a piece of paper&#10;&#10;Description automatically generated">
            <a:extLst>
              <a:ext uri="{FF2B5EF4-FFF2-40B4-BE49-F238E27FC236}">
                <a16:creationId xmlns:a16="http://schemas.microsoft.com/office/drawing/2014/main" id="{B2B055D8-95FC-402B-B8E6-FBEF0B5DA0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2347607" y="928991"/>
            <a:ext cx="6666691" cy="5000017"/>
          </a:xfrm>
        </p:spPr>
      </p:pic>
    </p:spTree>
    <p:extLst>
      <p:ext uri="{BB962C8B-B14F-4D97-AF65-F5344CB8AC3E}">
        <p14:creationId xmlns:p14="http://schemas.microsoft.com/office/powerpoint/2010/main" val="2248319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7CCC-A8C1-4EE1-B392-5D7979B8EEA8}"/>
              </a:ext>
            </a:extLst>
          </p:cNvPr>
          <p:cNvSpPr>
            <a:spLocks noGrp="1"/>
          </p:cNvSpPr>
          <p:nvPr>
            <p:ph type="title"/>
          </p:nvPr>
        </p:nvSpPr>
        <p:spPr>
          <a:xfrm>
            <a:off x="571870" y="-87636"/>
            <a:ext cx="10515600" cy="1325563"/>
          </a:xfrm>
        </p:spPr>
        <p:txBody>
          <a:bodyPr/>
          <a:lstStyle/>
          <a:p>
            <a:r>
              <a:rPr lang="en-US" dirty="0"/>
              <a:t>Omitted Variable Bias</a:t>
            </a:r>
          </a:p>
        </p:txBody>
      </p:sp>
      <p:sp>
        <p:nvSpPr>
          <p:cNvPr id="3" name="Content Placeholder 2">
            <a:extLst>
              <a:ext uri="{FF2B5EF4-FFF2-40B4-BE49-F238E27FC236}">
                <a16:creationId xmlns:a16="http://schemas.microsoft.com/office/drawing/2014/main" id="{56ED54F6-8787-49BF-ADFE-80D6505901D4}"/>
              </a:ext>
            </a:extLst>
          </p:cNvPr>
          <p:cNvSpPr>
            <a:spLocks noGrp="1"/>
          </p:cNvSpPr>
          <p:nvPr>
            <p:ph idx="1"/>
          </p:nvPr>
        </p:nvSpPr>
        <p:spPr>
          <a:xfrm>
            <a:off x="571870" y="1004116"/>
            <a:ext cx="10515600" cy="4351338"/>
          </a:xfrm>
        </p:spPr>
        <p:txBody>
          <a:bodyPr/>
          <a:lstStyle/>
          <a:p>
            <a:r>
              <a:rPr lang="en-US" dirty="0"/>
              <a:t>When will there not be an omitted variable bias effect?</a:t>
            </a:r>
          </a:p>
          <a:p>
            <a:r>
              <a:rPr lang="en-US" dirty="0"/>
              <a:t>Intuitively, we can think of two reasons:</a:t>
            </a:r>
          </a:p>
          <a:p>
            <a:pPr marL="914400" lvl="1" indent="-457200">
              <a:buFont typeface="+mj-lt"/>
              <a:buAutoNum type="arabicPeriod"/>
            </a:pPr>
            <a:r>
              <a:rPr lang="en-US" dirty="0"/>
              <a:t>The second variable has no effect on Y. Therefore, there is no extra effect to go into the first variable</a:t>
            </a:r>
          </a:p>
          <a:p>
            <a:pPr marL="914400" lvl="1" indent="-457200">
              <a:buFont typeface="+mj-lt"/>
              <a:buAutoNum type="arabicPeriod"/>
            </a:pPr>
            <a:r>
              <a:rPr lang="en-US" dirty="0"/>
              <a:t>X1 and X2 are completely unrelated. Therefore, even though X2 has an effect on Y, X1 knows nothing about it.</a:t>
            </a:r>
          </a:p>
          <a:p>
            <a:r>
              <a:rPr lang="en-US" dirty="0"/>
              <a:t>Let’s see how the math works out:</a:t>
            </a:r>
          </a:p>
          <a:p>
            <a:endParaRPr lang="en-US" dirty="0"/>
          </a:p>
        </p:txBody>
      </p:sp>
      <p:pic>
        <p:nvPicPr>
          <p:cNvPr id="4" name="Picture 3">
            <a:extLst>
              <a:ext uri="{FF2B5EF4-FFF2-40B4-BE49-F238E27FC236}">
                <a16:creationId xmlns:a16="http://schemas.microsoft.com/office/drawing/2014/main" id="{780F18B4-3FF6-4177-9C51-82D2AC0D942D}"/>
              </a:ext>
            </a:extLst>
          </p:cNvPr>
          <p:cNvPicPr>
            <a:picLocks noChangeAspect="1"/>
          </p:cNvPicPr>
          <p:nvPr/>
        </p:nvPicPr>
        <p:blipFill>
          <a:blip r:embed="rId2"/>
          <a:stretch>
            <a:fillRect/>
          </a:stretch>
        </p:blipFill>
        <p:spPr>
          <a:xfrm>
            <a:off x="2538135" y="3999187"/>
            <a:ext cx="6824108" cy="2529692"/>
          </a:xfrm>
          <a:prstGeom prst="rect">
            <a:avLst/>
          </a:prstGeom>
        </p:spPr>
      </p:pic>
    </p:spTree>
    <p:extLst>
      <p:ext uri="{BB962C8B-B14F-4D97-AF65-F5344CB8AC3E}">
        <p14:creationId xmlns:p14="http://schemas.microsoft.com/office/powerpoint/2010/main" val="1117180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F9070-9A65-424E-9EA9-B10621F55274}"/>
              </a:ext>
            </a:extLst>
          </p:cNvPr>
          <p:cNvSpPr>
            <a:spLocks noGrp="1"/>
          </p:cNvSpPr>
          <p:nvPr>
            <p:ph type="title"/>
          </p:nvPr>
        </p:nvSpPr>
        <p:spPr>
          <a:xfrm>
            <a:off x="252274" y="18255"/>
            <a:ext cx="10515600" cy="1325563"/>
          </a:xfrm>
        </p:spPr>
        <p:txBody>
          <a:bodyPr/>
          <a:lstStyle/>
          <a:p>
            <a:r>
              <a:rPr lang="en-US" dirty="0"/>
              <a:t>Calculating the Bias Effect</a:t>
            </a:r>
          </a:p>
        </p:txBody>
      </p:sp>
      <p:sp>
        <p:nvSpPr>
          <p:cNvPr id="3" name="Content Placeholder 2">
            <a:extLst>
              <a:ext uri="{FF2B5EF4-FFF2-40B4-BE49-F238E27FC236}">
                <a16:creationId xmlns:a16="http://schemas.microsoft.com/office/drawing/2014/main" id="{257F8D35-2D7C-4723-AF4E-102EB898706F}"/>
              </a:ext>
            </a:extLst>
          </p:cNvPr>
          <p:cNvSpPr>
            <a:spLocks noGrp="1"/>
          </p:cNvSpPr>
          <p:nvPr>
            <p:ph idx="1"/>
          </p:nvPr>
        </p:nvSpPr>
        <p:spPr>
          <a:xfrm>
            <a:off x="696157" y="1418431"/>
            <a:ext cx="10515600" cy="4351338"/>
          </a:xfrm>
        </p:spPr>
        <p:txBody>
          <a:bodyPr/>
          <a:lstStyle/>
          <a:p>
            <a:endParaRPr lang="en-US" dirty="0"/>
          </a:p>
          <a:p>
            <a:endParaRPr lang="en-US" dirty="0"/>
          </a:p>
          <a:p>
            <a:endParaRPr lang="en-US" dirty="0"/>
          </a:p>
          <a:p>
            <a:endParaRPr lang="en-US" dirty="0"/>
          </a:p>
          <a:p>
            <a:endParaRPr lang="en-US" dirty="0"/>
          </a:p>
          <a:p>
            <a:r>
              <a:rPr lang="en-US" dirty="0"/>
              <a:t>This matches our previous findings that bias = 0 only if B2 or </a:t>
            </a:r>
            <a:r>
              <a:rPr lang="en-US" dirty="0" err="1"/>
              <a:t>cov</a:t>
            </a:r>
            <a:r>
              <a:rPr lang="en-US" dirty="0"/>
              <a:t>(X1,X2) = 0</a:t>
            </a:r>
          </a:p>
          <a:p>
            <a:r>
              <a:rPr lang="en-US" dirty="0"/>
              <a:t>We can then understand the direction of the Bias</a:t>
            </a:r>
          </a:p>
          <a:p>
            <a:endParaRPr lang="en-US" dirty="0"/>
          </a:p>
          <a:p>
            <a:endParaRPr lang="en-US" dirty="0"/>
          </a:p>
        </p:txBody>
      </p:sp>
      <p:pic>
        <p:nvPicPr>
          <p:cNvPr id="5" name="Picture 4">
            <a:extLst>
              <a:ext uri="{FF2B5EF4-FFF2-40B4-BE49-F238E27FC236}">
                <a16:creationId xmlns:a16="http://schemas.microsoft.com/office/drawing/2014/main" id="{54B0151F-373E-488D-8E7F-3907532458BB}"/>
              </a:ext>
            </a:extLst>
          </p:cNvPr>
          <p:cNvPicPr>
            <a:picLocks noChangeAspect="1"/>
          </p:cNvPicPr>
          <p:nvPr/>
        </p:nvPicPr>
        <p:blipFill>
          <a:blip r:embed="rId2"/>
          <a:stretch>
            <a:fillRect/>
          </a:stretch>
        </p:blipFill>
        <p:spPr>
          <a:xfrm>
            <a:off x="1344227" y="1144588"/>
            <a:ext cx="6769686" cy="2746901"/>
          </a:xfrm>
          <a:prstGeom prst="rect">
            <a:avLst/>
          </a:prstGeom>
        </p:spPr>
      </p:pic>
      <p:sp>
        <p:nvSpPr>
          <p:cNvPr id="6" name="Rectangle 5">
            <a:extLst>
              <a:ext uri="{FF2B5EF4-FFF2-40B4-BE49-F238E27FC236}">
                <a16:creationId xmlns:a16="http://schemas.microsoft.com/office/drawing/2014/main" id="{6155B1AF-E3A6-428D-B8F5-CE6EA1FD5C88}"/>
              </a:ext>
            </a:extLst>
          </p:cNvPr>
          <p:cNvSpPr/>
          <p:nvPr/>
        </p:nvSpPr>
        <p:spPr>
          <a:xfrm>
            <a:off x="5166803" y="3221238"/>
            <a:ext cx="514905" cy="3728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D870A9D-9E73-472E-B53C-9FFB7FDB940B}"/>
              </a:ext>
            </a:extLst>
          </p:cNvPr>
          <p:cNvPicPr>
            <a:picLocks noChangeAspect="1"/>
          </p:cNvPicPr>
          <p:nvPr/>
        </p:nvPicPr>
        <p:blipFill>
          <a:blip r:embed="rId3"/>
          <a:stretch>
            <a:fillRect/>
          </a:stretch>
        </p:blipFill>
        <p:spPr>
          <a:xfrm>
            <a:off x="3307487" y="5362575"/>
            <a:ext cx="4886325" cy="1495425"/>
          </a:xfrm>
          <a:prstGeom prst="rect">
            <a:avLst/>
          </a:prstGeom>
        </p:spPr>
      </p:pic>
    </p:spTree>
    <p:extLst>
      <p:ext uri="{BB962C8B-B14F-4D97-AF65-F5344CB8AC3E}">
        <p14:creationId xmlns:p14="http://schemas.microsoft.com/office/powerpoint/2010/main" val="1460835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1346</TotalTime>
  <Words>1735</Words>
  <Application>Microsoft Office PowerPoint</Application>
  <PresentationFormat>Widescreen</PresentationFormat>
  <Paragraphs>166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Office Theme</vt:lpstr>
      <vt:lpstr>Statistical Thinking for Machine Learning – Part 3</vt:lpstr>
      <vt:lpstr>Welcome Back! What have we learned so far?</vt:lpstr>
      <vt:lpstr>Agenda</vt:lpstr>
      <vt:lpstr>Multivariate Regression</vt:lpstr>
      <vt:lpstr>Evaluating the Model – Adjusted R Squared</vt:lpstr>
      <vt:lpstr>Omitted Variable Bias</vt:lpstr>
      <vt:lpstr>PowerPoint Presentation</vt:lpstr>
      <vt:lpstr>Omitted Variable Bias</vt:lpstr>
      <vt:lpstr>Calculating the Bias Effect</vt:lpstr>
      <vt:lpstr>Multicollinearity</vt:lpstr>
      <vt:lpstr>The Baseball Example</vt:lpstr>
      <vt:lpstr>A helpful resource…</vt:lpstr>
      <vt:lpstr>Hypothesis Testing</vt:lpstr>
      <vt:lpstr>Back to Baseball…</vt:lpstr>
      <vt:lpstr>Testing equality of two parameters</vt:lpstr>
      <vt:lpstr>The Wald Test – Multiple Hypothesis Testing Made Easy</vt:lpstr>
      <vt:lpstr>PowerPoint Presentation</vt:lpstr>
      <vt:lpstr>Types of Variables and Transformations</vt:lpstr>
      <vt:lpstr>Affine</vt:lpstr>
      <vt:lpstr>Polynomial</vt:lpstr>
      <vt:lpstr>Logarithmic </vt:lpstr>
      <vt:lpstr>Interpreting Log Variables</vt:lpstr>
      <vt:lpstr>Dummy Variables</vt:lpstr>
      <vt:lpstr>Interaction Terms</vt:lpstr>
      <vt:lpstr>Up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Gregory Bernstein</dc:creator>
  <cp:lastModifiedBy>Gregory Bernstein</cp:lastModifiedBy>
  <cp:revision>37</cp:revision>
  <dcterms:created xsi:type="dcterms:W3CDTF">2020-04-01T20:58:45Z</dcterms:created>
  <dcterms:modified xsi:type="dcterms:W3CDTF">2021-06-10T01:31:04Z</dcterms:modified>
</cp:coreProperties>
</file>