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67" r:id="rId4"/>
    <p:sldId id="268" r:id="rId5"/>
    <p:sldId id="269" r:id="rId6"/>
    <p:sldId id="270" r:id="rId7"/>
    <p:sldId id="271" r:id="rId8"/>
    <p:sldId id="280" r:id="rId9"/>
    <p:sldId id="273" r:id="rId10"/>
    <p:sldId id="262" r:id="rId11"/>
    <p:sldId id="278" r:id="rId12"/>
    <p:sldId id="263" r:id="rId13"/>
    <p:sldId id="264" r:id="rId14"/>
    <p:sldId id="277" r:id="rId15"/>
    <p:sldId id="279" r:id="rId16"/>
    <p:sldId id="265" r:id="rId17"/>
    <p:sldId id="281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CD7-290A-46FF-AA8C-6864A8FB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8579D-10FB-4979-ABB4-377AC728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26FA-D623-4CA9-AF5D-71027E49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C945-083F-40E3-8F1D-D3586FE8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FDCE-4A52-4EAC-A553-4BD9D466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10E5-BECA-4C21-9895-5687CFA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C1A30-5829-4B07-8B0A-84C686A2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0954-5B57-41B1-AF80-A6BCB197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41E1-A67B-4BDE-891F-1298D8F2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D9C3-9061-4FE6-8E37-DB4A6E5B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34362-6234-4236-901E-A0CF6CEA8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9E9AC-642F-4E2B-A5C7-B4596967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49BC-C742-4E95-838C-36E11E97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F48E-57B8-481F-9FEC-8D18830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3A0A-FBEA-4361-A69E-554E3BB8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495A-29A0-4D50-A5B4-BCF3BFFE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0BEB-EC3F-4ADA-84F0-FAA45C1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9126-1424-4B1F-93AA-29425CAF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70CF-BAC8-4B2B-84A1-01380D5D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38D9-BEAB-4790-AE82-08FDFE2D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1F2B-64D5-49AA-8C27-4D56EFFF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DD98-46FA-46CD-9CDF-3151A4B5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F0DD-AFD2-4375-98D1-B6E763C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DF31-E776-4EB6-9690-136A8753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802E-DF40-494A-81B5-9E332875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9993-57B7-4BA8-B42B-83A28206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4322-F63C-4A10-ABC1-87B0B0BC8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7731-3410-4854-BF4D-A5D43B145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1BF3A-B3A1-45AB-BC42-7BD7A9C6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28CBE-AB83-44B0-822C-E4DDB67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A8AD-5E95-4CFB-95BD-6368B023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58DA-2D6A-4B62-9E35-80F1A7F4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3E0B4-F0EA-4FE0-B5DF-149BB39E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2859-28A5-4FA7-9A17-E2FB9DD1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E55FC-D895-450D-9B0F-28BA90437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5B3A-001D-4835-A3AC-4EA596C2F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4ED5E-180F-4BE7-A166-E9DCBB06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55B93-B663-4424-8BD1-F6966D5E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D2006-622A-4AD3-A98F-7F1E8698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E25-247F-4929-96AE-78098D2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27BA8-DD56-4549-A841-1C4FA07D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73E0E-5B0D-428F-9326-3E3F75D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6A40-31CF-4EF7-9812-3642C0EF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6E4D-120F-4E26-93A9-FD875908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9D6C8-5774-4471-AC4C-85688C38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AC63-CCF5-4F48-9ED0-E988CC9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96DE-F807-481C-A840-121BFD6E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F33E-73D9-426E-A2F8-A82DEEC1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C05A-508F-4CEC-8F79-DF7802C3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E52E8-2EE4-45CA-8093-6C5CB7C3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8129-571F-422E-B427-E3F6F2C5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16A03-E817-4155-8A8E-5481D250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FCD3-5C73-4840-989C-551E233E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3E6E9-B820-4AE9-A856-627E36000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E9279-C025-424E-9656-58C75362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6EA53-1F61-4ECA-92E8-E81B7D1E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8370-50B4-4166-A5CD-FCC8B3FE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946B-E7FB-4E78-A0CA-3BAE5A6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484E3-6EB2-4C62-A52D-7D479490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47A8-7A2B-470B-8B0A-81B2466E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90A7-35D6-4734-927D-DBF306F3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F1F6-73A0-46DA-BB4F-96A47E5629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E288-487B-4A0B-ADD4-FA80B522B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944A-8797-4802-9E99-A5B1981D3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9AF8-EAAD-47D8-924C-A98D97A9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8E16-8815-445D-9D2A-C0BE951B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Thinking for Machine Learning –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88947-F81E-405B-869F-4F547D541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011-F6B7-4FD8-A5EF-AA1FBC34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10515600" cy="1034184"/>
          </a:xfrm>
        </p:spPr>
        <p:txBody>
          <a:bodyPr/>
          <a:lstStyle/>
          <a:p>
            <a:r>
              <a:rPr lang="en-US" dirty="0"/>
              <a:t>Why Logistic Regression?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13C1D-698F-4C89-A10B-E7761B6540E2}"/>
              </a:ext>
            </a:extLst>
          </p:cNvPr>
          <p:cNvSpPr txBox="1"/>
          <p:nvPr/>
        </p:nvSpPr>
        <p:spPr>
          <a:xfrm>
            <a:off x="5607194" y="2967335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don’t we just use linear regression?</a:t>
            </a:r>
          </a:p>
          <a:p>
            <a:endParaRPr lang="en-US" b="1" dirty="0"/>
          </a:p>
          <a:p>
            <a:r>
              <a:rPr lang="en-US" b="1" dirty="0"/>
              <a:t>Pass Test = B0 + B1*# Hours Studied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B0BC4-DB80-4DDF-A657-C7D09D22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1" y="323161"/>
            <a:ext cx="2655071" cy="62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8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4450-731F-448D-BF33-8AC4C2F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used Linear Regression…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2A61-03ED-47C4-B8CC-A5D5F3A8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 Test = .4 + 0.1*# Hours Studied</a:t>
            </a:r>
          </a:p>
          <a:p>
            <a:endParaRPr lang="en-US" dirty="0"/>
          </a:p>
        </p:txBody>
      </p:sp>
      <p:pic>
        <p:nvPicPr>
          <p:cNvPr id="4" name="Picture 3" descr="A close up of a door&#10;&#10;Description automatically generated">
            <a:extLst>
              <a:ext uri="{FF2B5EF4-FFF2-40B4-BE49-F238E27FC236}">
                <a16:creationId xmlns:a16="http://schemas.microsoft.com/office/drawing/2014/main" id="{3333B85C-7F20-4754-9586-D8D5A6D3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1323" y="1797865"/>
            <a:ext cx="5457039" cy="40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0BEA-13AC-40A1-819B-46026350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to use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B251-A05B-464D-A795-4B95947C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cannot output values outside of a 0,1 range</a:t>
            </a:r>
          </a:p>
          <a:p>
            <a:r>
              <a:rPr lang="en-US" dirty="0"/>
              <a:t>Each incremental unit does not necessarily count the same</a:t>
            </a:r>
          </a:p>
          <a:p>
            <a:r>
              <a:rPr lang="en-US" dirty="0"/>
              <a:t>We do not want heteroskedastic errors</a:t>
            </a:r>
          </a:p>
        </p:txBody>
      </p:sp>
    </p:spTree>
    <p:extLst>
      <p:ext uri="{BB962C8B-B14F-4D97-AF65-F5344CB8AC3E}">
        <p14:creationId xmlns:p14="http://schemas.microsoft.com/office/powerpoint/2010/main" val="197488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01FC-FB7F-408A-8FC6-A0ED3351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-116682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9AFC-A849-4B9A-9355-02EA6CAE5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945" y="95740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Logistic is a linear classifier</a:t>
                </a:r>
              </a:p>
              <a:p>
                <a:r>
                  <a:rPr lang="en-US" dirty="0"/>
                  <a:t>We’ll need a smooth function that is not discontinuous and only produces values between 0,1</a:t>
                </a:r>
              </a:p>
              <a:p>
                <a:r>
                  <a:rPr lang="en-US" dirty="0"/>
                  <a:t>We’ll use the standard logistic sigmoid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9AFC-A849-4B9A-9355-02EA6CAE5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945" y="957406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316D385-34F9-4FF1-BF34-1C063E4A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69" y="3065091"/>
            <a:ext cx="4507485" cy="33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9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B6A5-46FE-48C6-AB95-92D99E1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A8EFA-7F40-4875-8AB7-7E25223AF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linear model, both X and Y have a range of 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have a categorical dependent variable, Y now has a range of [0,1] while X still have a range of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must convert Y so that is has the same range as X to create a linear predictor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A8EFA-7F40-4875-8AB7-7E25223AF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24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A6C7-32D8-4C71-8A30-D3F1AACE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CDD58567-6561-44FE-8A25-6CB63F746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4" y="681037"/>
            <a:ext cx="5005490" cy="5811838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D0E5203-5267-4078-A05E-9919625D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8066" y="306402"/>
            <a:ext cx="5645791" cy="5645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07398-660F-42B1-A59F-D8214792685C}"/>
              </a:ext>
            </a:extLst>
          </p:cNvPr>
          <p:cNvSpPr txBox="1"/>
          <p:nvPr/>
        </p:nvSpPr>
        <p:spPr>
          <a:xfrm>
            <a:off x="656947" y="282344"/>
            <a:ext cx="326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*Error top line, p(y) range is [0,1]</a:t>
            </a:r>
          </a:p>
        </p:txBody>
      </p:sp>
    </p:spTree>
    <p:extLst>
      <p:ext uri="{BB962C8B-B14F-4D97-AF65-F5344CB8AC3E}">
        <p14:creationId xmlns:p14="http://schemas.microsoft.com/office/powerpoint/2010/main" val="34136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4A2C-FA3D-4957-8194-DB6776AF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62AA0-9A1A-4862-9DA8-E7A17978A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Here is a our logistic regression model: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2+…+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𝐵𝑘𝑋𝑘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Let’s compare to linear regression: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2X2 +… + </a:t>
                </a:r>
                <a:r>
                  <a:rPr lang="en-US" dirty="0" err="1"/>
                  <a:t>BkXk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logistic regression, our desired output y is the probability of success</a:t>
                </a:r>
              </a:p>
              <a:p>
                <a:r>
                  <a:rPr lang="en-US" dirty="0"/>
                  <a:t>There is always a link function between predictors and output. For linear regression, it’s just the identity function. For logistic regression, we use a logistic link function</a:t>
                </a:r>
              </a:p>
              <a:p>
                <a:r>
                  <a:rPr lang="en-US" dirty="0"/>
                  <a:t>Linear regression is linear between X and Y. Logistic regression is linear between </a:t>
                </a:r>
                <a:r>
                  <a:rPr lang="en-US" i="1" dirty="0"/>
                  <a:t>log odds</a:t>
                </a:r>
                <a:r>
                  <a:rPr lang="en-US" dirty="0"/>
                  <a:t> and X. </a:t>
                </a:r>
              </a:p>
              <a:p>
                <a:r>
                  <a:rPr lang="en-US" dirty="0"/>
                  <a:t>We use link function to transform log odds into interpretability.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62AA0-9A1A-4862-9DA8-E7A17978A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71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1CB-35B9-4491-8E61-48B1386C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4828F3-7346-44F0-AE32-1F56251FB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not use sum of squares to evaluate accuracy of this model, since this function is subject to multiple local minimums</a:t>
                </a:r>
              </a:p>
              <a:p>
                <a:r>
                  <a:rPr lang="en-US" dirty="0"/>
                  <a:t>Instead, we’ll use logistic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Betas will be estimated using maximum likelihood estimation</a:t>
                </a:r>
              </a:p>
              <a:p>
                <a:r>
                  <a:rPr lang="en-US" dirty="0"/>
                  <a:t>Maximum likelihood: Given a sample, what is the parameter with the highest probability of observing or what is the parameter with the </a:t>
                </a:r>
                <a:r>
                  <a:rPr lang="en-US" u="sng" dirty="0"/>
                  <a:t>maximum likelihood</a:t>
                </a:r>
                <a:r>
                  <a:rPr lang="en-US" dirty="0"/>
                  <a:t> of being correct?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4828F3-7346-44F0-AE32-1F56251FB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50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6922-E3DC-4241-BFAB-1E11136A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Coefficients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FAEE0-0A18-43FC-B18C-3D9C8FFA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1 unit increase in X causes the </a:t>
                </a:r>
                <a:r>
                  <a:rPr lang="en-US" b="1" i="1" dirty="0"/>
                  <a:t>log odds</a:t>
                </a:r>
                <a:r>
                  <a:rPr lang="en-US" dirty="0"/>
                  <a:t> to increase by B1.</a:t>
                </a:r>
              </a:p>
              <a:p>
                <a:r>
                  <a:rPr lang="en-US" dirty="0"/>
                  <a:t>If log odds increase, odds increase, and probability increase</a:t>
                </a:r>
              </a:p>
              <a:p>
                <a:r>
                  <a:rPr lang="en-US" dirty="0"/>
                  <a:t>If we just want to quickly classify observations, we can say any positive output from the model is a success and any negative output from the model is a failure.</a:t>
                </a:r>
              </a:p>
              <a:p>
                <a:r>
                  <a:rPr lang="en-US" dirty="0"/>
                  <a:t>Why?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1−0.5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FAEE0-0A18-43FC-B18C-3D9C8FFA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0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AD4D-FEFE-4E9B-8163-574FF60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link --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7E9D-BEE5-4B1A-9ED4-D9A6FA1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CDF of normal distribution of probability = B0 + B1X1…</a:t>
            </a:r>
          </a:p>
          <a:p>
            <a:r>
              <a:rPr lang="en-US" dirty="0"/>
              <a:t>Link function is normal CDF</a:t>
            </a:r>
          </a:p>
        </p:txBody>
      </p:sp>
    </p:spTree>
    <p:extLst>
      <p:ext uri="{BB962C8B-B14F-4D97-AF65-F5344CB8AC3E}">
        <p14:creationId xmlns:p14="http://schemas.microsoft.com/office/powerpoint/2010/main" val="225057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1391-67D5-492E-8DCB-F20AC360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EDBF-24EE-4B9F-9179-5A04A028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Transformations – Interpreting Results</a:t>
            </a:r>
          </a:p>
          <a:p>
            <a:pPr lvl="1"/>
            <a:r>
              <a:rPr lang="en-US" dirty="0"/>
              <a:t>Affine</a:t>
            </a:r>
          </a:p>
          <a:p>
            <a:pPr lvl="1"/>
            <a:r>
              <a:rPr lang="en-US" dirty="0"/>
              <a:t>Polynomial</a:t>
            </a:r>
          </a:p>
          <a:p>
            <a:pPr lvl="1"/>
            <a:r>
              <a:rPr lang="en-US" dirty="0"/>
              <a:t>Logarithmic</a:t>
            </a:r>
          </a:p>
          <a:p>
            <a:pPr lvl="1"/>
            <a:r>
              <a:rPr lang="en-US" dirty="0"/>
              <a:t>Dummy Variables</a:t>
            </a:r>
          </a:p>
          <a:p>
            <a:pPr lvl="1"/>
            <a:r>
              <a:rPr lang="en-US" dirty="0"/>
              <a:t>Interactions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Why use logistic regression?</a:t>
            </a:r>
          </a:p>
          <a:p>
            <a:pPr lvl="1"/>
            <a:r>
              <a:rPr lang="en-US" dirty="0"/>
              <a:t>Forming the Logistic Regression</a:t>
            </a:r>
          </a:p>
          <a:p>
            <a:pPr lvl="1"/>
            <a:r>
              <a:rPr lang="en-US" dirty="0"/>
              <a:t>The Link Function</a:t>
            </a:r>
          </a:p>
          <a:p>
            <a:pPr lvl="1"/>
            <a:r>
              <a:rPr lang="en-US" dirty="0"/>
              <a:t>Interpreting Coefficients</a:t>
            </a:r>
          </a:p>
          <a:p>
            <a:pPr lvl="1"/>
            <a:r>
              <a:rPr lang="en-US" dirty="0"/>
              <a:t>Determining the effect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1258-1D3D-4B35-A670-83EFA34C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and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F7EB-69BC-4734-95CD-49D8AD5C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variables and/or including different types of variables can improve model performance</a:t>
            </a:r>
          </a:p>
          <a:p>
            <a:r>
              <a:rPr lang="en-US" dirty="0"/>
              <a:t>Let’s look at different options:</a:t>
            </a:r>
          </a:p>
        </p:txBody>
      </p:sp>
    </p:spTree>
    <p:extLst>
      <p:ext uri="{BB962C8B-B14F-4D97-AF65-F5344CB8AC3E}">
        <p14:creationId xmlns:p14="http://schemas.microsoft.com/office/powerpoint/2010/main" val="25988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97AB-2F4D-485B-A229-B7402353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CEB9-6C1A-42A6-9E32-62605C8A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transformations are transformations that don’t effect the fit of the model. The most common example is scaling transformations.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Weight (</a:t>
            </a:r>
            <a:r>
              <a:rPr lang="en-US" dirty="0" err="1"/>
              <a:t>lbs</a:t>
            </a:r>
            <a:r>
              <a:rPr lang="en-US" dirty="0"/>
              <a:t>) = 5 + 2.4*Height(inches)</a:t>
            </a:r>
          </a:p>
          <a:p>
            <a:pPr marL="0" indent="0">
              <a:buNone/>
            </a:pPr>
            <a:r>
              <a:rPr lang="en-US" dirty="0"/>
              <a:t>	Weight (</a:t>
            </a:r>
            <a:r>
              <a:rPr lang="en-US" dirty="0" err="1"/>
              <a:t>lbs</a:t>
            </a:r>
            <a:r>
              <a:rPr lang="en-US" dirty="0"/>
              <a:t>) = 5 + 0.094*Height(mm)</a:t>
            </a:r>
          </a:p>
          <a:p>
            <a:r>
              <a:rPr lang="en-US" dirty="0"/>
              <a:t>This is why scaling variables is not necessary for linear regression but knowing the scale of your variables is VERY necessary.</a:t>
            </a:r>
          </a:p>
        </p:txBody>
      </p:sp>
    </p:spTree>
    <p:extLst>
      <p:ext uri="{BB962C8B-B14F-4D97-AF65-F5344CB8AC3E}">
        <p14:creationId xmlns:p14="http://schemas.microsoft.com/office/powerpoint/2010/main" val="32097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09C1-208A-4FF7-A3A6-AD5A250E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9A5F-25B3-426B-A475-70852558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 can still be used to fit data with a non-linear distribution</a:t>
            </a:r>
          </a:p>
          <a:p>
            <a:r>
              <a:rPr lang="en-US" dirty="0"/>
              <a:t>The model is linear in parameters, not necessarily variables</a:t>
            </a:r>
          </a:p>
          <a:p>
            <a:r>
              <a:rPr lang="en-US" dirty="0"/>
              <a:t>I.e. we must have B1, B2, B3, but we can utilize X1</a:t>
            </a:r>
            <a:r>
              <a:rPr lang="en-US" baseline="30000" dirty="0"/>
              <a:t>2</a:t>
            </a:r>
            <a:r>
              <a:rPr lang="en-US" dirty="0"/>
              <a:t> or X2/X3</a:t>
            </a:r>
          </a:p>
          <a:p>
            <a:r>
              <a:rPr lang="en-US" dirty="0"/>
              <a:t>We might leverage the above to generate a curved regression line, providing a better fit in some cases</a:t>
            </a:r>
          </a:p>
          <a:p>
            <a:r>
              <a:rPr lang="en-US" dirty="0"/>
              <a:t>How do we now interpret the coefficients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big difference is the effect of an increase in experience on wage now depends on the level of experience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21954-80BD-4019-AF47-EF8BBE09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52" y="4360018"/>
            <a:ext cx="5039096" cy="7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B528-9F94-482E-87B4-4B9332C4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E94986-6B7D-479F-ABAE-B076D02F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1853406"/>
            <a:ext cx="9544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815A-7FA9-4EA0-A9F7-1A84F425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314C-AA0F-4EE1-A143-53A86A84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B0 = 5, B1 = .1, X=10</a:t>
            </a:r>
          </a:p>
          <a:p>
            <a:r>
              <a:rPr lang="en-US" dirty="0"/>
              <a:t>Level-Log: Y = 5+.1*ln(X)</a:t>
            </a:r>
          </a:p>
          <a:p>
            <a:pPr lvl="1"/>
            <a:r>
              <a:rPr lang="en-US" dirty="0"/>
              <a:t>1% change in X = .01*B1 change in Y</a:t>
            </a:r>
          </a:p>
          <a:p>
            <a:endParaRPr lang="en-US" dirty="0"/>
          </a:p>
          <a:p>
            <a:r>
              <a:rPr lang="en-US" dirty="0"/>
              <a:t>Log-Level: ln(Y) = 5+.1*X</a:t>
            </a:r>
          </a:p>
          <a:p>
            <a:pPr lvl="1"/>
            <a:r>
              <a:rPr lang="en-US" dirty="0"/>
              <a:t>One unit change X = 100*B1% change in Y</a:t>
            </a:r>
          </a:p>
          <a:p>
            <a:endParaRPr lang="en-US" dirty="0"/>
          </a:p>
          <a:p>
            <a:r>
              <a:rPr lang="en-US" dirty="0"/>
              <a:t>Log-Log: ln(Y) = 5+.1*ln(X)</a:t>
            </a:r>
          </a:p>
          <a:p>
            <a:pPr lvl="1"/>
            <a:r>
              <a:rPr lang="en-US" dirty="0"/>
              <a:t>1% change in X = B1% change in Y</a:t>
            </a:r>
          </a:p>
        </p:txBody>
      </p:sp>
    </p:spTree>
    <p:extLst>
      <p:ext uri="{BB962C8B-B14F-4D97-AF65-F5344CB8AC3E}">
        <p14:creationId xmlns:p14="http://schemas.microsoft.com/office/powerpoint/2010/main" val="367986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6D80-452F-4C81-9727-6E6AC165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CBD2-101F-43D3-9539-D22C69B6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Categorical or “dummy” variables help us represent groups or place continuous variables into bins</a:t>
            </a:r>
          </a:p>
          <a:p>
            <a:r>
              <a:rPr lang="en-US" dirty="0"/>
              <a:t>What is this regression telling us:</a:t>
            </a:r>
          </a:p>
          <a:p>
            <a:pPr lvl="1"/>
            <a:r>
              <a:rPr lang="en-US" dirty="0" err="1"/>
              <a:t>NBA_salary</a:t>
            </a:r>
            <a:r>
              <a:rPr lang="en-US" dirty="0"/>
              <a:t> = 5*PPG + 10.5*Guard +9.6*Forward + 10.8*Center</a:t>
            </a:r>
          </a:p>
          <a:p>
            <a:pPr lvl="1"/>
            <a:endParaRPr lang="en-US" dirty="0"/>
          </a:p>
          <a:p>
            <a:r>
              <a:rPr lang="en-US" dirty="0"/>
              <a:t>Do we need dummy variables for Guard, Forward, and Center?</a:t>
            </a:r>
          </a:p>
          <a:p>
            <a:r>
              <a:rPr lang="en-US" dirty="0"/>
              <a:t>How would the regression change if we only used 2 out of 3?</a:t>
            </a:r>
          </a:p>
          <a:p>
            <a:r>
              <a:rPr lang="en-US" dirty="0" err="1"/>
              <a:t>NBA_salary</a:t>
            </a:r>
            <a:r>
              <a:rPr lang="en-US" dirty="0"/>
              <a:t> = 10.5 + 5*PPG – 0.9*Forward + 0.3*Center</a:t>
            </a:r>
          </a:p>
          <a:p>
            <a:r>
              <a:rPr lang="en-US" dirty="0"/>
              <a:t>10.8 + 5*PPG -0.3*Guard – 1.2*Forward – same F stat</a:t>
            </a:r>
          </a:p>
          <a:p>
            <a:r>
              <a:rPr lang="en-US" dirty="0"/>
              <a:t>Dummy variables or “One-hot encoding” is how categorical variables can be mathematically represented</a:t>
            </a:r>
          </a:p>
        </p:txBody>
      </p:sp>
    </p:spTree>
    <p:extLst>
      <p:ext uri="{BB962C8B-B14F-4D97-AF65-F5344CB8AC3E}">
        <p14:creationId xmlns:p14="http://schemas.microsoft.com/office/powerpoint/2010/main" val="375748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EDBF-C2AA-4AAF-A9E7-C6A9D18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EC59-A29F-4D9E-AB5A-905E2759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estimate the effect of a variable, but that variable has a different effect depending on another variable? Answer: Interaction Terms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EA307-16A9-4C1D-ACB0-BF425096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02" y="3022551"/>
            <a:ext cx="9040238" cy="37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941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Statistical Thinking for Machine Learning – Part 4</vt:lpstr>
      <vt:lpstr>Agenda</vt:lpstr>
      <vt:lpstr>Types of Variables and Transformations</vt:lpstr>
      <vt:lpstr>Affine</vt:lpstr>
      <vt:lpstr>Polynomial</vt:lpstr>
      <vt:lpstr>Logarithmic </vt:lpstr>
      <vt:lpstr>Interpreting Log Variables</vt:lpstr>
      <vt:lpstr>Dummy Variables</vt:lpstr>
      <vt:lpstr>Interaction Terms</vt:lpstr>
      <vt:lpstr>Why Logistic Regression?</vt:lpstr>
      <vt:lpstr>If we used Linear Regression…</vt:lpstr>
      <vt:lpstr>Reason to use Logistic Regression</vt:lpstr>
      <vt:lpstr>Logistic Regression</vt:lpstr>
      <vt:lpstr>Forming the Logistic Regression Model</vt:lpstr>
      <vt:lpstr>PowerPoint Presentation</vt:lpstr>
      <vt:lpstr>Link Function</vt:lpstr>
      <vt:lpstr>Estimation of Coefficients</vt:lpstr>
      <vt:lpstr>Interpretation of Coefficients and Output</vt:lpstr>
      <vt:lpstr>An alternative link -- Probit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Thinking for Machine Learning – Part 4</dc:title>
  <dc:creator>Gregory Bernstein</dc:creator>
  <cp:lastModifiedBy>Gregory Bernstein</cp:lastModifiedBy>
  <cp:revision>20</cp:revision>
  <dcterms:created xsi:type="dcterms:W3CDTF">2020-04-15T21:28:45Z</dcterms:created>
  <dcterms:modified xsi:type="dcterms:W3CDTF">2021-04-01T04:38:33Z</dcterms:modified>
</cp:coreProperties>
</file>