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70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A431F1-A04A-4ABA-B639-6FA67DBA0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adfafd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16489-5DC5-4622-A316-DAB0AEE88A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7FE2-E440-426D-8B29-6058C4A1234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797BD-D2A6-47DC-AD99-A278F53FFB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4917-584D-4958-9723-45BBA25038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240F5-42E8-4363-95CF-AB361614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5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adfafd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B827F-B5E9-4317-BB25-D4F529A854A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2F340-6337-4C90-8387-7E587EF64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E96A-18FA-4E32-A3A0-67F12D900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8AFA-553C-43FD-A696-3AE0AC10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9209E-7D57-468D-B6C8-D58FA5F9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0C89-5C11-4A52-A194-F4820BA21639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312D-CED7-4BA6-8CA0-0C61AA55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3765-AE7E-4F90-9A50-887A7E37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F6B-2A65-4336-A363-F0A7AD77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1E123-378B-4FC3-9C10-81D31FDAB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94E6-FE74-437C-9EBD-145CBC6E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12A0-71C0-4137-93A2-4140505C637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C1B4-3C2C-4F9B-ADD6-95A59F2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53EC-8580-4142-A4E3-D935D1A1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2D1DA-BA74-4AE5-AEBE-2E803A612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6878-D423-40F7-981D-DEC23713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A19B-8D24-4B16-BFEC-F2E5A92C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AB4-64FF-4605-9333-BF8CF7872EB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DD36-E24E-4169-A671-EE3AD426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C267-1EDA-49F1-AB95-AD6BF3C2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1D6E-EBE3-4BAE-8032-E22C0D61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006B-2748-46B3-8D0C-5CE31A0C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534F-D28F-44B5-99A4-7C334C3B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F6E8-10C2-41D2-9CD3-2E894557A2E8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F9E2-06C9-4959-A51C-4FEF7233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5262-4694-4B14-8D42-4CBBEDBC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5D72-1A8C-4E37-BF2D-25D00013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55EE-5885-4B74-A05C-AD7438CD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B159-C491-4284-8AD1-F78EDD21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3E02-5F29-4119-A410-7C88F66CA2BC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C15B-0C23-4E4C-B5EA-CB8AE7BB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BB14-97CB-474F-8CC8-28B59C4A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56BC-DB57-4CDB-AC47-835FF9B7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D77A-0531-464B-A3BA-9A24021B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28E6A-2E90-4AE4-A049-C0DDCEBB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8AAC-311F-4CE4-BC96-8BA075B9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504-F08D-4566-B374-9C529B26980A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B667-AF31-4028-87DB-9B7C8B0C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9B37-D888-4594-AF19-2FB34D5D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466C-4DFE-44E4-A282-7188A025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EABA-DA96-420B-8831-B6A981A0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B560-CD66-42F6-BEE4-DBBA6B1B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BA4FE-E7D5-4CA0-B6B1-10FE264C1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C9C6D-B8A3-426C-A687-A76637562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944E9-6903-4E90-8553-1A083597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B0BD-5C1B-44E1-BB23-ED23BCADF18A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05F33-AFF9-49D9-8FE2-FE4B0F9B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E76FD-DF29-434F-9720-5BC7FA4B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C782-EC57-4F02-82B0-0637CF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49706-1CF6-435F-97C5-01DF7F9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B008-4EDE-4DD6-AE77-3020EC6B70A2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05CEC-A595-4DCB-AC43-009B54CA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D04D7-4F44-497E-82E5-0D7C9A44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14F61-B8A9-4570-A71C-24C11BDF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0660-D1FD-4F25-B455-F7B65949D97A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6AA54-2CBE-4FB5-9659-145652DA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2E7B-6BCD-4F11-9A36-55EE0AA8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B9FE-2433-4234-BCC6-4EB052B8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E6EE-E551-468D-AF2F-9E037EF4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90526-9C77-41B6-9263-FF7FC1E7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482B-6C37-4F0D-8012-CAB706BD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8184-817D-403A-8B92-4B6FDC09D338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9D3-C505-4E30-888F-D1CBD580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877A-FA1E-408C-8246-CF6D75E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9E10-07CD-437E-9E69-6E54FB47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69910-C3BE-418E-A2BB-587F6145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06D5-FD2C-43B4-821F-5C0EB1E7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635E-2241-45B1-ACD4-F039ABE0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EB0-CD51-45E7-BD9C-E1E4F9FBB872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A7BA-C010-4EE4-8862-8C8BBC79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7F54-A65A-4F7B-9A29-1E53BB97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9A44D-0CD3-404E-9112-F8F49233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0F09F-65A3-4161-BBE8-281176F9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931B-AAC1-4007-BE5A-C3557F18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6966-E838-4B84-A47E-D1E0472B67E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D2C9-0C46-423C-BB7A-2694575D9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E955-6C7D-4F8F-87DF-4330328F0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860B-8AEC-4F79-9092-53E3B1CF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B548-311D-4232-95A1-BD2B787CA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Thinking for Machine Learning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1C22-6ABB-4FFF-B98D-1DF7A3C4E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2ABF-AD04-41B0-8DBB-332681EB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of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D26-88F3-4D34-B30B-414E99CF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Moments: Values from our sample that can help us understand our distribution</a:t>
            </a:r>
          </a:p>
          <a:p>
            <a:r>
              <a:rPr lang="en-US" dirty="0"/>
              <a:t>Parameters: The values that define our distribution</a:t>
            </a:r>
          </a:p>
          <a:p>
            <a:r>
              <a:rPr lang="en-US" dirty="0"/>
              <a:t>Random Variable: The entity we are drawing from or observing to form the distribution</a:t>
            </a:r>
          </a:p>
          <a:p>
            <a:r>
              <a:rPr lang="en-US" dirty="0"/>
              <a:t>Probability Density Function/Probability Mass Function: A description of how likely certain outcomes are in a distribution</a:t>
            </a:r>
          </a:p>
          <a:p>
            <a:r>
              <a:rPr lang="en-US" dirty="0"/>
              <a:t>Cumulative Distribution Function: A description of how much of a distribution is contained up to a certain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F86BB-ACCF-4165-9067-D9FDB0D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479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8E95-6769-4CE6-A947-9C72756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6DA07-334E-400D-8A04-245C4A142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E[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</a:t>
                </a:r>
                <a:r>
                  <a:rPr lang="en-US" dirty="0"/>
                  <a:t>]: General Raw Moment</a:t>
                </a:r>
              </a:p>
              <a:p>
                <a:r>
                  <a:rPr lang="en-US" dirty="0"/>
                  <a:t>E[x]: First Moment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E[x</a:t>
                </a:r>
                <a:r>
                  <a:rPr lang="en-US" baseline="30000" dirty="0"/>
                  <a:t>2</a:t>
                </a:r>
                <a:r>
                  <a:rPr lang="en-US" dirty="0"/>
                  <a:t>]: Second Raw Moment</a:t>
                </a:r>
              </a:p>
              <a:p>
                <a:r>
                  <a:rPr lang="en-US" dirty="0"/>
                  <a:t>E[x</a:t>
                </a:r>
                <a:r>
                  <a:rPr lang="en-US" baseline="30000" dirty="0"/>
                  <a:t>2</a:t>
                </a:r>
                <a:r>
                  <a:rPr lang="en-US" dirty="0"/>
                  <a:t>] - E[x]</a:t>
                </a:r>
                <a:r>
                  <a:rPr lang="en-US" baseline="30000" dirty="0"/>
                  <a:t>2</a:t>
                </a:r>
                <a:r>
                  <a:rPr lang="en-US" dirty="0"/>
                  <a:t>: Second Central Moment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For continuous variables: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6DA07-334E-400D-8A04-245C4A142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6021B-4FB8-4AB2-BFCC-5BC68A4C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6958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1C4B-3A8A-4F85-8963-26E7C5E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PMF/PDF, 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E7B2-FDAE-4335-965F-75D3FB6C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9E94-D87A-4067-A74F-79B20A13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164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625E-58B1-4EE4-BA38-1CE4A765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PDF,CDF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D7FF-DFCE-4DAD-BA24-84663AAE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0C1B3-BC51-4E1C-9FCF-D1E8B297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6736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7F25-84FF-482C-AAEA-C9286FD6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Moments Calculation -- Uniform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4BC7-735E-4C4C-9FDE-8A48610D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93CD-32B7-4627-8E63-D9900E5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1550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9A2B-5BE0-40E2-8FE0-5D10B6A1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Representative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C6C-4348-4977-AD09-CB6B963C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when modelling is to use a sample to draw conclusions about a greater population</a:t>
            </a:r>
          </a:p>
          <a:p>
            <a:r>
              <a:rPr lang="en-US" dirty="0"/>
              <a:t>It’s important our sample is representative of our population. Ensuring we have a sufficient sample size is helpful for this.</a:t>
            </a:r>
          </a:p>
          <a:p>
            <a:r>
              <a:rPr lang="en-US" dirty="0"/>
              <a:t>Methods of repeated sampling are also good to utilize</a:t>
            </a:r>
          </a:p>
          <a:p>
            <a:r>
              <a:rPr lang="en-US" dirty="0"/>
              <a:t>Sample Moments = Theoretical Moments! If the sample is not representative, this equation will mislead 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28DEB-D59C-4E3C-9DAC-41F2E5B8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31467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FB10-4095-42AA-AC3A-6AFC732E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Descriptive Statistics from 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86B8-BABD-4B04-96A5-BC912AC2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of Central Tendency:</a:t>
            </a:r>
          </a:p>
          <a:p>
            <a:pPr lvl="1"/>
            <a:r>
              <a:rPr lang="en-US" dirty="0"/>
              <a:t>Mean – Arithmetic Average</a:t>
            </a:r>
          </a:p>
          <a:p>
            <a:pPr lvl="1"/>
            <a:r>
              <a:rPr lang="en-US" dirty="0"/>
              <a:t>Median – Middle Value</a:t>
            </a:r>
          </a:p>
          <a:p>
            <a:pPr lvl="1"/>
            <a:r>
              <a:rPr lang="en-US" dirty="0"/>
              <a:t>Mode – Most common value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Range, IQ range</a:t>
            </a:r>
          </a:p>
          <a:p>
            <a:r>
              <a:rPr lang="en-US" dirty="0"/>
              <a:t>Correlation – the foundation of the linear model!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359D0-A321-4F77-A6D3-2FCE8BC8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9820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71E5-4D62-4F6B-85B5-780B5263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EBEF-32E5-4A14-9EE6-045AD4F4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and Probability Theory are the foundations for modeling and machine learning</a:t>
            </a:r>
          </a:p>
          <a:p>
            <a:r>
              <a:rPr lang="en-US" dirty="0"/>
              <a:t>Statistical Modeling will be more concerned with inference. Understanding an effect we hope to observe</a:t>
            </a:r>
          </a:p>
          <a:p>
            <a:r>
              <a:rPr lang="en-US" dirty="0"/>
              <a:t>Machine Learning will be more concerned with prediction. Being able to predict an unknown value based off a sample we observed. Having a representative sample and generalizable results will be crucial.</a:t>
            </a:r>
          </a:p>
          <a:p>
            <a:r>
              <a:rPr lang="en-US" dirty="0"/>
              <a:t>Fit the data to desired output and </a:t>
            </a:r>
            <a:r>
              <a:rPr lang="en-US" i="1" dirty="0"/>
              <a:t>learn</a:t>
            </a:r>
            <a:r>
              <a:rPr lang="en-US" dirty="0"/>
              <a:t> from the data!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25D5-5B85-4F7A-9618-15EA0E2D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66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EE5-9010-4B24-A871-CD478606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B7B4-B478-49F2-9537-5DC9DC66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Comprehending Data</a:t>
            </a:r>
          </a:p>
          <a:p>
            <a:pPr lvl="1"/>
            <a:r>
              <a:rPr lang="en-US" dirty="0"/>
              <a:t>Data in the grand scheme of things</a:t>
            </a:r>
          </a:p>
          <a:p>
            <a:pPr lvl="1"/>
            <a:r>
              <a:rPr lang="en-US" dirty="0"/>
              <a:t>Understanding your data frame: Rows and columns</a:t>
            </a:r>
          </a:p>
          <a:p>
            <a:pPr lvl="1"/>
            <a:r>
              <a:rPr lang="en-US" dirty="0"/>
              <a:t>Different types of data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Data types and distributions</a:t>
            </a:r>
          </a:p>
          <a:p>
            <a:pPr lvl="1"/>
            <a:r>
              <a:rPr lang="en-US" dirty="0"/>
              <a:t>PDF and CDF</a:t>
            </a:r>
          </a:p>
          <a:p>
            <a:pPr lvl="1"/>
            <a:r>
              <a:rPr lang="en-US" dirty="0"/>
              <a:t>Parameters and Method of Moments</a:t>
            </a:r>
          </a:p>
          <a:p>
            <a:pPr lvl="1"/>
            <a:r>
              <a:rPr lang="en-US" dirty="0"/>
              <a:t>The Normal Distribution and the Central Limit Theorem</a:t>
            </a:r>
          </a:p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How we can use sampling to achieve our goals</a:t>
            </a:r>
          </a:p>
          <a:p>
            <a:pPr lvl="1"/>
            <a:r>
              <a:rPr lang="en-US" dirty="0"/>
              <a:t>Descriptive statistics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0D9-AF67-48F1-B2BF-AEC1C0C4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005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F2A-D2CA-4756-88E1-832991AB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data fit in the big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9E7D-FDBD-40F1-996D-37C305E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Defining a problem statement</a:t>
            </a:r>
          </a:p>
          <a:p>
            <a:r>
              <a:rPr lang="en-US" dirty="0">
                <a:solidFill>
                  <a:srgbClr val="0070C0"/>
                </a:solidFill>
              </a:rPr>
              <a:t>Collecting and storing data -- Recording data, downloading data sets, web scraping or using API, data structures and lakes. </a:t>
            </a:r>
          </a:p>
          <a:p>
            <a:r>
              <a:rPr lang="en-US" dirty="0"/>
              <a:t>Data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Sampling and Modeling </a:t>
            </a:r>
          </a:p>
          <a:p>
            <a:r>
              <a:rPr lang="en-US" dirty="0">
                <a:solidFill>
                  <a:srgbClr val="FF0000"/>
                </a:solidFill>
              </a:rPr>
              <a:t>Insights, inference, and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CAE1A-3243-4718-B11E-AE18EFE2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7076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38F3-E0A3-4A22-8A22-7573492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053B-46E6-4B2A-A796-9A43BAA9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Binary – Taking a value of 0/1, True of False</a:t>
            </a:r>
          </a:p>
          <a:p>
            <a:r>
              <a:rPr lang="en-US" dirty="0"/>
              <a:t>Categorical – Taking a discrete value with limited possibilities</a:t>
            </a:r>
          </a:p>
          <a:p>
            <a:r>
              <a:rPr lang="en-US" dirty="0"/>
              <a:t>Continuous – A numerical variable that has a very wide range of possible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41F06-DAF3-4F97-93AF-792540E5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19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B7BD-F7DF-431C-A76A-E1FC9592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859"/>
            <a:ext cx="10515600" cy="1325563"/>
          </a:xfrm>
        </p:spPr>
        <p:txBody>
          <a:bodyPr/>
          <a:lstStyle/>
          <a:p>
            <a:r>
              <a:rPr lang="en-US" dirty="0"/>
              <a:t>Rows and Columns!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23151A-C80A-4483-9416-3B88822DF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712318"/>
              </p:ext>
            </p:extLst>
          </p:nvPr>
        </p:nvGraphicFramePr>
        <p:xfrm>
          <a:off x="730975" y="237573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681244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2089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399894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20735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781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 Weight (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4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7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Lactose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4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1710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15166-6DFF-45D2-961C-DDC2FDBD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E578C1-BC4B-4F49-8AD4-6910992B3FFD}"/>
              </a:ext>
            </a:extLst>
          </p:cNvPr>
          <p:cNvSpPr/>
          <p:nvPr/>
        </p:nvSpPr>
        <p:spPr>
          <a:xfrm>
            <a:off x="427145" y="1900144"/>
            <a:ext cx="2260384" cy="2619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559817-B0F3-4F6A-B926-A199C53DDA0F}"/>
              </a:ext>
            </a:extLst>
          </p:cNvPr>
          <p:cNvSpPr/>
          <p:nvPr/>
        </p:nvSpPr>
        <p:spPr>
          <a:xfrm>
            <a:off x="2616994" y="1534784"/>
            <a:ext cx="2260384" cy="38480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2821AE-B207-4A78-8596-C4157A89EC15}"/>
              </a:ext>
            </a:extLst>
          </p:cNvPr>
          <p:cNvSpPr/>
          <p:nvPr/>
        </p:nvSpPr>
        <p:spPr>
          <a:xfrm>
            <a:off x="4760697" y="787631"/>
            <a:ext cx="6158236" cy="472916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946FE-17FC-4F77-97E5-7A85EBBED122}"/>
              </a:ext>
            </a:extLst>
          </p:cNvPr>
          <p:cNvSpPr txBox="1"/>
          <p:nvPr/>
        </p:nvSpPr>
        <p:spPr>
          <a:xfrm>
            <a:off x="355777" y="477291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Labels, not used in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2A443-7408-498A-94ED-174561343AA4}"/>
              </a:ext>
            </a:extLst>
          </p:cNvPr>
          <p:cNvSpPr txBox="1"/>
          <p:nvPr/>
        </p:nvSpPr>
        <p:spPr>
          <a:xfrm>
            <a:off x="3107624" y="4278340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Dependent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FF078-D5B6-4A71-9A60-21061EFE5EB2}"/>
              </a:ext>
            </a:extLst>
          </p:cNvPr>
          <p:cNvSpPr txBox="1"/>
          <p:nvPr/>
        </p:nvSpPr>
        <p:spPr>
          <a:xfrm>
            <a:off x="7482465" y="156583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Independent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354F3-5BD9-4C33-B4A3-C47C030CC171}"/>
              </a:ext>
            </a:extLst>
          </p:cNvPr>
          <p:cNvSpPr txBox="1"/>
          <p:nvPr/>
        </p:nvSpPr>
        <p:spPr>
          <a:xfrm>
            <a:off x="144219" y="1126466"/>
            <a:ext cx="549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Rows are individual and separate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8BA1C-FBBA-4051-BE24-1E40A0B4FEDB}"/>
              </a:ext>
            </a:extLst>
          </p:cNvPr>
          <p:cNvSpPr txBox="1"/>
          <p:nvPr/>
        </p:nvSpPr>
        <p:spPr>
          <a:xfrm>
            <a:off x="47625" y="5431285"/>
            <a:ext cx="11601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Independent variables can be used for unsupervised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variables and independent variables can be used together for supervised modeling</a:t>
            </a:r>
          </a:p>
        </p:txBody>
      </p:sp>
    </p:spTree>
    <p:extLst>
      <p:ext uri="{BB962C8B-B14F-4D97-AF65-F5344CB8AC3E}">
        <p14:creationId xmlns:p14="http://schemas.microsoft.com/office/powerpoint/2010/main" val="1632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F63-5CF9-4B3C-BF2E-7AF52ED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1748"/>
            <a:ext cx="10515600" cy="1325563"/>
          </a:xfrm>
        </p:spPr>
        <p:txBody>
          <a:bodyPr/>
          <a:lstStyle/>
          <a:p>
            <a:r>
              <a:rPr lang="en-US" dirty="0"/>
              <a:t>Rows and Columns!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2A1F91-A679-4240-B892-28E4ED209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66431"/>
              </p:ext>
            </p:extLst>
          </p:nvPr>
        </p:nvGraphicFramePr>
        <p:xfrm>
          <a:off x="838201" y="2714010"/>
          <a:ext cx="1051559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372918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84215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81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Rainfall (inches)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1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9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1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4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66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EC031-C52C-4F5F-8104-590DB563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3E0B2-2A7E-4CB4-9E15-90228E199A06}"/>
              </a:ext>
            </a:extLst>
          </p:cNvPr>
          <p:cNvSpPr/>
          <p:nvPr/>
        </p:nvSpPr>
        <p:spPr>
          <a:xfrm>
            <a:off x="3026922" y="2207895"/>
            <a:ext cx="7441406" cy="34069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105B1F-E09D-4BA3-8968-6F8C681A10C8}"/>
              </a:ext>
            </a:extLst>
          </p:cNvPr>
          <p:cNvSpPr/>
          <p:nvPr/>
        </p:nvSpPr>
        <p:spPr>
          <a:xfrm>
            <a:off x="252699" y="2360147"/>
            <a:ext cx="2299999" cy="33813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369-7DA3-4940-BCFD-D3A8D1984AC8}"/>
              </a:ext>
            </a:extLst>
          </p:cNvPr>
          <p:cNvSpPr txBox="1"/>
          <p:nvPr/>
        </p:nvSpPr>
        <p:spPr>
          <a:xfrm>
            <a:off x="810621" y="1116478"/>
            <a:ext cx="7342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Rows are linked – some rows belong to the same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 group means the same?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0787A-6765-4B67-9CD1-4F093F25AA34}"/>
              </a:ext>
            </a:extLst>
          </p:cNvPr>
          <p:cNvSpPr txBox="1"/>
          <p:nvPr/>
        </p:nvSpPr>
        <p:spPr>
          <a:xfrm>
            <a:off x="2105025" y="5288886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Label and categorical independent variable that will be used in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5DD64-1ADB-4EFF-8157-5AE14CEFB0E1}"/>
              </a:ext>
            </a:extLst>
          </p:cNvPr>
          <p:cNvSpPr txBox="1"/>
          <p:nvPr/>
        </p:nvSpPr>
        <p:spPr>
          <a:xfrm>
            <a:off x="8699897" y="5413633"/>
            <a:ext cx="193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Potential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2089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33D6-8C85-47E1-A3CC-5289107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and Dummy Encoding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DB81D5-AC40-4495-B198-A9BEA69C8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284835"/>
              </p:ext>
            </p:extLst>
          </p:nvPr>
        </p:nvGraphicFramePr>
        <p:xfrm>
          <a:off x="838200" y="1825625"/>
          <a:ext cx="3449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858">
                  <a:extLst>
                    <a:ext uri="{9D8B030D-6E8A-4147-A177-3AD203B41FA5}">
                      <a16:colId xmlns:a16="http://schemas.microsoft.com/office/drawing/2014/main" val="173285061"/>
                    </a:ext>
                  </a:extLst>
                </a:gridCol>
                <a:gridCol w="1724858">
                  <a:extLst>
                    <a:ext uri="{9D8B030D-6E8A-4147-A177-3AD203B41FA5}">
                      <a16:colId xmlns:a16="http://schemas.microsoft.com/office/drawing/2014/main" val="315576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8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8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Lactose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1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098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A2F11-55BC-449C-AF4F-A61C9AA3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B5FAA0A-EC96-45C4-B34C-DBCDE76D3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86601"/>
              </p:ext>
            </p:extLst>
          </p:nvPr>
        </p:nvGraphicFramePr>
        <p:xfrm>
          <a:off x="3834167" y="409098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0670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8306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6447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34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Vegetarian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Lactose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5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0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5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1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68E8-4A14-4A46-9E41-06B5B4BA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Types and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7008-669E-48EE-9306-83049E92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can follow a certain distribution, depending on the data type</a:t>
            </a:r>
          </a:p>
          <a:p>
            <a:r>
              <a:rPr lang="en-US" dirty="0"/>
              <a:t>Bernoulli and Binomial distributions describes random variables that take binary values</a:t>
            </a:r>
          </a:p>
          <a:p>
            <a:r>
              <a:rPr lang="en-US" dirty="0"/>
              <a:t>A uniform distribution can handle discrete or continuous data</a:t>
            </a:r>
          </a:p>
          <a:p>
            <a:r>
              <a:rPr lang="en-US" dirty="0"/>
              <a:t>A normal distribution describes continuous, numeric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23691-09EF-49ED-A7E9-C9C6ACF5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2171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708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Statistical Thinking for Machine Learning – Part 1</vt:lpstr>
      <vt:lpstr>Statistics and Machine Learning</vt:lpstr>
      <vt:lpstr>Agenda</vt:lpstr>
      <vt:lpstr>Where does data fit in the big picture?</vt:lpstr>
      <vt:lpstr>Different types of Data</vt:lpstr>
      <vt:lpstr>Rows and Columns!</vt:lpstr>
      <vt:lpstr>Rows and Columns!</vt:lpstr>
      <vt:lpstr>Categorical Variables and Dummy Encoding </vt:lpstr>
      <vt:lpstr>Different Data Types and Distributions</vt:lpstr>
      <vt:lpstr>Key Terminology of Distributions</vt:lpstr>
      <vt:lpstr>Moments of Random Variables</vt:lpstr>
      <vt:lpstr>Uniform PMF/PDF, CDF</vt:lpstr>
      <vt:lpstr>Normal PDF,CDF</vt:lpstr>
      <vt:lpstr>Method of Moments Calculation -- Uniform</vt:lpstr>
      <vt:lpstr>Choosing a Representative Sample</vt:lpstr>
      <vt:lpstr>Using Descriptive Statistics from 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 – Statistical Thinking for Machine Learning</dc:title>
  <dc:creator>Gregory Bernstein</dc:creator>
  <cp:lastModifiedBy>Gregory Bernstein</cp:lastModifiedBy>
  <cp:revision>27</cp:revision>
  <dcterms:created xsi:type="dcterms:W3CDTF">2020-02-10T03:43:59Z</dcterms:created>
  <dcterms:modified xsi:type="dcterms:W3CDTF">2021-01-21T01:38:50Z</dcterms:modified>
</cp:coreProperties>
</file>