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377" r:id="rId7"/>
    <p:sldId id="378" r:id="rId8"/>
    <p:sldId id="290" r:id="rId9"/>
    <p:sldId id="296" r:id="rId10"/>
    <p:sldId id="308" r:id="rId11"/>
    <p:sldId id="315" r:id="rId12"/>
    <p:sldId id="369" r:id="rId13"/>
    <p:sldId id="379" r:id="rId14"/>
    <p:sldId id="376" r:id="rId1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Source Sans Pro Black" panose="020B0803030403020204" pitchFamily="34" charset="0"/>
      <p:bold r:id="rId21"/>
      <p:boldItalic r:id="rId22"/>
    </p:embeddedFont>
    <p:embeddedFont>
      <p:font typeface="Source Sans Pro SemiBold" panose="020B06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9194f458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9194f458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a392044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a392044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3a3920447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3a3920447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a68829ba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a68829ba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a68829ba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a68829ba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5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a3a3920447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a3a3920447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3a39204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3a39204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dfc585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6dfc5856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a392044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a392044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a392044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a392044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dfc585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6dfc5856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4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dfc585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6dfc5856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83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7fd93736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7fd93736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a392044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3a392044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A0E1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628574"/>
            <a:ext cx="9144000" cy="15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04" y="2207400"/>
            <a:ext cx="2420573" cy="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3">
  <p:cSld name="TITLE_AND_BODY_1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13"/>
          <p:cNvCxnSpPr/>
          <p:nvPr/>
        </p:nvCxnSpPr>
        <p:spPr>
          <a:xfrm>
            <a:off x="3592404" y="1203432"/>
            <a:ext cx="0" cy="315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bg>
      <p:bgPr>
        <a:solidFill>
          <a:srgbClr val="0A0E1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bg>
      <p:bgPr>
        <a:solidFill>
          <a:srgbClr val="0A0E1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4"/>
          <p:cNvCxnSpPr/>
          <p:nvPr/>
        </p:nvCxnSpPr>
        <p:spPr>
          <a:xfrm rot="10800000">
            <a:off x="3594650" y="1057725"/>
            <a:ext cx="0" cy="3378300"/>
          </a:xfrm>
          <a:prstGeom prst="straightConnector1">
            <a:avLst/>
          </a:prstGeom>
          <a:noFill/>
          <a:ln w="28575" cap="flat" cmpd="sng">
            <a:solidFill>
              <a:srgbClr val="F5A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bg>
      <p:bgPr>
        <a:solidFill>
          <a:srgbClr val="0A0E1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5"/>
          <p:cNvPicPr preferRelativeResize="0"/>
          <p:nvPr/>
        </p:nvPicPr>
        <p:blipFill rotWithShape="1">
          <a:blip r:embed="rId2">
            <a:alphaModFix/>
          </a:blip>
          <a:srcRect b="1632"/>
          <a:stretch/>
        </p:blipFill>
        <p:spPr>
          <a:xfrm>
            <a:off x="8211650" y="3526125"/>
            <a:ext cx="932350" cy="1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bg>
      <p:bgPr>
        <a:solidFill>
          <a:srgbClr val="0A0E1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l="9234" r="13101"/>
          <a:stretch/>
        </p:blipFill>
        <p:spPr>
          <a:xfrm>
            <a:off x="5164725" y="0"/>
            <a:ext cx="3979273" cy="51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3">
    <p:bg>
      <p:bgPr>
        <a:solidFill>
          <a:srgbClr val="0A0E1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 rot="10800000">
            <a:off x="-199100" y="0"/>
            <a:ext cx="6225900" cy="180300"/>
          </a:xfrm>
          <a:prstGeom prst="parallelogram">
            <a:avLst>
              <a:gd name="adj" fmla="val 113310"/>
            </a:avLst>
          </a:prstGeom>
          <a:solidFill>
            <a:srgbClr val="F5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bg>
      <p:bgPr>
        <a:solidFill>
          <a:srgbClr val="0A0E1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056550"/>
            <a:ext cx="9144000" cy="20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/>
          <p:cNvPicPr preferRelativeResize="0"/>
          <p:nvPr/>
        </p:nvPicPr>
        <p:blipFill rotWithShape="1">
          <a:blip r:embed="rId3">
            <a:alphaModFix/>
          </a:blip>
          <a:srcRect r="68634"/>
          <a:stretch/>
        </p:blipFill>
        <p:spPr>
          <a:xfrm>
            <a:off x="4355041" y="1398600"/>
            <a:ext cx="433901" cy="4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"/>
          <p:cNvSpPr txBox="1"/>
          <p:nvPr/>
        </p:nvSpPr>
        <p:spPr>
          <a:xfrm>
            <a:off x="611475" y="2129844"/>
            <a:ext cx="78015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 </a:t>
            </a:r>
            <a:endParaRPr sz="6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9"/>
          <p:cNvCxnSpPr/>
          <p:nvPr/>
        </p:nvCxnSpPr>
        <p:spPr>
          <a:xfrm>
            <a:off x="3592404" y="1203432"/>
            <a:ext cx="0" cy="315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2">
    <p:bg>
      <p:bgPr>
        <a:solidFill>
          <a:srgbClr val="0A0E1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1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2725"/>
            <a:ext cx="9144000" cy="3040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14"/>
          <p:cNvGrpSpPr/>
          <p:nvPr/>
        </p:nvGrpSpPr>
        <p:grpSpPr>
          <a:xfrm>
            <a:off x="0" y="0"/>
            <a:ext cx="5801858" cy="5168200"/>
            <a:chOff x="0" y="0"/>
            <a:chExt cx="5349800" cy="5168200"/>
          </a:xfrm>
        </p:grpSpPr>
        <p:sp>
          <p:nvSpPr>
            <p:cNvPr id="44" name="Google Shape;44;p14"/>
            <p:cNvSpPr/>
            <p:nvPr/>
          </p:nvSpPr>
          <p:spPr>
            <a:xfrm rot="10800000" flipH="1">
              <a:off x="2601200" y="100"/>
              <a:ext cx="2748600" cy="516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4"/>
            <p:cNvSpPr/>
            <p:nvPr/>
          </p:nvSpPr>
          <p:spPr>
            <a:xfrm>
              <a:off x="0" y="0"/>
              <a:ext cx="26088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14"/>
          <p:cNvSpPr txBox="1"/>
          <p:nvPr/>
        </p:nvSpPr>
        <p:spPr>
          <a:xfrm>
            <a:off x="-2520" y="1728823"/>
            <a:ext cx="3134448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4: Reda Mastouri &amp; Kalyani </a:t>
            </a:r>
            <a:endParaRPr sz="1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14"/>
          <p:cNvSpPr txBox="1"/>
          <p:nvPr/>
        </p:nvSpPr>
        <p:spPr>
          <a:xfrm>
            <a:off x="6530216" y="944323"/>
            <a:ext cx="8601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Milestone 3</a:t>
            </a:r>
            <a:endParaRPr sz="1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AC69B-57BC-4754-A49E-565636BA31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407" y="2078023"/>
            <a:ext cx="3450336" cy="1274064"/>
          </a:xfrm>
          <a:prstGeom prst="rect">
            <a:avLst/>
          </a:prstGeom>
        </p:spPr>
      </p:pic>
      <p:sp>
        <p:nvSpPr>
          <p:cNvPr id="12" name="Google Shape;81;p17">
            <a:extLst>
              <a:ext uri="{FF2B5EF4-FFF2-40B4-BE49-F238E27FC236}">
                <a16:creationId xmlns:a16="http://schemas.microsoft.com/office/drawing/2014/main" id="{6654B06E-E8A0-4859-873B-FC1637FB245D}"/>
              </a:ext>
            </a:extLst>
          </p:cNvPr>
          <p:cNvSpPr txBox="1"/>
          <p:nvPr/>
        </p:nvSpPr>
        <p:spPr>
          <a:xfrm>
            <a:off x="5805191" y="2571750"/>
            <a:ext cx="3030402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5A8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Modeling </a:t>
            </a:r>
            <a:endParaRPr sz="4400" dirty="0">
              <a:solidFill>
                <a:srgbClr val="F5A800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B9387-83DC-4161-841B-31925CB6BC10}"/>
              </a:ext>
            </a:extLst>
          </p:cNvPr>
          <p:cNvSpPr/>
          <p:nvPr/>
        </p:nvSpPr>
        <p:spPr>
          <a:xfrm>
            <a:off x="4634761" y="1471607"/>
            <a:ext cx="49457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Montserrat Semi" charset="0"/>
                <a:cs typeface="Montserrat Semi" charset="0"/>
              </a:rPr>
              <a:t>Project plan and management for the selected topic:</a:t>
            </a:r>
            <a:b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Montserrat Semi" charset="0"/>
                <a:cs typeface="Montserrat Semi" charset="0"/>
              </a:rPr>
            </a:br>
            <a:r>
              <a:rPr lang="en-US" sz="1200" b="1" dirty="0">
                <a:solidFill>
                  <a:srgbClr val="93F6FB"/>
                </a:solidFill>
                <a:ea typeface="Montserrat Semi" charset="0"/>
                <a:cs typeface="Montserrat Semi" charset="0"/>
              </a:rPr>
              <a:t>Disease State Conversation and Sentiment Analysis: </a:t>
            </a:r>
            <a:br>
              <a:rPr lang="en-US" sz="1200" b="1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</a:b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  <a:t>Examination of Digital Community Conversations </a:t>
            </a:r>
            <a:br>
              <a:rPr lang="en-US" sz="1200" b="1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</a:b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  <a:t>Within Specific Disease States Via Reddit</a:t>
            </a:r>
            <a:br>
              <a:rPr lang="en-US" sz="1200" b="1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</a:br>
            <a:endParaRPr lang="en-US" sz="12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ontserrat Semi" charset="0"/>
              <a:cs typeface="Montserrat Semi" charset="0"/>
            </a:endParaRPr>
          </a:p>
        </p:txBody>
      </p:sp>
      <p:sp>
        <p:nvSpPr>
          <p:cNvPr id="14" name="Google Shape;57;p15">
            <a:extLst>
              <a:ext uri="{FF2B5EF4-FFF2-40B4-BE49-F238E27FC236}">
                <a16:creationId xmlns:a16="http://schemas.microsoft.com/office/drawing/2014/main" id="{B1B7FB29-BCB0-4C05-80C1-7BC4B6BF45E1}"/>
              </a:ext>
            </a:extLst>
          </p:cNvPr>
          <p:cNvSpPr txBox="1"/>
          <p:nvPr/>
        </p:nvSpPr>
        <p:spPr>
          <a:xfrm>
            <a:off x="550400" y="1878721"/>
            <a:ext cx="8601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5A8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10/13/2021</a:t>
            </a:r>
            <a:endParaRPr sz="800" b="1" dirty="0">
              <a:solidFill>
                <a:srgbClr val="F5A8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6"/>
          <p:cNvPicPr preferRelativeResize="0"/>
          <p:nvPr/>
        </p:nvPicPr>
        <p:blipFill rotWithShape="1">
          <a:blip r:embed="rId3">
            <a:alphaModFix/>
          </a:blip>
          <a:srcRect l="2262" t="3325" r="2253"/>
          <a:stretch/>
        </p:blipFill>
        <p:spPr>
          <a:xfrm>
            <a:off x="0" y="0"/>
            <a:ext cx="4658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6"/>
          <p:cNvSpPr txBox="1">
            <a:spLocks noGrp="1"/>
          </p:cNvSpPr>
          <p:nvPr>
            <p:ph type="title"/>
          </p:nvPr>
        </p:nvSpPr>
        <p:spPr>
          <a:xfrm>
            <a:off x="395800" y="1487649"/>
            <a:ext cx="950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36B0FC"/>
                </a:solidFill>
                <a:latin typeface="Source Sans Pro"/>
                <a:ea typeface="Source Sans Pro"/>
                <a:cs typeface="Source Sans Pro Black"/>
                <a:sym typeface="Source Sans Pro"/>
              </a:rPr>
              <a:t>Evaluation </a:t>
            </a:r>
            <a:endParaRPr sz="800" dirty="0">
              <a:solidFill>
                <a:srgbClr val="36B0FC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530" name="Google Shape;530;p66"/>
          <p:cNvSpPr txBox="1">
            <a:spLocks noGrp="1"/>
          </p:cNvSpPr>
          <p:nvPr>
            <p:ph type="body" idx="1"/>
          </p:nvPr>
        </p:nvSpPr>
        <p:spPr>
          <a:xfrm>
            <a:off x="395800" y="2380875"/>
            <a:ext cx="26103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Latent Semantic Analysis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1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Latent Dirichlet Allocation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1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Hierarchical Dirichlet Process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1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Non-negative Matrix factorization</a:t>
            </a:r>
          </a:p>
        </p:txBody>
      </p:sp>
      <p:sp>
        <p:nvSpPr>
          <p:cNvPr id="531" name="Google Shape;531;p66"/>
          <p:cNvSpPr txBox="1">
            <a:spLocks noGrp="1"/>
          </p:cNvSpPr>
          <p:nvPr>
            <p:ph type="body" idx="2"/>
          </p:nvPr>
        </p:nvSpPr>
        <p:spPr>
          <a:xfrm>
            <a:off x="395800" y="1972550"/>
            <a:ext cx="3595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Comparative study </a:t>
            </a:r>
            <a:endParaRPr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B4CE12-4737-4869-B987-417F2794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48" y="886691"/>
            <a:ext cx="3835640" cy="37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"/>
          <p:cNvSpPr txBox="1"/>
          <p:nvPr/>
        </p:nvSpPr>
        <p:spPr>
          <a:xfrm>
            <a:off x="331800" y="4666620"/>
            <a:ext cx="40878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zobi products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2" name="Google Shape;592;p73"/>
          <p:cNvSpPr txBox="1"/>
          <p:nvPr/>
        </p:nvSpPr>
        <p:spPr>
          <a:xfrm>
            <a:off x="4724400" y="4666620"/>
            <a:ext cx="40878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verypossible.com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3" name="Google Shape;593;p7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8198F-7652-447F-9FF6-4EEF07946F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132" y="2040418"/>
            <a:ext cx="7712935" cy="17695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6C7E1-A080-44E6-A607-609DFEBB8A4D}"/>
              </a:ext>
            </a:extLst>
          </p:cNvPr>
          <p:cNvSpPr/>
          <p:nvPr/>
        </p:nvSpPr>
        <p:spPr>
          <a:xfrm>
            <a:off x="4913889" y="1988127"/>
            <a:ext cx="3470564" cy="197427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CFC9E91-EC08-4274-935B-AECB585EC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31" y="1803819"/>
            <a:ext cx="3137442" cy="3339681"/>
          </a:xfrm>
          <a:prstGeom prst="rect">
            <a:avLst/>
          </a:prstGeom>
        </p:spPr>
      </p:pic>
      <p:sp>
        <p:nvSpPr>
          <p:cNvPr id="24" name="Google Shape;439;p54">
            <a:extLst>
              <a:ext uri="{FF2B5EF4-FFF2-40B4-BE49-F238E27FC236}">
                <a16:creationId xmlns:a16="http://schemas.microsoft.com/office/drawing/2014/main" id="{28E52E98-F813-43ED-B823-5DE901F81033}"/>
              </a:ext>
            </a:extLst>
          </p:cNvPr>
          <p:cNvSpPr txBox="1">
            <a:spLocks/>
          </p:cNvSpPr>
          <p:nvPr/>
        </p:nvSpPr>
        <p:spPr>
          <a:xfrm>
            <a:off x="181055" y="136822"/>
            <a:ext cx="466803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Perspective </a:t>
            </a:r>
            <a:endParaRPr lang="en-US"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5" name="Google Shape;437;p54">
            <a:extLst>
              <a:ext uri="{FF2B5EF4-FFF2-40B4-BE49-F238E27FC236}">
                <a16:creationId xmlns:a16="http://schemas.microsoft.com/office/drawing/2014/main" id="{2DE94C67-A6DB-49CC-B9C5-6AA0C31BAAA3}"/>
              </a:ext>
            </a:extLst>
          </p:cNvPr>
          <p:cNvSpPr txBox="1">
            <a:spLocks/>
          </p:cNvSpPr>
          <p:nvPr/>
        </p:nvSpPr>
        <p:spPr>
          <a:xfrm>
            <a:off x="181055" y="428448"/>
            <a:ext cx="421083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next? </a:t>
            </a:r>
            <a:endParaRPr lang="en-US" sz="16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6" name="Google Shape;438;p54">
            <a:extLst>
              <a:ext uri="{FF2B5EF4-FFF2-40B4-BE49-F238E27FC236}">
                <a16:creationId xmlns:a16="http://schemas.microsoft.com/office/drawing/2014/main" id="{B8BCA994-29F6-4759-9F4A-6537C6A42C64}"/>
              </a:ext>
            </a:extLst>
          </p:cNvPr>
          <p:cNvSpPr txBox="1">
            <a:spLocks/>
          </p:cNvSpPr>
          <p:nvPr/>
        </p:nvSpPr>
        <p:spPr>
          <a:xfrm>
            <a:off x="181054" y="933075"/>
            <a:ext cx="5520091" cy="1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Considering more of Livestream Reddit via PRAW </a:t>
            </a:r>
          </a:p>
          <a:p>
            <a:pPr marL="342900" lvl="3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Livestream comments submitted within Subreddits or by Redditors </a:t>
            </a:r>
          </a:p>
          <a:p>
            <a:pPr marL="342900" lvl="3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Livestream submissions submitted within Subreddits or by Redditors 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Analytical tools for scraped data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 frequencies for words that are found in submission titles, bodies, and/or comments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 a </a:t>
            </a:r>
            <a:r>
              <a:rPr lang="en-US" sz="1800" i="1" dirty="0" err="1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wordcloud</a:t>
            </a: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scrape results to be included in the final app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9;p54">
            <a:extLst>
              <a:ext uri="{FF2B5EF4-FFF2-40B4-BE49-F238E27FC236}">
                <a16:creationId xmlns:a16="http://schemas.microsoft.com/office/drawing/2014/main" id="{28E52E98-F813-43ED-B823-5DE901F81033}"/>
              </a:ext>
            </a:extLst>
          </p:cNvPr>
          <p:cNvSpPr txBox="1">
            <a:spLocks/>
          </p:cNvSpPr>
          <p:nvPr/>
        </p:nvSpPr>
        <p:spPr>
          <a:xfrm>
            <a:off x="181055" y="136822"/>
            <a:ext cx="466803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App: Proof-of-Concept</a:t>
            </a:r>
            <a:endParaRPr lang="en-US"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5" name="Google Shape;437;p54">
            <a:extLst>
              <a:ext uri="{FF2B5EF4-FFF2-40B4-BE49-F238E27FC236}">
                <a16:creationId xmlns:a16="http://schemas.microsoft.com/office/drawing/2014/main" id="{2DE94C67-A6DB-49CC-B9C5-6AA0C31BAAA3}"/>
              </a:ext>
            </a:extLst>
          </p:cNvPr>
          <p:cNvSpPr txBox="1">
            <a:spLocks/>
          </p:cNvSpPr>
          <p:nvPr/>
        </p:nvSpPr>
        <p:spPr>
          <a:xfrm>
            <a:off x="181055" y="428448"/>
            <a:ext cx="421083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Via </a:t>
            </a:r>
            <a:r>
              <a:rPr lang="en-US" sz="1600" b="1" dirty="0" err="1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Dashly</a:t>
            </a:r>
            <a:endParaRPr lang="en-US" sz="16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4CCAD-A759-40DE-8F36-38D0B1AF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11" y="672722"/>
            <a:ext cx="4577977" cy="379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342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11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4"/>
          <p:cNvSpPr txBox="1"/>
          <p:nvPr/>
        </p:nvSpPr>
        <p:spPr>
          <a:xfrm>
            <a:off x="636325" y="2977799"/>
            <a:ext cx="7801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feel free to ask any question</a:t>
            </a:r>
            <a:endParaRPr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42F29-55C1-4BA7-8DF9-EB328BD9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3982" y="502607"/>
            <a:ext cx="3116036" cy="1663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/>
        </p:nvSpPr>
        <p:spPr>
          <a:xfrm>
            <a:off x="331800" y="4666620"/>
            <a:ext cx="40878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appendix 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15"/>
          <p:cNvSpPr txBox="1"/>
          <p:nvPr/>
        </p:nvSpPr>
        <p:spPr>
          <a:xfrm>
            <a:off x="451375" y="1428475"/>
            <a:ext cx="21708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Topic Modeling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451375" y="1079275"/>
            <a:ext cx="8601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5A8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CONTENTS</a:t>
            </a:r>
            <a:endParaRPr sz="800" b="1" dirty="0">
              <a:solidFill>
                <a:srgbClr val="F5A8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451375" y="1731175"/>
            <a:ext cx="21708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Used Techniques 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451375" y="2033875"/>
            <a:ext cx="21708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Algorithms in Scope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451375" y="2336575"/>
            <a:ext cx="2465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 Techniques (WIP)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451375" y="2639275"/>
            <a:ext cx="40734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Perspective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451375" y="2941975"/>
            <a:ext cx="21708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App: Proof-of-Concept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9;p54">
            <a:extLst>
              <a:ext uri="{FF2B5EF4-FFF2-40B4-BE49-F238E27FC236}">
                <a16:creationId xmlns:a16="http://schemas.microsoft.com/office/drawing/2014/main" id="{CD88C05D-0BC1-4858-B99E-CCF0C401C798}"/>
              </a:ext>
            </a:extLst>
          </p:cNvPr>
          <p:cNvSpPr txBox="1">
            <a:spLocks/>
          </p:cNvSpPr>
          <p:nvPr/>
        </p:nvSpPr>
        <p:spPr>
          <a:xfrm>
            <a:off x="181055" y="136822"/>
            <a:ext cx="466803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TOPIC MODEL?</a:t>
            </a:r>
            <a:endParaRPr lang="en-US"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" name="Google Shape;437;p54">
            <a:extLst>
              <a:ext uri="{FF2B5EF4-FFF2-40B4-BE49-F238E27FC236}">
                <a16:creationId xmlns:a16="http://schemas.microsoft.com/office/drawing/2014/main" id="{047C1C8B-458B-4894-94DC-24AFC5384231}"/>
              </a:ext>
            </a:extLst>
          </p:cNvPr>
          <p:cNvSpPr txBox="1">
            <a:spLocks/>
          </p:cNvSpPr>
          <p:nvPr/>
        </p:nvSpPr>
        <p:spPr>
          <a:xfrm>
            <a:off x="181055" y="428448"/>
            <a:ext cx="2195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it?</a:t>
            </a:r>
            <a:endParaRPr lang="en-US" sz="16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5" name="Google Shape;438;p54">
            <a:extLst>
              <a:ext uri="{FF2B5EF4-FFF2-40B4-BE49-F238E27FC236}">
                <a16:creationId xmlns:a16="http://schemas.microsoft.com/office/drawing/2014/main" id="{5F76D7C1-397D-4DF9-9A90-3391BE3C45D0}"/>
              </a:ext>
            </a:extLst>
          </p:cNvPr>
          <p:cNvSpPr txBox="1">
            <a:spLocks/>
          </p:cNvSpPr>
          <p:nvPr/>
        </p:nvSpPr>
        <p:spPr>
          <a:xfrm>
            <a:off x="181054" y="933075"/>
            <a:ext cx="8000055" cy="1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type of statistical model for discovering </a:t>
            </a:r>
            <a:r>
              <a:rPr lang="en-US" sz="1800" dirty="0">
                <a:solidFill>
                  <a:srgbClr val="95A6B0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abstract "topics" </a:t>
            </a: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 occur in a collection of documents.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document typically concerns multiple topics in different proportions; thus, in a document that is 10% about prevention and 90% about medication, there would probably be about 9 times more drugs prescription words than preventive advices words.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"topics" produced by topic modeling techniques are clusters of similar words. A topic model captures this intuition in a mathematical framework, which allows examining a set of documents and discovering, based on the statistics of the words in each, what the topics might be and what each document's balance of topics is.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51375" y="1087125"/>
            <a:ext cx="8601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5A8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last milestone</a:t>
            </a:r>
            <a:endParaRPr sz="800" b="1" dirty="0">
              <a:solidFill>
                <a:srgbClr val="F5A8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47171" y="1372625"/>
            <a:ext cx="22476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 data preprocessing and EDA</a:t>
            </a:r>
            <a:endParaRPr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439425" y="2307425"/>
            <a:ext cx="20865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feature engineering through word vector and data lemmatization and tokenization...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are now about to apply the various approaches to data modeling and fine tuning. </a:t>
            </a:r>
            <a:endParaRPr sz="12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663E8-4ABA-443B-B9EB-0932177C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40" y="1118552"/>
            <a:ext cx="5358782" cy="2906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331800" y="4666620"/>
            <a:ext cx="8480400" cy="435600"/>
            <a:chOff x="331800" y="4666620"/>
            <a:chExt cx="8480400" cy="435600"/>
          </a:xfrm>
        </p:grpSpPr>
        <p:sp>
          <p:nvSpPr>
            <p:cNvPr id="77" name="Google Shape;77;p17"/>
            <p:cNvSpPr txBox="1"/>
            <p:nvPr/>
          </p:nvSpPr>
          <p:spPr>
            <a:xfrm>
              <a:off x="331800" y="4666620"/>
              <a:ext cx="40878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 statistics </a:t>
              </a:r>
              <a:endParaRPr sz="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17"/>
            <p:cNvSpPr txBox="1"/>
            <p:nvPr/>
          </p:nvSpPr>
          <p:spPr>
            <a:xfrm>
              <a:off x="4724400" y="4666620"/>
              <a:ext cx="40878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Saintpeters.edu</a:t>
              </a:r>
              <a:endParaRPr sz="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" name="Google Shape;79;p17"/>
          <p:cNvGrpSpPr/>
          <p:nvPr/>
        </p:nvGrpSpPr>
        <p:grpSpPr>
          <a:xfrm>
            <a:off x="6822111" y="922310"/>
            <a:ext cx="1441285" cy="928251"/>
            <a:chOff x="392552" y="3860199"/>
            <a:chExt cx="1441285" cy="928251"/>
          </a:xfrm>
        </p:grpSpPr>
        <p:sp>
          <p:nvSpPr>
            <p:cNvPr id="80" name="Google Shape;80;p17"/>
            <p:cNvSpPr txBox="1"/>
            <p:nvPr/>
          </p:nvSpPr>
          <p:spPr>
            <a:xfrm>
              <a:off x="392552" y="4448550"/>
              <a:ext cx="1394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Accuracy based on </a:t>
              </a:r>
              <a:r>
                <a:rPr lang="en-US" sz="800" b="1" dirty="0" err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WordCloud</a:t>
              </a:r>
              <a:r>
                <a:rPr lang="en-US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prediction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439437" y="3860199"/>
              <a:ext cx="13944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rgbClr val="F5A800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73%</a:t>
              </a:r>
              <a:endParaRPr sz="4400" dirty="0">
                <a:solidFill>
                  <a:srgbClr val="F5A8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</p:txBody>
        </p:sp>
      </p:grpSp>
      <p:sp>
        <p:nvSpPr>
          <p:cNvPr id="82" name="Google Shape;82;p17"/>
          <p:cNvSpPr txBox="1"/>
          <p:nvPr/>
        </p:nvSpPr>
        <p:spPr>
          <a:xfrm>
            <a:off x="6822111" y="2569661"/>
            <a:ext cx="13944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topics</a:t>
            </a:r>
            <a:endParaRPr sz="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92797" y="1981310"/>
            <a:ext cx="13944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5A8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2835 </a:t>
            </a:r>
            <a:endParaRPr sz="4400" dirty="0">
              <a:solidFill>
                <a:srgbClr val="F5A800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951604" y="3548748"/>
            <a:ext cx="11823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b="1" dirty="0">
                <a:solidFill>
                  <a:srgbClr val="F7F9F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Coherence Score </a:t>
            </a:r>
            <a:endParaRPr sz="800" b="1" dirty="0">
              <a:solidFill>
                <a:srgbClr val="F7F9F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845554" y="2961897"/>
            <a:ext cx="13944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F5A8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74%</a:t>
            </a:r>
            <a:endParaRPr sz="4400" b="1" dirty="0">
              <a:solidFill>
                <a:srgbClr val="F5A8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C9DA07-C9D9-4B08-A999-FAF534F7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7" y="586798"/>
            <a:ext cx="6288394" cy="2254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84;p17">
            <a:extLst>
              <a:ext uri="{FF2B5EF4-FFF2-40B4-BE49-F238E27FC236}">
                <a16:creationId xmlns:a16="http://schemas.microsoft.com/office/drawing/2014/main" id="{D74A9A4E-0E78-4902-AEA0-C9BB328B700A}"/>
              </a:ext>
            </a:extLst>
          </p:cNvPr>
          <p:cNvSpPr txBox="1"/>
          <p:nvPr/>
        </p:nvSpPr>
        <p:spPr>
          <a:xfrm>
            <a:off x="6951604" y="4468722"/>
            <a:ext cx="11823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b="1" dirty="0" err="1">
                <a:solidFill>
                  <a:srgbClr val="F7F9F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Perplexy</a:t>
            </a:r>
            <a:endParaRPr sz="800" b="1" dirty="0">
              <a:solidFill>
                <a:srgbClr val="F7F9F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85;p17">
            <a:extLst>
              <a:ext uri="{FF2B5EF4-FFF2-40B4-BE49-F238E27FC236}">
                <a16:creationId xmlns:a16="http://schemas.microsoft.com/office/drawing/2014/main" id="{E5365947-3D4D-4D01-AAA6-5DF250B471E5}"/>
              </a:ext>
            </a:extLst>
          </p:cNvPr>
          <p:cNvSpPr txBox="1"/>
          <p:nvPr/>
        </p:nvSpPr>
        <p:spPr>
          <a:xfrm>
            <a:off x="6845553" y="3881871"/>
            <a:ext cx="1792755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F5A8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-4.72</a:t>
            </a:r>
            <a:endParaRPr sz="4400" b="1" dirty="0">
              <a:solidFill>
                <a:srgbClr val="F5A8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ACC14-190B-488A-9D44-4513885D0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3" y="2943155"/>
            <a:ext cx="6288393" cy="1620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9;p54">
            <a:extLst>
              <a:ext uri="{FF2B5EF4-FFF2-40B4-BE49-F238E27FC236}">
                <a16:creationId xmlns:a16="http://schemas.microsoft.com/office/drawing/2014/main" id="{CD88C05D-0BC1-4858-B99E-CCF0C401C798}"/>
              </a:ext>
            </a:extLst>
          </p:cNvPr>
          <p:cNvSpPr txBox="1">
            <a:spLocks/>
          </p:cNvSpPr>
          <p:nvPr/>
        </p:nvSpPr>
        <p:spPr>
          <a:xfrm>
            <a:off x="181055" y="136822"/>
            <a:ext cx="466803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Algorithms in Scope</a:t>
            </a:r>
            <a:endParaRPr lang="en-US"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" name="Google Shape;437;p54">
            <a:extLst>
              <a:ext uri="{FF2B5EF4-FFF2-40B4-BE49-F238E27FC236}">
                <a16:creationId xmlns:a16="http://schemas.microsoft.com/office/drawing/2014/main" id="{047C1C8B-458B-4894-94DC-24AFC5384231}"/>
              </a:ext>
            </a:extLst>
          </p:cNvPr>
          <p:cNvSpPr txBox="1">
            <a:spLocks/>
          </p:cNvSpPr>
          <p:nvPr/>
        </p:nvSpPr>
        <p:spPr>
          <a:xfrm>
            <a:off x="181055" y="428448"/>
            <a:ext cx="421083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Viable set of algorithms </a:t>
            </a:r>
            <a:endParaRPr lang="en-US" sz="16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5" name="Google Shape;438;p54">
            <a:extLst>
              <a:ext uri="{FF2B5EF4-FFF2-40B4-BE49-F238E27FC236}">
                <a16:creationId xmlns:a16="http://schemas.microsoft.com/office/drawing/2014/main" id="{5F76D7C1-397D-4DF9-9A90-3391BE3C45D0}"/>
              </a:ext>
            </a:extLst>
          </p:cNvPr>
          <p:cNvSpPr txBox="1">
            <a:spLocks/>
          </p:cNvSpPr>
          <p:nvPr/>
        </p:nvSpPr>
        <p:spPr>
          <a:xfrm>
            <a:off x="181054" y="933075"/>
            <a:ext cx="8000055" cy="1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Popular topic modeling algorithms include Latent Semantic Analysis (LSA) </a:t>
            </a:r>
            <a:r>
              <a:rPr lang="en-US" sz="1800" dirty="0" err="1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a.k.a</a:t>
            </a: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Latent Semantic Indexing , Hierarchical Dirichlet Process (HDP), Latent Dirichlet Allocation (LDA) and Non-negative Matrix factorization among which LDA has shown great results in practice and therefore widely adopted.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sym typeface="Source Sans Pro"/>
            </a:endParaRP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Latent Semantic Analysis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Latent Dirichlet Allocation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Hierarchical Dirichlet Process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sym typeface="Source Sans Pro"/>
              </a:rPr>
              <a:t>    Non-negative Matrix factorization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3196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9;p54">
            <a:extLst>
              <a:ext uri="{FF2B5EF4-FFF2-40B4-BE49-F238E27FC236}">
                <a16:creationId xmlns:a16="http://schemas.microsoft.com/office/drawing/2014/main" id="{CD88C05D-0BC1-4858-B99E-CCF0C401C798}"/>
              </a:ext>
            </a:extLst>
          </p:cNvPr>
          <p:cNvSpPr txBox="1">
            <a:spLocks/>
          </p:cNvSpPr>
          <p:nvPr/>
        </p:nvSpPr>
        <p:spPr>
          <a:xfrm>
            <a:off x="181055" y="136822"/>
            <a:ext cx="466803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Techniques implemented </a:t>
            </a:r>
            <a:endParaRPr lang="en-US"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" name="Google Shape;437;p54">
            <a:extLst>
              <a:ext uri="{FF2B5EF4-FFF2-40B4-BE49-F238E27FC236}">
                <a16:creationId xmlns:a16="http://schemas.microsoft.com/office/drawing/2014/main" id="{047C1C8B-458B-4894-94DC-24AFC5384231}"/>
              </a:ext>
            </a:extLst>
          </p:cNvPr>
          <p:cNvSpPr txBox="1">
            <a:spLocks/>
          </p:cNvSpPr>
          <p:nvPr/>
        </p:nvSpPr>
        <p:spPr>
          <a:xfrm>
            <a:off x="181055" y="428448"/>
            <a:ext cx="421083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</a:t>
            </a:r>
            <a:r>
              <a:rPr lang="en-US" sz="1600" b="1" dirty="0" err="1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StopWords</a:t>
            </a:r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-US" sz="1600" b="1" dirty="0" err="1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Perplexy</a:t>
            </a:r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computation</a:t>
            </a:r>
            <a:endParaRPr lang="en-US" sz="16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5" name="Google Shape;438;p54">
            <a:extLst>
              <a:ext uri="{FF2B5EF4-FFF2-40B4-BE49-F238E27FC236}">
                <a16:creationId xmlns:a16="http://schemas.microsoft.com/office/drawing/2014/main" id="{5F76D7C1-397D-4DF9-9A90-3391BE3C45D0}"/>
              </a:ext>
            </a:extLst>
          </p:cNvPr>
          <p:cNvSpPr txBox="1">
            <a:spLocks/>
          </p:cNvSpPr>
          <p:nvPr/>
        </p:nvSpPr>
        <p:spPr>
          <a:xfrm>
            <a:off x="571972" y="1133966"/>
            <a:ext cx="8000055" cy="1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LDA represents documents as mixtures of topics that spit out words with certain probabilities.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Latent Dirichlet Allocation (where documents are represented by latent topics, and topics are represented by a distribution over words) Non-negative Matrix Factorization (where a document-term matrix is approximately factorized into term-feature and feature-document matrices).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 check this on the </a:t>
            </a:r>
            <a:r>
              <a:rPr lang="en-US" sz="1800" dirty="0" err="1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jupyter</a:t>
            </a: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42795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48"/>
          <p:cNvGrpSpPr/>
          <p:nvPr/>
        </p:nvGrpSpPr>
        <p:grpSpPr>
          <a:xfrm>
            <a:off x="331800" y="4666620"/>
            <a:ext cx="8480400" cy="435600"/>
            <a:chOff x="331800" y="4666620"/>
            <a:chExt cx="8480400" cy="435600"/>
          </a:xfrm>
        </p:grpSpPr>
        <p:sp>
          <p:nvSpPr>
            <p:cNvPr id="384" name="Google Shape;384;p48"/>
            <p:cNvSpPr txBox="1"/>
            <p:nvPr/>
          </p:nvSpPr>
          <p:spPr>
            <a:xfrm>
              <a:off x="331800" y="4666620"/>
              <a:ext cx="40878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Source Sans Pro"/>
                  <a:ea typeface="Source Sans Pro"/>
                  <a:cs typeface="Source Sans Pro"/>
                  <a:sym typeface="Source Sans Pro"/>
                </a:rPr>
                <a:t>zobi products</a:t>
              </a:r>
              <a:endParaRPr sz="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5" name="Google Shape;385;p48"/>
            <p:cNvSpPr txBox="1"/>
            <p:nvPr/>
          </p:nvSpPr>
          <p:spPr>
            <a:xfrm>
              <a:off x="4724400" y="4666620"/>
              <a:ext cx="40878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Source Sans Pro"/>
                  <a:ea typeface="Source Sans Pro"/>
                  <a:cs typeface="Source Sans Pro"/>
                  <a:sym typeface="Source Sans Pro"/>
                </a:rPr>
                <a:t>verypossible.com</a:t>
              </a:r>
              <a:endParaRPr sz="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" name="Google Shape;439;p54">
            <a:extLst>
              <a:ext uri="{FF2B5EF4-FFF2-40B4-BE49-F238E27FC236}">
                <a16:creationId xmlns:a16="http://schemas.microsoft.com/office/drawing/2014/main" id="{9CF32958-F068-4025-B906-DC9E465638F8}"/>
              </a:ext>
            </a:extLst>
          </p:cNvPr>
          <p:cNvSpPr txBox="1">
            <a:spLocks/>
          </p:cNvSpPr>
          <p:nvPr/>
        </p:nvSpPr>
        <p:spPr>
          <a:xfrm>
            <a:off x="181055" y="136822"/>
            <a:ext cx="466803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 Techniques </a:t>
            </a:r>
            <a:endParaRPr lang="en-US"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7" name="Google Shape;437;p54">
            <a:extLst>
              <a:ext uri="{FF2B5EF4-FFF2-40B4-BE49-F238E27FC236}">
                <a16:creationId xmlns:a16="http://schemas.microsoft.com/office/drawing/2014/main" id="{055D7D21-3930-4A8F-822F-290C1D77DBE3}"/>
              </a:ext>
            </a:extLst>
          </p:cNvPr>
          <p:cNvSpPr txBox="1">
            <a:spLocks/>
          </p:cNvSpPr>
          <p:nvPr/>
        </p:nvSpPr>
        <p:spPr>
          <a:xfrm>
            <a:off x="181055" y="428448"/>
            <a:ext cx="4210836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</a:t>
            </a:r>
            <a:r>
              <a:rPr lang="en-US" sz="1600" b="1" dirty="0" err="1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StopWords</a:t>
            </a:r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-US" sz="1600" b="1" dirty="0" err="1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Perplexy</a:t>
            </a:r>
            <a:r>
              <a:rPr lang="en-US" sz="16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computation</a:t>
            </a:r>
            <a:endParaRPr lang="en-US" sz="16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8" name="Google Shape;438;p54">
            <a:extLst>
              <a:ext uri="{FF2B5EF4-FFF2-40B4-BE49-F238E27FC236}">
                <a16:creationId xmlns:a16="http://schemas.microsoft.com/office/drawing/2014/main" id="{8815B26B-EE54-4358-AF3F-6059A1058304}"/>
              </a:ext>
            </a:extLst>
          </p:cNvPr>
          <p:cNvSpPr txBox="1">
            <a:spLocks/>
          </p:cNvSpPr>
          <p:nvPr/>
        </p:nvSpPr>
        <p:spPr>
          <a:xfrm>
            <a:off x="181054" y="933075"/>
            <a:ext cx="8000055" cy="1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Livestream Reddit via PRAW </a:t>
            </a:r>
          </a:p>
          <a:p>
            <a:pPr marL="342900" lvl="3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Livestream comments submitted within Subreddits or by Redditors </a:t>
            </a:r>
          </a:p>
          <a:p>
            <a:pPr marL="342900" lvl="3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Livestream submissions submitted within Subreddits or by Redditors 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Analytical tools for scraped data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 frequencies for words that are found in submission titles, bodies, and/or comments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 a </a:t>
            </a:r>
            <a:r>
              <a:rPr lang="en-US" sz="1800" i="1" dirty="0" err="1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wordcloud</a:t>
            </a:r>
            <a:r>
              <a:rPr lang="en-US" sz="1800" i="1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scrape results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rgbClr val="95A6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4"/>
          <p:cNvPicPr preferRelativeResize="0"/>
          <p:nvPr/>
        </p:nvPicPr>
        <p:blipFill rotWithShape="1">
          <a:blip r:embed="rId3">
            <a:alphaModFix/>
          </a:blip>
          <a:srcRect l="2262" t="3325" r="2253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4"/>
          <p:cNvSpPr txBox="1">
            <a:spLocks noGrp="1"/>
          </p:cNvSpPr>
          <p:nvPr>
            <p:ph type="title"/>
          </p:nvPr>
        </p:nvSpPr>
        <p:spPr>
          <a:xfrm>
            <a:off x="6110800" y="1487649"/>
            <a:ext cx="950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74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Models: LDA</a:t>
            </a:r>
            <a:endParaRPr sz="800" dirty="0">
              <a:solidFill>
                <a:srgbClr val="FF7443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438" name="Google Shape;438;p54"/>
          <p:cNvSpPr txBox="1">
            <a:spLocks noGrp="1"/>
          </p:cNvSpPr>
          <p:nvPr>
            <p:ph type="body" idx="1"/>
          </p:nvPr>
        </p:nvSpPr>
        <p:spPr>
          <a:xfrm>
            <a:off x="6110800" y="2380875"/>
            <a:ext cx="26103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95A6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the notebook</a:t>
            </a:r>
            <a:endParaRPr sz="1300" dirty="0"/>
          </a:p>
        </p:txBody>
      </p:sp>
      <p:sp>
        <p:nvSpPr>
          <p:cNvPr id="439" name="Google Shape;439;p54"/>
          <p:cNvSpPr txBox="1">
            <a:spLocks noGrp="1"/>
          </p:cNvSpPr>
          <p:nvPr>
            <p:ph type="body" idx="2"/>
          </p:nvPr>
        </p:nvSpPr>
        <p:spPr>
          <a:xfrm>
            <a:off x="6110800" y="1972550"/>
            <a:ext cx="3595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Implementation </a:t>
            </a:r>
            <a:endParaRPr sz="21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4C6A0-B2DE-4D4F-84AB-E6D1282F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83674"/>
            <a:ext cx="5715000" cy="3758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552</Words>
  <Application>Microsoft Office PowerPoint</Application>
  <PresentationFormat>On-screen Show (16:9)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 Sans Pro</vt:lpstr>
      <vt:lpstr>Source Sans Pro SemiBold</vt:lpstr>
      <vt:lpstr>Montserrat Semi</vt:lpstr>
      <vt:lpstr>Source Sans Pro Black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Models: LDA</vt:lpstr>
      <vt:lpstr>Evaluation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Mastouri, Reda</dc:creator>
  <cp:lastModifiedBy>Mastouri, Reda</cp:lastModifiedBy>
  <cp:revision>14</cp:revision>
  <dcterms:modified xsi:type="dcterms:W3CDTF">2021-11-06T08:36:58Z</dcterms:modified>
</cp:coreProperties>
</file>