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aira SemiCondensed Light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Saira Semi Condensed"/>
      <p:regular r:id="rId33"/>
      <p:bold r:id="rId34"/>
    </p:embeddedFont>
    <p:embeddedFont>
      <p:font typeface="Merriweather Black"/>
      <p:bold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airaSemiCondensedLight-bold.fntdata"/><Relationship Id="rId27" Type="http://schemas.openxmlformats.org/officeDocument/2006/relationships/font" Target="fonts/SairaSemiCondense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SairaSemi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Black-bold.fntdata"/><Relationship Id="rId12" Type="http://schemas.openxmlformats.org/officeDocument/2006/relationships/slide" Target="slides/slide7.xml"/><Relationship Id="rId34" Type="http://schemas.openxmlformats.org/officeDocument/2006/relationships/font" Target="fonts/SairaSemiCondensed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MerriweatherBlack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7062b25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7062b2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7062b25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d7062b25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7062b25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d7062b25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7062b25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7062b25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7062b25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d7062b25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7062b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d7062b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7062b2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7062b2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7062b25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7062b25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d7062b25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d7062b25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df8b977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df8b977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7062b2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7062b2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7062b2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7062b2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7062b25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d7062b2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7062b25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7062b25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7062b25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7062b25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7062b2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7062b2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7062b25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d7062b25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7062b25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7062b25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d7062b25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d7062b2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d7062b25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d7062b25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igma.com/file/lJpHy7q8YCTKMDv0BviTEC/Untitled?node-id=0%3A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Mise à niveau du site web www.solicode.co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1800" y="3491025"/>
            <a:ext cx="85206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Mohamed Reda Ajendouz              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</a:t>
            </a:r>
            <a:r>
              <a:rPr lang="fr">
                <a:solidFill>
                  <a:schemeClr val="accent4"/>
                </a:solidFill>
              </a:rPr>
              <a:t>     encadré par: fouad Esseraj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41825" y="16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9CB9C"/>
                </a:solidFill>
                <a:latin typeface="Impact"/>
                <a:ea typeface="Impact"/>
                <a:cs typeface="Impact"/>
                <a:sym typeface="Impact"/>
              </a:rPr>
              <a:t>Définir le problème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2850"/>
            <a:ext cx="9144001" cy="414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45100" y="1523475"/>
            <a:ext cx="2697300" cy="642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MANQUE LA </a:t>
            </a:r>
            <a:r>
              <a:rPr lang="fr"/>
              <a:t>PRÉTENTION</a:t>
            </a:r>
            <a:r>
              <a:rPr lang="fr"/>
              <a:t> DE SIPMOLN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plus des </a:t>
            </a:r>
            <a:r>
              <a:rPr lang="fr">
                <a:solidFill>
                  <a:srgbClr val="F9CB9C"/>
                </a:solidFill>
              </a:rPr>
              <a:t>problèmes</a:t>
            </a:r>
            <a:r>
              <a:rPr lang="fr">
                <a:solidFill>
                  <a:srgbClr val="F9CB9C"/>
                </a:solidFill>
              </a:rPr>
              <a:t>: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❖"/>
            </a:pPr>
            <a:r>
              <a:rPr b="1" lang="fr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mise en page de page d'activité .</a:t>
            </a:r>
            <a:endParaRPr b="1" sz="24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❖"/>
            </a:pPr>
            <a:r>
              <a:rPr b="1" lang="fr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le site et tro</a:t>
            </a:r>
            <a:r>
              <a:rPr b="1" lang="fr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 lent .</a:t>
            </a:r>
            <a:endParaRPr b="1" sz="24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❖"/>
            </a:pPr>
            <a:r>
              <a:rPr b="1" lang="fr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le slide est mal fonctionné.</a:t>
            </a:r>
            <a:endParaRPr b="1" sz="24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❖"/>
            </a:pPr>
            <a:r>
              <a:rPr b="1" lang="fr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les photos sont grand.</a:t>
            </a:r>
            <a:endParaRPr b="1" sz="24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❖"/>
            </a:pPr>
            <a:r>
              <a:rPr b="1" lang="fr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manque d’information.</a:t>
            </a:r>
            <a:endParaRPr b="1" sz="24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49350" y="1848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9CB9C"/>
                </a:solidFill>
                <a:latin typeface="Impact"/>
                <a:ea typeface="Impact"/>
                <a:cs typeface="Impact"/>
                <a:sym typeface="Impact"/>
              </a:rPr>
              <a:t>Définir le problème</a:t>
            </a:r>
            <a:endParaRPr sz="2800">
              <a:solidFill>
                <a:srgbClr val="F9CB9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42350"/>
            <a:ext cx="383700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4668300" y="447250"/>
            <a:ext cx="1453500" cy="11460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4"/>
          <p:cNvCxnSpPr>
            <a:stCxn id="132" idx="2"/>
          </p:cNvCxnSpPr>
          <p:nvPr/>
        </p:nvCxnSpPr>
        <p:spPr>
          <a:xfrm>
            <a:off x="4668300" y="1020250"/>
            <a:ext cx="503100" cy="335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3600"/>
              <a:buChar char="➔"/>
            </a:pPr>
            <a:r>
              <a:rPr b="1" lang="fr">
                <a:solidFill>
                  <a:srgbClr val="F9CB9C"/>
                </a:solidFill>
              </a:rPr>
              <a:t>TROUVER LA SOLUTION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F9CB9C"/>
                </a:solidFill>
              </a:rPr>
              <a:t>Trouver la </a:t>
            </a:r>
            <a:r>
              <a:rPr b="1" lang="fr" sz="2200">
                <a:solidFill>
                  <a:srgbClr val="F9CB9C"/>
                </a:solidFill>
              </a:rPr>
              <a:t>solution</a:t>
            </a:r>
            <a:r>
              <a:rPr b="1" lang="fr" sz="2200">
                <a:solidFill>
                  <a:srgbClr val="F9CB9C"/>
                </a:solidFill>
              </a:rPr>
              <a:t> :</a:t>
            </a:r>
            <a:endParaRPr sz="4000">
              <a:solidFill>
                <a:srgbClr val="F9CB9C"/>
              </a:solidFill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93450" y="1719150"/>
            <a:ext cx="4045200" cy="19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2éme solution pour 2éme </a:t>
            </a:r>
            <a:r>
              <a:rPr lang="fr">
                <a:solidFill>
                  <a:srgbClr val="F9CB9C"/>
                </a:solidFill>
              </a:rPr>
              <a:t>problèmes</a:t>
            </a:r>
            <a:endParaRPr>
              <a:solidFill>
                <a:srgbClr val="F9CB9C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9" y="0"/>
            <a:ext cx="32447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1858900" y="1733150"/>
            <a:ext cx="894600" cy="1160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/>
          <p:nvPr/>
        </p:nvSpPr>
        <p:spPr>
          <a:xfrm>
            <a:off x="1970800" y="1935063"/>
            <a:ext cx="670800" cy="134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1800"/>
            <a:ext cx="8520600" cy="4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F9CB9C"/>
                </a:solidFill>
              </a:rPr>
              <a:t>                          </a:t>
            </a:r>
            <a:endParaRPr sz="31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100">
                <a:solidFill>
                  <a:srgbClr val="F9CB9C"/>
                </a:solidFill>
              </a:rPr>
              <a:t>                             PROTOTYPE</a:t>
            </a:r>
            <a:endParaRPr sz="310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https://www.figma.com/file/lJpHy7q8YCTKMDv0BviTEC/Untitled?node-id=0%3A1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besoin de projet :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93400" y="113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 Mise à niveau du site web</a:t>
            </a:r>
            <a:r>
              <a:rPr b="1" lang="fr" sz="2300">
                <a:solidFill>
                  <a:srgbClr val="00FFFF"/>
                </a:solidFill>
              </a:rPr>
              <a:t> </a:t>
            </a:r>
            <a:r>
              <a:rPr b="1" lang="fr" sz="23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www.solicode.co</a:t>
            </a:r>
            <a:r>
              <a:rPr b="1" lang="fr" sz="2300"/>
              <a:t> </a:t>
            </a:r>
            <a:r>
              <a:rPr b="1" lang="fr" sz="2300">
                <a:solidFill>
                  <a:schemeClr val="dk1"/>
                </a:solidFill>
              </a:rPr>
              <a:t>avec la technique</a:t>
            </a:r>
            <a:r>
              <a:rPr b="1" lang="fr" sz="2300">
                <a:solidFill>
                  <a:schemeClr val="accent1"/>
                </a:solidFill>
              </a:rPr>
              <a:t> </a:t>
            </a:r>
            <a:r>
              <a:rPr b="1" lang="fr" sz="2300">
                <a:solidFill>
                  <a:srgbClr val="00FFFF"/>
                </a:solidFill>
              </a:rPr>
              <a:t>“Design Thinking”</a:t>
            </a:r>
            <a:endParaRPr b="1" sz="23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tester la </a:t>
            </a:r>
            <a:r>
              <a:rPr lang="fr">
                <a:solidFill>
                  <a:srgbClr val="F9CB9C"/>
                </a:solidFill>
              </a:rPr>
              <a:t>solution :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réalisation :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Analyse Technique :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13850" y="122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HTML : niveau 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CSS : niveau 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BOOTSTRAP : niveau 2 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MAQUITTAGE : niveau 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DESIGN THINKING : niveau 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JAVASCRIPT : niveau 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GESTION PROJET : niveau 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" sz="2400">
                <a:solidFill>
                  <a:schemeClr val="dk1"/>
                </a:solidFill>
              </a:rPr>
              <a:t>GITHUB : niveau 1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prototype d’analyse technique :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2900"/>
              <a:buFont typeface="Impact"/>
              <a:buChar char="❏"/>
            </a:pPr>
            <a:r>
              <a:rPr lang="fr" sz="2900">
                <a:solidFill>
                  <a:srgbClr val="84B3DE"/>
                </a:solidFill>
                <a:latin typeface="Impact"/>
                <a:ea typeface="Impact"/>
                <a:cs typeface="Impact"/>
                <a:sym typeface="Impact"/>
              </a:rPr>
              <a:t>Comprendre ses clients</a:t>
            </a:r>
            <a:endParaRPr sz="2900">
              <a:solidFill>
                <a:srgbClr val="84B3D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27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2900"/>
              <a:buFont typeface="Impact"/>
              <a:buChar char="❏"/>
            </a:pPr>
            <a:r>
              <a:rPr lang="fr" sz="2900">
                <a:solidFill>
                  <a:srgbClr val="84B3DE"/>
                </a:solidFill>
                <a:latin typeface="Impact"/>
                <a:ea typeface="Impact"/>
                <a:cs typeface="Impact"/>
                <a:sym typeface="Impact"/>
              </a:rPr>
              <a:t>Définir le problème</a:t>
            </a:r>
            <a:endParaRPr sz="2900">
              <a:solidFill>
                <a:srgbClr val="84B3D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27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2900"/>
              <a:buFont typeface="Impact"/>
              <a:buChar char="❏"/>
            </a:pPr>
            <a:r>
              <a:rPr lang="fr" sz="2900">
                <a:solidFill>
                  <a:srgbClr val="84B3DE"/>
                </a:solidFill>
                <a:latin typeface="Impact"/>
                <a:ea typeface="Impact"/>
                <a:cs typeface="Impact"/>
                <a:sym typeface="Impact"/>
              </a:rPr>
              <a:t>Trouver la solution</a:t>
            </a:r>
            <a:endParaRPr sz="2900">
              <a:solidFill>
                <a:srgbClr val="84B3D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27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2900"/>
              <a:buFont typeface="Impact"/>
              <a:buChar char="❏"/>
            </a:pPr>
            <a:r>
              <a:rPr lang="fr" sz="2900">
                <a:solidFill>
                  <a:srgbClr val="84B3DE"/>
                </a:solidFill>
                <a:latin typeface="Impact"/>
                <a:ea typeface="Impact"/>
                <a:cs typeface="Impact"/>
                <a:sym typeface="Impact"/>
              </a:rPr>
              <a:t>Prototyper sa solution</a:t>
            </a:r>
            <a:endParaRPr sz="2900">
              <a:solidFill>
                <a:srgbClr val="84B3D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27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2900"/>
              <a:buFont typeface="Impact"/>
              <a:buChar char="❏"/>
            </a:pPr>
            <a:r>
              <a:rPr lang="fr" sz="2900">
                <a:solidFill>
                  <a:srgbClr val="84B3DE"/>
                </a:solidFill>
                <a:latin typeface="Impact"/>
                <a:ea typeface="Impact"/>
                <a:cs typeface="Impact"/>
                <a:sym typeface="Impact"/>
              </a:rPr>
              <a:t>Tester sa solution</a:t>
            </a:r>
            <a:endParaRPr sz="2900">
              <a:solidFill>
                <a:srgbClr val="84B3D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048275" y="419300"/>
            <a:ext cx="566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9CB9C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ÉTAPES DE DESIGN THINKING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555600"/>
            <a:ext cx="7683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9CB9C"/>
                </a:solidFill>
                <a:latin typeface="Impact"/>
                <a:ea typeface="Impact"/>
                <a:cs typeface="Impact"/>
                <a:sym typeface="Impact"/>
              </a:rPr>
              <a:t>PHASE 0 : Détectez des opportunités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Je rêve que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1800"/>
              <a:buFont typeface="Source Code Pro"/>
              <a:buChar char="★"/>
            </a:pPr>
            <a:r>
              <a:rPr lang="fr" sz="1800">
                <a:solidFill>
                  <a:srgbClr val="84B3D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 utilisateurs de notre site aient une bonne expérience</a:t>
            </a:r>
            <a:endParaRPr sz="1800">
              <a:solidFill>
                <a:srgbClr val="84B3D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84B3D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26045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Comment pourrait-on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1800"/>
              <a:buFont typeface="Source Code Pro"/>
              <a:buChar char="★"/>
            </a:pPr>
            <a:r>
              <a:rPr lang="fr" sz="1800">
                <a:solidFill>
                  <a:srgbClr val="84B3D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améliorer le site</a:t>
            </a:r>
            <a:endParaRPr sz="1800">
              <a:solidFill>
                <a:srgbClr val="84B3D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286075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Ce qui m'énerve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1800"/>
              <a:buFont typeface="Source Code Pro"/>
              <a:buChar char="★"/>
            </a:pPr>
            <a:r>
              <a:rPr lang="fr" sz="1800">
                <a:solidFill>
                  <a:srgbClr val="84B3D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C’est qu’il y a une manque des informations </a:t>
            </a:r>
            <a:endParaRPr sz="1800">
              <a:solidFill>
                <a:srgbClr val="84B3D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4B3DE"/>
              </a:buClr>
              <a:buSzPts val="1800"/>
              <a:buFont typeface="Source Code Pro"/>
              <a:buChar char="★"/>
            </a:pPr>
            <a:r>
              <a:rPr lang="fr" sz="1800">
                <a:solidFill>
                  <a:srgbClr val="84B3D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C’est que le site est lent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81700"/>
            <a:ext cx="8520600" cy="4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F9CB9C"/>
              </a:solidFill>
            </a:endParaRPr>
          </a:p>
        </p:txBody>
      </p:sp>
      <p:cxnSp>
        <p:nvCxnSpPr>
          <p:cNvPr id="93" name="Google Shape;93;p19"/>
          <p:cNvCxnSpPr>
            <a:stCxn id="94" idx="1"/>
            <a:endCxn id="94" idx="1"/>
          </p:cNvCxnSpPr>
          <p:nvPr/>
        </p:nvCxnSpPr>
        <p:spPr>
          <a:xfrm>
            <a:off x="2555675" y="3027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3522125" y="2152175"/>
            <a:ext cx="2502000" cy="97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400"/>
              <a:t>COMPRENDRE SES CLIENTS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86925" y="1355750"/>
            <a:ext cx="2935200" cy="1397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aira Semi Condensed"/>
                <a:ea typeface="Saira Semi Condensed"/>
                <a:cs typeface="Saira Semi Condensed"/>
                <a:sym typeface="Saira Semi Condensed"/>
              </a:rPr>
              <a:t>le client veuT s'inscrire facilement.</a:t>
            </a:r>
            <a:endParaRPr b="1" sz="800"/>
          </a:p>
        </p:txBody>
      </p:sp>
      <p:sp>
        <p:nvSpPr>
          <p:cNvPr id="97" name="Google Shape;97;p19"/>
          <p:cNvSpPr/>
          <p:nvPr/>
        </p:nvSpPr>
        <p:spPr>
          <a:xfrm>
            <a:off x="586925" y="2963100"/>
            <a:ext cx="3159000" cy="152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latin typeface="Saira Semi Condensed"/>
                <a:ea typeface="Saira Semi Condensed"/>
                <a:cs typeface="Saira Semi Condensed"/>
                <a:sym typeface="Saira Semi Condensed"/>
              </a:rPr>
              <a:t>le site ne doit pas être trop chargé.</a:t>
            </a:r>
            <a:endParaRPr b="1" sz="25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</a:t>
            </a:r>
            <a:endParaRPr b="1" sz="1500"/>
          </a:p>
        </p:txBody>
      </p:sp>
      <p:sp>
        <p:nvSpPr>
          <p:cNvPr id="98" name="Google Shape;98;p19"/>
          <p:cNvSpPr/>
          <p:nvPr/>
        </p:nvSpPr>
        <p:spPr>
          <a:xfrm>
            <a:off x="5520900" y="2753450"/>
            <a:ext cx="3550200" cy="2026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Saira Semi Condensed"/>
                <a:ea typeface="Saira Semi Condensed"/>
                <a:cs typeface="Saira Semi Condensed"/>
                <a:sym typeface="Saira Semi Condensed"/>
              </a:rPr>
              <a:t>le client veut trouver suffisamment d'informations sur le centre.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-177475" y="83850"/>
            <a:ext cx="9144000" cy="50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9CB9C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9CB9C"/>
              </a:solidFill>
            </a:endParaRPr>
          </a:p>
          <a:p>
            <a:pPr indent="-533400" lvl="0" marL="457200" rtl="0" algn="ctr">
              <a:spcBef>
                <a:spcPts val="1200"/>
              </a:spcBef>
              <a:spcAft>
                <a:spcPts val="0"/>
              </a:spcAft>
              <a:buClr>
                <a:srgbClr val="F9CB9C"/>
              </a:buClr>
              <a:buSzPts val="4800"/>
              <a:buChar char="➢"/>
            </a:pPr>
            <a:r>
              <a:rPr lang="fr" sz="4800">
                <a:solidFill>
                  <a:srgbClr val="F9CB9C"/>
                </a:solidFill>
              </a:rPr>
              <a:t>  les problèmes</a:t>
            </a:r>
            <a:endParaRPr sz="480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6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9CB9C"/>
                </a:solidFill>
                <a:latin typeface="Impact"/>
                <a:ea typeface="Impact"/>
                <a:cs typeface="Impact"/>
                <a:sym typeface="Impact"/>
              </a:rPr>
              <a:t>Définir le problème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898525"/>
            <a:ext cx="8337724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