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9292050e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a9292050e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202a46f2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202a46f2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202a46f2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b202a46f2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b1f3790d49_0_15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b1f3790d49_0_15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tresfacile.net/?s=structure+d%27un+document+HTML&amp;search=Search" TargetMode="External"/><Relationship Id="rId4" Type="http://schemas.openxmlformats.org/officeDocument/2006/relationships/hyperlink" Target="https://www.youtube.com/watch?v=ayKeqwh3RT8" TargetMode="External"/><Relationship Id="rId5" Type="http://schemas.openxmlformats.org/officeDocument/2006/relationships/hyperlink" Target="https://www.w3schools.com/html/html_intro.a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2257500" y="2430200"/>
            <a:ext cx="6886500" cy="11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2700">
                <a:solidFill>
                  <a:srgbClr val="E69138"/>
                </a:solidFill>
              </a:rPr>
              <a:t>Nom:AJENDOUZ</a:t>
            </a:r>
            <a:endParaRPr b="1" i="1" sz="2700">
              <a:solidFill>
                <a:srgbClr val="E6913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2700">
                <a:solidFill>
                  <a:srgbClr val="E69138"/>
                </a:solidFill>
              </a:rPr>
              <a:t>Prenom:Mohamed Reda</a:t>
            </a:r>
            <a:endParaRPr b="1" i="1" sz="2700">
              <a:solidFill>
                <a:srgbClr val="E69138"/>
              </a:solidFill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3280250" y="3525475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600">
                <a:solidFill>
                  <a:srgbClr val="783F04"/>
                </a:solidFill>
              </a:rPr>
              <a:t>Recherche : HTML</a:t>
            </a:r>
            <a:endParaRPr b="1" sz="3600">
              <a:solidFill>
                <a:srgbClr val="783F04"/>
              </a:solidFill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850" y="127525"/>
            <a:ext cx="4590864" cy="212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400">
                <a:solidFill>
                  <a:schemeClr val="accent2"/>
                </a:solidFill>
                <a:highlight>
                  <a:srgbClr val="EEEEEE"/>
                </a:highlight>
              </a:rPr>
              <a:t>Définition de HT</a:t>
            </a:r>
            <a:r>
              <a:rPr lang="fr" sz="3400">
                <a:solidFill>
                  <a:schemeClr val="accent2"/>
                </a:solidFill>
                <a:highlight>
                  <a:srgbClr val="EEEEEE"/>
                </a:highlight>
              </a:rPr>
              <a:t>ML:</a:t>
            </a:r>
            <a:endParaRPr sz="3400">
              <a:solidFill>
                <a:schemeClr val="accent2"/>
              </a:solidFill>
              <a:highlight>
                <a:srgbClr val="EEEEEE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333333"/>
                </a:solidFill>
                <a:highlight>
                  <a:srgbClr val="FDFD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>
              <a:solidFill>
                <a:srgbClr val="333333"/>
              </a:solidFill>
              <a:highlight>
                <a:srgbClr val="FDFD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2200">
                <a:solidFill>
                  <a:srgbClr val="333333"/>
                </a:solidFill>
                <a:highlight>
                  <a:srgbClr val="FDFD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.L'</a:t>
            </a:r>
            <a:r>
              <a:rPr b="1" lang="fr" sz="22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</a:t>
            </a:r>
            <a:r>
              <a:rPr b="1" lang="fr" sz="2200">
                <a:solidFill>
                  <a:srgbClr val="333333"/>
                </a:solidFill>
                <a:highlight>
                  <a:srgbClr val="FDFD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est un langage informatique utilisé sur l'internet.</a:t>
            </a:r>
            <a:endParaRPr b="1" sz="2200">
              <a:solidFill>
                <a:srgbClr val="333333"/>
              </a:solidFill>
              <a:highlight>
                <a:srgbClr val="FDFD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>
                <a:solidFill>
                  <a:srgbClr val="333333"/>
                </a:solidFill>
                <a:highlight>
                  <a:srgbClr val="FDFD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Ce langage est utilisé pour créer des pages web.</a:t>
            </a:r>
            <a:endParaRPr b="1" sz="2200">
              <a:solidFill>
                <a:srgbClr val="333333"/>
              </a:solidFill>
              <a:highlight>
                <a:srgbClr val="FDFD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>
                <a:solidFill>
                  <a:srgbClr val="333333"/>
                </a:solidFill>
                <a:highlight>
                  <a:srgbClr val="FDFD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.L'acronyme signifie </a:t>
            </a:r>
            <a:r>
              <a:rPr i="1" lang="fr" sz="22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HyperText Markup Language</a:t>
            </a:r>
            <a:r>
              <a:rPr b="1" lang="fr" sz="2200">
                <a:solidFill>
                  <a:srgbClr val="333333"/>
                </a:solidFill>
                <a:highlight>
                  <a:srgbClr val="FDFD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ce qui signifie en français "</a:t>
            </a:r>
            <a:r>
              <a:rPr i="1" lang="fr" sz="22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langage de balisage d'hypertexte</a:t>
            </a:r>
            <a:r>
              <a:rPr b="1" lang="fr" sz="2200">
                <a:solidFill>
                  <a:srgbClr val="333333"/>
                </a:solidFill>
                <a:highlight>
                  <a:srgbClr val="FDFD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". </a:t>
            </a:r>
            <a:endParaRPr b="1" sz="2200">
              <a:solidFill>
                <a:srgbClr val="333333"/>
              </a:solidFill>
              <a:highlight>
                <a:srgbClr val="FDFD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>
                <a:solidFill>
                  <a:srgbClr val="333333"/>
                </a:solidFill>
                <a:highlight>
                  <a:srgbClr val="FDFD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.HTML </a:t>
            </a:r>
            <a:r>
              <a:rPr b="1" lang="fr" sz="2200">
                <a:solidFill>
                  <a:srgbClr val="333333"/>
                </a:solidFill>
              </a:rPr>
              <a:t>Ce n'est pas à proprement parlé un langage de programmation, mais plutôt un langage qui permet de mettre en forme du contenu.</a:t>
            </a:r>
            <a:endParaRPr b="1" sz="2200">
              <a:solidFill>
                <a:srgbClr val="333333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2800">
                <a:solidFill>
                  <a:srgbClr val="333333"/>
                </a:solidFill>
                <a:highlight>
                  <a:srgbClr val="FDFD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2700">
              <a:solidFill>
                <a:srgbClr val="333333"/>
              </a:solidFill>
              <a:highlight>
                <a:srgbClr val="FDFD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0" y="0"/>
            <a:ext cx="9144000" cy="109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EXEMPLE: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/>
              <a:t>&lt;html&gt;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/>
              <a:t>&lt;head&gt;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/>
              <a:t>&lt;title&gt;realisation d'un exemple&lt;/title&gt;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/>
              <a:t>&lt;/head&gt;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/>
              <a:t>&lt;body&gt;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/>
              <a:t>voici un exemple simple &lt;br&gt;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/>
              <a:t>&lt;u&gt;voici une phrase soulignés&lt;/u&gt;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/>
              <a:t>&lt;/body&gt;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&lt;/html&gt;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50" y="76200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>
                <a:solidFill>
                  <a:srgbClr val="674EA7"/>
                </a:solidFill>
              </a:rPr>
              <a:t>les mots c</a:t>
            </a:r>
            <a:r>
              <a:rPr b="1" lang="fr" sz="3000">
                <a:solidFill>
                  <a:srgbClr val="674EA7"/>
                </a:solidFill>
              </a:rPr>
              <a:t>lés:</a:t>
            </a:r>
            <a:endParaRPr b="1" sz="3000">
              <a:solidFill>
                <a:srgbClr val="674EA7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Char char="●"/>
            </a:pPr>
            <a:r>
              <a:rPr lang="fr">
                <a:solidFill>
                  <a:srgbClr val="FF0000"/>
                </a:solidFill>
              </a:rPr>
              <a:t>HTML5</a:t>
            </a:r>
            <a:endParaRPr>
              <a:solidFill>
                <a:srgbClr val="FF0000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Char char="●"/>
            </a:pPr>
            <a:r>
              <a:rPr lang="fr">
                <a:solidFill>
                  <a:srgbClr val="FF0000"/>
                </a:solidFill>
              </a:rPr>
              <a:t>xHTML</a:t>
            </a:r>
            <a:endParaRPr>
              <a:solidFill>
                <a:srgbClr val="FF0000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Char char="●"/>
            </a:pPr>
            <a:r>
              <a:rPr lang="fr">
                <a:solidFill>
                  <a:srgbClr val="FF0000"/>
                </a:solidFill>
              </a:rPr>
              <a:t>head</a:t>
            </a:r>
            <a:endParaRPr>
              <a:solidFill>
                <a:srgbClr val="FF0000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Char char="●"/>
            </a:pPr>
            <a:r>
              <a:rPr lang="fr">
                <a:solidFill>
                  <a:srgbClr val="FF0000"/>
                </a:solidFill>
              </a:rPr>
              <a:t>body</a:t>
            </a:r>
            <a:endParaRPr>
              <a:solidFill>
                <a:srgbClr val="FF0000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Char char="●"/>
            </a:pPr>
            <a:r>
              <a:rPr lang="fr">
                <a:solidFill>
                  <a:srgbClr val="FF0000"/>
                </a:solidFill>
              </a:rPr>
              <a:t>css</a:t>
            </a:r>
            <a:endParaRPr>
              <a:solidFill>
                <a:srgbClr val="FF0000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Char char="●"/>
            </a:pPr>
            <a:r>
              <a:rPr lang="fr">
                <a:solidFill>
                  <a:srgbClr val="FF0000"/>
                </a:solidFill>
              </a:rPr>
              <a:t>javascript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264600" y="0"/>
            <a:ext cx="8614800" cy="25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</a:t>
            </a:r>
            <a:r>
              <a:rPr lang="fr"/>
              <a:t>Références</a:t>
            </a:r>
            <a:r>
              <a:rPr lang="fr"/>
              <a:t>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3"/>
              </a:rPr>
              <a:t>tres facile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4"/>
              </a:rPr>
              <a:t>APR HTML dans YTB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5"/>
              </a:rPr>
              <a:t>w3schools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