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Raleway" pitchFamily="2" charset="77"/>
      <p:regular r:id="rId13"/>
      <p:bold r:id="rId14"/>
    </p:embeddedFont>
    <p:embeddedFont>
      <p:font typeface="Raleway Bold" pitchFamily="2" charset="77"/>
      <p:regular r:id="rId15"/>
      <p:bold r:id="rId16"/>
    </p:embeddedFont>
    <p:embeddedFont>
      <p:font typeface="Raleway Semi-Bold" pitchFamily="2" charset="77"/>
      <p:regular r:id="rId17"/>
      <p:bold r:id="rId18"/>
    </p:embeddedFont>
    <p:embeddedFont>
      <p:font typeface="TT Lakes Neue" panose="02010001040000080307" pitchFamily="2" charset="0"/>
      <p:regular r:id="rId19"/>
    </p:embeddedFont>
    <p:embeddedFont>
      <p:font typeface="TT Lakes Neue Bold" panose="02010001040000080307" pitchFamily="2"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0" autoAdjust="0"/>
  </p:normalViewPr>
  <p:slideViewPr>
    <p:cSldViewPr>
      <p:cViewPr varScale="1">
        <p:scale>
          <a:sx n="80" d="100"/>
          <a:sy n="80" d="100"/>
        </p:scale>
        <p:origin x="2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97" r="-29672" b="-52180"/>
            </a:stretch>
          </a:blipFill>
        </p:spPr>
        <p:txBody>
          <a:bodyPr/>
          <a:lstStyle/>
          <a:p>
            <a:endParaRPr lang="fr-FR"/>
          </a:p>
        </p:txBody>
      </p:sp>
      <p:sp>
        <p:nvSpPr>
          <p:cNvPr id="3" name="Freeform 3"/>
          <p:cNvSpPr/>
          <p:nvPr/>
        </p:nvSpPr>
        <p:spPr>
          <a:xfrm>
            <a:off x="1028700" y="2471022"/>
            <a:ext cx="5126886" cy="5033670"/>
          </a:xfrm>
          <a:custGeom>
            <a:avLst/>
            <a:gdLst/>
            <a:ahLst/>
            <a:cxnLst/>
            <a:rect l="l" t="t" r="r" b="b"/>
            <a:pathLst>
              <a:path w="5126886" h="5033670">
                <a:moveTo>
                  <a:pt x="0" y="0"/>
                </a:moveTo>
                <a:lnTo>
                  <a:pt x="5126886" y="0"/>
                </a:lnTo>
                <a:lnTo>
                  <a:pt x="5126886" y="5033670"/>
                </a:lnTo>
                <a:lnTo>
                  <a:pt x="0" y="5033670"/>
                </a:lnTo>
                <a:lnTo>
                  <a:pt x="0" y="0"/>
                </a:lnTo>
                <a:close/>
              </a:path>
            </a:pathLst>
          </a:custGeom>
          <a:blipFill>
            <a:blip r:embed="rId3">
              <a:alphaModFix amt="3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4" name="Freeform 4"/>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5" name="Freeform 5"/>
          <p:cNvSpPr/>
          <p:nvPr/>
        </p:nvSpPr>
        <p:spPr>
          <a:xfrm>
            <a:off x="14695857" y="-45813"/>
            <a:ext cx="5126886" cy="5033670"/>
          </a:xfrm>
          <a:custGeom>
            <a:avLst/>
            <a:gdLst/>
            <a:ahLst/>
            <a:cxnLst/>
            <a:rect l="l" t="t" r="r" b="b"/>
            <a:pathLst>
              <a:path w="5126886" h="5033670">
                <a:moveTo>
                  <a:pt x="0" y="0"/>
                </a:moveTo>
                <a:lnTo>
                  <a:pt x="5126886" y="0"/>
                </a:lnTo>
                <a:lnTo>
                  <a:pt x="5126886" y="5033670"/>
                </a:lnTo>
                <a:lnTo>
                  <a:pt x="0" y="5033670"/>
                </a:lnTo>
                <a:lnTo>
                  <a:pt x="0" y="0"/>
                </a:lnTo>
                <a:close/>
              </a:path>
            </a:pathLst>
          </a:custGeom>
          <a:blipFill>
            <a:blip r:embed="rId3">
              <a:alphaModFix amt="3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6" name="TextBox 6"/>
          <p:cNvSpPr txBox="1"/>
          <p:nvPr/>
        </p:nvSpPr>
        <p:spPr>
          <a:xfrm>
            <a:off x="2060440" y="5033559"/>
            <a:ext cx="7433583" cy="1113790"/>
          </a:xfrm>
          <a:prstGeom prst="rect">
            <a:avLst/>
          </a:prstGeom>
        </p:spPr>
        <p:txBody>
          <a:bodyPr lIns="0" tIns="0" rIns="0" bIns="0" rtlCol="0" anchor="t">
            <a:spAutoFit/>
          </a:bodyPr>
          <a:lstStyle/>
          <a:p>
            <a:pPr algn="l">
              <a:lnSpc>
                <a:spcPts val="8480"/>
              </a:lnSpc>
              <a:spcBef>
                <a:spcPct val="0"/>
              </a:spcBef>
            </a:pPr>
            <a:r>
              <a:rPr lang="en-US" sz="8000" b="1">
                <a:solidFill>
                  <a:srgbClr val="FFFFFF"/>
                </a:solidFill>
                <a:latin typeface="TT Lakes Neue Bold"/>
                <a:ea typeface="TT Lakes Neue Bold"/>
                <a:cs typeface="TT Lakes Neue Bold"/>
                <a:sym typeface="TT Lakes Neue Bold"/>
              </a:rPr>
              <a:t>PLATEFORME</a:t>
            </a:r>
          </a:p>
        </p:txBody>
      </p:sp>
      <p:sp>
        <p:nvSpPr>
          <p:cNvPr id="7" name="TextBox 7"/>
          <p:cNvSpPr txBox="1"/>
          <p:nvPr/>
        </p:nvSpPr>
        <p:spPr>
          <a:xfrm>
            <a:off x="9494023" y="5033559"/>
            <a:ext cx="1343083" cy="1113790"/>
          </a:xfrm>
          <a:prstGeom prst="rect">
            <a:avLst/>
          </a:prstGeom>
        </p:spPr>
        <p:txBody>
          <a:bodyPr lIns="0" tIns="0" rIns="0" bIns="0" rtlCol="0" anchor="t">
            <a:spAutoFit/>
          </a:bodyPr>
          <a:lstStyle/>
          <a:p>
            <a:pPr algn="l">
              <a:lnSpc>
                <a:spcPts val="8480"/>
              </a:lnSpc>
              <a:spcBef>
                <a:spcPct val="0"/>
              </a:spcBef>
            </a:pPr>
            <a:r>
              <a:rPr lang="en-US" sz="8000" b="1">
                <a:solidFill>
                  <a:srgbClr val="84E3F8"/>
                </a:solidFill>
                <a:latin typeface="TT Lakes Neue Bold"/>
                <a:ea typeface="TT Lakes Neue Bold"/>
                <a:cs typeface="TT Lakes Neue Bold"/>
                <a:sym typeface="TT Lakes Neue Bold"/>
              </a:rPr>
              <a:t>IA </a:t>
            </a:r>
          </a:p>
        </p:txBody>
      </p:sp>
      <p:sp>
        <p:nvSpPr>
          <p:cNvPr id="8" name="TextBox 8"/>
          <p:cNvSpPr txBox="1"/>
          <p:nvPr/>
        </p:nvSpPr>
        <p:spPr>
          <a:xfrm>
            <a:off x="2083071" y="6156875"/>
            <a:ext cx="8754036" cy="378716"/>
          </a:xfrm>
          <a:prstGeom prst="rect">
            <a:avLst/>
          </a:prstGeom>
        </p:spPr>
        <p:txBody>
          <a:bodyPr lIns="0" tIns="0" rIns="0" bIns="0" rtlCol="0" anchor="t">
            <a:spAutoFit/>
          </a:bodyPr>
          <a:lstStyle/>
          <a:p>
            <a:pPr algn="l">
              <a:lnSpc>
                <a:spcPts val="2703"/>
              </a:lnSpc>
              <a:spcBef>
                <a:spcPct val="0"/>
              </a:spcBef>
            </a:pPr>
            <a:r>
              <a:rPr lang="en-US" sz="2550">
                <a:solidFill>
                  <a:srgbClr val="FFFFFF"/>
                </a:solidFill>
                <a:latin typeface="Raleway"/>
                <a:ea typeface="Raleway"/>
                <a:cs typeface="Raleway"/>
                <a:sym typeface="Raleway"/>
              </a:rPr>
              <a:t>pour la Gestion Automobile : Diagnostic, Entretien, Conseil.</a:t>
            </a:r>
          </a:p>
        </p:txBody>
      </p:sp>
      <p:sp>
        <p:nvSpPr>
          <p:cNvPr id="9" name="TextBox 9"/>
          <p:cNvSpPr txBox="1"/>
          <p:nvPr/>
        </p:nvSpPr>
        <p:spPr>
          <a:xfrm>
            <a:off x="172626" y="9267825"/>
            <a:ext cx="6839035" cy="721616"/>
          </a:xfrm>
          <a:prstGeom prst="rect">
            <a:avLst/>
          </a:prstGeom>
        </p:spPr>
        <p:txBody>
          <a:bodyPr lIns="0" tIns="0" rIns="0" bIns="0" rtlCol="0" anchor="t">
            <a:spAutoFit/>
          </a:bodyPr>
          <a:lstStyle/>
          <a:p>
            <a:pPr algn="l">
              <a:lnSpc>
                <a:spcPts val="2703"/>
              </a:lnSpc>
              <a:spcBef>
                <a:spcPct val="0"/>
              </a:spcBef>
            </a:pPr>
            <a:r>
              <a:rPr lang="en-US" sz="2550" b="1">
                <a:solidFill>
                  <a:srgbClr val="84E3F8"/>
                </a:solidFill>
                <a:latin typeface="Raleway Bold"/>
                <a:ea typeface="Raleway Bold"/>
                <a:cs typeface="Raleway Bold"/>
                <a:sym typeface="Raleway Bold"/>
              </a:rPr>
              <a:t>Réalisé par:</a:t>
            </a:r>
            <a:r>
              <a:rPr lang="en-US" sz="2550" b="1">
                <a:solidFill>
                  <a:srgbClr val="FFFFFF"/>
                </a:solidFill>
                <a:latin typeface="Raleway Bold"/>
                <a:ea typeface="Raleway Bold"/>
                <a:cs typeface="Raleway Bold"/>
                <a:sym typeface="Raleway Bold"/>
              </a:rPr>
              <a:t> </a:t>
            </a:r>
            <a:r>
              <a:rPr lang="en-US" sz="2550">
                <a:solidFill>
                  <a:srgbClr val="FFFFFF"/>
                </a:solidFill>
                <a:latin typeface="Raleway"/>
                <a:ea typeface="Raleway"/>
                <a:cs typeface="Raleway"/>
                <a:sym typeface="Raleway"/>
              </a:rPr>
              <a:t>Reda BAKKA, Ziyad MANII, Abderrahmane Labied, Zakaria BOUACHRINE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0916975" y="2322183"/>
            <a:ext cx="6342325" cy="6227010"/>
          </a:xfrm>
          <a:custGeom>
            <a:avLst/>
            <a:gdLst/>
            <a:ahLst/>
            <a:cxnLst/>
            <a:rect l="l" t="t" r="r" b="b"/>
            <a:pathLst>
              <a:path w="6342325" h="6227010">
                <a:moveTo>
                  <a:pt x="0" y="0"/>
                </a:moveTo>
                <a:lnTo>
                  <a:pt x="6342325" y="0"/>
                </a:lnTo>
                <a:lnTo>
                  <a:pt x="6342325" y="6227011"/>
                </a:lnTo>
                <a:lnTo>
                  <a:pt x="0" y="6227011"/>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3" name="Group 3"/>
          <p:cNvGrpSpPr>
            <a:grpSpLocks noChangeAspect="1"/>
          </p:cNvGrpSpPr>
          <p:nvPr/>
        </p:nvGrpSpPr>
        <p:grpSpPr>
          <a:xfrm>
            <a:off x="12023768" y="3251165"/>
            <a:ext cx="4356595" cy="4356595"/>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32961" r="-32961"/>
              </a:stretch>
            </a:blipFill>
          </p:spPr>
          <p:txBody>
            <a:bodyPr/>
            <a:lstStyle/>
            <a:p>
              <a:endParaRPr lang="fr-FR"/>
            </a:p>
          </p:txBody>
        </p:sp>
      </p:grpSp>
      <p:sp>
        <p:nvSpPr>
          <p:cNvPr id="7" name="TextBox 7"/>
          <p:cNvSpPr txBox="1"/>
          <p:nvPr/>
        </p:nvSpPr>
        <p:spPr>
          <a:xfrm>
            <a:off x="1711939" y="3300087"/>
            <a:ext cx="7884357" cy="1138173"/>
          </a:xfrm>
          <a:prstGeom prst="rect">
            <a:avLst/>
          </a:prstGeom>
        </p:spPr>
        <p:txBody>
          <a:bodyPr lIns="0" tIns="0" rIns="0" bIns="0" rtlCol="0" anchor="t">
            <a:spAutoFit/>
          </a:bodyPr>
          <a:lstStyle/>
          <a:p>
            <a:pPr algn="l">
              <a:lnSpc>
                <a:spcPts val="8797"/>
              </a:lnSpc>
              <a:spcBef>
                <a:spcPct val="0"/>
              </a:spcBef>
            </a:pPr>
            <a:r>
              <a:rPr lang="en-US" sz="8299" b="1">
                <a:solidFill>
                  <a:srgbClr val="84E3F8"/>
                </a:solidFill>
                <a:latin typeface="TT Lakes Neue Bold"/>
                <a:ea typeface="TT Lakes Neue Bold"/>
                <a:cs typeface="TT Lakes Neue Bold"/>
                <a:sym typeface="TT Lakes Neue Bold"/>
              </a:rPr>
              <a:t>CONCLUSION</a:t>
            </a:r>
          </a:p>
        </p:txBody>
      </p:sp>
      <p:sp>
        <p:nvSpPr>
          <p:cNvPr id="8" name="Freeform 8"/>
          <p:cNvSpPr/>
          <p:nvPr/>
        </p:nvSpPr>
        <p:spPr>
          <a:xfrm>
            <a:off x="15990108" y="7290349"/>
            <a:ext cx="1789958" cy="1757413"/>
          </a:xfrm>
          <a:custGeom>
            <a:avLst/>
            <a:gdLst/>
            <a:ahLst/>
            <a:cxnLst/>
            <a:rect l="l" t="t" r="r" b="b"/>
            <a:pathLst>
              <a:path w="1789958" h="1757413">
                <a:moveTo>
                  <a:pt x="0" y="0"/>
                </a:moveTo>
                <a:lnTo>
                  <a:pt x="1789957" y="0"/>
                </a:lnTo>
                <a:lnTo>
                  <a:pt x="1789957" y="1757413"/>
                </a:lnTo>
                <a:lnTo>
                  <a:pt x="0" y="1757413"/>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9" name="Freeform 9"/>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10" name="TextBox 10"/>
          <p:cNvSpPr txBox="1"/>
          <p:nvPr/>
        </p:nvSpPr>
        <p:spPr>
          <a:xfrm>
            <a:off x="360230" y="4476360"/>
            <a:ext cx="10587775" cy="4072833"/>
          </a:xfrm>
          <a:prstGeom prst="rect">
            <a:avLst/>
          </a:prstGeom>
        </p:spPr>
        <p:txBody>
          <a:bodyPr lIns="0" tIns="0" rIns="0" bIns="0" rtlCol="0" anchor="t">
            <a:spAutoFit/>
          </a:bodyPr>
          <a:lstStyle/>
          <a:p>
            <a:pPr algn="l">
              <a:lnSpc>
                <a:spcPts val="3244"/>
              </a:lnSpc>
              <a:spcBef>
                <a:spcPct val="0"/>
              </a:spcBef>
            </a:pPr>
            <a:r>
              <a:rPr lang="en-US" sz="3061">
                <a:solidFill>
                  <a:srgbClr val="FFFFFF"/>
                </a:solidFill>
                <a:latin typeface="TT Lakes Neue"/>
                <a:ea typeface="TT Lakes Neue"/>
                <a:cs typeface="TT Lakes Neue"/>
                <a:sym typeface="TT Lakes Neue"/>
              </a:rPr>
              <a:t>CETTE SOLUTION COMPLÈTE RÉPOND DE MANIÈRE EFFICACE AUX BESOINS LIÉS À L'AUTOMOBILE EN OFFRANT UNE ARCHITECTURE ROBUSTE QUI INTÈGRE LA RECHERCHE SÉMANTIQUE ET UNE INTELLIGENCE ARTIFICIELLE AVANCÉE. GRÂCE À L'UTILISATION D'OUTILS MODERNES, ELLE GARANTIT UNE EXPÉRIENCE UTILISATEUR FLUIDE ET INTUITIVE, PERMETTANT DE SIMPLIFIER LA GESTION DE DIVERS ASPECTS AUTOMOBILES TOUT EN OPTIMISANT LES PERFORMANCES ET L'ACCESSIBILITÉ.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rot="-5400000">
            <a:off x="4984803" y="-1314334"/>
            <a:ext cx="8318394" cy="13299759"/>
          </a:xfrm>
          <a:custGeom>
            <a:avLst/>
            <a:gdLst/>
            <a:ahLst/>
            <a:cxnLst/>
            <a:rect l="l" t="t" r="r" b="b"/>
            <a:pathLst>
              <a:path w="8318394" h="13299759">
                <a:moveTo>
                  <a:pt x="0" y="0"/>
                </a:moveTo>
                <a:lnTo>
                  <a:pt x="8318394" y="0"/>
                </a:lnTo>
                <a:lnTo>
                  <a:pt x="8318394" y="13299759"/>
                </a:lnTo>
                <a:lnTo>
                  <a:pt x="0" y="132997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TextBox 3"/>
          <p:cNvSpPr txBox="1"/>
          <p:nvPr/>
        </p:nvSpPr>
        <p:spPr>
          <a:xfrm>
            <a:off x="6595089" y="4598153"/>
            <a:ext cx="5097823" cy="1636709"/>
          </a:xfrm>
          <a:prstGeom prst="rect">
            <a:avLst/>
          </a:prstGeom>
        </p:spPr>
        <p:txBody>
          <a:bodyPr lIns="0" tIns="0" rIns="0" bIns="0" rtlCol="0" anchor="t">
            <a:spAutoFit/>
          </a:bodyPr>
          <a:lstStyle/>
          <a:p>
            <a:pPr algn="ctr">
              <a:lnSpc>
                <a:spcPts val="12523"/>
              </a:lnSpc>
              <a:spcBef>
                <a:spcPct val="0"/>
              </a:spcBef>
            </a:pPr>
            <a:r>
              <a:rPr lang="en-US" sz="11814" b="1">
                <a:solidFill>
                  <a:srgbClr val="FFFFFF"/>
                </a:solidFill>
                <a:latin typeface="TT Lakes Neue Bold"/>
                <a:ea typeface="TT Lakes Neue Bold"/>
                <a:cs typeface="TT Lakes Neue Bold"/>
                <a:sym typeface="TT Lakes Neue Bold"/>
              </a:rPr>
              <a:t>YOU!</a:t>
            </a:r>
          </a:p>
        </p:txBody>
      </p:sp>
      <p:sp>
        <p:nvSpPr>
          <p:cNvPr id="4" name="TextBox 4"/>
          <p:cNvSpPr txBox="1"/>
          <p:nvPr/>
        </p:nvSpPr>
        <p:spPr>
          <a:xfrm>
            <a:off x="6245623" y="3359600"/>
            <a:ext cx="5796755" cy="1636709"/>
          </a:xfrm>
          <a:prstGeom prst="rect">
            <a:avLst/>
          </a:prstGeom>
        </p:spPr>
        <p:txBody>
          <a:bodyPr lIns="0" tIns="0" rIns="0" bIns="0" rtlCol="0" anchor="t">
            <a:spAutoFit/>
          </a:bodyPr>
          <a:lstStyle/>
          <a:p>
            <a:pPr algn="ctr">
              <a:lnSpc>
                <a:spcPts val="12523"/>
              </a:lnSpc>
              <a:spcBef>
                <a:spcPct val="0"/>
              </a:spcBef>
            </a:pPr>
            <a:r>
              <a:rPr lang="en-US" sz="11814" b="1">
                <a:solidFill>
                  <a:srgbClr val="84E3F8"/>
                </a:solidFill>
                <a:latin typeface="TT Lakes Neue Bold"/>
                <a:ea typeface="TT Lakes Neue Bold"/>
                <a:cs typeface="TT Lakes Neue Bold"/>
                <a:sym typeface="TT Lakes Neue Bold"/>
              </a:rPr>
              <a:t>THANK</a:t>
            </a:r>
          </a:p>
        </p:txBody>
      </p:sp>
      <p:sp>
        <p:nvSpPr>
          <p:cNvPr id="5" name="Freeform 5"/>
          <p:cNvSpPr/>
          <p:nvPr/>
        </p:nvSpPr>
        <p:spPr>
          <a:xfrm>
            <a:off x="2494121" y="857710"/>
            <a:ext cx="1789958" cy="1757413"/>
          </a:xfrm>
          <a:custGeom>
            <a:avLst/>
            <a:gdLst/>
            <a:ahLst/>
            <a:cxnLst/>
            <a:rect l="l" t="t" r="r" b="b"/>
            <a:pathLst>
              <a:path w="1789958" h="1757413">
                <a:moveTo>
                  <a:pt x="0" y="0"/>
                </a:moveTo>
                <a:lnTo>
                  <a:pt x="1789958" y="0"/>
                </a:lnTo>
                <a:lnTo>
                  <a:pt x="1789958"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a:stretch>
          </a:blipFill>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152807" y="3505117"/>
            <a:ext cx="18688947" cy="3721654"/>
            <a:chOff x="0" y="0"/>
            <a:chExt cx="4922192" cy="980189"/>
          </a:xfrm>
        </p:grpSpPr>
        <p:sp>
          <p:nvSpPr>
            <p:cNvPr id="3" name="Freeform 3"/>
            <p:cNvSpPr/>
            <p:nvPr/>
          </p:nvSpPr>
          <p:spPr>
            <a:xfrm>
              <a:off x="0" y="0"/>
              <a:ext cx="4922192" cy="980189"/>
            </a:xfrm>
            <a:custGeom>
              <a:avLst/>
              <a:gdLst/>
              <a:ahLst/>
              <a:cxnLst/>
              <a:rect l="l" t="t" r="r" b="b"/>
              <a:pathLst>
                <a:path w="4922192" h="980189">
                  <a:moveTo>
                    <a:pt x="0" y="0"/>
                  </a:moveTo>
                  <a:lnTo>
                    <a:pt x="4922192" y="0"/>
                  </a:lnTo>
                  <a:lnTo>
                    <a:pt x="4922192" y="980189"/>
                  </a:lnTo>
                  <a:lnTo>
                    <a:pt x="0" y="98018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4" name="TextBox 4"/>
            <p:cNvSpPr txBox="1"/>
            <p:nvPr/>
          </p:nvSpPr>
          <p:spPr>
            <a:xfrm>
              <a:off x="0" y="28575"/>
              <a:ext cx="4922192" cy="951614"/>
            </a:xfrm>
            <a:prstGeom prst="rect">
              <a:avLst/>
            </a:prstGeom>
          </p:spPr>
          <p:txBody>
            <a:bodyPr lIns="50800" tIns="50800" rIns="50800" bIns="50800" rtlCol="0" anchor="ctr"/>
            <a:lstStyle/>
            <a:p>
              <a:pPr algn="ctr">
                <a:lnSpc>
                  <a:spcPts val="2181"/>
                </a:lnSpc>
              </a:pPr>
              <a:endParaRPr/>
            </a:p>
          </p:txBody>
        </p:sp>
      </p:grpSp>
      <p:sp>
        <p:nvSpPr>
          <p:cNvPr id="5" name="TextBox 5"/>
          <p:cNvSpPr txBox="1"/>
          <p:nvPr/>
        </p:nvSpPr>
        <p:spPr>
          <a:xfrm>
            <a:off x="3033014" y="3860837"/>
            <a:ext cx="12221973" cy="3060926"/>
          </a:xfrm>
          <a:prstGeom prst="rect">
            <a:avLst/>
          </a:prstGeom>
        </p:spPr>
        <p:txBody>
          <a:bodyPr lIns="0" tIns="0" rIns="0" bIns="0" rtlCol="0" anchor="t">
            <a:spAutoFit/>
          </a:bodyPr>
          <a:lstStyle/>
          <a:p>
            <a:pPr algn="ctr">
              <a:lnSpc>
                <a:spcPts val="3427"/>
              </a:lnSpc>
              <a:spcBef>
                <a:spcPct val="0"/>
              </a:spcBef>
            </a:pPr>
            <a:r>
              <a:rPr lang="en-US" sz="3233" b="1">
                <a:solidFill>
                  <a:srgbClr val="FFFFFF"/>
                </a:solidFill>
                <a:latin typeface="Raleway Semi-Bold"/>
                <a:ea typeface="Raleway Semi-Bold"/>
                <a:cs typeface="Raleway Semi-Bold"/>
                <a:sym typeface="Raleway Semi-Bold"/>
              </a:rPr>
              <a:t>Nous souhaitons exprimer notre gratitude à M. Hakim Hafidi, professeur du cours, pour son expertise et ses conseils précieux qui ont grandement contribué à la réussite de ce projet. Nous remercions également M. Hamza Gamouh, et M. Yasser ADERGHAL, nos professeurs de travaux pratiques et encadrants, pour leurs soutien continu, leurs orientations pratiques et leurs encouragements tout au long de ce projet.</a:t>
            </a:r>
          </a:p>
        </p:txBody>
      </p:sp>
      <p:sp>
        <p:nvSpPr>
          <p:cNvPr id="6" name="TextBox 6"/>
          <p:cNvSpPr txBox="1"/>
          <p:nvPr/>
        </p:nvSpPr>
        <p:spPr>
          <a:xfrm>
            <a:off x="5070426" y="2556747"/>
            <a:ext cx="7802798" cy="1275514"/>
          </a:xfrm>
          <a:prstGeom prst="rect">
            <a:avLst/>
          </a:prstGeom>
        </p:spPr>
        <p:txBody>
          <a:bodyPr lIns="0" tIns="0" rIns="0" bIns="0" rtlCol="0" anchor="t">
            <a:spAutoFit/>
          </a:bodyPr>
          <a:lstStyle/>
          <a:p>
            <a:pPr algn="l">
              <a:lnSpc>
                <a:spcPts val="6864"/>
              </a:lnSpc>
            </a:pPr>
            <a:r>
              <a:rPr lang="en-US" sz="6476" b="1">
                <a:solidFill>
                  <a:srgbClr val="84E3F8"/>
                </a:solidFill>
                <a:latin typeface="TT Lakes Neue Bold"/>
                <a:ea typeface="TT Lakes Neue Bold"/>
                <a:cs typeface="TT Lakes Neue Bold"/>
                <a:sym typeface="TT Lakes Neue Bold"/>
              </a:rPr>
              <a:t>REMERCIE</a:t>
            </a:r>
            <a:r>
              <a:rPr lang="en-US" sz="6476" b="1">
                <a:solidFill>
                  <a:srgbClr val="FFFFFF"/>
                </a:solidFill>
                <a:latin typeface="TT Lakes Neue Bold"/>
                <a:ea typeface="TT Lakes Neue Bold"/>
                <a:cs typeface="TT Lakes Neue Bold"/>
                <a:sym typeface="TT Lakes Neue Bold"/>
              </a:rPr>
              <a:t>MENT</a:t>
            </a:r>
          </a:p>
          <a:p>
            <a:pPr algn="l">
              <a:lnSpc>
                <a:spcPts val="3257"/>
              </a:lnSpc>
              <a:spcBef>
                <a:spcPct val="0"/>
              </a:spcBef>
            </a:pPr>
            <a:endParaRPr lang="en-US" sz="6476" b="1">
              <a:solidFill>
                <a:srgbClr val="FFFFFF"/>
              </a:solidFill>
              <a:latin typeface="TT Lakes Neue Bold"/>
              <a:ea typeface="TT Lakes Neue Bold"/>
              <a:cs typeface="TT Lakes Neue Bold"/>
              <a:sym typeface="TT Lakes Neue Bold"/>
            </a:endParaRPr>
          </a:p>
        </p:txBody>
      </p:sp>
      <p:sp>
        <p:nvSpPr>
          <p:cNvPr id="7" name="Freeform 7"/>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2"/>
            <a:stretch>
              <a:fillRect/>
            </a:stretch>
          </a:blipFill>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9509488" y="2807984"/>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Freeform 3"/>
          <p:cNvSpPr/>
          <p:nvPr/>
        </p:nvSpPr>
        <p:spPr>
          <a:xfrm rot="-5400000">
            <a:off x="2953378" y="3768896"/>
            <a:ext cx="4146166" cy="6629044"/>
          </a:xfrm>
          <a:custGeom>
            <a:avLst/>
            <a:gdLst/>
            <a:ahLst/>
            <a:cxnLst/>
            <a:rect l="l" t="t" r="r" b="b"/>
            <a:pathLst>
              <a:path w="4146166" h="6629044">
                <a:moveTo>
                  <a:pt x="0" y="0"/>
                </a:moveTo>
                <a:lnTo>
                  <a:pt x="4146165" y="0"/>
                </a:lnTo>
                <a:lnTo>
                  <a:pt x="4146165" y="6629044"/>
                </a:lnTo>
                <a:lnTo>
                  <a:pt x="0" y="66290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grpSp>
        <p:nvGrpSpPr>
          <p:cNvPr id="4" name="Group 4"/>
          <p:cNvGrpSpPr/>
          <p:nvPr/>
        </p:nvGrpSpPr>
        <p:grpSpPr>
          <a:xfrm>
            <a:off x="2403276" y="5267325"/>
            <a:ext cx="5246370" cy="3454914"/>
            <a:chOff x="0" y="0"/>
            <a:chExt cx="812800" cy="535257"/>
          </a:xfrm>
        </p:grpSpPr>
        <p:sp>
          <p:nvSpPr>
            <p:cNvPr id="5" name="Freeform 5"/>
            <p:cNvSpPr/>
            <p:nvPr/>
          </p:nvSpPr>
          <p:spPr>
            <a:xfrm>
              <a:off x="0" y="0"/>
              <a:ext cx="812800" cy="535257"/>
            </a:xfrm>
            <a:custGeom>
              <a:avLst/>
              <a:gdLst/>
              <a:ahLst/>
              <a:cxnLst/>
              <a:rect l="l" t="t" r="r" b="b"/>
              <a:pathLst>
                <a:path w="812800" h="535257">
                  <a:moveTo>
                    <a:pt x="0" y="0"/>
                  </a:moveTo>
                  <a:lnTo>
                    <a:pt x="812800" y="0"/>
                  </a:lnTo>
                  <a:lnTo>
                    <a:pt x="812800" y="535257"/>
                  </a:lnTo>
                  <a:lnTo>
                    <a:pt x="0" y="535257"/>
                  </a:lnTo>
                  <a:close/>
                </a:path>
              </a:pathLst>
            </a:custGeom>
            <a:blipFill>
              <a:blip r:embed="rId6"/>
              <a:stretch>
                <a:fillRect t="-15927" b="-112421"/>
              </a:stretch>
            </a:blipFill>
          </p:spPr>
          <p:txBody>
            <a:bodyPr/>
            <a:lstStyle/>
            <a:p>
              <a:endParaRPr lang="fr-FR"/>
            </a:p>
          </p:txBody>
        </p:sp>
      </p:grpSp>
      <p:sp>
        <p:nvSpPr>
          <p:cNvPr id="6" name="TextBox 6"/>
          <p:cNvSpPr txBox="1"/>
          <p:nvPr/>
        </p:nvSpPr>
        <p:spPr>
          <a:xfrm>
            <a:off x="1711939" y="3662375"/>
            <a:ext cx="6629044" cy="1167826"/>
          </a:xfrm>
          <a:prstGeom prst="rect">
            <a:avLst/>
          </a:prstGeom>
        </p:spPr>
        <p:txBody>
          <a:bodyPr lIns="0" tIns="0" rIns="0" bIns="0" rtlCol="0" anchor="t">
            <a:spAutoFit/>
          </a:bodyPr>
          <a:lstStyle/>
          <a:p>
            <a:pPr algn="l">
              <a:lnSpc>
                <a:spcPts val="8936"/>
              </a:lnSpc>
              <a:spcBef>
                <a:spcPct val="0"/>
              </a:spcBef>
            </a:pPr>
            <a:r>
              <a:rPr lang="en-US" sz="8430" b="1">
                <a:solidFill>
                  <a:srgbClr val="84E3F8"/>
                </a:solidFill>
                <a:latin typeface="TT Lakes Neue Bold"/>
                <a:ea typeface="TT Lakes Neue Bold"/>
                <a:cs typeface="TT Lakes Neue Bold"/>
                <a:sym typeface="TT Lakes Neue Bold"/>
              </a:rPr>
              <a:t>PROBLÈME</a:t>
            </a:r>
          </a:p>
        </p:txBody>
      </p:sp>
      <p:sp>
        <p:nvSpPr>
          <p:cNvPr id="7" name="TextBox 7"/>
          <p:cNvSpPr txBox="1"/>
          <p:nvPr/>
        </p:nvSpPr>
        <p:spPr>
          <a:xfrm>
            <a:off x="9953098" y="3126170"/>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id="8" name="TextBox 8"/>
          <p:cNvSpPr txBox="1"/>
          <p:nvPr/>
        </p:nvSpPr>
        <p:spPr>
          <a:xfrm>
            <a:off x="10659749" y="3116645"/>
            <a:ext cx="3811192" cy="304627"/>
          </a:xfrm>
          <a:prstGeom prst="rect">
            <a:avLst/>
          </a:prstGeom>
        </p:spPr>
        <p:txBody>
          <a:bodyPr lIns="0" tIns="0" rIns="0" bIns="0" rtlCol="0" anchor="t">
            <a:spAutoFit/>
          </a:bodyPr>
          <a:lstStyle/>
          <a:p>
            <a:pPr algn="l">
              <a:lnSpc>
                <a:spcPts val="2261"/>
              </a:lnSpc>
              <a:spcBef>
                <a:spcPct val="0"/>
              </a:spcBef>
            </a:pPr>
            <a:r>
              <a:rPr lang="en-US" sz="2133" b="1" dirty="0">
                <a:solidFill>
                  <a:srgbClr val="FFFFFF"/>
                </a:solidFill>
                <a:latin typeface="Raleway Bold"/>
                <a:ea typeface="Raleway Bold"/>
                <a:cs typeface="Raleway Bold"/>
                <a:sym typeface="Raleway Bold"/>
              </a:rPr>
              <a:t>DOCUMENTS</a:t>
            </a:r>
          </a:p>
        </p:txBody>
      </p:sp>
      <p:sp>
        <p:nvSpPr>
          <p:cNvPr id="9" name="TextBox 9"/>
          <p:cNvSpPr txBox="1"/>
          <p:nvPr/>
        </p:nvSpPr>
        <p:spPr>
          <a:xfrm>
            <a:off x="10659749" y="3698123"/>
            <a:ext cx="4955189" cy="846216"/>
          </a:xfrm>
          <a:prstGeom prst="rect">
            <a:avLst/>
          </a:prstGeom>
        </p:spPr>
        <p:txBody>
          <a:bodyPr lIns="0" tIns="0" rIns="0" bIns="0" rtlCol="0" anchor="t">
            <a:spAutoFit/>
          </a:bodyPr>
          <a:lstStyle/>
          <a:p>
            <a:pPr algn="l">
              <a:lnSpc>
                <a:spcPts val="2181"/>
              </a:lnSpc>
            </a:pPr>
            <a:r>
              <a:rPr lang="en-US" sz="2058" b="1">
                <a:solidFill>
                  <a:srgbClr val="FFFFFF"/>
                </a:solidFill>
                <a:latin typeface="Raleway Semi-Bold"/>
                <a:ea typeface="Raleway Semi-Bold"/>
                <a:cs typeface="Raleway Semi-Bold"/>
                <a:sym typeface="Raleway Semi-Bold"/>
              </a:rPr>
              <a:t>Gestion inefficace des documents liés à l'automobile.</a:t>
            </a:r>
          </a:p>
          <a:p>
            <a:pPr algn="l">
              <a:lnSpc>
                <a:spcPts val="2181"/>
              </a:lnSpc>
              <a:spcBef>
                <a:spcPct val="0"/>
              </a:spcBef>
            </a:pPr>
            <a:endParaRPr lang="en-US" sz="2058" b="1">
              <a:solidFill>
                <a:srgbClr val="FFFFFF"/>
              </a:solidFill>
              <a:latin typeface="Raleway Semi-Bold"/>
              <a:ea typeface="Raleway Semi-Bold"/>
              <a:cs typeface="Raleway Semi-Bold"/>
              <a:sym typeface="Raleway Semi-Bold"/>
            </a:endParaRPr>
          </a:p>
        </p:txBody>
      </p:sp>
      <p:sp>
        <p:nvSpPr>
          <p:cNvPr id="10" name="Freeform 10"/>
          <p:cNvSpPr/>
          <p:nvPr/>
        </p:nvSpPr>
        <p:spPr>
          <a:xfrm>
            <a:off x="9509488" y="4830201"/>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1" name="TextBox 11"/>
          <p:cNvSpPr txBox="1"/>
          <p:nvPr/>
        </p:nvSpPr>
        <p:spPr>
          <a:xfrm>
            <a:off x="9953098" y="5148387"/>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id="12" name="TextBox 12"/>
          <p:cNvSpPr txBox="1"/>
          <p:nvPr/>
        </p:nvSpPr>
        <p:spPr>
          <a:xfrm>
            <a:off x="10659749" y="5138862"/>
            <a:ext cx="4955189"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INFORMATIONS</a:t>
            </a:r>
          </a:p>
        </p:txBody>
      </p:sp>
      <p:sp>
        <p:nvSpPr>
          <p:cNvPr id="13" name="TextBox 13"/>
          <p:cNvSpPr txBox="1"/>
          <p:nvPr/>
        </p:nvSpPr>
        <p:spPr>
          <a:xfrm>
            <a:off x="10659749" y="5720340"/>
            <a:ext cx="6377190" cy="846216"/>
          </a:xfrm>
          <a:prstGeom prst="rect">
            <a:avLst/>
          </a:prstGeom>
        </p:spPr>
        <p:txBody>
          <a:bodyPr lIns="0" tIns="0" rIns="0" bIns="0" rtlCol="0" anchor="t">
            <a:spAutoFit/>
          </a:bodyPr>
          <a:lstStyle/>
          <a:p>
            <a:pPr algn="l">
              <a:lnSpc>
                <a:spcPts val="2181"/>
              </a:lnSpc>
            </a:pPr>
            <a:r>
              <a:rPr lang="en-US" sz="2058" b="1">
                <a:solidFill>
                  <a:srgbClr val="FFFFFF"/>
                </a:solidFill>
                <a:latin typeface="Raleway Semi-Bold"/>
                <a:ea typeface="Raleway Semi-Bold"/>
                <a:cs typeface="Raleway Semi-Bold"/>
                <a:sym typeface="Raleway Semi-Bold"/>
              </a:rPr>
              <a:t>•Difficulté à trouver des informations pertinentes rapidement.</a:t>
            </a:r>
          </a:p>
          <a:p>
            <a:pPr algn="l">
              <a:lnSpc>
                <a:spcPts val="2181"/>
              </a:lnSpc>
              <a:spcBef>
                <a:spcPct val="0"/>
              </a:spcBef>
            </a:pPr>
            <a:endParaRPr lang="en-US" sz="2058" b="1">
              <a:solidFill>
                <a:srgbClr val="FFFFFF"/>
              </a:solidFill>
              <a:latin typeface="Raleway Semi-Bold"/>
              <a:ea typeface="Raleway Semi-Bold"/>
              <a:cs typeface="Raleway Semi-Bold"/>
              <a:sym typeface="Raleway Semi-Bold"/>
            </a:endParaRPr>
          </a:p>
        </p:txBody>
      </p:sp>
      <p:sp>
        <p:nvSpPr>
          <p:cNvPr id="14" name="Freeform 14"/>
          <p:cNvSpPr/>
          <p:nvPr/>
        </p:nvSpPr>
        <p:spPr>
          <a:xfrm>
            <a:off x="9509488" y="6852417"/>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5" name="TextBox 15"/>
          <p:cNvSpPr txBox="1"/>
          <p:nvPr/>
        </p:nvSpPr>
        <p:spPr>
          <a:xfrm>
            <a:off x="9953098" y="7170604"/>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3.</a:t>
            </a:r>
          </a:p>
        </p:txBody>
      </p:sp>
      <p:sp>
        <p:nvSpPr>
          <p:cNvPr id="16" name="TextBox 16"/>
          <p:cNvSpPr txBox="1"/>
          <p:nvPr/>
        </p:nvSpPr>
        <p:spPr>
          <a:xfrm>
            <a:off x="10659749" y="7161079"/>
            <a:ext cx="3811192"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AUTOMATISATION</a:t>
            </a:r>
          </a:p>
        </p:txBody>
      </p:sp>
      <p:sp>
        <p:nvSpPr>
          <p:cNvPr id="17" name="TextBox 17"/>
          <p:cNvSpPr txBox="1"/>
          <p:nvPr/>
        </p:nvSpPr>
        <p:spPr>
          <a:xfrm>
            <a:off x="10659749" y="7742556"/>
            <a:ext cx="6377190" cy="569991"/>
          </a:xfrm>
          <a:prstGeom prst="rect">
            <a:avLst/>
          </a:prstGeom>
        </p:spPr>
        <p:txBody>
          <a:bodyPr lIns="0" tIns="0" rIns="0" bIns="0" rtlCol="0" anchor="t">
            <a:spAutoFit/>
          </a:bodyPr>
          <a:lstStyle/>
          <a:p>
            <a:pPr algn="l">
              <a:lnSpc>
                <a:spcPts val="2181"/>
              </a:lnSpc>
              <a:spcBef>
                <a:spcPct val="0"/>
              </a:spcBef>
            </a:pPr>
            <a:r>
              <a:rPr lang="en-US" sz="2058" b="1">
                <a:solidFill>
                  <a:srgbClr val="FFFFFF"/>
                </a:solidFill>
                <a:latin typeface="Raleway Semi-Bold"/>
                <a:ea typeface="Raleway Semi-Bold"/>
                <a:cs typeface="Raleway Semi-Bold"/>
                <a:sym typeface="Raleway Semi-Bold"/>
              </a:rPr>
              <a:t>Besoin d'automatiser le diagnostic et les conseils d'entretien.</a:t>
            </a:r>
          </a:p>
        </p:txBody>
      </p:sp>
      <p:sp>
        <p:nvSpPr>
          <p:cNvPr id="18" name="Freeform 18"/>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7"/>
            <a:stretch>
              <a:fillRect/>
            </a:stretch>
          </a:blipFill>
        </p:spPr>
        <p:txBody>
          <a:bodyPr/>
          <a:lstStyle/>
          <a:p>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8726356" y="-1898039"/>
            <a:ext cx="9981859" cy="13795182"/>
            <a:chOff x="0" y="0"/>
            <a:chExt cx="2628967" cy="3633299"/>
          </a:xfrm>
        </p:grpSpPr>
        <p:sp>
          <p:nvSpPr>
            <p:cNvPr id="3" name="Freeform 3"/>
            <p:cNvSpPr/>
            <p:nvPr/>
          </p:nvSpPr>
          <p:spPr>
            <a:xfrm>
              <a:off x="0" y="0"/>
              <a:ext cx="2628967" cy="3633299"/>
            </a:xfrm>
            <a:custGeom>
              <a:avLst/>
              <a:gdLst/>
              <a:ahLst/>
              <a:cxnLst/>
              <a:rect l="l" t="t" r="r" b="b"/>
              <a:pathLst>
                <a:path w="2628967" h="3633299">
                  <a:moveTo>
                    <a:pt x="0" y="0"/>
                  </a:moveTo>
                  <a:lnTo>
                    <a:pt x="2628967" y="0"/>
                  </a:lnTo>
                  <a:lnTo>
                    <a:pt x="2628967" y="3633299"/>
                  </a:lnTo>
                  <a:lnTo>
                    <a:pt x="0" y="363329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4" name="TextBox 4"/>
            <p:cNvSpPr txBox="1"/>
            <p:nvPr/>
          </p:nvSpPr>
          <p:spPr>
            <a:xfrm>
              <a:off x="0" y="28575"/>
              <a:ext cx="2628967" cy="3604724"/>
            </a:xfrm>
            <a:prstGeom prst="rect">
              <a:avLst/>
            </a:prstGeom>
          </p:spPr>
          <p:txBody>
            <a:bodyPr lIns="50800" tIns="50800" rIns="50800" bIns="50800" rtlCol="0" anchor="ctr"/>
            <a:lstStyle/>
            <a:p>
              <a:pPr algn="ctr">
                <a:lnSpc>
                  <a:spcPts val="2181"/>
                </a:lnSpc>
              </a:pPr>
              <a:endParaRPr/>
            </a:p>
          </p:txBody>
        </p:sp>
      </p:grpSp>
      <p:sp>
        <p:nvSpPr>
          <p:cNvPr id="5" name="Freeform 5"/>
          <p:cNvSpPr/>
          <p:nvPr/>
        </p:nvSpPr>
        <p:spPr>
          <a:xfrm rot="-5400000">
            <a:off x="1300272" y="3327963"/>
            <a:ext cx="7421720" cy="5573037"/>
          </a:xfrm>
          <a:custGeom>
            <a:avLst/>
            <a:gdLst/>
            <a:ahLst/>
            <a:cxnLst/>
            <a:rect l="l" t="t" r="r" b="b"/>
            <a:pathLst>
              <a:path w="7421720" h="5573037">
                <a:moveTo>
                  <a:pt x="0" y="0"/>
                </a:moveTo>
                <a:lnTo>
                  <a:pt x="7421719" y="0"/>
                </a:lnTo>
                <a:lnTo>
                  <a:pt x="7421719" y="5573036"/>
                </a:lnTo>
                <a:lnTo>
                  <a:pt x="0" y="5573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6" name="Group 6"/>
          <p:cNvGrpSpPr/>
          <p:nvPr/>
        </p:nvGrpSpPr>
        <p:grpSpPr>
          <a:xfrm>
            <a:off x="2925279" y="3122331"/>
            <a:ext cx="4261262" cy="6013018"/>
            <a:chOff x="0" y="0"/>
            <a:chExt cx="660181" cy="931574"/>
          </a:xfrm>
        </p:grpSpPr>
        <p:sp>
          <p:nvSpPr>
            <p:cNvPr id="7" name="Freeform 7"/>
            <p:cNvSpPr/>
            <p:nvPr/>
          </p:nvSpPr>
          <p:spPr>
            <a:xfrm>
              <a:off x="0" y="0"/>
              <a:ext cx="660181" cy="931574"/>
            </a:xfrm>
            <a:custGeom>
              <a:avLst/>
              <a:gdLst/>
              <a:ahLst/>
              <a:cxnLst/>
              <a:rect l="l" t="t" r="r" b="b"/>
              <a:pathLst>
                <a:path w="660181" h="931574">
                  <a:moveTo>
                    <a:pt x="0" y="0"/>
                  </a:moveTo>
                  <a:lnTo>
                    <a:pt x="660181" y="0"/>
                  </a:lnTo>
                  <a:lnTo>
                    <a:pt x="660181" y="931574"/>
                  </a:lnTo>
                  <a:lnTo>
                    <a:pt x="0" y="931574"/>
                  </a:lnTo>
                  <a:close/>
                </a:path>
              </a:pathLst>
            </a:custGeom>
            <a:blipFill>
              <a:blip r:embed="rId4"/>
              <a:stretch>
                <a:fillRect l="-83706" r="-27824"/>
              </a:stretch>
            </a:blipFill>
          </p:spPr>
          <p:txBody>
            <a:bodyPr/>
            <a:lstStyle/>
            <a:p>
              <a:endParaRPr lang="fr-FR"/>
            </a:p>
          </p:txBody>
        </p:sp>
      </p:grpSp>
      <p:sp>
        <p:nvSpPr>
          <p:cNvPr id="8" name="TextBox 8"/>
          <p:cNvSpPr txBox="1"/>
          <p:nvPr/>
        </p:nvSpPr>
        <p:spPr>
          <a:xfrm>
            <a:off x="9449807" y="3143945"/>
            <a:ext cx="6436672" cy="1167826"/>
          </a:xfrm>
          <a:prstGeom prst="rect">
            <a:avLst/>
          </a:prstGeom>
        </p:spPr>
        <p:txBody>
          <a:bodyPr lIns="0" tIns="0" rIns="0" bIns="0" rtlCol="0" anchor="t">
            <a:spAutoFit/>
          </a:bodyPr>
          <a:lstStyle/>
          <a:p>
            <a:pPr algn="l">
              <a:lnSpc>
                <a:spcPts val="8936"/>
              </a:lnSpc>
              <a:spcBef>
                <a:spcPct val="0"/>
              </a:spcBef>
            </a:pPr>
            <a:r>
              <a:rPr lang="en-US" sz="8430" b="1">
                <a:solidFill>
                  <a:srgbClr val="FFFFFF"/>
                </a:solidFill>
                <a:latin typeface="TT Lakes Neue Bold"/>
                <a:ea typeface="TT Lakes Neue Bold"/>
                <a:cs typeface="TT Lakes Neue Bold"/>
                <a:sym typeface="TT Lakes Neue Bold"/>
              </a:rPr>
              <a:t>SOLUTION</a:t>
            </a:r>
          </a:p>
        </p:txBody>
      </p:sp>
      <p:sp>
        <p:nvSpPr>
          <p:cNvPr id="9" name="TextBox 9"/>
          <p:cNvSpPr txBox="1"/>
          <p:nvPr/>
        </p:nvSpPr>
        <p:spPr>
          <a:xfrm>
            <a:off x="9449807" y="2163114"/>
            <a:ext cx="5702432" cy="1167826"/>
          </a:xfrm>
          <a:prstGeom prst="rect">
            <a:avLst/>
          </a:prstGeom>
        </p:spPr>
        <p:txBody>
          <a:bodyPr lIns="0" tIns="0" rIns="0" bIns="0" rtlCol="0" anchor="t">
            <a:spAutoFit/>
          </a:bodyPr>
          <a:lstStyle/>
          <a:p>
            <a:pPr algn="l">
              <a:lnSpc>
                <a:spcPts val="8936"/>
              </a:lnSpc>
              <a:spcBef>
                <a:spcPct val="0"/>
              </a:spcBef>
            </a:pPr>
            <a:r>
              <a:rPr lang="en-US" sz="8430" b="1">
                <a:solidFill>
                  <a:srgbClr val="84E3F8"/>
                </a:solidFill>
                <a:latin typeface="TT Lakes Neue Bold"/>
                <a:ea typeface="TT Lakes Neue Bold"/>
                <a:cs typeface="TT Lakes Neue Bold"/>
                <a:sym typeface="TT Lakes Neue Bold"/>
              </a:rPr>
              <a:t>NOTRE</a:t>
            </a:r>
          </a:p>
        </p:txBody>
      </p:sp>
      <p:sp>
        <p:nvSpPr>
          <p:cNvPr id="10" name="TextBox 10"/>
          <p:cNvSpPr txBox="1"/>
          <p:nvPr/>
        </p:nvSpPr>
        <p:spPr>
          <a:xfrm>
            <a:off x="9449807" y="5018602"/>
            <a:ext cx="7284546" cy="3056016"/>
          </a:xfrm>
          <a:prstGeom prst="rect">
            <a:avLst/>
          </a:prstGeom>
        </p:spPr>
        <p:txBody>
          <a:bodyPr lIns="0" tIns="0" rIns="0" bIns="0" rtlCol="0" anchor="t">
            <a:spAutoFit/>
          </a:bodyPr>
          <a:lstStyle/>
          <a:p>
            <a:pPr algn="l">
              <a:lnSpc>
                <a:spcPts val="2181"/>
              </a:lnSpc>
            </a:pPr>
            <a:r>
              <a:rPr lang="en-US" sz="2058" b="1">
                <a:solidFill>
                  <a:srgbClr val="FFFFFF"/>
                </a:solidFill>
                <a:latin typeface="Raleway Semi-Bold"/>
                <a:ea typeface="Raleway Semi-Bold"/>
                <a:cs typeface="Raleway Semi-Bold"/>
                <a:sym typeface="Raleway Semi-Bold"/>
              </a:rPr>
              <a:t>- Une application alimentée par l'IA pour simplifier la gestion automobile.</a:t>
            </a:r>
          </a:p>
          <a:p>
            <a:pPr algn="l">
              <a:lnSpc>
                <a:spcPts val="2181"/>
              </a:lnSpc>
            </a:pPr>
            <a:endParaRPr lang="en-US" sz="2058" b="1">
              <a:solidFill>
                <a:srgbClr val="FFFFFF"/>
              </a:solidFill>
              <a:latin typeface="Raleway Semi-Bold"/>
              <a:ea typeface="Raleway Semi-Bold"/>
              <a:cs typeface="Raleway Semi-Bold"/>
              <a:sym typeface="Raleway Semi-Bold"/>
            </a:endParaRPr>
          </a:p>
          <a:p>
            <a:pPr algn="l">
              <a:lnSpc>
                <a:spcPts val="2181"/>
              </a:lnSpc>
            </a:pPr>
            <a:r>
              <a:rPr lang="en-US" sz="2058" b="1">
                <a:solidFill>
                  <a:srgbClr val="FFFFFF"/>
                </a:solidFill>
                <a:latin typeface="Raleway Semi-Bold"/>
                <a:ea typeface="Raleway Semi-Bold"/>
                <a:cs typeface="Raleway Semi-Bold"/>
                <a:sym typeface="Raleway Semi-Bold"/>
              </a:rPr>
              <a:t>- Utilisation de FAISS pour la recherche sémantique.</a:t>
            </a:r>
          </a:p>
          <a:p>
            <a:pPr algn="l">
              <a:lnSpc>
                <a:spcPts val="2181"/>
              </a:lnSpc>
            </a:pPr>
            <a:endParaRPr lang="en-US" sz="2058" b="1">
              <a:solidFill>
                <a:srgbClr val="FFFFFF"/>
              </a:solidFill>
              <a:latin typeface="Raleway Semi-Bold"/>
              <a:ea typeface="Raleway Semi-Bold"/>
              <a:cs typeface="Raleway Semi-Bold"/>
              <a:sym typeface="Raleway Semi-Bold"/>
            </a:endParaRPr>
          </a:p>
          <a:p>
            <a:pPr algn="l">
              <a:lnSpc>
                <a:spcPts val="2181"/>
              </a:lnSpc>
            </a:pPr>
            <a:r>
              <a:rPr lang="en-US" sz="2058" b="1">
                <a:solidFill>
                  <a:srgbClr val="FFFFFF"/>
                </a:solidFill>
                <a:latin typeface="Raleway Semi-Bold"/>
                <a:ea typeface="Raleway Semi-Bold"/>
                <a:cs typeface="Raleway Semi-Bold"/>
                <a:sym typeface="Raleway Semi-Bold"/>
              </a:rPr>
              <a:t>- Intégration de l'API Gemini pour générer des réponses enrichies.</a:t>
            </a:r>
          </a:p>
          <a:p>
            <a:pPr algn="l">
              <a:lnSpc>
                <a:spcPts val="2181"/>
              </a:lnSpc>
            </a:pPr>
            <a:endParaRPr lang="en-US" sz="2058" b="1">
              <a:solidFill>
                <a:srgbClr val="FFFFFF"/>
              </a:solidFill>
              <a:latin typeface="Raleway Semi-Bold"/>
              <a:ea typeface="Raleway Semi-Bold"/>
              <a:cs typeface="Raleway Semi-Bold"/>
              <a:sym typeface="Raleway Semi-Bold"/>
            </a:endParaRPr>
          </a:p>
          <a:p>
            <a:pPr algn="l">
              <a:lnSpc>
                <a:spcPts val="2181"/>
              </a:lnSpc>
            </a:pPr>
            <a:r>
              <a:rPr lang="en-US" sz="2058" b="1">
                <a:solidFill>
                  <a:srgbClr val="FFFFFF"/>
                </a:solidFill>
                <a:latin typeface="Raleway Semi-Bold"/>
                <a:ea typeface="Raleway Semi-Bold"/>
                <a:cs typeface="Raleway Semi-Bold"/>
                <a:sym typeface="Raleway Semi-Bold"/>
              </a:rPr>
              <a:t>- Backend et frontend connectés pour une expérience fluide.</a:t>
            </a:r>
          </a:p>
          <a:p>
            <a:pPr algn="l">
              <a:lnSpc>
                <a:spcPts val="2181"/>
              </a:lnSpc>
              <a:spcBef>
                <a:spcPct val="0"/>
              </a:spcBef>
            </a:pPr>
            <a:endParaRPr lang="en-US" sz="2058" b="1">
              <a:solidFill>
                <a:srgbClr val="FFFFFF"/>
              </a:solidFill>
              <a:latin typeface="Raleway Semi-Bold"/>
              <a:ea typeface="Raleway Semi-Bold"/>
              <a:cs typeface="Raleway Semi-Bold"/>
              <a:sym typeface="Raleway Semi-Bold"/>
            </a:endParaRPr>
          </a:p>
        </p:txBody>
      </p:sp>
      <p:sp>
        <p:nvSpPr>
          <p:cNvPr id="11" name="Freeform 11"/>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4111353" y="1495490"/>
            <a:ext cx="9756040" cy="2447879"/>
          </a:xfrm>
          <a:custGeom>
            <a:avLst/>
            <a:gdLst/>
            <a:ahLst/>
            <a:cxnLst/>
            <a:rect l="l" t="t" r="r" b="b"/>
            <a:pathLst>
              <a:path w="9756040" h="2447879">
                <a:moveTo>
                  <a:pt x="0" y="0"/>
                </a:moveTo>
                <a:lnTo>
                  <a:pt x="9756040" y="0"/>
                </a:lnTo>
                <a:lnTo>
                  <a:pt x="9756040" y="2447879"/>
                </a:lnTo>
                <a:lnTo>
                  <a:pt x="0" y="2447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TextBox 3"/>
          <p:cNvSpPr txBox="1"/>
          <p:nvPr/>
        </p:nvSpPr>
        <p:spPr>
          <a:xfrm>
            <a:off x="5195052" y="2338504"/>
            <a:ext cx="6734397" cy="838050"/>
          </a:xfrm>
          <a:prstGeom prst="rect">
            <a:avLst/>
          </a:prstGeom>
        </p:spPr>
        <p:txBody>
          <a:bodyPr lIns="0" tIns="0" rIns="0" bIns="0" rtlCol="0" anchor="t">
            <a:spAutoFit/>
          </a:bodyPr>
          <a:lstStyle/>
          <a:p>
            <a:pPr algn="l">
              <a:lnSpc>
                <a:spcPts val="6358"/>
              </a:lnSpc>
              <a:spcBef>
                <a:spcPct val="0"/>
              </a:spcBef>
            </a:pPr>
            <a:r>
              <a:rPr lang="en-US" sz="5999" b="1">
                <a:solidFill>
                  <a:srgbClr val="FFFFFF"/>
                </a:solidFill>
                <a:latin typeface="TT Lakes Neue Bold"/>
                <a:ea typeface="TT Lakes Neue Bold"/>
                <a:cs typeface="TT Lakes Neue Bold"/>
                <a:sym typeface="TT Lakes Neue Bold"/>
              </a:rPr>
              <a:t>ARCHITECTURE</a:t>
            </a:r>
          </a:p>
        </p:txBody>
      </p:sp>
      <p:sp>
        <p:nvSpPr>
          <p:cNvPr id="4" name="TextBox 4"/>
          <p:cNvSpPr txBox="1"/>
          <p:nvPr/>
        </p:nvSpPr>
        <p:spPr>
          <a:xfrm>
            <a:off x="11826158" y="2345974"/>
            <a:ext cx="1561029" cy="830580"/>
          </a:xfrm>
          <a:prstGeom prst="rect">
            <a:avLst/>
          </a:prstGeom>
        </p:spPr>
        <p:txBody>
          <a:bodyPr lIns="0" tIns="0" rIns="0" bIns="0" rtlCol="0" anchor="t">
            <a:spAutoFit/>
          </a:bodyPr>
          <a:lstStyle/>
          <a:p>
            <a:pPr algn="l">
              <a:lnSpc>
                <a:spcPts val="6360"/>
              </a:lnSpc>
              <a:spcBef>
                <a:spcPct val="0"/>
              </a:spcBef>
            </a:pPr>
            <a:r>
              <a:rPr lang="en-US" sz="6000" b="1">
                <a:solidFill>
                  <a:srgbClr val="84E3F8"/>
                </a:solidFill>
                <a:latin typeface="TT Lakes Neue Bold"/>
                <a:ea typeface="TT Lakes Neue Bold"/>
                <a:cs typeface="TT Lakes Neue Bold"/>
                <a:sym typeface="TT Lakes Neue Bold"/>
              </a:rPr>
              <a:t>AI</a:t>
            </a:r>
          </a:p>
        </p:txBody>
      </p:sp>
      <p:grpSp>
        <p:nvGrpSpPr>
          <p:cNvPr id="5" name="Group 5"/>
          <p:cNvGrpSpPr/>
          <p:nvPr/>
        </p:nvGrpSpPr>
        <p:grpSpPr>
          <a:xfrm>
            <a:off x="-200474" y="4192382"/>
            <a:ext cx="18688947" cy="3721654"/>
            <a:chOff x="0" y="0"/>
            <a:chExt cx="4922192" cy="980189"/>
          </a:xfrm>
        </p:grpSpPr>
        <p:sp>
          <p:nvSpPr>
            <p:cNvPr id="6" name="Freeform 6"/>
            <p:cNvSpPr/>
            <p:nvPr/>
          </p:nvSpPr>
          <p:spPr>
            <a:xfrm>
              <a:off x="0" y="0"/>
              <a:ext cx="4922192" cy="980189"/>
            </a:xfrm>
            <a:custGeom>
              <a:avLst/>
              <a:gdLst/>
              <a:ahLst/>
              <a:cxnLst/>
              <a:rect l="l" t="t" r="r" b="b"/>
              <a:pathLst>
                <a:path w="4922192" h="980189">
                  <a:moveTo>
                    <a:pt x="0" y="0"/>
                  </a:moveTo>
                  <a:lnTo>
                    <a:pt x="4922192" y="0"/>
                  </a:lnTo>
                  <a:lnTo>
                    <a:pt x="4922192" y="980189"/>
                  </a:lnTo>
                  <a:lnTo>
                    <a:pt x="0" y="98018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7" name="TextBox 7"/>
            <p:cNvSpPr txBox="1"/>
            <p:nvPr/>
          </p:nvSpPr>
          <p:spPr>
            <a:xfrm>
              <a:off x="0" y="28575"/>
              <a:ext cx="4922192" cy="951614"/>
            </a:xfrm>
            <a:prstGeom prst="rect">
              <a:avLst/>
            </a:prstGeom>
          </p:spPr>
          <p:txBody>
            <a:bodyPr lIns="50800" tIns="50800" rIns="50800" bIns="50800" rtlCol="0" anchor="ctr"/>
            <a:lstStyle/>
            <a:p>
              <a:pPr algn="ctr">
                <a:lnSpc>
                  <a:spcPts val="2181"/>
                </a:lnSpc>
              </a:pPr>
              <a:endParaRPr/>
            </a:p>
          </p:txBody>
        </p:sp>
      </p:grpSp>
      <p:sp>
        <p:nvSpPr>
          <p:cNvPr id="8" name="Freeform 8"/>
          <p:cNvSpPr/>
          <p:nvPr/>
        </p:nvSpPr>
        <p:spPr>
          <a:xfrm>
            <a:off x="273521" y="4805016"/>
            <a:ext cx="774318" cy="760240"/>
          </a:xfrm>
          <a:custGeom>
            <a:avLst/>
            <a:gdLst/>
            <a:ahLst/>
            <a:cxnLst/>
            <a:rect l="l" t="t" r="r" b="b"/>
            <a:pathLst>
              <a:path w="774318" h="760240">
                <a:moveTo>
                  <a:pt x="0" y="0"/>
                </a:moveTo>
                <a:lnTo>
                  <a:pt x="774318" y="0"/>
                </a:lnTo>
                <a:lnTo>
                  <a:pt x="774318"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9" name="TextBox 9"/>
          <p:cNvSpPr txBox="1"/>
          <p:nvPr/>
        </p:nvSpPr>
        <p:spPr>
          <a:xfrm>
            <a:off x="660680"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1.</a:t>
            </a:r>
          </a:p>
        </p:txBody>
      </p:sp>
      <p:sp>
        <p:nvSpPr>
          <p:cNvPr id="10" name="TextBox 10"/>
          <p:cNvSpPr txBox="1"/>
          <p:nvPr/>
        </p:nvSpPr>
        <p:spPr>
          <a:xfrm>
            <a:off x="1277407" y="5076823"/>
            <a:ext cx="2494188"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FRONTEND</a:t>
            </a:r>
          </a:p>
        </p:txBody>
      </p:sp>
      <p:sp>
        <p:nvSpPr>
          <p:cNvPr id="11" name="TextBox 11"/>
          <p:cNvSpPr txBox="1"/>
          <p:nvPr/>
        </p:nvSpPr>
        <p:spPr>
          <a:xfrm>
            <a:off x="1277407" y="5584305"/>
            <a:ext cx="3324600" cy="1717097"/>
          </a:xfrm>
          <a:prstGeom prst="rect">
            <a:avLst/>
          </a:prstGeom>
        </p:spPr>
        <p:txBody>
          <a:bodyPr lIns="0" tIns="0" rIns="0" bIns="0" rtlCol="0" anchor="t">
            <a:spAutoFit/>
          </a:bodyPr>
          <a:lstStyle/>
          <a:p>
            <a:pPr algn="l">
              <a:lnSpc>
                <a:spcPts val="2539"/>
              </a:lnSpc>
            </a:pPr>
            <a:r>
              <a:rPr lang="en-US" sz="2396" b="1">
                <a:solidFill>
                  <a:srgbClr val="FFFFFF"/>
                </a:solidFill>
                <a:latin typeface="Raleway Semi-Bold"/>
                <a:ea typeface="Raleway Semi-Bold"/>
                <a:cs typeface="Raleway Semi-Bold"/>
                <a:sym typeface="Raleway Semi-Bold"/>
              </a:rPr>
              <a:t>Interface utilisateur développée avec Streamlit.</a:t>
            </a:r>
          </a:p>
          <a:p>
            <a:pPr algn="l">
              <a:lnSpc>
                <a:spcPts val="5719"/>
              </a:lnSpc>
              <a:spcBef>
                <a:spcPct val="0"/>
              </a:spcBef>
            </a:pPr>
            <a:endParaRPr lang="en-US" sz="2396" b="1">
              <a:solidFill>
                <a:srgbClr val="FFFFFF"/>
              </a:solidFill>
              <a:latin typeface="Raleway Semi-Bold"/>
              <a:ea typeface="Raleway Semi-Bold"/>
              <a:cs typeface="Raleway Semi-Bold"/>
              <a:sym typeface="Raleway Semi-Bold"/>
            </a:endParaRPr>
          </a:p>
        </p:txBody>
      </p:sp>
      <p:sp>
        <p:nvSpPr>
          <p:cNvPr id="12" name="Freeform 12"/>
          <p:cNvSpPr/>
          <p:nvPr/>
        </p:nvSpPr>
        <p:spPr>
          <a:xfrm>
            <a:off x="4836371" y="4805016"/>
            <a:ext cx="774318" cy="760240"/>
          </a:xfrm>
          <a:custGeom>
            <a:avLst/>
            <a:gdLst/>
            <a:ahLst/>
            <a:cxnLst/>
            <a:rect l="l" t="t" r="r" b="b"/>
            <a:pathLst>
              <a:path w="774318" h="760240">
                <a:moveTo>
                  <a:pt x="0" y="0"/>
                </a:moveTo>
                <a:lnTo>
                  <a:pt x="774319" y="0"/>
                </a:lnTo>
                <a:lnTo>
                  <a:pt x="774319"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3" name="TextBox 13"/>
          <p:cNvSpPr txBox="1"/>
          <p:nvPr/>
        </p:nvSpPr>
        <p:spPr>
          <a:xfrm>
            <a:off x="5223530"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2.</a:t>
            </a:r>
          </a:p>
        </p:txBody>
      </p:sp>
      <p:sp>
        <p:nvSpPr>
          <p:cNvPr id="14" name="TextBox 14"/>
          <p:cNvSpPr txBox="1"/>
          <p:nvPr/>
        </p:nvSpPr>
        <p:spPr>
          <a:xfrm>
            <a:off x="5840257" y="5076823"/>
            <a:ext cx="2410986"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BACKEND</a:t>
            </a:r>
          </a:p>
        </p:txBody>
      </p:sp>
      <p:sp>
        <p:nvSpPr>
          <p:cNvPr id="15" name="TextBox 15"/>
          <p:cNvSpPr txBox="1"/>
          <p:nvPr/>
        </p:nvSpPr>
        <p:spPr>
          <a:xfrm>
            <a:off x="5840257" y="5584305"/>
            <a:ext cx="3326203" cy="652272"/>
          </a:xfrm>
          <a:prstGeom prst="rect">
            <a:avLst/>
          </a:prstGeom>
        </p:spPr>
        <p:txBody>
          <a:bodyPr lIns="0" tIns="0" rIns="0" bIns="0" rtlCol="0" anchor="t">
            <a:spAutoFit/>
          </a:bodyPr>
          <a:lstStyle/>
          <a:p>
            <a:pPr algn="l">
              <a:lnSpc>
                <a:spcPts val="2544"/>
              </a:lnSpc>
              <a:spcBef>
                <a:spcPct val="0"/>
              </a:spcBef>
            </a:pPr>
            <a:r>
              <a:rPr lang="en-US" sz="2400" b="1">
                <a:solidFill>
                  <a:srgbClr val="FFFFFF"/>
                </a:solidFill>
                <a:latin typeface="Raleway Semi-Bold"/>
                <a:ea typeface="Raleway Semi-Bold"/>
                <a:cs typeface="Raleway Semi-Bold"/>
                <a:sym typeface="Raleway Semi-Bold"/>
              </a:rPr>
              <a:t>API REST construite avec FastAPI.</a:t>
            </a:r>
          </a:p>
        </p:txBody>
      </p:sp>
      <p:sp>
        <p:nvSpPr>
          <p:cNvPr id="16" name="Freeform 16"/>
          <p:cNvSpPr/>
          <p:nvPr/>
        </p:nvSpPr>
        <p:spPr>
          <a:xfrm>
            <a:off x="9399222" y="4805016"/>
            <a:ext cx="774318" cy="760240"/>
          </a:xfrm>
          <a:custGeom>
            <a:avLst/>
            <a:gdLst/>
            <a:ahLst/>
            <a:cxnLst/>
            <a:rect l="l" t="t" r="r" b="b"/>
            <a:pathLst>
              <a:path w="774318" h="760240">
                <a:moveTo>
                  <a:pt x="0" y="0"/>
                </a:moveTo>
                <a:lnTo>
                  <a:pt x="774318" y="0"/>
                </a:lnTo>
                <a:lnTo>
                  <a:pt x="774318"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7" name="TextBox 17"/>
          <p:cNvSpPr txBox="1"/>
          <p:nvPr/>
        </p:nvSpPr>
        <p:spPr>
          <a:xfrm>
            <a:off x="9786381"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3.</a:t>
            </a:r>
          </a:p>
        </p:txBody>
      </p:sp>
      <p:sp>
        <p:nvSpPr>
          <p:cNvPr id="18" name="TextBox 18"/>
          <p:cNvSpPr txBox="1"/>
          <p:nvPr/>
        </p:nvSpPr>
        <p:spPr>
          <a:xfrm>
            <a:off x="10403108" y="5076823"/>
            <a:ext cx="3326203"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RECHERCHE</a:t>
            </a:r>
          </a:p>
        </p:txBody>
      </p:sp>
      <p:sp>
        <p:nvSpPr>
          <p:cNvPr id="19" name="TextBox 19"/>
          <p:cNvSpPr txBox="1"/>
          <p:nvPr/>
        </p:nvSpPr>
        <p:spPr>
          <a:xfrm>
            <a:off x="10403108" y="5584305"/>
            <a:ext cx="3326203" cy="1209767"/>
          </a:xfrm>
          <a:prstGeom prst="rect">
            <a:avLst/>
          </a:prstGeom>
        </p:spPr>
        <p:txBody>
          <a:bodyPr lIns="0" tIns="0" rIns="0" bIns="0" rtlCol="0" anchor="t">
            <a:spAutoFit/>
          </a:bodyPr>
          <a:lstStyle/>
          <a:p>
            <a:pPr algn="l">
              <a:lnSpc>
                <a:spcPts val="2544"/>
              </a:lnSpc>
            </a:pPr>
            <a:r>
              <a:rPr lang="en-US" sz="2400" b="1">
                <a:solidFill>
                  <a:srgbClr val="FFFFFF"/>
                </a:solidFill>
                <a:latin typeface="Raleway Semi-Bold"/>
                <a:ea typeface="Raleway Semi-Bold"/>
                <a:cs typeface="Raleway Semi-Bold"/>
                <a:sym typeface="Raleway Semi-Bold"/>
              </a:rPr>
              <a:t>•Index FAISS pour stocker et rechercher des embeddings.</a:t>
            </a:r>
          </a:p>
          <a:p>
            <a:pPr algn="l">
              <a:lnSpc>
                <a:spcPts val="2009"/>
              </a:lnSpc>
              <a:spcBef>
                <a:spcPct val="0"/>
              </a:spcBef>
            </a:pPr>
            <a:endParaRPr lang="en-US" sz="2400" b="1">
              <a:solidFill>
                <a:srgbClr val="FFFFFF"/>
              </a:solidFill>
              <a:latin typeface="Raleway Semi-Bold"/>
              <a:ea typeface="Raleway Semi-Bold"/>
              <a:cs typeface="Raleway Semi-Bold"/>
              <a:sym typeface="Raleway Semi-Bold"/>
            </a:endParaRPr>
          </a:p>
        </p:txBody>
      </p:sp>
      <p:sp>
        <p:nvSpPr>
          <p:cNvPr id="20" name="Freeform 20"/>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6"/>
            <a:stretch>
              <a:fillRect/>
            </a:stretch>
          </a:blipFill>
        </p:spPr>
        <p:txBody>
          <a:bodyPr/>
          <a:lstStyle/>
          <a:p>
            <a:endParaRPr lang="fr-FR"/>
          </a:p>
        </p:txBody>
      </p:sp>
      <p:sp>
        <p:nvSpPr>
          <p:cNvPr id="21" name="Freeform 21"/>
          <p:cNvSpPr/>
          <p:nvPr/>
        </p:nvSpPr>
        <p:spPr>
          <a:xfrm>
            <a:off x="13957911" y="4805016"/>
            <a:ext cx="774318" cy="760240"/>
          </a:xfrm>
          <a:custGeom>
            <a:avLst/>
            <a:gdLst/>
            <a:ahLst/>
            <a:cxnLst/>
            <a:rect l="l" t="t" r="r" b="b"/>
            <a:pathLst>
              <a:path w="774318" h="760240">
                <a:moveTo>
                  <a:pt x="0" y="0"/>
                </a:moveTo>
                <a:lnTo>
                  <a:pt x="774318" y="0"/>
                </a:lnTo>
                <a:lnTo>
                  <a:pt x="774318"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2" name="TextBox 22"/>
          <p:cNvSpPr txBox="1"/>
          <p:nvPr/>
        </p:nvSpPr>
        <p:spPr>
          <a:xfrm>
            <a:off x="14345070"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4.</a:t>
            </a:r>
          </a:p>
        </p:txBody>
      </p:sp>
      <p:sp>
        <p:nvSpPr>
          <p:cNvPr id="23" name="TextBox 23"/>
          <p:cNvSpPr txBox="1"/>
          <p:nvPr/>
        </p:nvSpPr>
        <p:spPr>
          <a:xfrm>
            <a:off x="14961797" y="5076823"/>
            <a:ext cx="3326203"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IA-GEMINI</a:t>
            </a:r>
          </a:p>
        </p:txBody>
      </p:sp>
      <p:sp>
        <p:nvSpPr>
          <p:cNvPr id="24" name="TextBox 24"/>
          <p:cNvSpPr txBox="1"/>
          <p:nvPr/>
        </p:nvSpPr>
        <p:spPr>
          <a:xfrm>
            <a:off x="14961797" y="5584305"/>
            <a:ext cx="3326203" cy="966597"/>
          </a:xfrm>
          <a:prstGeom prst="rect">
            <a:avLst/>
          </a:prstGeom>
        </p:spPr>
        <p:txBody>
          <a:bodyPr lIns="0" tIns="0" rIns="0" bIns="0" rtlCol="0" anchor="t">
            <a:spAutoFit/>
          </a:bodyPr>
          <a:lstStyle/>
          <a:p>
            <a:pPr algn="l">
              <a:lnSpc>
                <a:spcPts val="2544"/>
              </a:lnSpc>
              <a:spcBef>
                <a:spcPct val="0"/>
              </a:spcBef>
            </a:pPr>
            <a:r>
              <a:rPr lang="en-US" sz="2400" b="1">
                <a:solidFill>
                  <a:srgbClr val="FFFFFF"/>
                </a:solidFill>
                <a:latin typeface="Raleway Semi-Bold"/>
                <a:ea typeface="Raleway Semi-Bold"/>
                <a:cs typeface="Raleway Semi-Bold"/>
                <a:sym typeface="Raleway Semi-Bold"/>
              </a:rPr>
              <a:t>API Gemini pour enrichir les réponses contextuelles.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8669216" y="4638992"/>
            <a:ext cx="5708367" cy="1113790"/>
          </a:xfrm>
          <a:prstGeom prst="rect">
            <a:avLst/>
          </a:prstGeom>
        </p:spPr>
        <p:txBody>
          <a:bodyPr lIns="0" tIns="0" rIns="0" bIns="0" rtlCol="0" anchor="t">
            <a:spAutoFit/>
          </a:bodyPr>
          <a:lstStyle/>
          <a:p>
            <a:pPr algn="l">
              <a:lnSpc>
                <a:spcPts val="8480"/>
              </a:lnSpc>
              <a:spcBef>
                <a:spcPct val="0"/>
              </a:spcBef>
            </a:pPr>
            <a:r>
              <a:rPr lang="en-US" sz="8000" b="1">
                <a:solidFill>
                  <a:srgbClr val="FFFFFF"/>
                </a:solidFill>
                <a:latin typeface="TT Lakes Neue Bold"/>
                <a:ea typeface="TT Lakes Neue Bold"/>
                <a:cs typeface="TT Lakes Neue Bold"/>
                <a:sym typeface="TT Lakes Neue Bold"/>
              </a:rPr>
              <a:t>UTILISÉS</a:t>
            </a:r>
          </a:p>
        </p:txBody>
      </p:sp>
      <p:sp>
        <p:nvSpPr>
          <p:cNvPr id="3" name="TextBox 3"/>
          <p:cNvSpPr txBox="1"/>
          <p:nvPr/>
        </p:nvSpPr>
        <p:spPr>
          <a:xfrm>
            <a:off x="4363998" y="4638992"/>
            <a:ext cx="4477156" cy="1113790"/>
          </a:xfrm>
          <a:prstGeom prst="rect">
            <a:avLst/>
          </a:prstGeom>
        </p:spPr>
        <p:txBody>
          <a:bodyPr lIns="0" tIns="0" rIns="0" bIns="0" rtlCol="0" anchor="t">
            <a:spAutoFit/>
          </a:bodyPr>
          <a:lstStyle/>
          <a:p>
            <a:pPr algn="l">
              <a:lnSpc>
                <a:spcPts val="8480"/>
              </a:lnSpc>
              <a:spcBef>
                <a:spcPct val="0"/>
              </a:spcBef>
            </a:pPr>
            <a:r>
              <a:rPr lang="en-US" sz="8000" b="1">
                <a:solidFill>
                  <a:srgbClr val="84E3F8"/>
                </a:solidFill>
                <a:latin typeface="TT Lakes Neue Bold"/>
                <a:ea typeface="TT Lakes Neue Bold"/>
                <a:cs typeface="TT Lakes Neue Bold"/>
                <a:sym typeface="TT Lakes Neue Bold"/>
              </a:rPr>
              <a:t>OUTILS      </a:t>
            </a:r>
          </a:p>
        </p:txBody>
      </p:sp>
      <p:sp>
        <p:nvSpPr>
          <p:cNvPr id="4" name="Freeform 4"/>
          <p:cNvSpPr/>
          <p:nvPr/>
        </p:nvSpPr>
        <p:spPr>
          <a:xfrm>
            <a:off x="417985" y="5384032"/>
            <a:ext cx="3946014" cy="3874268"/>
          </a:xfrm>
          <a:custGeom>
            <a:avLst/>
            <a:gdLst/>
            <a:ahLst/>
            <a:cxnLst/>
            <a:rect l="l" t="t" r="r" b="b"/>
            <a:pathLst>
              <a:path w="3946014" h="3874268">
                <a:moveTo>
                  <a:pt x="0" y="0"/>
                </a:moveTo>
                <a:lnTo>
                  <a:pt x="3946013" y="0"/>
                </a:lnTo>
                <a:lnTo>
                  <a:pt x="3946013"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5" name="Group 5"/>
          <p:cNvGrpSpPr>
            <a:grpSpLocks noChangeAspect="1"/>
          </p:cNvGrpSpPr>
          <p:nvPr/>
        </p:nvGrpSpPr>
        <p:grpSpPr>
          <a:xfrm>
            <a:off x="762292" y="5546533"/>
            <a:ext cx="3257398" cy="3257398"/>
            <a:chOff x="0" y="0"/>
            <a:chExt cx="14840029" cy="14840029"/>
          </a:xfrm>
        </p:grpSpPr>
        <p:sp>
          <p:nvSpPr>
            <p:cNvPr id="6" name="Freeform 6"/>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7" name="Freeform 7"/>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8" name="Freeform 8"/>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572" r="-24572"/>
              </a:stretch>
            </a:blipFill>
          </p:spPr>
          <p:txBody>
            <a:bodyPr/>
            <a:lstStyle/>
            <a:p>
              <a:endParaRPr lang="fr-FR"/>
            </a:p>
          </p:txBody>
        </p:sp>
      </p:grpSp>
      <p:sp>
        <p:nvSpPr>
          <p:cNvPr id="9" name="Freeform 9"/>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107841"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3" name="Group 3"/>
          <p:cNvGrpSpPr>
            <a:grpSpLocks noChangeAspect="1"/>
          </p:cNvGrpSpPr>
          <p:nvPr/>
        </p:nvGrpSpPr>
        <p:grpSpPr>
          <a:xfrm>
            <a:off x="1452149" y="4288897"/>
            <a:ext cx="3257398" cy="3257398"/>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572" r="-24572"/>
              </a:stretch>
            </a:blipFill>
          </p:spPr>
          <p:txBody>
            <a:bodyPr/>
            <a:lstStyle/>
            <a:p>
              <a:endParaRPr lang="fr-FR"/>
            </a:p>
          </p:txBody>
        </p:sp>
      </p:grpSp>
      <p:sp>
        <p:nvSpPr>
          <p:cNvPr id="7" name="TextBox 7"/>
          <p:cNvSpPr txBox="1"/>
          <p:nvPr/>
        </p:nvSpPr>
        <p:spPr>
          <a:xfrm>
            <a:off x="5311973" y="4481049"/>
            <a:ext cx="2452589" cy="357702"/>
          </a:xfrm>
          <a:prstGeom prst="rect">
            <a:avLst/>
          </a:prstGeom>
        </p:spPr>
        <p:txBody>
          <a:bodyPr lIns="0" tIns="0" rIns="0" bIns="0" rtlCol="0" anchor="t">
            <a:spAutoFit/>
          </a:bodyPr>
          <a:lstStyle/>
          <a:p>
            <a:pPr algn="l">
              <a:lnSpc>
                <a:spcPts val="2631"/>
              </a:lnSpc>
              <a:spcBef>
                <a:spcPct val="0"/>
              </a:spcBef>
            </a:pPr>
            <a:r>
              <a:rPr lang="en-US" sz="2482" b="1">
                <a:solidFill>
                  <a:srgbClr val="FFFFFF"/>
                </a:solidFill>
                <a:latin typeface="Raleway Bold"/>
                <a:ea typeface="Raleway Bold"/>
                <a:cs typeface="Raleway Bold"/>
                <a:sym typeface="Raleway Bold"/>
              </a:rPr>
              <a:t>FASTAPI</a:t>
            </a:r>
          </a:p>
        </p:txBody>
      </p:sp>
      <p:sp>
        <p:nvSpPr>
          <p:cNvPr id="8" name="TextBox 8"/>
          <p:cNvSpPr txBox="1"/>
          <p:nvPr/>
        </p:nvSpPr>
        <p:spPr>
          <a:xfrm>
            <a:off x="5311973"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Framework pour construire l'API REST.</a:t>
            </a:r>
          </a:p>
        </p:txBody>
      </p:sp>
      <p:sp>
        <p:nvSpPr>
          <p:cNvPr id="9" name="Freeform 9"/>
          <p:cNvSpPr/>
          <p:nvPr/>
        </p:nvSpPr>
        <p:spPr>
          <a:xfrm>
            <a:off x="9649552"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10" name="Group 10"/>
          <p:cNvGrpSpPr>
            <a:grpSpLocks noChangeAspect="1"/>
          </p:cNvGrpSpPr>
          <p:nvPr/>
        </p:nvGrpSpPr>
        <p:grpSpPr>
          <a:xfrm>
            <a:off x="9993860" y="4288897"/>
            <a:ext cx="3257398" cy="3257398"/>
            <a:chOff x="0" y="0"/>
            <a:chExt cx="14840029" cy="14840029"/>
          </a:xfrm>
        </p:grpSpPr>
        <p:sp>
          <p:nvSpPr>
            <p:cNvPr id="11" name="Freeform 11"/>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12" name="Freeform 12"/>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13" name="Freeform 13"/>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4572" r="-24572"/>
              </a:stretch>
            </a:blipFill>
          </p:spPr>
          <p:txBody>
            <a:bodyPr/>
            <a:lstStyle/>
            <a:p>
              <a:endParaRPr lang="fr-FR"/>
            </a:p>
          </p:txBody>
        </p:sp>
      </p:grpSp>
      <p:sp>
        <p:nvSpPr>
          <p:cNvPr id="14" name="TextBox 14"/>
          <p:cNvSpPr txBox="1"/>
          <p:nvPr/>
        </p:nvSpPr>
        <p:spPr>
          <a:xfrm>
            <a:off x="13853684" y="4481049"/>
            <a:ext cx="4009696" cy="357702"/>
          </a:xfrm>
          <a:prstGeom prst="rect">
            <a:avLst/>
          </a:prstGeom>
        </p:spPr>
        <p:txBody>
          <a:bodyPr lIns="0" tIns="0" rIns="0" bIns="0" rtlCol="0" anchor="t">
            <a:spAutoFit/>
          </a:bodyPr>
          <a:lstStyle/>
          <a:p>
            <a:pPr algn="l">
              <a:lnSpc>
                <a:spcPts val="2631"/>
              </a:lnSpc>
              <a:spcBef>
                <a:spcPct val="0"/>
              </a:spcBef>
            </a:pPr>
            <a:r>
              <a:rPr lang="en-US" sz="2482" b="1">
                <a:solidFill>
                  <a:srgbClr val="FFFFFF"/>
                </a:solidFill>
                <a:latin typeface="Raleway Bold"/>
                <a:ea typeface="Raleway Bold"/>
                <a:cs typeface="Raleway Bold"/>
                <a:sym typeface="Raleway Bold"/>
              </a:rPr>
              <a:t>FAISS</a:t>
            </a:r>
          </a:p>
        </p:txBody>
      </p:sp>
      <p:sp>
        <p:nvSpPr>
          <p:cNvPr id="15" name="TextBox 15"/>
          <p:cNvSpPr txBox="1"/>
          <p:nvPr/>
        </p:nvSpPr>
        <p:spPr>
          <a:xfrm>
            <a:off x="13853684"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Bibliothèque pour la recherche vectorielle rapide.</a:t>
            </a:r>
          </a:p>
        </p:txBody>
      </p:sp>
      <p:sp>
        <p:nvSpPr>
          <p:cNvPr id="16" name="Freeform 16"/>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6"/>
            <a:stretch>
              <a:fillRect/>
            </a:stretch>
          </a:blipFill>
        </p:spPr>
        <p:txBody>
          <a:bodyPr/>
          <a:lstStyle/>
          <a:p>
            <a:endParaRPr lang="fr-FR"/>
          </a:p>
        </p:txBody>
      </p:sp>
      <p:sp>
        <p:nvSpPr>
          <p:cNvPr id="17" name="TextBox 17"/>
          <p:cNvSpPr txBox="1"/>
          <p:nvPr/>
        </p:nvSpPr>
        <p:spPr>
          <a:xfrm>
            <a:off x="9435920" y="2037317"/>
            <a:ext cx="2100802" cy="962660"/>
          </a:xfrm>
          <a:prstGeom prst="rect">
            <a:avLst/>
          </a:prstGeom>
        </p:spPr>
        <p:txBody>
          <a:bodyPr lIns="0" tIns="0" rIns="0" bIns="0" rtlCol="0" anchor="t">
            <a:spAutoFit/>
          </a:bodyPr>
          <a:lstStyle/>
          <a:p>
            <a:pPr algn="l">
              <a:lnSpc>
                <a:spcPts val="7419"/>
              </a:lnSpc>
              <a:spcBef>
                <a:spcPct val="0"/>
              </a:spcBef>
            </a:pPr>
            <a:r>
              <a:rPr lang="en-US" sz="6999" b="1">
                <a:solidFill>
                  <a:srgbClr val="FFFFFF"/>
                </a:solidFill>
                <a:latin typeface="TT Lakes Neue Bold"/>
                <a:ea typeface="TT Lakes Neue Bold"/>
                <a:cs typeface="TT Lakes Neue Bold"/>
                <a:sym typeface="TT Lakes Neue Bold"/>
              </a:rPr>
              <a:t>END</a:t>
            </a:r>
          </a:p>
        </p:txBody>
      </p:sp>
      <p:sp>
        <p:nvSpPr>
          <p:cNvPr id="18" name="TextBox 18"/>
          <p:cNvSpPr txBox="1"/>
          <p:nvPr/>
        </p:nvSpPr>
        <p:spPr>
          <a:xfrm>
            <a:off x="6751278" y="2037317"/>
            <a:ext cx="2684642" cy="962660"/>
          </a:xfrm>
          <a:prstGeom prst="rect">
            <a:avLst/>
          </a:prstGeom>
        </p:spPr>
        <p:txBody>
          <a:bodyPr lIns="0" tIns="0" rIns="0" bIns="0" rtlCol="0" anchor="t">
            <a:spAutoFit/>
          </a:bodyPr>
          <a:lstStyle/>
          <a:p>
            <a:pPr algn="l">
              <a:lnSpc>
                <a:spcPts val="7419"/>
              </a:lnSpc>
              <a:spcBef>
                <a:spcPct val="0"/>
              </a:spcBef>
            </a:pPr>
            <a:r>
              <a:rPr lang="en-US" sz="6999" b="1">
                <a:solidFill>
                  <a:srgbClr val="84E3F8"/>
                </a:solidFill>
                <a:latin typeface="TT Lakes Neue Bold"/>
                <a:ea typeface="TT Lakes Neue Bold"/>
                <a:cs typeface="TT Lakes Neue Bold"/>
                <a:sym typeface="TT Lakes Neue Bold"/>
              </a:rPr>
              <a:t>BACK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107841"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3" name="Group 3"/>
          <p:cNvGrpSpPr>
            <a:grpSpLocks noChangeAspect="1"/>
          </p:cNvGrpSpPr>
          <p:nvPr/>
        </p:nvGrpSpPr>
        <p:grpSpPr>
          <a:xfrm>
            <a:off x="1452149" y="4288897"/>
            <a:ext cx="3257398" cy="3257398"/>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572" r="-24572"/>
              </a:stretch>
            </a:blipFill>
          </p:spPr>
          <p:txBody>
            <a:bodyPr/>
            <a:lstStyle/>
            <a:p>
              <a:endParaRPr lang="fr-FR"/>
            </a:p>
          </p:txBody>
        </p:sp>
      </p:grpSp>
      <p:sp>
        <p:nvSpPr>
          <p:cNvPr id="7" name="TextBox 7"/>
          <p:cNvSpPr txBox="1"/>
          <p:nvPr/>
        </p:nvSpPr>
        <p:spPr>
          <a:xfrm>
            <a:off x="5311973" y="4481049"/>
            <a:ext cx="2452589" cy="357702"/>
          </a:xfrm>
          <a:prstGeom prst="rect">
            <a:avLst/>
          </a:prstGeom>
        </p:spPr>
        <p:txBody>
          <a:bodyPr lIns="0" tIns="0" rIns="0" bIns="0" rtlCol="0" anchor="t">
            <a:spAutoFit/>
          </a:bodyPr>
          <a:lstStyle/>
          <a:p>
            <a:pPr algn="l">
              <a:lnSpc>
                <a:spcPts val="2631"/>
              </a:lnSpc>
              <a:spcBef>
                <a:spcPct val="0"/>
              </a:spcBef>
            </a:pPr>
            <a:r>
              <a:rPr lang="en-US" sz="2482" b="1">
                <a:solidFill>
                  <a:srgbClr val="FFFFFF"/>
                </a:solidFill>
                <a:latin typeface="Raleway Bold"/>
                <a:ea typeface="Raleway Bold"/>
                <a:cs typeface="Raleway Bold"/>
                <a:sym typeface="Raleway Bold"/>
              </a:rPr>
              <a:t>PYMUPDF</a:t>
            </a:r>
          </a:p>
        </p:txBody>
      </p:sp>
      <p:sp>
        <p:nvSpPr>
          <p:cNvPr id="8" name="TextBox 8"/>
          <p:cNvSpPr txBox="1"/>
          <p:nvPr/>
        </p:nvSpPr>
        <p:spPr>
          <a:xfrm>
            <a:off x="5311973"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Extraction de texte des fichiers PDF.</a:t>
            </a:r>
          </a:p>
        </p:txBody>
      </p:sp>
      <p:sp>
        <p:nvSpPr>
          <p:cNvPr id="9" name="Freeform 9"/>
          <p:cNvSpPr/>
          <p:nvPr/>
        </p:nvSpPr>
        <p:spPr>
          <a:xfrm>
            <a:off x="9649552"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10" name="Group 10"/>
          <p:cNvGrpSpPr>
            <a:grpSpLocks noChangeAspect="1"/>
          </p:cNvGrpSpPr>
          <p:nvPr/>
        </p:nvGrpSpPr>
        <p:grpSpPr>
          <a:xfrm>
            <a:off x="9993860" y="4288897"/>
            <a:ext cx="3257398" cy="3257398"/>
            <a:chOff x="0" y="0"/>
            <a:chExt cx="14840029" cy="14840029"/>
          </a:xfrm>
        </p:grpSpPr>
        <p:sp>
          <p:nvSpPr>
            <p:cNvPr id="11" name="Freeform 11"/>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12" name="Freeform 12"/>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13" name="Freeform 13"/>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4572" r="-24572"/>
              </a:stretch>
            </a:blipFill>
          </p:spPr>
          <p:txBody>
            <a:bodyPr/>
            <a:lstStyle/>
            <a:p>
              <a:endParaRPr lang="fr-FR"/>
            </a:p>
          </p:txBody>
        </p:sp>
      </p:grpSp>
      <p:sp>
        <p:nvSpPr>
          <p:cNvPr id="14" name="TextBox 14"/>
          <p:cNvSpPr txBox="1"/>
          <p:nvPr/>
        </p:nvSpPr>
        <p:spPr>
          <a:xfrm>
            <a:off x="13853684" y="4481049"/>
            <a:ext cx="4009696" cy="690307"/>
          </a:xfrm>
          <a:prstGeom prst="rect">
            <a:avLst/>
          </a:prstGeom>
        </p:spPr>
        <p:txBody>
          <a:bodyPr lIns="0" tIns="0" rIns="0" bIns="0" rtlCol="0" anchor="t">
            <a:spAutoFit/>
          </a:bodyPr>
          <a:lstStyle/>
          <a:p>
            <a:pPr algn="l">
              <a:lnSpc>
                <a:spcPts val="2631"/>
              </a:lnSpc>
            </a:pPr>
            <a:r>
              <a:rPr lang="en-US" sz="2482" b="1">
                <a:solidFill>
                  <a:srgbClr val="FFFFFF"/>
                </a:solidFill>
                <a:latin typeface="Raleway Bold"/>
                <a:ea typeface="Raleway Bold"/>
                <a:cs typeface="Raleway Bold"/>
                <a:sym typeface="Raleway Bold"/>
              </a:rPr>
              <a:t>SENTENCE</a:t>
            </a:r>
          </a:p>
          <a:p>
            <a:pPr algn="l">
              <a:lnSpc>
                <a:spcPts val="2631"/>
              </a:lnSpc>
              <a:spcBef>
                <a:spcPct val="0"/>
              </a:spcBef>
            </a:pPr>
            <a:r>
              <a:rPr lang="en-US" sz="2482" b="1">
                <a:solidFill>
                  <a:srgbClr val="FFFFFF"/>
                </a:solidFill>
                <a:latin typeface="Raleway Bold"/>
                <a:ea typeface="Raleway Bold"/>
                <a:cs typeface="Raleway Bold"/>
                <a:sym typeface="Raleway Bold"/>
              </a:rPr>
              <a:t>TRANSFORMERS</a:t>
            </a:r>
          </a:p>
        </p:txBody>
      </p:sp>
      <p:sp>
        <p:nvSpPr>
          <p:cNvPr id="15" name="TextBox 15"/>
          <p:cNvSpPr txBox="1"/>
          <p:nvPr/>
        </p:nvSpPr>
        <p:spPr>
          <a:xfrm>
            <a:off x="13853684"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Génération d'embeddings pour les textes.</a:t>
            </a:r>
          </a:p>
        </p:txBody>
      </p:sp>
      <p:sp>
        <p:nvSpPr>
          <p:cNvPr id="16" name="Freeform 16"/>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6"/>
            <a:stretch>
              <a:fillRect/>
            </a:stretch>
          </a:blipFill>
        </p:spPr>
        <p:txBody>
          <a:bodyPr/>
          <a:lstStyle/>
          <a:p>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8237676" y="-1053442"/>
            <a:ext cx="9981859" cy="13795182"/>
            <a:chOff x="0" y="0"/>
            <a:chExt cx="2628967" cy="3633299"/>
          </a:xfrm>
        </p:grpSpPr>
        <p:sp>
          <p:nvSpPr>
            <p:cNvPr id="3" name="Freeform 3"/>
            <p:cNvSpPr/>
            <p:nvPr/>
          </p:nvSpPr>
          <p:spPr>
            <a:xfrm>
              <a:off x="0" y="0"/>
              <a:ext cx="2628967" cy="3633299"/>
            </a:xfrm>
            <a:custGeom>
              <a:avLst/>
              <a:gdLst/>
              <a:ahLst/>
              <a:cxnLst/>
              <a:rect l="l" t="t" r="r" b="b"/>
              <a:pathLst>
                <a:path w="2628967" h="3633299">
                  <a:moveTo>
                    <a:pt x="0" y="0"/>
                  </a:moveTo>
                  <a:lnTo>
                    <a:pt x="2628967" y="0"/>
                  </a:lnTo>
                  <a:lnTo>
                    <a:pt x="2628967" y="3633299"/>
                  </a:lnTo>
                  <a:lnTo>
                    <a:pt x="0" y="363329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4" name="TextBox 4"/>
            <p:cNvSpPr txBox="1"/>
            <p:nvPr/>
          </p:nvSpPr>
          <p:spPr>
            <a:xfrm>
              <a:off x="0" y="28575"/>
              <a:ext cx="2628967" cy="3604724"/>
            </a:xfrm>
            <a:prstGeom prst="rect">
              <a:avLst/>
            </a:prstGeom>
          </p:spPr>
          <p:txBody>
            <a:bodyPr lIns="50800" tIns="50800" rIns="50800" bIns="50800" rtlCol="0" anchor="ctr"/>
            <a:lstStyle/>
            <a:p>
              <a:pPr algn="ctr">
                <a:lnSpc>
                  <a:spcPts val="2181"/>
                </a:lnSpc>
              </a:pPr>
              <a:endParaRPr/>
            </a:p>
          </p:txBody>
        </p:sp>
      </p:grpSp>
      <p:sp>
        <p:nvSpPr>
          <p:cNvPr id="5" name="TextBox 5"/>
          <p:cNvSpPr txBox="1"/>
          <p:nvPr/>
        </p:nvSpPr>
        <p:spPr>
          <a:xfrm>
            <a:off x="13222630" y="2153589"/>
            <a:ext cx="2462262" cy="1113790"/>
          </a:xfrm>
          <a:prstGeom prst="rect">
            <a:avLst/>
          </a:prstGeom>
        </p:spPr>
        <p:txBody>
          <a:bodyPr lIns="0" tIns="0" rIns="0" bIns="0" rtlCol="0" anchor="t">
            <a:spAutoFit/>
          </a:bodyPr>
          <a:lstStyle/>
          <a:p>
            <a:pPr algn="l">
              <a:lnSpc>
                <a:spcPts val="8480"/>
              </a:lnSpc>
              <a:spcBef>
                <a:spcPct val="0"/>
              </a:spcBef>
            </a:pPr>
            <a:r>
              <a:rPr lang="en-US" sz="8000" b="1">
                <a:solidFill>
                  <a:srgbClr val="84E3F8"/>
                </a:solidFill>
                <a:latin typeface="TT Lakes Neue Bold"/>
                <a:ea typeface="TT Lakes Neue Bold"/>
                <a:cs typeface="TT Lakes Neue Bold"/>
                <a:sym typeface="TT Lakes Neue Bold"/>
              </a:rPr>
              <a:t>END</a:t>
            </a:r>
          </a:p>
        </p:txBody>
      </p:sp>
      <p:sp>
        <p:nvSpPr>
          <p:cNvPr id="6" name="TextBox 6"/>
          <p:cNvSpPr txBox="1"/>
          <p:nvPr/>
        </p:nvSpPr>
        <p:spPr>
          <a:xfrm>
            <a:off x="9449807" y="2153589"/>
            <a:ext cx="3945075" cy="1113790"/>
          </a:xfrm>
          <a:prstGeom prst="rect">
            <a:avLst/>
          </a:prstGeom>
        </p:spPr>
        <p:txBody>
          <a:bodyPr lIns="0" tIns="0" rIns="0" bIns="0" rtlCol="0" anchor="t">
            <a:spAutoFit/>
          </a:bodyPr>
          <a:lstStyle/>
          <a:p>
            <a:pPr algn="l">
              <a:lnSpc>
                <a:spcPts val="8480"/>
              </a:lnSpc>
              <a:spcBef>
                <a:spcPct val="0"/>
              </a:spcBef>
            </a:pPr>
            <a:r>
              <a:rPr lang="en-US" sz="8000" b="1">
                <a:solidFill>
                  <a:srgbClr val="FFFFFF"/>
                </a:solidFill>
                <a:latin typeface="TT Lakes Neue Bold"/>
                <a:ea typeface="TT Lakes Neue Bold"/>
                <a:cs typeface="TT Lakes Neue Bold"/>
                <a:sym typeface="TT Lakes Neue Bold"/>
              </a:rPr>
              <a:t>FRONT</a:t>
            </a:r>
          </a:p>
        </p:txBody>
      </p:sp>
      <p:sp>
        <p:nvSpPr>
          <p:cNvPr id="7" name="Freeform 7"/>
          <p:cNvSpPr/>
          <p:nvPr/>
        </p:nvSpPr>
        <p:spPr>
          <a:xfrm>
            <a:off x="9509962" y="3761940"/>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8" name="TextBox 8"/>
          <p:cNvSpPr txBox="1"/>
          <p:nvPr/>
        </p:nvSpPr>
        <p:spPr>
          <a:xfrm>
            <a:off x="9953573" y="4080126"/>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id="9" name="TextBox 9"/>
          <p:cNvSpPr txBox="1"/>
          <p:nvPr/>
        </p:nvSpPr>
        <p:spPr>
          <a:xfrm>
            <a:off x="10660223" y="4070601"/>
            <a:ext cx="1626079"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STREAMLIT</a:t>
            </a:r>
          </a:p>
        </p:txBody>
      </p:sp>
      <p:sp>
        <p:nvSpPr>
          <p:cNvPr id="10" name="TextBox 10"/>
          <p:cNvSpPr txBox="1"/>
          <p:nvPr/>
        </p:nvSpPr>
        <p:spPr>
          <a:xfrm>
            <a:off x="10660223" y="4652079"/>
            <a:ext cx="6377190" cy="966597"/>
          </a:xfrm>
          <a:prstGeom prst="rect">
            <a:avLst/>
          </a:prstGeom>
        </p:spPr>
        <p:txBody>
          <a:bodyPr lIns="0" tIns="0" rIns="0" bIns="0" rtlCol="0" anchor="t">
            <a:spAutoFit/>
          </a:bodyPr>
          <a:lstStyle/>
          <a:p>
            <a:pPr algn="l">
              <a:lnSpc>
                <a:spcPts val="2544"/>
              </a:lnSpc>
            </a:pPr>
            <a:r>
              <a:rPr lang="en-US" sz="2400" b="1">
                <a:solidFill>
                  <a:srgbClr val="FFFFFF"/>
                </a:solidFill>
                <a:latin typeface="Raleway Semi-Bold"/>
                <a:ea typeface="Raleway Semi-Bold"/>
                <a:cs typeface="Raleway Semi-Bold"/>
                <a:sym typeface="Raleway Semi-Bold"/>
              </a:rPr>
              <a:t>Framework pour construire une interface utilisateur intuitive.</a:t>
            </a:r>
          </a:p>
          <a:p>
            <a:pPr algn="l">
              <a:lnSpc>
                <a:spcPts val="2544"/>
              </a:lnSpc>
              <a:spcBef>
                <a:spcPct val="0"/>
              </a:spcBef>
            </a:pPr>
            <a:endParaRPr lang="en-US" sz="2400" b="1">
              <a:solidFill>
                <a:srgbClr val="FFFFFF"/>
              </a:solidFill>
              <a:latin typeface="Raleway Semi-Bold"/>
              <a:ea typeface="Raleway Semi-Bold"/>
              <a:cs typeface="Raleway Semi-Bold"/>
              <a:sym typeface="Raleway Semi-Bold"/>
            </a:endParaRPr>
          </a:p>
        </p:txBody>
      </p:sp>
      <p:sp>
        <p:nvSpPr>
          <p:cNvPr id="11" name="Freeform 11"/>
          <p:cNvSpPr/>
          <p:nvPr/>
        </p:nvSpPr>
        <p:spPr>
          <a:xfrm>
            <a:off x="9419798" y="5834258"/>
            <a:ext cx="887220" cy="871089"/>
          </a:xfrm>
          <a:custGeom>
            <a:avLst/>
            <a:gdLst/>
            <a:ahLst/>
            <a:cxnLst/>
            <a:rect l="l" t="t" r="r" b="b"/>
            <a:pathLst>
              <a:path w="887220" h="871089">
                <a:moveTo>
                  <a:pt x="0" y="0"/>
                </a:moveTo>
                <a:lnTo>
                  <a:pt x="887220" y="0"/>
                </a:lnTo>
                <a:lnTo>
                  <a:pt x="887220"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2" name="TextBox 12"/>
          <p:cNvSpPr txBox="1"/>
          <p:nvPr/>
        </p:nvSpPr>
        <p:spPr>
          <a:xfrm>
            <a:off x="9863408" y="6152444"/>
            <a:ext cx="298655"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id="13" name="TextBox 13"/>
          <p:cNvSpPr txBox="1"/>
          <p:nvPr/>
        </p:nvSpPr>
        <p:spPr>
          <a:xfrm>
            <a:off x="10570059" y="6142919"/>
            <a:ext cx="1467998"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REQUESTS</a:t>
            </a:r>
          </a:p>
        </p:txBody>
      </p:sp>
      <p:sp>
        <p:nvSpPr>
          <p:cNvPr id="14" name="TextBox 14"/>
          <p:cNvSpPr txBox="1"/>
          <p:nvPr/>
        </p:nvSpPr>
        <p:spPr>
          <a:xfrm>
            <a:off x="10570059" y="6724397"/>
            <a:ext cx="6377190" cy="966597"/>
          </a:xfrm>
          <a:prstGeom prst="rect">
            <a:avLst/>
          </a:prstGeom>
        </p:spPr>
        <p:txBody>
          <a:bodyPr lIns="0" tIns="0" rIns="0" bIns="0" rtlCol="0" anchor="t">
            <a:spAutoFit/>
          </a:bodyPr>
          <a:lstStyle/>
          <a:p>
            <a:pPr algn="l">
              <a:lnSpc>
                <a:spcPts val="2544"/>
              </a:lnSpc>
            </a:pPr>
            <a:r>
              <a:rPr lang="en-US" sz="2400" b="1">
                <a:solidFill>
                  <a:srgbClr val="FFFFFF"/>
                </a:solidFill>
                <a:latin typeface="Raleway Semi-Bold"/>
                <a:ea typeface="Raleway Semi-Bold"/>
                <a:cs typeface="Raleway Semi-Bold"/>
                <a:sym typeface="Raleway Semi-Bold"/>
              </a:rPr>
              <a:t>Communication entre le frontend et le backend.</a:t>
            </a:r>
          </a:p>
          <a:p>
            <a:pPr algn="l">
              <a:lnSpc>
                <a:spcPts val="2544"/>
              </a:lnSpc>
              <a:spcBef>
                <a:spcPct val="0"/>
              </a:spcBef>
            </a:pPr>
            <a:endParaRPr lang="en-US" sz="2400" b="1">
              <a:solidFill>
                <a:srgbClr val="FFFFFF"/>
              </a:solidFill>
              <a:latin typeface="Raleway Semi-Bold"/>
              <a:ea typeface="Raleway Semi-Bold"/>
              <a:cs typeface="Raleway Semi-Bold"/>
              <a:sym typeface="Raleway Semi-Bold"/>
            </a:endParaRPr>
          </a:p>
        </p:txBody>
      </p:sp>
      <p:sp>
        <p:nvSpPr>
          <p:cNvPr id="15" name="Freeform 15"/>
          <p:cNvSpPr/>
          <p:nvPr/>
        </p:nvSpPr>
        <p:spPr>
          <a:xfrm>
            <a:off x="2612182" y="2559053"/>
            <a:ext cx="6342325" cy="6227010"/>
          </a:xfrm>
          <a:custGeom>
            <a:avLst/>
            <a:gdLst/>
            <a:ahLst/>
            <a:cxnLst/>
            <a:rect l="l" t="t" r="r" b="b"/>
            <a:pathLst>
              <a:path w="6342325" h="6227010">
                <a:moveTo>
                  <a:pt x="0" y="0"/>
                </a:moveTo>
                <a:lnTo>
                  <a:pt x="6342325" y="0"/>
                </a:lnTo>
                <a:lnTo>
                  <a:pt x="6342325" y="6227010"/>
                </a:lnTo>
                <a:lnTo>
                  <a:pt x="0" y="6227010"/>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16" name="Group 16"/>
          <p:cNvGrpSpPr>
            <a:grpSpLocks noChangeAspect="1"/>
          </p:cNvGrpSpPr>
          <p:nvPr/>
        </p:nvGrpSpPr>
        <p:grpSpPr>
          <a:xfrm>
            <a:off x="3718975" y="3488035"/>
            <a:ext cx="4356595" cy="4356595"/>
            <a:chOff x="0" y="0"/>
            <a:chExt cx="14840029" cy="14840029"/>
          </a:xfrm>
        </p:grpSpPr>
        <p:sp>
          <p:nvSpPr>
            <p:cNvPr id="17" name="Freeform 17"/>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18" name="Freeform 18"/>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19" name="Freeform 19"/>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24999" r="223" b="-24999"/>
              </a:stretch>
            </a:blipFill>
          </p:spPr>
          <p:txBody>
            <a:bodyPr/>
            <a:lstStyle/>
            <a:p>
              <a:endParaRPr lang="fr-FR"/>
            </a:p>
          </p:txBody>
        </p:sp>
      </p:grpSp>
      <p:sp>
        <p:nvSpPr>
          <p:cNvPr id="20" name="Freeform 20"/>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21" name="Freeform 21"/>
          <p:cNvSpPr/>
          <p:nvPr/>
        </p:nvSpPr>
        <p:spPr>
          <a:xfrm>
            <a:off x="9419798" y="7827900"/>
            <a:ext cx="887220" cy="871089"/>
          </a:xfrm>
          <a:custGeom>
            <a:avLst/>
            <a:gdLst/>
            <a:ahLst/>
            <a:cxnLst/>
            <a:rect l="l" t="t" r="r" b="b"/>
            <a:pathLst>
              <a:path w="887220" h="871089">
                <a:moveTo>
                  <a:pt x="0" y="0"/>
                </a:moveTo>
                <a:lnTo>
                  <a:pt x="887220" y="0"/>
                </a:lnTo>
                <a:lnTo>
                  <a:pt x="887220"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22" name="TextBox 22"/>
          <p:cNvSpPr txBox="1"/>
          <p:nvPr/>
        </p:nvSpPr>
        <p:spPr>
          <a:xfrm>
            <a:off x="9863408" y="8146086"/>
            <a:ext cx="298655" cy="263273"/>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3.</a:t>
            </a:r>
          </a:p>
        </p:txBody>
      </p:sp>
      <p:sp>
        <p:nvSpPr>
          <p:cNvPr id="23" name="TextBox 23"/>
          <p:cNvSpPr txBox="1"/>
          <p:nvPr/>
        </p:nvSpPr>
        <p:spPr>
          <a:xfrm>
            <a:off x="10570059" y="8136561"/>
            <a:ext cx="852286"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JSON</a:t>
            </a:r>
          </a:p>
        </p:txBody>
      </p:sp>
      <p:sp>
        <p:nvSpPr>
          <p:cNvPr id="24" name="TextBox 24"/>
          <p:cNvSpPr txBox="1"/>
          <p:nvPr/>
        </p:nvSpPr>
        <p:spPr>
          <a:xfrm>
            <a:off x="10570059" y="8718039"/>
            <a:ext cx="6377190" cy="652272"/>
          </a:xfrm>
          <a:prstGeom prst="rect">
            <a:avLst/>
          </a:prstGeom>
        </p:spPr>
        <p:txBody>
          <a:bodyPr lIns="0" tIns="0" rIns="0" bIns="0" rtlCol="0" anchor="t">
            <a:spAutoFit/>
          </a:bodyPr>
          <a:lstStyle/>
          <a:p>
            <a:pPr algn="l">
              <a:lnSpc>
                <a:spcPts val="2543"/>
              </a:lnSpc>
              <a:spcBef>
                <a:spcPct val="0"/>
              </a:spcBef>
            </a:pPr>
            <a:r>
              <a:rPr lang="en-US" sz="2399" b="1">
                <a:solidFill>
                  <a:srgbClr val="FFFFFF"/>
                </a:solidFill>
                <a:latin typeface="Raleway Semi-Bold"/>
                <a:ea typeface="Raleway Semi-Bold"/>
                <a:cs typeface="Raleway Semi-Bold"/>
                <a:sym typeface="Raleway Semi-Bold"/>
              </a:rPr>
              <a:t>Format de transfert des données entre les composants.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360</Words>
  <Application>Microsoft Macintosh PowerPoint</Application>
  <PresentationFormat>Personnalisé</PresentationFormat>
  <Paragraphs>67</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TT Lakes Neue Bold</vt:lpstr>
      <vt:lpstr>Arial</vt:lpstr>
      <vt:lpstr>Raleway Bold</vt:lpstr>
      <vt:lpstr>Raleway</vt:lpstr>
      <vt:lpstr>TT Lakes Neue</vt:lpstr>
      <vt:lpstr>Calibri</vt:lpstr>
      <vt:lpstr>Raleway Semi-Bold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AI Technology Presentation</dc:title>
  <cp:lastModifiedBy>Reda BAKKA</cp:lastModifiedBy>
  <cp:revision>2</cp:revision>
  <dcterms:created xsi:type="dcterms:W3CDTF">2006-08-16T00:00:00Z</dcterms:created>
  <dcterms:modified xsi:type="dcterms:W3CDTF">2025-01-14T21:14:45Z</dcterms:modified>
  <dc:identifier>DAGcLbaenMs</dc:identifier>
</cp:coreProperties>
</file>