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21"/>
  </p:notesMasterIdLst>
  <p:sldIdLst>
    <p:sldId id="270" r:id="rId2"/>
    <p:sldId id="258" r:id="rId3"/>
    <p:sldId id="256" r:id="rId4"/>
    <p:sldId id="259" r:id="rId5"/>
    <p:sldId id="260" r:id="rId6"/>
    <p:sldId id="262" r:id="rId7"/>
    <p:sldId id="261" r:id="rId8"/>
    <p:sldId id="264" r:id="rId9"/>
    <p:sldId id="263" r:id="rId10"/>
    <p:sldId id="266" r:id="rId11"/>
    <p:sldId id="265" r:id="rId12"/>
    <p:sldId id="276" r:id="rId13"/>
    <p:sldId id="277" r:id="rId14"/>
    <p:sldId id="267" r:id="rId15"/>
    <p:sldId id="269" r:id="rId16"/>
    <p:sldId id="272" r:id="rId17"/>
    <p:sldId id="273" r:id="rId18"/>
    <p:sldId id="268"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4B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B193E-C1BE-442C-9A3F-E96C6632DB66}" type="datetimeFigureOut">
              <a:rPr lang="fr-FR" smtClean="0"/>
              <a:t>29/11/2022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61E60-104F-49CB-8EEC-67242BCC3F5A}" type="slidenum">
              <a:rPr lang="fr-FR" smtClean="0"/>
              <a:t>‹N°›</a:t>
            </a:fld>
            <a:endParaRPr lang="fr-FR"/>
          </a:p>
        </p:txBody>
      </p:sp>
    </p:spTree>
    <p:extLst>
      <p:ext uri="{BB962C8B-B14F-4D97-AF65-F5344CB8AC3E}">
        <p14:creationId xmlns:p14="http://schemas.microsoft.com/office/powerpoint/2010/main" val="2691247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3E593D2-ADCC-4F9C-A3E5-BC746968B75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183036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E593D2-ADCC-4F9C-A3E5-BC746968B751}"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103018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E593D2-ADCC-4F9C-A3E5-BC746968B751}"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1866259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E593D2-ADCC-4F9C-A3E5-BC746968B751}"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74D806-0695-42B4-BA73-9CAD08FD85C3}" type="slidenum">
              <a:rPr lang="fr-FR" smtClean="0"/>
              <a:t>‹N°›</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5136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E593D2-ADCC-4F9C-A3E5-BC746968B751}"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246113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3E593D2-ADCC-4F9C-A3E5-BC746968B751}" type="datetimeFigureOut">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1174594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3E593D2-ADCC-4F9C-A3E5-BC746968B751}" type="datetimeFigureOut">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1224326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3E593D2-ADCC-4F9C-A3E5-BC746968B75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3726749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3E593D2-ADCC-4F9C-A3E5-BC746968B75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4011056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3E593D2-ADCC-4F9C-A3E5-BC746968B75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382954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3E593D2-ADCC-4F9C-A3E5-BC746968B75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62028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3E593D2-ADCC-4F9C-A3E5-BC746968B75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99140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3E593D2-ADCC-4F9C-A3E5-BC746968B751}"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249416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3E593D2-ADCC-4F9C-A3E5-BC746968B751}" type="datetimeFigureOut">
              <a:rPr lang="fr-FR" smtClean="0"/>
              <a:t>29/11/2022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271922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3E593D2-ADCC-4F9C-A3E5-BC746968B751}" type="datetimeFigureOut">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388520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E593D2-ADCC-4F9C-A3E5-BC746968B751}" type="datetimeFigureOut">
              <a:rPr lang="fr-FR" smtClean="0"/>
              <a:t>29/11/2022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316493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E593D2-ADCC-4F9C-A3E5-BC746968B751}"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110808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E593D2-ADCC-4F9C-A3E5-BC746968B751}"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74D806-0695-42B4-BA73-9CAD08FD85C3}" type="slidenum">
              <a:rPr lang="fr-FR" smtClean="0"/>
              <a:t>‹N°›</a:t>
            </a:fld>
            <a:endParaRPr lang="fr-FR"/>
          </a:p>
        </p:txBody>
      </p:sp>
    </p:spTree>
    <p:extLst>
      <p:ext uri="{BB962C8B-B14F-4D97-AF65-F5344CB8AC3E}">
        <p14:creationId xmlns:p14="http://schemas.microsoft.com/office/powerpoint/2010/main" val="316435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E593D2-ADCC-4F9C-A3E5-BC746968B751}" type="datetimeFigureOut">
              <a:rPr lang="fr-FR" smtClean="0"/>
              <a:t>29/11/2022</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774D806-0695-42B4-BA73-9CAD08FD85C3}" type="slidenum">
              <a:rPr lang="fr-FR" smtClean="0"/>
              <a:t>‹N°›</a:t>
            </a:fld>
            <a:endParaRPr lang="fr-FR"/>
          </a:p>
        </p:txBody>
      </p:sp>
    </p:spTree>
    <p:extLst>
      <p:ext uri="{BB962C8B-B14F-4D97-AF65-F5344CB8AC3E}">
        <p14:creationId xmlns:p14="http://schemas.microsoft.com/office/powerpoint/2010/main" val="84589730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FF44EEB-ADBB-4C8E-8B88-79561960ECE8}"/>
              </a:ext>
            </a:extLst>
          </p:cNvPr>
          <p:cNvSpPr txBox="1"/>
          <p:nvPr/>
        </p:nvSpPr>
        <p:spPr>
          <a:xfrm>
            <a:off x="1969624" y="2073937"/>
            <a:ext cx="9062978" cy="1569660"/>
          </a:xfrm>
          <a:prstGeom prst="rect">
            <a:avLst/>
          </a:prstGeom>
          <a:noFill/>
        </p:spPr>
        <p:txBody>
          <a:bodyPr wrap="square" rtlCol="0">
            <a:spAutoFit/>
          </a:bodyPr>
          <a:lstStyle/>
          <a:p>
            <a:pPr algn="just"/>
            <a:r>
              <a:rPr lang="fr-FR" sz="3200" dirty="0">
                <a:solidFill>
                  <a:srgbClr val="FFC000"/>
                </a:solidFill>
              </a:rPr>
              <a:t>Recherche opérationnelle :Réalisation d’un logiciel de résolution d’un problème par la méthode du Simplexe.</a:t>
            </a:r>
          </a:p>
        </p:txBody>
      </p:sp>
      <p:sp>
        <p:nvSpPr>
          <p:cNvPr id="5" name="ZoneTexte 4">
            <a:extLst>
              <a:ext uri="{FF2B5EF4-FFF2-40B4-BE49-F238E27FC236}">
                <a16:creationId xmlns:a16="http://schemas.microsoft.com/office/drawing/2014/main" id="{450219C0-2DC3-4EC0-9602-C08A450F38C3}"/>
              </a:ext>
            </a:extLst>
          </p:cNvPr>
          <p:cNvSpPr txBox="1"/>
          <p:nvPr/>
        </p:nvSpPr>
        <p:spPr>
          <a:xfrm>
            <a:off x="368460" y="4551194"/>
            <a:ext cx="3345083" cy="1200329"/>
          </a:xfrm>
          <a:prstGeom prst="rect">
            <a:avLst/>
          </a:prstGeom>
          <a:noFill/>
        </p:spPr>
        <p:txBody>
          <a:bodyPr wrap="square" rtlCol="0">
            <a:spAutoFit/>
          </a:bodyPr>
          <a:lstStyle/>
          <a:p>
            <a:r>
              <a:rPr lang="fr-FR" sz="2400" dirty="0"/>
              <a:t>Réalisé par: </a:t>
            </a:r>
          </a:p>
          <a:p>
            <a:r>
              <a:rPr lang="fr-FR" sz="2400" dirty="0"/>
              <a:t>DIARRASSOUBA Khadara </a:t>
            </a:r>
          </a:p>
        </p:txBody>
      </p:sp>
      <p:sp>
        <p:nvSpPr>
          <p:cNvPr id="6" name="ZoneTexte 5">
            <a:extLst>
              <a:ext uri="{FF2B5EF4-FFF2-40B4-BE49-F238E27FC236}">
                <a16:creationId xmlns:a16="http://schemas.microsoft.com/office/drawing/2014/main" id="{1E2D9998-A58D-4728-90A7-9778F6FB878D}"/>
              </a:ext>
            </a:extLst>
          </p:cNvPr>
          <p:cNvSpPr txBox="1"/>
          <p:nvPr/>
        </p:nvSpPr>
        <p:spPr>
          <a:xfrm>
            <a:off x="8125429" y="4649784"/>
            <a:ext cx="3698111" cy="830997"/>
          </a:xfrm>
          <a:prstGeom prst="rect">
            <a:avLst/>
          </a:prstGeom>
          <a:noFill/>
        </p:spPr>
        <p:txBody>
          <a:bodyPr wrap="square" rtlCol="0">
            <a:spAutoFit/>
          </a:bodyPr>
          <a:lstStyle/>
          <a:p>
            <a:r>
              <a:rPr lang="fr-FR" sz="2400" dirty="0"/>
              <a:t>Professeur: </a:t>
            </a:r>
          </a:p>
          <a:p>
            <a:r>
              <a:rPr lang="fr-FR" sz="2400" dirty="0"/>
              <a:t>M. KOUAKOU  Geoffroy</a:t>
            </a:r>
          </a:p>
        </p:txBody>
      </p:sp>
      <p:sp>
        <p:nvSpPr>
          <p:cNvPr id="7" name="Ellipse 6">
            <a:extLst>
              <a:ext uri="{FF2B5EF4-FFF2-40B4-BE49-F238E27FC236}">
                <a16:creationId xmlns:a16="http://schemas.microsoft.com/office/drawing/2014/main" id="{C28EB2D1-A669-4355-A377-C6E0FF2E8CB4}"/>
              </a:ext>
            </a:extLst>
          </p:cNvPr>
          <p:cNvSpPr/>
          <p:nvPr/>
        </p:nvSpPr>
        <p:spPr>
          <a:xfrm>
            <a:off x="3495554" y="4233096"/>
            <a:ext cx="3819645" cy="144683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Année académique: </a:t>
            </a:r>
          </a:p>
          <a:p>
            <a:pPr algn="ctr"/>
            <a:r>
              <a:rPr lang="fr-FR" dirty="0"/>
              <a:t>2020-2021</a:t>
            </a:r>
          </a:p>
        </p:txBody>
      </p:sp>
      <p:pic>
        <p:nvPicPr>
          <p:cNvPr id="8" name="Picture 2" descr="H:\Sans titre55.png">
            <a:extLst>
              <a:ext uri="{FF2B5EF4-FFF2-40B4-BE49-F238E27FC236}">
                <a16:creationId xmlns:a16="http://schemas.microsoft.com/office/drawing/2014/main" id="{3615BBD2-7EC9-4070-BC94-7E8B32203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1368151" cy="1297823"/>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B58E9F4D-F06D-46C5-9613-EA19E0D239C1}"/>
              </a:ext>
            </a:extLst>
          </p:cNvPr>
          <p:cNvSpPr txBox="1"/>
          <p:nvPr/>
        </p:nvSpPr>
        <p:spPr>
          <a:xfrm>
            <a:off x="-142876" y="1643050"/>
            <a:ext cx="2781904" cy="430887"/>
          </a:xfrm>
          <a:prstGeom prst="rect">
            <a:avLst/>
          </a:prstGeom>
          <a:noFill/>
        </p:spPr>
        <p:txBody>
          <a:bodyPr wrap="square" rtlCol="0">
            <a:spAutoFit/>
          </a:bodyPr>
          <a:lstStyle/>
          <a:p>
            <a:pPr algn="ctr"/>
            <a:r>
              <a:rPr lang="fr-FR" sz="1100" b="1" dirty="0">
                <a:ln w="1905"/>
                <a:solidFill>
                  <a:srgbClr val="00B050"/>
                </a:solidFill>
                <a:effectLst>
                  <a:innerShdw blurRad="69850" dist="43180" dir="5400000">
                    <a:srgbClr val="000000">
                      <a:alpha val="65000"/>
                    </a:srgbClr>
                  </a:innerShdw>
                </a:effectLst>
                <a:latin typeface="Times New Roman" pitchFamily="18" charset="0"/>
                <a:cs typeface="Times New Roman" pitchFamily="18" charset="0"/>
              </a:rPr>
              <a:t>Institut National Polytechnique Félix Houphouët Boigny</a:t>
            </a:r>
          </a:p>
        </p:txBody>
      </p:sp>
      <p:pic>
        <p:nvPicPr>
          <p:cNvPr id="10" name="Image 9">
            <a:extLst>
              <a:ext uri="{FF2B5EF4-FFF2-40B4-BE49-F238E27FC236}">
                <a16:creationId xmlns:a16="http://schemas.microsoft.com/office/drawing/2014/main" id="{7A92FEBB-5654-49E3-91F6-2C21E0C933ED}"/>
              </a:ext>
            </a:extLst>
          </p:cNvPr>
          <p:cNvPicPr/>
          <p:nvPr/>
        </p:nvPicPr>
        <p:blipFill>
          <a:blip r:embed="rId3" cstate="print"/>
          <a:srcRect/>
          <a:stretch>
            <a:fillRect/>
          </a:stretch>
        </p:blipFill>
        <p:spPr bwMode="auto">
          <a:xfrm>
            <a:off x="10509117" y="34046"/>
            <a:ext cx="1651285" cy="1313016"/>
          </a:xfrm>
          <a:prstGeom prst="rect">
            <a:avLst/>
          </a:prstGeom>
          <a:noFill/>
          <a:ln w="9525">
            <a:noFill/>
            <a:miter lim="800000"/>
            <a:headEnd/>
            <a:tailEnd/>
          </a:ln>
        </p:spPr>
      </p:pic>
      <p:sp>
        <p:nvSpPr>
          <p:cNvPr id="11" name="ZoneTexte 10">
            <a:extLst>
              <a:ext uri="{FF2B5EF4-FFF2-40B4-BE49-F238E27FC236}">
                <a16:creationId xmlns:a16="http://schemas.microsoft.com/office/drawing/2014/main" id="{8ED50134-FEC9-4D41-8E11-5A4E0F78022E}"/>
              </a:ext>
            </a:extLst>
          </p:cNvPr>
          <p:cNvSpPr txBox="1"/>
          <p:nvPr/>
        </p:nvSpPr>
        <p:spPr>
          <a:xfrm>
            <a:off x="9873205" y="1547162"/>
            <a:ext cx="2318795" cy="430887"/>
          </a:xfrm>
          <a:prstGeom prst="rect">
            <a:avLst/>
          </a:prstGeom>
          <a:noFill/>
        </p:spPr>
        <p:txBody>
          <a:bodyPr wrap="square" rtlCol="0">
            <a:spAutoFit/>
          </a:bodyPr>
          <a:lstStyle/>
          <a:p>
            <a:pPr algn="ctr"/>
            <a:r>
              <a:rPr lang="fr-FR" sz="1100" b="1" dirty="0">
                <a:ln w="1905"/>
                <a:solidFill>
                  <a:srgbClr val="00B050"/>
                </a:solidFill>
                <a:effectLst>
                  <a:innerShdw blurRad="69850" dist="43180" dir="5400000">
                    <a:srgbClr val="000000">
                      <a:alpha val="65000"/>
                    </a:srgbClr>
                  </a:innerShdw>
                </a:effectLst>
                <a:latin typeface="Times New Roman" pitchFamily="18" charset="0"/>
                <a:cs typeface="Times New Roman" pitchFamily="18" charset="0"/>
              </a:rPr>
              <a:t>Ecole Supérieure des Mines et de Géologie</a:t>
            </a:r>
          </a:p>
        </p:txBody>
      </p:sp>
      <p:sp>
        <p:nvSpPr>
          <p:cNvPr id="3" name="Ellipse 2">
            <a:extLst>
              <a:ext uri="{FF2B5EF4-FFF2-40B4-BE49-F238E27FC236}">
                <a16:creationId xmlns:a16="http://schemas.microsoft.com/office/drawing/2014/main" id="{5D619D2B-DCEB-4483-8340-F23CA03EC2B8}"/>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1</a:t>
            </a:r>
          </a:p>
        </p:txBody>
      </p:sp>
    </p:spTree>
    <p:extLst>
      <p:ext uri="{BB962C8B-B14F-4D97-AF65-F5344CB8AC3E}">
        <p14:creationId xmlns:p14="http://schemas.microsoft.com/office/powerpoint/2010/main" val="36088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C937061-ABD9-4E69-9978-784901E8948F}"/>
              </a:ext>
            </a:extLst>
          </p:cNvPr>
          <p:cNvSpPr txBox="1"/>
          <p:nvPr/>
        </p:nvSpPr>
        <p:spPr>
          <a:xfrm>
            <a:off x="4965540" y="0"/>
            <a:ext cx="5474825" cy="1292662"/>
          </a:xfrm>
          <a:prstGeom prst="rect">
            <a:avLst/>
          </a:prstGeom>
          <a:noFill/>
        </p:spPr>
        <p:txBody>
          <a:bodyPr wrap="square" rtlCol="0">
            <a:spAutoFit/>
          </a:bodyPr>
          <a:lstStyle/>
          <a:p>
            <a:r>
              <a:rPr lang="fr-FR" sz="4400" dirty="0"/>
              <a:t>Objectif </a:t>
            </a:r>
            <a:r>
              <a:rPr lang="fr-FR" sz="6000" dirty="0">
                <a:solidFill>
                  <a:srgbClr val="FFC000"/>
                </a:solidFill>
              </a:rPr>
              <a:t>  </a:t>
            </a:r>
          </a:p>
          <a:p>
            <a:endParaRPr lang="fr-FR" dirty="0"/>
          </a:p>
        </p:txBody>
      </p:sp>
      <p:sp>
        <p:nvSpPr>
          <p:cNvPr id="3" name="Ellipse 2">
            <a:extLst>
              <a:ext uri="{FF2B5EF4-FFF2-40B4-BE49-F238E27FC236}">
                <a16:creationId xmlns:a16="http://schemas.microsoft.com/office/drawing/2014/main" id="{646A9320-30EA-406C-80C7-EFE451A8EC30}"/>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10</a:t>
            </a:r>
          </a:p>
        </p:txBody>
      </p:sp>
      <p:sp>
        <p:nvSpPr>
          <p:cNvPr id="4" name="ZoneTexte 3">
            <a:extLst>
              <a:ext uri="{FF2B5EF4-FFF2-40B4-BE49-F238E27FC236}">
                <a16:creationId xmlns:a16="http://schemas.microsoft.com/office/drawing/2014/main" id="{7B5AE83B-2852-4736-BEC7-CFCC66CFDFBB}"/>
              </a:ext>
            </a:extLst>
          </p:cNvPr>
          <p:cNvSpPr txBox="1"/>
          <p:nvPr/>
        </p:nvSpPr>
        <p:spPr>
          <a:xfrm>
            <a:off x="1434517" y="2772981"/>
            <a:ext cx="8120543" cy="1754326"/>
          </a:xfrm>
          <a:prstGeom prst="rect">
            <a:avLst/>
          </a:prstGeom>
          <a:noFill/>
        </p:spPr>
        <p:txBody>
          <a:bodyPr wrap="square" rtlCol="0">
            <a:spAutoFit/>
          </a:bodyPr>
          <a:lstStyle/>
          <a:p>
            <a:pPr marL="285750" indent="-285750">
              <a:buFont typeface="Wingdings" panose="05000000000000000000" pitchFamily="2" charset="2"/>
              <a:buChar char="v"/>
            </a:pPr>
            <a:r>
              <a:rPr lang="fr-FR" sz="3600" dirty="0"/>
              <a:t>Facile</a:t>
            </a:r>
          </a:p>
          <a:p>
            <a:pPr marL="285750" indent="-285750">
              <a:buFont typeface="Wingdings" panose="05000000000000000000" pitchFamily="2" charset="2"/>
              <a:buChar char="v"/>
            </a:pPr>
            <a:r>
              <a:rPr lang="fr-FR" sz="3600" dirty="0"/>
              <a:t>Rapide</a:t>
            </a:r>
          </a:p>
          <a:p>
            <a:pPr marL="285750" indent="-285750">
              <a:buFont typeface="Wingdings" panose="05000000000000000000" pitchFamily="2" charset="2"/>
              <a:buChar char="v"/>
            </a:pPr>
            <a:r>
              <a:rPr lang="fr-FR" sz="3600" dirty="0"/>
              <a:t>Fiable</a:t>
            </a:r>
          </a:p>
        </p:txBody>
      </p:sp>
      <p:sp>
        <p:nvSpPr>
          <p:cNvPr id="5" name="ZoneTexte 4">
            <a:extLst>
              <a:ext uri="{FF2B5EF4-FFF2-40B4-BE49-F238E27FC236}">
                <a16:creationId xmlns:a16="http://schemas.microsoft.com/office/drawing/2014/main" id="{21D2CDE8-4A52-4D43-AB1C-CF72A6DCA813}"/>
              </a:ext>
            </a:extLst>
          </p:cNvPr>
          <p:cNvSpPr txBox="1"/>
          <p:nvPr/>
        </p:nvSpPr>
        <p:spPr>
          <a:xfrm>
            <a:off x="1431331" y="1818874"/>
            <a:ext cx="9882232" cy="954107"/>
          </a:xfrm>
          <a:prstGeom prst="rect">
            <a:avLst/>
          </a:prstGeom>
          <a:noFill/>
        </p:spPr>
        <p:txBody>
          <a:bodyPr wrap="square" rtlCol="0">
            <a:spAutoFit/>
          </a:bodyPr>
          <a:lstStyle/>
          <a:p>
            <a:r>
              <a:rPr lang="fr-FR" sz="2800" dirty="0"/>
              <a:t>En plus de pouvoir résoudre des problèmes plus complexes, il rend le travail :</a:t>
            </a:r>
          </a:p>
        </p:txBody>
      </p:sp>
    </p:spTree>
    <p:extLst>
      <p:ext uri="{BB962C8B-B14F-4D97-AF65-F5344CB8AC3E}">
        <p14:creationId xmlns:p14="http://schemas.microsoft.com/office/powerpoint/2010/main" val="49621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B6A0B53-C78F-4C97-8619-471149894C60}"/>
              </a:ext>
            </a:extLst>
          </p:cNvPr>
          <p:cNvSpPr txBox="1"/>
          <p:nvPr/>
        </p:nvSpPr>
        <p:spPr>
          <a:xfrm>
            <a:off x="3954683" y="159686"/>
            <a:ext cx="4282633" cy="1046440"/>
          </a:xfrm>
          <a:prstGeom prst="rect">
            <a:avLst/>
          </a:prstGeom>
          <a:noFill/>
        </p:spPr>
        <p:txBody>
          <a:bodyPr wrap="square" rtlCol="0">
            <a:spAutoFit/>
          </a:bodyPr>
          <a:lstStyle/>
          <a:p>
            <a:r>
              <a:rPr lang="fr-FR" sz="4400" dirty="0"/>
              <a:t>Mode d’emploi  </a:t>
            </a:r>
          </a:p>
          <a:p>
            <a:endParaRPr lang="fr-FR" dirty="0"/>
          </a:p>
        </p:txBody>
      </p:sp>
      <p:sp>
        <p:nvSpPr>
          <p:cNvPr id="3" name="ZoneTexte 2">
            <a:extLst>
              <a:ext uri="{FF2B5EF4-FFF2-40B4-BE49-F238E27FC236}">
                <a16:creationId xmlns:a16="http://schemas.microsoft.com/office/drawing/2014/main" id="{A949C549-9AA4-45AC-8766-5792FE02D398}"/>
              </a:ext>
            </a:extLst>
          </p:cNvPr>
          <p:cNvSpPr txBox="1"/>
          <p:nvPr/>
        </p:nvSpPr>
        <p:spPr>
          <a:xfrm>
            <a:off x="532436" y="1307939"/>
            <a:ext cx="9977378" cy="1815882"/>
          </a:xfrm>
          <a:prstGeom prst="rect">
            <a:avLst/>
          </a:prstGeom>
          <a:noFill/>
        </p:spPr>
        <p:txBody>
          <a:bodyPr wrap="square" rtlCol="0">
            <a:spAutoFit/>
          </a:bodyPr>
          <a:lstStyle/>
          <a:p>
            <a:r>
              <a:rPr lang="fr-FR" sz="2800" dirty="0"/>
              <a:t>L’application du logiciel consiste à: </a:t>
            </a:r>
          </a:p>
          <a:p>
            <a:pPr marL="285750" indent="-285750">
              <a:buFont typeface="Wingdings" panose="05000000000000000000" pitchFamily="2" charset="2"/>
              <a:buChar char="§"/>
            </a:pPr>
            <a:r>
              <a:rPr lang="fr-FR" sz="2800" dirty="0"/>
              <a:t>Modéliser le problème</a:t>
            </a:r>
          </a:p>
          <a:p>
            <a:pPr marL="285750" indent="-285750">
              <a:buFont typeface="Wingdings" panose="05000000000000000000" pitchFamily="2" charset="2"/>
              <a:buChar char="§"/>
            </a:pPr>
            <a:r>
              <a:rPr lang="fr-FR" sz="2800" dirty="0"/>
              <a:t>Mettre le problème sous forme standard</a:t>
            </a:r>
          </a:p>
          <a:p>
            <a:pPr marL="285750" indent="-285750">
              <a:buFont typeface="Wingdings" panose="05000000000000000000" pitchFamily="2" charset="2"/>
              <a:buChar char="§"/>
            </a:pPr>
            <a:r>
              <a:rPr lang="fr-FR" sz="2800" dirty="0"/>
              <a:t>Introduire les données du problème dans le logiciel </a:t>
            </a:r>
          </a:p>
        </p:txBody>
      </p:sp>
      <p:sp>
        <p:nvSpPr>
          <p:cNvPr id="4" name="Ellipse 3">
            <a:extLst>
              <a:ext uri="{FF2B5EF4-FFF2-40B4-BE49-F238E27FC236}">
                <a16:creationId xmlns:a16="http://schemas.microsoft.com/office/drawing/2014/main" id="{005351EA-57FE-421C-B387-AAA0DA1CAC39}"/>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11</a:t>
            </a:r>
          </a:p>
        </p:txBody>
      </p:sp>
      <p:sp>
        <p:nvSpPr>
          <p:cNvPr id="5" name="ZoneTexte 4">
            <a:extLst>
              <a:ext uri="{FF2B5EF4-FFF2-40B4-BE49-F238E27FC236}">
                <a16:creationId xmlns:a16="http://schemas.microsoft.com/office/drawing/2014/main" id="{E1B40F37-E77D-46E2-8442-32A814D5E12A}"/>
              </a:ext>
            </a:extLst>
          </p:cNvPr>
          <p:cNvSpPr txBox="1"/>
          <p:nvPr/>
        </p:nvSpPr>
        <p:spPr>
          <a:xfrm>
            <a:off x="889233" y="3272515"/>
            <a:ext cx="8867163" cy="923330"/>
          </a:xfrm>
          <a:prstGeom prst="rect">
            <a:avLst/>
          </a:prstGeom>
          <a:noFill/>
        </p:spPr>
        <p:txBody>
          <a:bodyPr wrap="square" rtlCol="0">
            <a:spAutoFit/>
          </a:bodyPr>
          <a:lstStyle/>
          <a:p>
            <a:pPr algn="just"/>
            <a:r>
              <a:rPr lang="fr-FR" dirty="0">
                <a:solidFill>
                  <a:srgbClr val="FF0000"/>
                </a:solidFill>
              </a:rPr>
              <a:t>Le nombre de ligne </a:t>
            </a:r>
            <a:r>
              <a:rPr lang="fr-FR" dirty="0"/>
              <a:t>est égale au nombre de contraintes +1 et </a:t>
            </a:r>
            <a:r>
              <a:rPr lang="fr-FR" dirty="0">
                <a:solidFill>
                  <a:srgbClr val="FF0000"/>
                </a:solidFill>
              </a:rPr>
              <a:t>le nombre de colonne </a:t>
            </a:r>
            <a:r>
              <a:rPr lang="fr-FR" dirty="0"/>
              <a:t>est égale au nombre de variables (y compris les variables d’écarts) dans la fonction économique +1</a:t>
            </a:r>
          </a:p>
        </p:txBody>
      </p:sp>
    </p:spTree>
    <p:extLst>
      <p:ext uri="{BB962C8B-B14F-4D97-AF65-F5344CB8AC3E}">
        <p14:creationId xmlns:p14="http://schemas.microsoft.com/office/powerpoint/2010/main" val="111249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B6A0B53-C78F-4C97-8619-471149894C60}"/>
              </a:ext>
            </a:extLst>
          </p:cNvPr>
          <p:cNvSpPr txBox="1"/>
          <p:nvPr/>
        </p:nvSpPr>
        <p:spPr>
          <a:xfrm>
            <a:off x="3954683" y="159686"/>
            <a:ext cx="4282633" cy="1046440"/>
          </a:xfrm>
          <a:prstGeom prst="rect">
            <a:avLst/>
          </a:prstGeom>
          <a:noFill/>
        </p:spPr>
        <p:txBody>
          <a:bodyPr wrap="square" rtlCol="0">
            <a:spAutoFit/>
          </a:bodyPr>
          <a:lstStyle/>
          <a:p>
            <a:r>
              <a:rPr lang="fr-FR" sz="4400" dirty="0"/>
              <a:t>Mode d’emploi  </a:t>
            </a:r>
          </a:p>
          <a:p>
            <a:endParaRPr lang="fr-FR" dirty="0"/>
          </a:p>
        </p:txBody>
      </p:sp>
      <p:sp>
        <p:nvSpPr>
          <p:cNvPr id="19" name="ZoneTexte 18">
            <a:extLst>
              <a:ext uri="{FF2B5EF4-FFF2-40B4-BE49-F238E27FC236}">
                <a16:creationId xmlns:a16="http://schemas.microsoft.com/office/drawing/2014/main" id="{1D1DAFF3-CD23-4E15-A8BD-676E0C02FE7D}"/>
              </a:ext>
            </a:extLst>
          </p:cNvPr>
          <p:cNvSpPr txBox="1"/>
          <p:nvPr/>
        </p:nvSpPr>
        <p:spPr>
          <a:xfrm>
            <a:off x="4746665" y="4008736"/>
            <a:ext cx="1590355" cy="646331"/>
          </a:xfrm>
          <a:prstGeom prst="rect">
            <a:avLst/>
          </a:prstGeom>
          <a:noFill/>
        </p:spPr>
        <p:txBody>
          <a:bodyPr wrap="square" rtlCol="0">
            <a:spAutoFit/>
          </a:bodyPr>
          <a:lstStyle/>
          <a:p>
            <a:r>
              <a:rPr lang="fr-FR" dirty="0"/>
              <a:t>Bouton de validation</a:t>
            </a:r>
          </a:p>
        </p:txBody>
      </p:sp>
      <p:sp>
        <p:nvSpPr>
          <p:cNvPr id="23" name="ZoneTexte 22">
            <a:extLst>
              <a:ext uri="{FF2B5EF4-FFF2-40B4-BE49-F238E27FC236}">
                <a16:creationId xmlns:a16="http://schemas.microsoft.com/office/drawing/2014/main" id="{0329B07C-F430-42A8-82B4-B4C1D77C9BAB}"/>
              </a:ext>
            </a:extLst>
          </p:cNvPr>
          <p:cNvSpPr txBox="1"/>
          <p:nvPr/>
        </p:nvSpPr>
        <p:spPr>
          <a:xfrm>
            <a:off x="498918" y="1548100"/>
            <a:ext cx="1333849" cy="276999"/>
          </a:xfrm>
          <a:prstGeom prst="rect">
            <a:avLst/>
          </a:prstGeom>
          <a:noFill/>
        </p:spPr>
        <p:txBody>
          <a:bodyPr wrap="square" rtlCol="0">
            <a:spAutoFit/>
          </a:bodyPr>
          <a:lstStyle/>
          <a:p>
            <a:r>
              <a:rPr lang="fr-FR" sz="1200" dirty="0"/>
              <a:t>Nombre de ligne</a:t>
            </a:r>
          </a:p>
        </p:txBody>
      </p:sp>
      <p:sp>
        <p:nvSpPr>
          <p:cNvPr id="24" name="ZoneTexte 23">
            <a:extLst>
              <a:ext uri="{FF2B5EF4-FFF2-40B4-BE49-F238E27FC236}">
                <a16:creationId xmlns:a16="http://schemas.microsoft.com/office/drawing/2014/main" id="{B01E53EC-2CA9-43D8-8E4D-42A05C18B971}"/>
              </a:ext>
            </a:extLst>
          </p:cNvPr>
          <p:cNvSpPr txBox="1"/>
          <p:nvPr/>
        </p:nvSpPr>
        <p:spPr>
          <a:xfrm>
            <a:off x="2644480" y="1559421"/>
            <a:ext cx="1590445" cy="276999"/>
          </a:xfrm>
          <a:prstGeom prst="rect">
            <a:avLst/>
          </a:prstGeom>
          <a:noFill/>
        </p:spPr>
        <p:txBody>
          <a:bodyPr wrap="square" rtlCol="0">
            <a:spAutoFit/>
          </a:bodyPr>
          <a:lstStyle/>
          <a:p>
            <a:r>
              <a:rPr lang="fr-FR" sz="1200" dirty="0"/>
              <a:t>Nombre de colonne</a:t>
            </a:r>
          </a:p>
        </p:txBody>
      </p:sp>
      <p:sp>
        <p:nvSpPr>
          <p:cNvPr id="25" name="ZoneTexte 24">
            <a:extLst>
              <a:ext uri="{FF2B5EF4-FFF2-40B4-BE49-F238E27FC236}">
                <a16:creationId xmlns:a16="http://schemas.microsoft.com/office/drawing/2014/main" id="{9CB50167-9123-4FB2-BCDE-79F344B9E50A}"/>
              </a:ext>
            </a:extLst>
          </p:cNvPr>
          <p:cNvSpPr txBox="1"/>
          <p:nvPr/>
        </p:nvSpPr>
        <p:spPr>
          <a:xfrm>
            <a:off x="1404097" y="1133460"/>
            <a:ext cx="2310445" cy="338554"/>
          </a:xfrm>
          <a:prstGeom prst="rect">
            <a:avLst/>
          </a:prstGeom>
          <a:noFill/>
        </p:spPr>
        <p:txBody>
          <a:bodyPr wrap="square" rtlCol="0">
            <a:spAutoFit/>
          </a:bodyPr>
          <a:lstStyle/>
          <a:p>
            <a:r>
              <a:rPr lang="fr-FR" sz="1600" dirty="0"/>
              <a:t>Avant clic sur ‘’Valider’’</a:t>
            </a:r>
          </a:p>
        </p:txBody>
      </p:sp>
      <p:sp>
        <p:nvSpPr>
          <p:cNvPr id="26" name="ZoneTexte 25">
            <a:extLst>
              <a:ext uri="{FF2B5EF4-FFF2-40B4-BE49-F238E27FC236}">
                <a16:creationId xmlns:a16="http://schemas.microsoft.com/office/drawing/2014/main" id="{FA317B68-D599-4281-8359-7D88F3457A96}"/>
              </a:ext>
            </a:extLst>
          </p:cNvPr>
          <p:cNvSpPr txBox="1"/>
          <p:nvPr/>
        </p:nvSpPr>
        <p:spPr>
          <a:xfrm>
            <a:off x="7773971" y="1044219"/>
            <a:ext cx="2310445" cy="338554"/>
          </a:xfrm>
          <a:prstGeom prst="rect">
            <a:avLst/>
          </a:prstGeom>
          <a:noFill/>
        </p:spPr>
        <p:txBody>
          <a:bodyPr wrap="square" rtlCol="0">
            <a:spAutoFit/>
          </a:bodyPr>
          <a:lstStyle>
            <a:defPPr>
              <a:defRPr lang="en-US"/>
            </a:defPPr>
            <a:lvl1pPr>
              <a:defRPr sz="1600"/>
            </a:lvl1pPr>
          </a:lstStyle>
          <a:p>
            <a:r>
              <a:rPr lang="fr-FR" dirty="0"/>
              <a:t>Après clic sur ‘’Valider’’</a:t>
            </a:r>
          </a:p>
        </p:txBody>
      </p:sp>
      <p:pic>
        <p:nvPicPr>
          <p:cNvPr id="28" name="Image 27">
            <a:extLst>
              <a:ext uri="{FF2B5EF4-FFF2-40B4-BE49-F238E27FC236}">
                <a16:creationId xmlns:a16="http://schemas.microsoft.com/office/drawing/2014/main" id="{6BC46A47-1259-4E22-ABC9-05418C51DB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88146" y="2189715"/>
            <a:ext cx="3778184" cy="4061922"/>
          </a:xfrm>
          <a:prstGeom prst="rect">
            <a:avLst/>
          </a:prstGeom>
        </p:spPr>
      </p:pic>
      <p:sp>
        <p:nvSpPr>
          <p:cNvPr id="46" name="Ellipse 45">
            <a:extLst>
              <a:ext uri="{FF2B5EF4-FFF2-40B4-BE49-F238E27FC236}">
                <a16:creationId xmlns:a16="http://schemas.microsoft.com/office/drawing/2014/main" id="{D48DC4A9-4271-44CE-85FE-064511306D23}"/>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12</a:t>
            </a:r>
          </a:p>
        </p:txBody>
      </p:sp>
      <p:pic>
        <p:nvPicPr>
          <p:cNvPr id="5" name="Image 4">
            <a:extLst>
              <a:ext uri="{FF2B5EF4-FFF2-40B4-BE49-F238E27FC236}">
                <a16:creationId xmlns:a16="http://schemas.microsoft.com/office/drawing/2014/main" id="{C685DDC0-A1D1-4E25-AB48-D4C61D6AD82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7355" y="2189715"/>
            <a:ext cx="3778184" cy="4061922"/>
          </a:xfrm>
          <a:prstGeom prst="rect">
            <a:avLst/>
          </a:prstGeom>
        </p:spPr>
      </p:pic>
      <p:sp>
        <p:nvSpPr>
          <p:cNvPr id="7" name="Ellipse 6">
            <a:extLst>
              <a:ext uri="{FF2B5EF4-FFF2-40B4-BE49-F238E27FC236}">
                <a16:creationId xmlns:a16="http://schemas.microsoft.com/office/drawing/2014/main" id="{800A7FC5-ABFF-45C9-83F7-5BB8611288FE}"/>
              </a:ext>
            </a:extLst>
          </p:cNvPr>
          <p:cNvSpPr/>
          <p:nvPr/>
        </p:nvSpPr>
        <p:spPr>
          <a:xfrm>
            <a:off x="2057639" y="2714424"/>
            <a:ext cx="497616" cy="38694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1318C9FA-D11D-43C8-AEB6-38D8F525AB19}"/>
              </a:ext>
            </a:extLst>
          </p:cNvPr>
          <p:cNvSpPr/>
          <p:nvPr/>
        </p:nvSpPr>
        <p:spPr>
          <a:xfrm>
            <a:off x="3673421" y="2755456"/>
            <a:ext cx="701922" cy="63603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 en arc 16">
            <a:extLst>
              <a:ext uri="{FF2B5EF4-FFF2-40B4-BE49-F238E27FC236}">
                <a16:creationId xmlns:a16="http://schemas.microsoft.com/office/drawing/2014/main" id="{09FCE4F9-4FE1-40BA-8782-170547AE09E5}"/>
              </a:ext>
            </a:extLst>
          </p:cNvPr>
          <p:cNvCxnSpPr>
            <a:cxnSpLocks/>
          </p:cNvCxnSpPr>
          <p:nvPr/>
        </p:nvCxnSpPr>
        <p:spPr>
          <a:xfrm rot="10800000">
            <a:off x="4336570" y="3225664"/>
            <a:ext cx="803515" cy="636029"/>
          </a:xfrm>
          <a:prstGeom prst="curvedConnector3">
            <a:avLst>
              <a:gd name="adj1" fmla="val 50000"/>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38" name="Ellipse 37">
            <a:extLst>
              <a:ext uri="{FF2B5EF4-FFF2-40B4-BE49-F238E27FC236}">
                <a16:creationId xmlns:a16="http://schemas.microsoft.com/office/drawing/2014/main" id="{BB791011-5794-4BC0-95E9-DA3E87052B9B}"/>
              </a:ext>
            </a:extLst>
          </p:cNvPr>
          <p:cNvSpPr/>
          <p:nvPr/>
        </p:nvSpPr>
        <p:spPr>
          <a:xfrm>
            <a:off x="1255386" y="2691776"/>
            <a:ext cx="577381" cy="4226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9" name="Connecteur : en arc 38">
            <a:extLst>
              <a:ext uri="{FF2B5EF4-FFF2-40B4-BE49-F238E27FC236}">
                <a16:creationId xmlns:a16="http://schemas.microsoft.com/office/drawing/2014/main" id="{F8A67B4E-7006-4B13-823E-CB801CE282EE}"/>
              </a:ext>
            </a:extLst>
          </p:cNvPr>
          <p:cNvCxnSpPr>
            <a:cxnSpLocks/>
          </p:cNvCxnSpPr>
          <p:nvPr/>
        </p:nvCxnSpPr>
        <p:spPr>
          <a:xfrm rot="16200000" flipH="1">
            <a:off x="976199" y="2001480"/>
            <a:ext cx="809954" cy="533479"/>
          </a:xfrm>
          <a:prstGeom prst="curvedConnector3">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44" name="Connecteur : en arc 43">
            <a:extLst>
              <a:ext uri="{FF2B5EF4-FFF2-40B4-BE49-F238E27FC236}">
                <a16:creationId xmlns:a16="http://schemas.microsoft.com/office/drawing/2014/main" id="{9DD7CE5A-63CC-4DE4-B04F-BCF367C58957}"/>
              </a:ext>
            </a:extLst>
          </p:cNvPr>
          <p:cNvCxnSpPr>
            <a:cxnSpLocks/>
          </p:cNvCxnSpPr>
          <p:nvPr/>
        </p:nvCxnSpPr>
        <p:spPr>
          <a:xfrm rot="5400000">
            <a:off x="2403305" y="1800522"/>
            <a:ext cx="873508" cy="990125"/>
          </a:xfrm>
          <a:prstGeom prst="curvedConnector3">
            <a:avLst>
              <a:gd name="adj1" fmla="val 50000"/>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9661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BDE4AB9-0C28-4C6B-BE28-7FFD1414326C}"/>
              </a:ext>
            </a:extLst>
          </p:cNvPr>
          <p:cNvSpPr txBox="1"/>
          <p:nvPr/>
        </p:nvSpPr>
        <p:spPr>
          <a:xfrm>
            <a:off x="2505512" y="6216334"/>
            <a:ext cx="741028" cy="369332"/>
          </a:xfrm>
          <a:prstGeom prst="rect">
            <a:avLst/>
          </a:prstGeom>
          <a:noFill/>
        </p:spPr>
        <p:txBody>
          <a:bodyPr wrap="square" rtlCol="0">
            <a:spAutoFit/>
          </a:bodyPr>
          <a:lstStyle/>
          <a:p>
            <a:r>
              <a:rPr lang="fr-FR" dirty="0"/>
              <a:t>Dual</a:t>
            </a:r>
          </a:p>
        </p:txBody>
      </p:sp>
      <p:sp>
        <p:nvSpPr>
          <p:cNvPr id="5" name="ZoneTexte 4">
            <a:extLst>
              <a:ext uri="{FF2B5EF4-FFF2-40B4-BE49-F238E27FC236}">
                <a16:creationId xmlns:a16="http://schemas.microsoft.com/office/drawing/2014/main" id="{56261D6D-8897-44A6-879F-8B909E9DE699}"/>
              </a:ext>
            </a:extLst>
          </p:cNvPr>
          <p:cNvSpPr txBox="1"/>
          <p:nvPr/>
        </p:nvSpPr>
        <p:spPr>
          <a:xfrm>
            <a:off x="2050470" y="732100"/>
            <a:ext cx="2395695" cy="584775"/>
          </a:xfrm>
          <a:prstGeom prst="rect">
            <a:avLst/>
          </a:prstGeom>
          <a:noFill/>
        </p:spPr>
        <p:txBody>
          <a:bodyPr wrap="square" rtlCol="0">
            <a:spAutoFit/>
          </a:bodyPr>
          <a:lstStyle>
            <a:defPPr>
              <a:defRPr lang="en-US"/>
            </a:defPPr>
            <a:lvl1pPr>
              <a:defRPr sz="1600"/>
            </a:lvl1pPr>
          </a:lstStyle>
          <a:p>
            <a:r>
              <a:rPr lang="fr-FR" dirty="0"/>
              <a:t>Clic sur ‘’Entrez’’ après insertion des données</a:t>
            </a:r>
          </a:p>
        </p:txBody>
      </p:sp>
      <p:cxnSp>
        <p:nvCxnSpPr>
          <p:cNvPr id="7" name="Connecteur : en arc 6">
            <a:extLst>
              <a:ext uri="{FF2B5EF4-FFF2-40B4-BE49-F238E27FC236}">
                <a16:creationId xmlns:a16="http://schemas.microsoft.com/office/drawing/2014/main" id="{86AF4A00-17B9-4B02-89FA-5A859CCBFEC2}"/>
              </a:ext>
            </a:extLst>
          </p:cNvPr>
          <p:cNvCxnSpPr>
            <a:cxnSpLocks/>
          </p:cNvCxnSpPr>
          <p:nvPr/>
        </p:nvCxnSpPr>
        <p:spPr>
          <a:xfrm rot="5400000" flipH="1" flipV="1">
            <a:off x="636950" y="5538074"/>
            <a:ext cx="612162" cy="439557"/>
          </a:xfrm>
          <a:prstGeom prst="curvedConnector3">
            <a:avLst>
              <a:gd name="adj1" fmla="val 99334"/>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992BEE63-6EC7-4335-B84B-9D6A08697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923" y="1764079"/>
            <a:ext cx="3833192" cy="4069433"/>
          </a:xfrm>
          <a:prstGeom prst="rect">
            <a:avLst/>
          </a:prstGeom>
        </p:spPr>
      </p:pic>
      <p:pic>
        <p:nvPicPr>
          <p:cNvPr id="11" name="Image 10">
            <a:extLst>
              <a:ext uri="{FF2B5EF4-FFF2-40B4-BE49-F238E27FC236}">
                <a16:creationId xmlns:a16="http://schemas.microsoft.com/office/drawing/2014/main" id="{699646CF-53F6-483B-8C97-32D9FFAE26D4}"/>
              </a:ext>
            </a:extLst>
          </p:cNvPr>
          <p:cNvPicPr>
            <a:picLocks noChangeAspect="1"/>
          </p:cNvPicPr>
          <p:nvPr/>
        </p:nvPicPr>
        <p:blipFill rotWithShape="1">
          <a:blip r:embed="rId3">
            <a:extLst>
              <a:ext uri="{28A0092B-C50C-407E-A947-70E740481C1C}">
                <a14:useLocalDpi xmlns:a14="http://schemas.microsoft.com/office/drawing/2010/main" val="0"/>
              </a:ext>
            </a:extLst>
          </a:blip>
          <a:srcRect l="3107"/>
          <a:stretch/>
        </p:blipFill>
        <p:spPr>
          <a:xfrm>
            <a:off x="6702803" y="1678949"/>
            <a:ext cx="3833192" cy="4182836"/>
          </a:xfrm>
          <a:prstGeom prst="rect">
            <a:avLst/>
          </a:prstGeom>
        </p:spPr>
      </p:pic>
      <p:sp>
        <p:nvSpPr>
          <p:cNvPr id="6" name="Ellipse 5">
            <a:extLst>
              <a:ext uri="{FF2B5EF4-FFF2-40B4-BE49-F238E27FC236}">
                <a16:creationId xmlns:a16="http://schemas.microsoft.com/office/drawing/2014/main" id="{76F0C16E-F4B3-4677-9AB4-75642CA0C21B}"/>
              </a:ext>
            </a:extLst>
          </p:cNvPr>
          <p:cNvSpPr/>
          <p:nvPr/>
        </p:nvSpPr>
        <p:spPr>
          <a:xfrm>
            <a:off x="1192923" y="4957894"/>
            <a:ext cx="971437" cy="9038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F0A7FF21-5639-4FE5-902B-856D94461DCA}"/>
              </a:ext>
            </a:extLst>
          </p:cNvPr>
          <p:cNvSpPr/>
          <p:nvPr/>
        </p:nvSpPr>
        <p:spPr>
          <a:xfrm>
            <a:off x="2164360" y="4999827"/>
            <a:ext cx="971437" cy="9038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9D868961-BEB2-4BD0-A8E8-A8358AD7AEC0}"/>
              </a:ext>
            </a:extLst>
          </p:cNvPr>
          <p:cNvSpPr txBox="1"/>
          <p:nvPr/>
        </p:nvSpPr>
        <p:spPr>
          <a:xfrm>
            <a:off x="340423" y="6216334"/>
            <a:ext cx="1208015" cy="369332"/>
          </a:xfrm>
          <a:prstGeom prst="rect">
            <a:avLst/>
          </a:prstGeom>
          <a:noFill/>
        </p:spPr>
        <p:txBody>
          <a:bodyPr wrap="square" rtlCol="0">
            <a:spAutoFit/>
          </a:bodyPr>
          <a:lstStyle/>
          <a:p>
            <a:r>
              <a:rPr lang="fr-FR" dirty="0"/>
              <a:t>Résultats</a:t>
            </a:r>
          </a:p>
        </p:txBody>
      </p:sp>
      <p:cxnSp>
        <p:nvCxnSpPr>
          <p:cNvPr id="16" name="Connecteur : en arc 15">
            <a:extLst>
              <a:ext uri="{FF2B5EF4-FFF2-40B4-BE49-F238E27FC236}">
                <a16:creationId xmlns:a16="http://schemas.microsoft.com/office/drawing/2014/main" id="{AA3ADE4E-F4C8-4074-B8DF-8DDDF97E75E2}"/>
              </a:ext>
            </a:extLst>
          </p:cNvPr>
          <p:cNvCxnSpPr>
            <a:cxnSpLocks/>
          </p:cNvCxnSpPr>
          <p:nvPr/>
        </p:nvCxnSpPr>
        <p:spPr>
          <a:xfrm rot="5400000" flipH="1" flipV="1">
            <a:off x="2752631" y="5859445"/>
            <a:ext cx="578766" cy="135012"/>
          </a:xfrm>
          <a:prstGeom prst="curvedConnector3">
            <a:avLst>
              <a:gd name="adj1" fmla="val 50000"/>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34" name="ZoneTexte 33">
            <a:extLst>
              <a:ext uri="{FF2B5EF4-FFF2-40B4-BE49-F238E27FC236}">
                <a16:creationId xmlns:a16="http://schemas.microsoft.com/office/drawing/2014/main" id="{28C47651-F2A9-44E5-8C68-7DA36FA436C3}"/>
              </a:ext>
            </a:extLst>
          </p:cNvPr>
          <p:cNvSpPr txBox="1"/>
          <p:nvPr/>
        </p:nvSpPr>
        <p:spPr>
          <a:xfrm>
            <a:off x="7873828" y="580716"/>
            <a:ext cx="2170653" cy="830997"/>
          </a:xfrm>
          <a:prstGeom prst="rect">
            <a:avLst/>
          </a:prstGeom>
          <a:noFill/>
        </p:spPr>
        <p:txBody>
          <a:bodyPr wrap="square" rtlCol="0">
            <a:spAutoFit/>
          </a:bodyPr>
          <a:lstStyle>
            <a:defPPr>
              <a:defRPr lang="en-US"/>
            </a:defPPr>
            <a:lvl1pPr>
              <a:defRPr sz="1600"/>
            </a:lvl1pPr>
          </a:lstStyle>
          <a:p>
            <a:r>
              <a:rPr lang="fr-FR" dirty="0"/>
              <a:t>Clic sur ‘’Affichez matrice finale’’ pour affichez les étapes</a:t>
            </a:r>
          </a:p>
        </p:txBody>
      </p:sp>
      <p:cxnSp>
        <p:nvCxnSpPr>
          <p:cNvPr id="36" name="Connecteur : en angle 35">
            <a:extLst>
              <a:ext uri="{FF2B5EF4-FFF2-40B4-BE49-F238E27FC236}">
                <a16:creationId xmlns:a16="http://schemas.microsoft.com/office/drawing/2014/main" id="{6CAD1E5C-57A2-4C13-AE3E-E9DF41F9E175}"/>
              </a:ext>
            </a:extLst>
          </p:cNvPr>
          <p:cNvCxnSpPr>
            <a:cxnSpLocks/>
            <a:endCxn id="34" idx="0"/>
          </p:cNvCxnSpPr>
          <p:nvPr/>
        </p:nvCxnSpPr>
        <p:spPr>
          <a:xfrm rot="5400000" flipH="1" flipV="1">
            <a:off x="4542385" y="692125"/>
            <a:ext cx="4528179" cy="4305362"/>
          </a:xfrm>
          <a:prstGeom prst="bentConnector3">
            <a:avLst>
              <a:gd name="adj1" fmla="val 105048"/>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Ellipse 38">
            <a:extLst>
              <a:ext uri="{FF2B5EF4-FFF2-40B4-BE49-F238E27FC236}">
                <a16:creationId xmlns:a16="http://schemas.microsoft.com/office/drawing/2014/main" id="{7F8FD72E-1B57-496A-AE76-A4EF01A79006}"/>
              </a:ext>
            </a:extLst>
          </p:cNvPr>
          <p:cNvSpPr/>
          <p:nvPr/>
        </p:nvSpPr>
        <p:spPr>
          <a:xfrm>
            <a:off x="11600117" y="6370222"/>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13</a:t>
            </a:r>
          </a:p>
        </p:txBody>
      </p:sp>
    </p:spTree>
    <p:extLst>
      <p:ext uri="{BB962C8B-B14F-4D97-AF65-F5344CB8AC3E}">
        <p14:creationId xmlns:p14="http://schemas.microsoft.com/office/powerpoint/2010/main" val="62040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C937061-ABD9-4E69-9978-784901E8948F}"/>
              </a:ext>
            </a:extLst>
          </p:cNvPr>
          <p:cNvSpPr txBox="1"/>
          <p:nvPr/>
        </p:nvSpPr>
        <p:spPr>
          <a:xfrm>
            <a:off x="1678329" y="2210764"/>
            <a:ext cx="8877781" cy="1292662"/>
          </a:xfrm>
          <a:prstGeom prst="rect">
            <a:avLst/>
          </a:prstGeom>
          <a:noFill/>
        </p:spPr>
        <p:txBody>
          <a:bodyPr wrap="square" rtlCol="0">
            <a:spAutoFit/>
          </a:bodyPr>
          <a:lstStyle/>
          <a:p>
            <a:r>
              <a:rPr lang="fr-FR" sz="6000" dirty="0">
                <a:solidFill>
                  <a:srgbClr val="FFC000"/>
                </a:solidFill>
              </a:rPr>
              <a:t>Quelques exemples  </a:t>
            </a:r>
          </a:p>
          <a:p>
            <a:endParaRPr lang="fr-FR" dirty="0"/>
          </a:p>
        </p:txBody>
      </p:sp>
      <p:sp>
        <p:nvSpPr>
          <p:cNvPr id="4" name="Ellipse 3">
            <a:extLst>
              <a:ext uri="{FF2B5EF4-FFF2-40B4-BE49-F238E27FC236}">
                <a16:creationId xmlns:a16="http://schemas.microsoft.com/office/drawing/2014/main" id="{D38CA23A-5F4A-47BF-978C-5246C7A0A3E2}"/>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14</a:t>
            </a:r>
          </a:p>
        </p:txBody>
      </p:sp>
    </p:spTree>
    <p:extLst>
      <p:ext uri="{BB962C8B-B14F-4D97-AF65-F5344CB8AC3E}">
        <p14:creationId xmlns:p14="http://schemas.microsoft.com/office/powerpoint/2010/main" val="89228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C937061-ABD9-4E69-9978-784901E8948F}"/>
              </a:ext>
            </a:extLst>
          </p:cNvPr>
          <p:cNvSpPr txBox="1"/>
          <p:nvPr/>
        </p:nvSpPr>
        <p:spPr>
          <a:xfrm>
            <a:off x="3530278" y="162046"/>
            <a:ext cx="6724891" cy="1046440"/>
          </a:xfrm>
          <a:prstGeom prst="rect">
            <a:avLst/>
          </a:prstGeom>
          <a:noFill/>
        </p:spPr>
        <p:txBody>
          <a:bodyPr wrap="square" rtlCol="0">
            <a:spAutoFit/>
          </a:bodyPr>
          <a:lstStyle/>
          <a:p>
            <a:r>
              <a:rPr lang="fr-FR" sz="4400" dirty="0"/>
              <a:t>Quelques exemples  </a:t>
            </a:r>
          </a:p>
          <a:p>
            <a:endParaRPr lang="fr-FR" dirty="0"/>
          </a:p>
        </p:txBody>
      </p:sp>
      <p:sp>
        <p:nvSpPr>
          <p:cNvPr id="4" name="ZoneTexte 3">
            <a:extLst>
              <a:ext uri="{FF2B5EF4-FFF2-40B4-BE49-F238E27FC236}">
                <a16:creationId xmlns:a16="http://schemas.microsoft.com/office/drawing/2014/main" id="{18C8C3E3-8493-4A51-8CC6-9E43C7BF68F8}"/>
              </a:ext>
            </a:extLst>
          </p:cNvPr>
          <p:cNvSpPr txBox="1"/>
          <p:nvPr/>
        </p:nvSpPr>
        <p:spPr>
          <a:xfrm>
            <a:off x="906010" y="1208486"/>
            <a:ext cx="9219501" cy="2031325"/>
          </a:xfrm>
          <a:prstGeom prst="rect">
            <a:avLst/>
          </a:prstGeom>
          <a:noFill/>
        </p:spPr>
        <p:txBody>
          <a:bodyPr wrap="square" rtlCol="0">
            <a:spAutoFit/>
          </a:bodyPr>
          <a:lstStyle/>
          <a:p>
            <a:pPr algn="just"/>
            <a:r>
              <a:rPr lang="fr-FR" dirty="0"/>
              <a:t>Exemple1:</a:t>
            </a:r>
          </a:p>
          <a:p>
            <a:pPr algn="just"/>
            <a:r>
              <a:rPr lang="fr-FR" dirty="0"/>
              <a:t>Une entreprise fabrique des tables et des chaises à partir de deux matières : le bois et la</a:t>
            </a:r>
          </a:p>
          <a:p>
            <a:pPr algn="just"/>
            <a:r>
              <a:rPr lang="fr-FR" dirty="0"/>
              <a:t>peinture, sachant que la réalisation d'une table nécessite 3 m de bois et 4 kg de peinture la réalisation d'une chaise nécessitent 2 m de bois et 1 kg de peinture. Les moyens financiers de l'entreprise acceptent un approvisionnement de 100 m de bois et 120 kg de peinture par semaine. Les produits ainsi fabriqués fournissent un bénéfice de 500 DA par table et 300 DA par chaise vendu.</a:t>
            </a:r>
          </a:p>
        </p:txBody>
      </p:sp>
      <p:sp>
        <p:nvSpPr>
          <p:cNvPr id="5" name="ZoneTexte 4">
            <a:extLst>
              <a:ext uri="{FF2B5EF4-FFF2-40B4-BE49-F238E27FC236}">
                <a16:creationId xmlns:a16="http://schemas.microsoft.com/office/drawing/2014/main" id="{EF1D7F8D-79C7-42D1-961E-BECA52CF1ADA}"/>
              </a:ext>
            </a:extLst>
          </p:cNvPr>
          <p:cNvSpPr txBox="1"/>
          <p:nvPr/>
        </p:nvSpPr>
        <p:spPr>
          <a:xfrm>
            <a:off x="854189" y="3732253"/>
            <a:ext cx="3473042" cy="369332"/>
          </a:xfrm>
          <a:prstGeom prst="rect">
            <a:avLst/>
          </a:prstGeom>
          <a:noFill/>
        </p:spPr>
        <p:txBody>
          <a:bodyPr wrap="square" rtlCol="0">
            <a:spAutoFit/>
          </a:bodyPr>
          <a:lstStyle/>
          <a:p>
            <a:r>
              <a:rPr lang="fr-FR" dirty="0"/>
              <a:t>Maximiser Z = 500x1+300x2</a:t>
            </a:r>
          </a:p>
        </p:txBody>
      </p:sp>
      <p:sp>
        <p:nvSpPr>
          <p:cNvPr id="8" name="ZoneTexte 7">
            <a:extLst>
              <a:ext uri="{FF2B5EF4-FFF2-40B4-BE49-F238E27FC236}">
                <a16:creationId xmlns:a16="http://schemas.microsoft.com/office/drawing/2014/main" id="{8D52112F-7C28-46E3-9098-9B317A37E467}"/>
              </a:ext>
            </a:extLst>
          </p:cNvPr>
          <p:cNvSpPr txBox="1"/>
          <p:nvPr/>
        </p:nvSpPr>
        <p:spPr>
          <a:xfrm>
            <a:off x="854190" y="3317296"/>
            <a:ext cx="3019507" cy="369332"/>
          </a:xfrm>
          <a:prstGeom prst="rect">
            <a:avLst/>
          </a:prstGeom>
          <a:noFill/>
        </p:spPr>
        <p:txBody>
          <a:bodyPr wrap="square" rtlCol="0">
            <a:spAutoFit/>
          </a:bodyPr>
          <a:lstStyle/>
          <a:p>
            <a:r>
              <a:rPr lang="fr-FR" dirty="0"/>
              <a:t>Forme canonique</a:t>
            </a:r>
          </a:p>
        </p:txBody>
      </p:sp>
      <p:sp>
        <p:nvSpPr>
          <p:cNvPr id="9" name="ZoneTexte 8">
            <a:extLst>
              <a:ext uri="{FF2B5EF4-FFF2-40B4-BE49-F238E27FC236}">
                <a16:creationId xmlns:a16="http://schemas.microsoft.com/office/drawing/2014/main" id="{B75057FC-5551-43B7-9D60-CD406E041580}"/>
              </a:ext>
            </a:extLst>
          </p:cNvPr>
          <p:cNvSpPr txBox="1"/>
          <p:nvPr/>
        </p:nvSpPr>
        <p:spPr>
          <a:xfrm>
            <a:off x="7106004" y="3317630"/>
            <a:ext cx="3019507" cy="369332"/>
          </a:xfrm>
          <a:prstGeom prst="rect">
            <a:avLst/>
          </a:prstGeom>
          <a:noFill/>
        </p:spPr>
        <p:txBody>
          <a:bodyPr wrap="square" rtlCol="0">
            <a:spAutoFit/>
          </a:bodyPr>
          <a:lstStyle/>
          <a:p>
            <a:r>
              <a:rPr lang="fr-FR" dirty="0"/>
              <a:t>Forme standard</a:t>
            </a:r>
          </a:p>
        </p:txBody>
      </p:sp>
      <p:sp>
        <p:nvSpPr>
          <p:cNvPr id="10" name="ZoneTexte 9">
            <a:extLst>
              <a:ext uri="{FF2B5EF4-FFF2-40B4-BE49-F238E27FC236}">
                <a16:creationId xmlns:a16="http://schemas.microsoft.com/office/drawing/2014/main" id="{9855035B-DF91-452D-8E0F-AD5362D920EB}"/>
              </a:ext>
            </a:extLst>
          </p:cNvPr>
          <p:cNvSpPr txBox="1"/>
          <p:nvPr/>
        </p:nvSpPr>
        <p:spPr>
          <a:xfrm>
            <a:off x="5939315" y="3732253"/>
            <a:ext cx="4315853" cy="369332"/>
          </a:xfrm>
          <a:prstGeom prst="rect">
            <a:avLst/>
          </a:prstGeom>
          <a:noFill/>
        </p:spPr>
        <p:txBody>
          <a:bodyPr wrap="square" rtlCol="0">
            <a:spAutoFit/>
          </a:bodyPr>
          <a:lstStyle/>
          <a:p>
            <a:r>
              <a:rPr lang="fr-FR" dirty="0"/>
              <a:t>Maximiser Z = </a:t>
            </a:r>
            <a:r>
              <a:rPr lang="fr-FR" dirty="0">
                <a:solidFill>
                  <a:srgbClr val="FF0000"/>
                </a:solidFill>
              </a:rPr>
              <a:t>500</a:t>
            </a:r>
            <a:r>
              <a:rPr lang="fr-FR" dirty="0"/>
              <a:t>x1+</a:t>
            </a:r>
            <a:r>
              <a:rPr lang="fr-FR" dirty="0">
                <a:solidFill>
                  <a:srgbClr val="FF0000"/>
                </a:solidFill>
              </a:rPr>
              <a:t>300</a:t>
            </a:r>
            <a:r>
              <a:rPr lang="fr-FR" dirty="0"/>
              <a:t>x2+</a:t>
            </a:r>
            <a:r>
              <a:rPr lang="fr-FR" dirty="0">
                <a:solidFill>
                  <a:srgbClr val="FF0000"/>
                </a:solidFill>
              </a:rPr>
              <a:t>0</a:t>
            </a:r>
            <a:r>
              <a:rPr lang="fr-FR" dirty="0"/>
              <a:t>e1+</a:t>
            </a:r>
            <a:r>
              <a:rPr lang="fr-FR" dirty="0">
                <a:solidFill>
                  <a:srgbClr val="FF0000"/>
                </a:solidFill>
              </a:rPr>
              <a:t>0</a:t>
            </a:r>
            <a:r>
              <a:rPr lang="fr-FR" dirty="0"/>
              <a:t>e2</a:t>
            </a:r>
          </a:p>
        </p:txBody>
      </p:sp>
      <p:sp>
        <p:nvSpPr>
          <p:cNvPr id="11" name="Accolade ouvrante 10">
            <a:extLst>
              <a:ext uri="{FF2B5EF4-FFF2-40B4-BE49-F238E27FC236}">
                <a16:creationId xmlns:a16="http://schemas.microsoft.com/office/drawing/2014/main" id="{B0B2C3B5-9079-4FCD-9AA8-4FB8DF813B1F}"/>
              </a:ext>
            </a:extLst>
          </p:cNvPr>
          <p:cNvSpPr/>
          <p:nvPr/>
        </p:nvSpPr>
        <p:spPr>
          <a:xfrm>
            <a:off x="6096000" y="4286251"/>
            <a:ext cx="262855" cy="1233705"/>
          </a:xfrm>
          <a:prstGeom prst="leftBrace">
            <a:avLst>
              <a:gd name="adj1" fmla="val 72163"/>
              <a:gd name="adj2" fmla="val 472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12" name="ZoneTexte 11">
            <a:extLst>
              <a:ext uri="{FF2B5EF4-FFF2-40B4-BE49-F238E27FC236}">
                <a16:creationId xmlns:a16="http://schemas.microsoft.com/office/drawing/2014/main" id="{6183EB62-D3FD-4707-B001-D2DF8F5C6990}"/>
              </a:ext>
            </a:extLst>
          </p:cNvPr>
          <p:cNvSpPr txBox="1"/>
          <p:nvPr/>
        </p:nvSpPr>
        <p:spPr>
          <a:xfrm>
            <a:off x="6627303" y="4285836"/>
            <a:ext cx="3498208" cy="369332"/>
          </a:xfrm>
          <a:prstGeom prst="rect">
            <a:avLst/>
          </a:prstGeom>
          <a:noFill/>
        </p:spPr>
        <p:txBody>
          <a:bodyPr wrap="square" rtlCol="0">
            <a:spAutoFit/>
          </a:bodyPr>
          <a:lstStyle/>
          <a:p>
            <a:r>
              <a:rPr lang="fr-FR" dirty="0">
                <a:solidFill>
                  <a:srgbClr val="FF0000"/>
                </a:solidFill>
              </a:rPr>
              <a:t>3</a:t>
            </a:r>
            <a:r>
              <a:rPr lang="fr-FR" dirty="0"/>
              <a:t>x1 + </a:t>
            </a:r>
            <a:r>
              <a:rPr lang="fr-FR" dirty="0">
                <a:solidFill>
                  <a:srgbClr val="FF0000"/>
                </a:solidFill>
              </a:rPr>
              <a:t>2</a:t>
            </a:r>
            <a:r>
              <a:rPr lang="fr-FR" dirty="0"/>
              <a:t>x2 + </a:t>
            </a:r>
            <a:r>
              <a:rPr lang="fr-FR" dirty="0">
                <a:solidFill>
                  <a:srgbClr val="FF0000"/>
                </a:solidFill>
              </a:rPr>
              <a:t>1</a:t>
            </a:r>
            <a:r>
              <a:rPr lang="fr-FR" dirty="0"/>
              <a:t>e1 + </a:t>
            </a:r>
            <a:r>
              <a:rPr lang="fr-FR" dirty="0">
                <a:solidFill>
                  <a:srgbClr val="FF0000"/>
                </a:solidFill>
              </a:rPr>
              <a:t>0</a:t>
            </a:r>
            <a:r>
              <a:rPr lang="fr-FR" dirty="0"/>
              <a:t>e2 = </a:t>
            </a:r>
            <a:r>
              <a:rPr lang="fr-FR" dirty="0">
                <a:solidFill>
                  <a:srgbClr val="FF0000"/>
                </a:solidFill>
              </a:rPr>
              <a:t>100</a:t>
            </a:r>
          </a:p>
        </p:txBody>
      </p:sp>
      <p:sp>
        <p:nvSpPr>
          <p:cNvPr id="13" name="ZoneTexte 12">
            <a:extLst>
              <a:ext uri="{FF2B5EF4-FFF2-40B4-BE49-F238E27FC236}">
                <a16:creationId xmlns:a16="http://schemas.microsoft.com/office/drawing/2014/main" id="{D6FB2492-36ED-46FE-A7E1-9525C8737BE0}"/>
              </a:ext>
            </a:extLst>
          </p:cNvPr>
          <p:cNvSpPr txBox="1"/>
          <p:nvPr/>
        </p:nvSpPr>
        <p:spPr>
          <a:xfrm>
            <a:off x="6627303" y="4749341"/>
            <a:ext cx="3204594" cy="369332"/>
          </a:xfrm>
          <a:prstGeom prst="rect">
            <a:avLst/>
          </a:prstGeom>
          <a:noFill/>
        </p:spPr>
        <p:txBody>
          <a:bodyPr wrap="square" rtlCol="0">
            <a:spAutoFit/>
          </a:bodyPr>
          <a:lstStyle/>
          <a:p>
            <a:r>
              <a:rPr lang="fr-FR" dirty="0">
                <a:solidFill>
                  <a:srgbClr val="FF0000"/>
                </a:solidFill>
              </a:rPr>
              <a:t>4</a:t>
            </a:r>
            <a:r>
              <a:rPr lang="fr-FR" dirty="0"/>
              <a:t>x1 + </a:t>
            </a:r>
            <a:r>
              <a:rPr lang="fr-FR" dirty="0">
                <a:solidFill>
                  <a:srgbClr val="FF0000"/>
                </a:solidFill>
              </a:rPr>
              <a:t>5</a:t>
            </a:r>
            <a:r>
              <a:rPr lang="fr-FR" dirty="0"/>
              <a:t>x2 + </a:t>
            </a:r>
            <a:r>
              <a:rPr lang="fr-FR" dirty="0">
                <a:solidFill>
                  <a:srgbClr val="FF0000"/>
                </a:solidFill>
              </a:rPr>
              <a:t>0</a:t>
            </a:r>
            <a:r>
              <a:rPr lang="fr-FR" dirty="0"/>
              <a:t>e1 + </a:t>
            </a:r>
            <a:r>
              <a:rPr lang="fr-FR" dirty="0">
                <a:solidFill>
                  <a:srgbClr val="FF0000"/>
                </a:solidFill>
              </a:rPr>
              <a:t>1</a:t>
            </a:r>
            <a:r>
              <a:rPr lang="fr-FR" dirty="0"/>
              <a:t>e2 = </a:t>
            </a:r>
            <a:r>
              <a:rPr lang="fr-FR" dirty="0">
                <a:solidFill>
                  <a:srgbClr val="FF0000"/>
                </a:solidFill>
              </a:rPr>
              <a:t>120</a:t>
            </a:r>
          </a:p>
        </p:txBody>
      </p:sp>
      <p:sp>
        <p:nvSpPr>
          <p:cNvPr id="14" name="ZoneTexte 13">
            <a:extLst>
              <a:ext uri="{FF2B5EF4-FFF2-40B4-BE49-F238E27FC236}">
                <a16:creationId xmlns:a16="http://schemas.microsoft.com/office/drawing/2014/main" id="{029CAB3E-3B50-4CFD-8E89-0DBBECD7AEC9}"/>
              </a:ext>
            </a:extLst>
          </p:cNvPr>
          <p:cNvSpPr txBox="1"/>
          <p:nvPr/>
        </p:nvSpPr>
        <p:spPr>
          <a:xfrm>
            <a:off x="6627303" y="5231779"/>
            <a:ext cx="3028425" cy="369332"/>
          </a:xfrm>
          <a:prstGeom prst="rect">
            <a:avLst/>
          </a:prstGeom>
          <a:noFill/>
        </p:spPr>
        <p:txBody>
          <a:bodyPr wrap="square" rtlCol="0">
            <a:spAutoFit/>
          </a:bodyPr>
          <a:lstStyle/>
          <a:p>
            <a:r>
              <a:rPr lang="fr-FR" dirty="0"/>
              <a:t>x1 , x2 ,e1 , e2 ≥ 0</a:t>
            </a:r>
          </a:p>
        </p:txBody>
      </p:sp>
      <p:sp>
        <p:nvSpPr>
          <p:cNvPr id="15" name="Accolade ouvrante 14">
            <a:extLst>
              <a:ext uri="{FF2B5EF4-FFF2-40B4-BE49-F238E27FC236}">
                <a16:creationId xmlns:a16="http://schemas.microsoft.com/office/drawing/2014/main" id="{55CD7B34-2978-42D8-A414-6BFF91592D5C}"/>
              </a:ext>
            </a:extLst>
          </p:cNvPr>
          <p:cNvSpPr/>
          <p:nvPr/>
        </p:nvSpPr>
        <p:spPr>
          <a:xfrm>
            <a:off x="854189" y="4286251"/>
            <a:ext cx="262855" cy="1233705"/>
          </a:xfrm>
          <a:prstGeom prst="leftBrace">
            <a:avLst>
              <a:gd name="adj1" fmla="val 72163"/>
              <a:gd name="adj2" fmla="val 4728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16" name="ZoneTexte 15">
            <a:extLst>
              <a:ext uri="{FF2B5EF4-FFF2-40B4-BE49-F238E27FC236}">
                <a16:creationId xmlns:a16="http://schemas.microsoft.com/office/drawing/2014/main" id="{B976C5E3-AABE-4013-83B4-D9F61F5E5251}"/>
              </a:ext>
            </a:extLst>
          </p:cNvPr>
          <p:cNvSpPr txBox="1"/>
          <p:nvPr/>
        </p:nvSpPr>
        <p:spPr>
          <a:xfrm>
            <a:off x="1289547" y="4285836"/>
            <a:ext cx="3498208" cy="369332"/>
          </a:xfrm>
          <a:prstGeom prst="rect">
            <a:avLst/>
          </a:prstGeom>
          <a:noFill/>
        </p:spPr>
        <p:txBody>
          <a:bodyPr wrap="square" rtlCol="0">
            <a:spAutoFit/>
          </a:bodyPr>
          <a:lstStyle/>
          <a:p>
            <a:r>
              <a:rPr lang="fr-FR" dirty="0"/>
              <a:t>3x1 + 2x2 ≤ 100</a:t>
            </a:r>
          </a:p>
        </p:txBody>
      </p:sp>
      <p:sp>
        <p:nvSpPr>
          <p:cNvPr id="17" name="ZoneTexte 16">
            <a:extLst>
              <a:ext uri="{FF2B5EF4-FFF2-40B4-BE49-F238E27FC236}">
                <a16:creationId xmlns:a16="http://schemas.microsoft.com/office/drawing/2014/main" id="{7B43CAA5-FCBB-47A8-BF28-60FCB287DC7A}"/>
              </a:ext>
            </a:extLst>
          </p:cNvPr>
          <p:cNvSpPr txBox="1"/>
          <p:nvPr/>
        </p:nvSpPr>
        <p:spPr>
          <a:xfrm>
            <a:off x="1247602" y="4749341"/>
            <a:ext cx="3204594" cy="369332"/>
          </a:xfrm>
          <a:prstGeom prst="rect">
            <a:avLst/>
          </a:prstGeom>
          <a:noFill/>
        </p:spPr>
        <p:txBody>
          <a:bodyPr wrap="square" rtlCol="0">
            <a:spAutoFit/>
          </a:bodyPr>
          <a:lstStyle/>
          <a:p>
            <a:r>
              <a:rPr lang="fr-FR" dirty="0"/>
              <a:t>4x1 + 5x2 ≤ 120</a:t>
            </a:r>
          </a:p>
        </p:txBody>
      </p:sp>
      <p:sp>
        <p:nvSpPr>
          <p:cNvPr id="18" name="ZoneTexte 17">
            <a:extLst>
              <a:ext uri="{FF2B5EF4-FFF2-40B4-BE49-F238E27FC236}">
                <a16:creationId xmlns:a16="http://schemas.microsoft.com/office/drawing/2014/main" id="{7F08C889-9C76-46A6-8B72-A54CD6E462F2}"/>
              </a:ext>
            </a:extLst>
          </p:cNvPr>
          <p:cNvSpPr txBox="1"/>
          <p:nvPr/>
        </p:nvSpPr>
        <p:spPr>
          <a:xfrm>
            <a:off x="1303000" y="5231779"/>
            <a:ext cx="1918373" cy="369332"/>
          </a:xfrm>
          <a:prstGeom prst="rect">
            <a:avLst/>
          </a:prstGeom>
          <a:noFill/>
        </p:spPr>
        <p:txBody>
          <a:bodyPr wrap="square" rtlCol="0">
            <a:spAutoFit/>
          </a:bodyPr>
          <a:lstStyle/>
          <a:p>
            <a:r>
              <a:rPr lang="fr-FR" dirty="0"/>
              <a:t>x1 , x2 ≥ 0</a:t>
            </a:r>
          </a:p>
        </p:txBody>
      </p:sp>
      <p:sp>
        <p:nvSpPr>
          <p:cNvPr id="19" name="Ellipse 18">
            <a:extLst>
              <a:ext uri="{FF2B5EF4-FFF2-40B4-BE49-F238E27FC236}">
                <a16:creationId xmlns:a16="http://schemas.microsoft.com/office/drawing/2014/main" id="{3AA9C33B-531A-473C-9F31-07F1713A5101}"/>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15</a:t>
            </a:r>
          </a:p>
        </p:txBody>
      </p:sp>
    </p:spTree>
    <p:extLst>
      <p:ext uri="{BB962C8B-B14F-4D97-AF65-F5344CB8AC3E}">
        <p14:creationId xmlns:p14="http://schemas.microsoft.com/office/powerpoint/2010/main" val="149955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C937061-ABD9-4E69-9978-784901E8948F}"/>
              </a:ext>
            </a:extLst>
          </p:cNvPr>
          <p:cNvSpPr txBox="1"/>
          <p:nvPr/>
        </p:nvSpPr>
        <p:spPr>
          <a:xfrm>
            <a:off x="3530278" y="162046"/>
            <a:ext cx="6724891" cy="1046440"/>
          </a:xfrm>
          <a:prstGeom prst="rect">
            <a:avLst/>
          </a:prstGeom>
          <a:noFill/>
        </p:spPr>
        <p:txBody>
          <a:bodyPr wrap="square" rtlCol="0">
            <a:spAutoFit/>
          </a:bodyPr>
          <a:lstStyle/>
          <a:p>
            <a:r>
              <a:rPr lang="fr-FR" sz="4400" dirty="0"/>
              <a:t>Quelques exemples  </a:t>
            </a:r>
          </a:p>
          <a:p>
            <a:endParaRPr lang="fr-FR" dirty="0"/>
          </a:p>
        </p:txBody>
      </p:sp>
      <p:pic>
        <p:nvPicPr>
          <p:cNvPr id="4" name="Image 3">
            <a:extLst>
              <a:ext uri="{FF2B5EF4-FFF2-40B4-BE49-F238E27FC236}">
                <a16:creationId xmlns:a16="http://schemas.microsoft.com/office/drawing/2014/main" id="{DEA5CE4A-B1A4-487C-96B2-1D357F15BE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92723" y="1495201"/>
            <a:ext cx="3739604" cy="4084673"/>
          </a:xfrm>
          <a:prstGeom prst="rect">
            <a:avLst/>
          </a:prstGeom>
        </p:spPr>
      </p:pic>
      <p:sp>
        <p:nvSpPr>
          <p:cNvPr id="5" name="Ellipse 4">
            <a:extLst>
              <a:ext uri="{FF2B5EF4-FFF2-40B4-BE49-F238E27FC236}">
                <a16:creationId xmlns:a16="http://schemas.microsoft.com/office/drawing/2014/main" id="{C09EBD6D-C66D-46B3-B61E-B352291417B9}"/>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16</a:t>
            </a:r>
          </a:p>
        </p:txBody>
      </p:sp>
      <p:pic>
        <p:nvPicPr>
          <p:cNvPr id="6" name="Image 5">
            <a:extLst>
              <a:ext uri="{FF2B5EF4-FFF2-40B4-BE49-F238E27FC236}">
                <a16:creationId xmlns:a16="http://schemas.microsoft.com/office/drawing/2014/main" id="{86B44EC8-F810-41AE-9898-5ED9E4832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731" y="1495200"/>
            <a:ext cx="3802710" cy="4084674"/>
          </a:xfrm>
          <a:prstGeom prst="rect">
            <a:avLst/>
          </a:prstGeom>
        </p:spPr>
      </p:pic>
    </p:spTree>
    <p:extLst>
      <p:ext uri="{BB962C8B-B14F-4D97-AF65-F5344CB8AC3E}">
        <p14:creationId xmlns:p14="http://schemas.microsoft.com/office/powerpoint/2010/main" val="3707270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C937061-ABD9-4E69-9978-784901E8948F}"/>
              </a:ext>
            </a:extLst>
          </p:cNvPr>
          <p:cNvSpPr txBox="1"/>
          <p:nvPr/>
        </p:nvSpPr>
        <p:spPr>
          <a:xfrm>
            <a:off x="3530278" y="162046"/>
            <a:ext cx="6724891" cy="1046440"/>
          </a:xfrm>
          <a:prstGeom prst="rect">
            <a:avLst/>
          </a:prstGeom>
          <a:noFill/>
        </p:spPr>
        <p:txBody>
          <a:bodyPr wrap="square" rtlCol="0">
            <a:spAutoFit/>
          </a:bodyPr>
          <a:lstStyle/>
          <a:p>
            <a:r>
              <a:rPr lang="fr-FR" sz="4400" dirty="0"/>
              <a:t>Quelques exemples  </a:t>
            </a:r>
          </a:p>
          <a:p>
            <a:endParaRPr lang="fr-FR" dirty="0"/>
          </a:p>
        </p:txBody>
      </p:sp>
      <p:pic>
        <p:nvPicPr>
          <p:cNvPr id="22" name="Image 21">
            <a:extLst>
              <a:ext uri="{FF2B5EF4-FFF2-40B4-BE49-F238E27FC236}">
                <a16:creationId xmlns:a16="http://schemas.microsoft.com/office/drawing/2014/main" id="{9CFC1999-AC8B-4E6E-9D29-13BA58308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67" y="1204599"/>
            <a:ext cx="3772228" cy="2659610"/>
          </a:xfrm>
          <a:prstGeom prst="rect">
            <a:avLst/>
          </a:prstGeom>
        </p:spPr>
      </p:pic>
      <p:pic>
        <p:nvPicPr>
          <p:cNvPr id="24" name="Image 23">
            <a:extLst>
              <a:ext uri="{FF2B5EF4-FFF2-40B4-BE49-F238E27FC236}">
                <a16:creationId xmlns:a16="http://schemas.microsoft.com/office/drawing/2014/main" id="{D79B9661-A96F-4183-BBD6-B38CDD8AB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67" y="4166636"/>
            <a:ext cx="3772228" cy="2370024"/>
          </a:xfrm>
          <a:prstGeom prst="rect">
            <a:avLst/>
          </a:prstGeom>
        </p:spPr>
      </p:pic>
      <p:pic>
        <p:nvPicPr>
          <p:cNvPr id="30" name="Image 29">
            <a:extLst>
              <a:ext uri="{FF2B5EF4-FFF2-40B4-BE49-F238E27FC236}">
                <a16:creationId xmlns:a16="http://schemas.microsoft.com/office/drawing/2014/main" id="{20C5D981-EDA3-4801-A406-CA4EBE728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7379" y="1488832"/>
            <a:ext cx="3772228" cy="2370025"/>
          </a:xfrm>
          <a:prstGeom prst="rect">
            <a:avLst/>
          </a:prstGeom>
        </p:spPr>
      </p:pic>
      <p:pic>
        <p:nvPicPr>
          <p:cNvPr id="32" name="Image 31">
            <a:extLst>
              <a:ext uri="{FF2B5EF4-FFF2-40B4-BE49-F238E27FC236}">
                <a16:creationId xmlns:a16="http://schemas.microsoft.com/office/drawing/2014/main" id="{64C4B7A0-B0D0-4AD1-90C9-93F09DE7B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2502" y="1483942"/>
            <a:ext cx="3589331" cy="2379806"/>
          </a:xfrm>
          <a:prstGeom prst="rect">
            <a:avLst/>
          </a:prstGeom>
        </p:spPr>
      </p:pic>
      <p:pic>
        <p:nvPicPr>
          <p:cNvPr id="34" name="Image 33">
            <a:extLst>
              <a:ext uri="{FF2B5EF4-FFF2-40B4-BE49-F238E27FC236}">
                <a16:creationId xmlns:a16="http://schemas.microsoft.com/office/drawing/2014/main" id="{374DB710-91EF-47FB-AFC7-82B78A1ED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7559" y="4166636"/>
            <a:ext cx="4397121" cy="2370024"/>
          </a:xfrm>
          <a:prstGeom prst="rect">
            <a:avLst/>
          </a:prstGeom>
        </p:spPr>
      </p:pic>
      <p:sp>
        <p:nvSpPr>
          <p:cNvPr id="35" name="Ellipse 34">
            <a:extLst>
              <a:ext uri="{FF2B5EF4-FFF2-40B4-BE49-F238E27FC236}">
                <a16:creationId xmlns:a16="http://schemas.microsoft.com/office/drawing/2014/main" id="{529BF7D2-F4FE-4944-A6F9-362C272B91F0}"/>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17</a:t>
            </a:r>
          </a:p>
        </p:txBody>
      </p:sp>
    </p:spTree>
    <p:extLst>
      <p:ext uri="{BB962C8B-B14F-4D97-AF65-F5344CB8AC3E}">
        <p14:creationId xmlns:p14="http://schemas.microsoft.com/office/powerpoint/2010/main" val="461661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C937061-ABD9-4E69-9978-784901E8948F}"/>
              </a:ext>
            </a:extLst>
          </p:cNvPr>
          <p:cNvSpPr txBox="1"/>
          <p:nvPr/>
        </p:nvSpPr>
        <p:spPr>
          <a:xfrm>
            <a:off x="4102323" y="2782669"/>
            <a:ext cx="5474825" cy="1292662"/>
          </a:xfrm>
          <a:prstGeom prst="rect">
            <a:avLst/>
          </a:prstGeom>
          <a:noFill/>
        </p:spPr>
        <p:txBody>
          <a:bodyPr wrap="square" rtlCol="0">
            <a:spAutoFit/>
          </a:bodyPr>
          <a:lstStyle/>
          <a:p>
            <a:r>
              <a:rPr lang="fr-FR" sz="6000" dirty="0">
                <a:solidFill>
                  <a:srgbClr val="FFC000"/>
                </a:solidFill>
              </a:rPr>
              <a:t>Conclusion </a:t>
            </a:r>
          </a:p>
          <a:p>
            <a:endParaRPr lang="fr-FR" dirty="0"/>
          </a:p>
        </p:txBody>
      </p:sp>
      <p:sp>
        <p:nvSpPr>
          <p:cNvPr id="3" name="Ellipse 2">
            <a:extLst>
              <a:ext uri="{FF2B5EF4-FFF2-40B4-BE49-F238E27FC236}">
                <a16:creationId xmlns:a16="http://schemas.microsoft.com/office/drawing/2014/main" id="{5B997D73-21CE-4A62-B2F2-5B8CD10B552C}"/>
              </a:ext>
            </a:extLst>
          </p:cNvPr>
          <p:cNvSpPr/>
          <p:nvPr/>
        </p:nvSpPr>
        <p:spPr>
          <a:xfrm>
            <a:off x="11457432" y="6427113"/>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18</a:t>
            </a:r>
          </a:p>
        </p:txBody>
      </p:sp>
    </p:spTree>
    <p:extLst>
      <p:ext uri="{BB962C8B-B14F-4D97-AF65-F5344CB8AC3E}">
        <p14:creationId xmlns:p14="http://schemas.microsoft.com/office/powerpoint/2010/main" val="112548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C937061-ABD9-4E69-9978-784901E8948F}"/>
              </a:ext>
            </a:extLst>
          </p:cNvPr>
          <p:cNvSpPr txBox="1"/>
          <p:nvPr/>
        </p:nvSpPr>
        <p:spPr>
          <a:xfrm>
            <a:off x="4132162" y="219919"/>
            <a:ext cx="5474825" cy="1292662"/>
          </a:xfrm>
          <a:prstGeom prst="rect">
            <a:avLst/>
          </a:prstGeom>
          <a:noFill/>
        </p:spPr>
        <p:txBody>
          <a:bodyPr wrap="square" rtlCol="0">
            <a:spAutoFit/>
          </a:bodyPr>
          <a:lstStyle/>
          <a:p>
            <a:r>
              <a:rPr lang="fr-FR" sz="4400" dirty="0"/>
              <a:t>Conclusion</a:t>
            </a:r>
            <a:r>
              <a:rPr lang="fr-FR" sz="6000" dirty="0">
                <a:solidFill>
                  <a:srgbClr val="FFC000"/>
                </a:solidFill>
              </a:rPr>
              <a:t> </a:t>
            </a:r>
          </a:p>
          <a:p>
            <a:endParaRPr lang="fr-FR" dirty="0"/>
          </a:p>
        </p:txBody>
      </p:sp>
      <p:sp>
        <p:nvSpPr>
          <p:cNvPr id="3" name="ZoneTexte 2">
            <a:extLst>
              <a:ext uri="{FF2B5EF4-FFF2-40B4-BE49-F238E27FC236}">
                <a16:creationId xmlns:a16="http://schemas.microsoft.com/office/drawing/2014/main" id="{4E723829-A214-4C13-9877-7402578D1DCB}"/>
              </a:ext>
            </a:extLst>
          </p:cNvPr>
          <p:cNvSpPr txBox="1"/>
          <p:nvPr/>
        </p:nvSpPr>
        <p:spPr>
          <a:xfrm>
            <a:off x="671332" y="1512581"/>
            <a:ext cx="11065397" cy="3108543"/>
          </a:xfrm>
          <a:prstGeom prst="rect">
            <a:avLst/>
          </a:prstGeom>
          <a:noFill/>
        </p:spPr>
        <p:txBody>
          <a:bodyPr wrap="square" rtlCol="0">
            <a:spAutoFit/>
          </a:bodyPr>
          <a:lstStyle/>
          <a:p>
            <a:pPr algn="just"/>
            <a:r>
              <a:rPr lang="fr-FR" sz="2800" dirty="0"/>
              <a:t>il faut retenir que le logiciel ‘’</a:t>
            </a:r>
            <a:r>
              <a:rPr lang="fr-FR" sz="2800" dirty="0" err="1"/>
              <a:t>Simple’ex</a:t>
            </a:r>
            <a:r>
              <a:rPr lang="fr-FR" sz="2800" dirty="0"/>
              <a:t>’’ est un outil de calcul fiable , rapide et moins pénible par rapport à un calcul manuelle. Cependant il nécessite certaines connaissances techniques, notamment savoir modéliser un problème , le mettre sous la forme standard et aussi maitriser l’utilisation du dual. Il faut savoir que ce logiciel ne résout qu’une infime partie des problèmes en RO il serait plus évolué s’il  </a:t>
            </a:r>
            <a:r>
              <a:rPr lang="fr-FR" sz="2800" dirty="0" err="1"/>
              <a:t>intègrer</a:t>
            </a:r>
            <a:r>
              <a:rPr lang="fr-FR" sz="2800" dirty="0"/>
              <a:t> la méthode du grand Z.</a:t>
            </a:r>
          </a:p>
        </p:txBody>
      </p:sp>
      <p:sp>
        <p:nvSpPr>
          <p:cNvPr id="4" name="Ellipse 3">
            <a:extLst>
              <a:ext uri="{FF2B5EF4-FFF2-40B4-BE49-F238E27FC236}">
                <a16:creationId xmlns:a16="http://schemas.microsoft.com/office/drawing/2014/main" id="{A885B008-FAED-4E2A-BE6B-0D32623797E5}"/>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19</a:t>
            </a:r>
          </a:p>
        </p:txBody>
      </p:sp>
    </p:spTree>
    <p:extLst>
      <p:ext uri="{BB962C8B-B14F-4D97-AF65-F5344CB8AC3E}">
        <p14:creationId xmlns:p14="http://schemas.microsoft.com/office/powerpoint/2010/main" val="135785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A357652-63DB-41E9-80B6-DCD7B0792106}"/>
              </a:ext>
            </a:extLst>
          </p:cNvPr>
          <p:cNvSpPr>
            <a:spLocks noGrp="1"/>
          </p:cNvSpPr>
          <p:nvPr>
            <p:ph idx="1"/>
          </p:nvPr>
        </p:nvSpPr>
        <p:spPr>
          <a:xfrm>
            <a:off x="1678330" y="679507"/>
            <a:ext cx="9769032" cy="5304603"/>
          </a:xfrm>
        </p:spPr>
        <p:txBody>
          <a:bodyPr>
            <a:noAutofit/>
          </a:bodyPr>
          <a:lstStyle/>
          <a:p>
            <a:pPr marL="0" indent="0" algn="ctr">
              <a:buNone/>
            </a:pPr>
            <a:r>
              <a:rPr lang="fr-FR" sz="2800" dirty="0">
                <a:solidFill>
                  <a:srgbClr val="FFC000"/>
                </a:solidFill>
              </a:rPr>
              <a:t>Plan </a:t>
            </a:r>
          </a:p>
          <a:p>
            <a:pPr>
              <a:buFont typeface="Wingdings" panose="05000000000000000000" pitchFamily="2" charset="2"/>
              <a:buChar char="q"/>
            </a:pPr>
            <a:r>
              <a:rPr lang="fr-FR" sz="2800" dirty="0"/>
              <a:t>Introduction </a:t>
            </a:r>
          </a:p>
          <a:p>
            <a:pPr>
              <a:buFont typeface="Wingdings" panose="05000000000000000000" pitchFamily="2" charset="2"/>
              <a:buChar char="q"/>
            </a:pPr>
            <a:r>
              <a:rPr lang="fr-FR" sz="2800" dirty="0"/>
              <a:t>Théorie de base Du logiciel</a:t>
            </a:r>
          </a:p>
          <a:p>
            <a:pPr>
              <a:buFont typeface="Wingdings" panose="05000000000000000000" pitchFamily="2" charset="2"/>
              <a:buChar char="q"/>
            </a:pPr>
            <a:r>
              <a:rPr lang="fr-FR" sz="2800" dirty="0"/>
              <a:t>Mode de conception </a:t>
            </a:r>
          </a:p>
          <a:p>
            <a:pPr>
              <a:buFont typeface="Wingdings" panose="05000000000000000000" pitchFamily="2" charset="2"/>
              <a:buChar char="q"/>
            </a:pPr>
            <a:r>
              <a:rPr lang="fr-FR" sz="2800" dirty="0"/>
              <a:t>Objectif et Mode d’emploi    </a:t>
            </a:r>
          </a:p>
          <a:p>
            <a:pPr>
              <a:buFont typeface="Wingdings" panose="05000000000000000000" pitchFamily="2" charset="2"/>
              <a:buChar char="q"/>
            </a:pPr>
            <a:r>
              <a:rPr lang="fr-FR" sz="2800" dirty="0"/>
              <a:t>Quelques exemples</a:t>
            </a:r>
          </a:p>
          <a:p>
            <a:pPr>
              <a:buFont typeface="Wingdings" panose="05000000000000000000" pitchFamily="2" charset="2"/>
              <a:buChar char="q"/>
            </a:pPr>
            <a:r>
              <a:rPr lang="fr-FR" sz="2800" dirty="0"/>
              <a:t>Conclusion </a:t>
            </a:r>
          </a:p>
        </p:txBody>
      </p:sp>
      <p:sp>
        <p:nvSpPr>
          <p:cNvPr id="4" name="Ellipse 3">
            <a:extLst>
              <a:ext uri="{FF2B5EF4-FFF2-40B4-BE49-F238E27FC236}">
                <a16:creationId xmlns:a16="http://schemas.microsoft.com/office/drawing/2014/main" id="{7B2DF5B8-BF09-47E0-B5BA-F689F27F3F69}"/>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2</a:t>
            </a:r>
          </a:p>
        </p:txBody>
      </p:sp>
    </p:spTree>
    <p:extLst>
      <p:ext uri="{BB962C8B-B14F-4D97-AF65-F5344CB8AC3E}">
        <p14:creationId xmlns:p14="http://schemas.microsoft.com/office/powerpoint/2010/main" val="333716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CE8E85-B763-4C1B-9191-E39C360C7601}"/>
              </a:ext>
            </a:extLst>
          </p:cNvPr>
          <p:cNvSpPr>
            <a:spLocks noGrp="1"/>
          </p:cNvSpPr>
          <p:nvPr>
            <p:ph type="ctrTitle"/>
          </p:nvPr>
        </p:nvSpPr>
        <p:spPr>
          <a:xfrm>
            <a:off x="1501629" y="1073791"/>
            <a:ext cx="9166371" cy="2436173"/>
          </a:xfrm>
        </p:spPr>
        <p:txBody>
          <a:bodyPr/>
          <a:lstStyle/>
          <a:p>
            <a:r>
              <a:rPr lang="fr-FR" dirty="0">
                <a:solidFill>
                  <a:srgbClr val="FFC000"/>
                </a:solidFill>
              </a:rPr>
              <a:t>Introduction</a:t>
            </a:r>
          </a:p>
        </p:txBody>
      </p:sp>
      <p:sp>
        <p:nvSpPr>
          <p:cNvPr id="3" name="Ellipse 2">
            <a:extLst>
              <a:ext uri="{FF2B5EF4-FFF2-40B4-BE49-F238E27FC236}">
                <a16:creationId xmlns:a16="http://schemas.microsoft.com/office/drawing/2014/main" id="{F11241F4-C141-4AE4-8D20-0BA04E8EC9D0}"/>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3</a:t>
            </a:r>
          </a:p>
        </p:txBody>
      </p:sp>
    </p:spTree>
    <p:extLst>
      <p:ext uri="{BB962C8B-B14F-4D97-AF65-F5344CB8AC3E}">
        <p14:creationId xmlns:p14="http://schemas.microsoft.com/office/powerpoint/2010/main" val="369103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76469B9-195B-4616-9888-E02488023780}"/>
              </a:ext>
            </a:extLst>
          </p:cNvPr>
          <p:cNvSpPr txBox="1"/>
          <p:nvPr/>
        </p:nvSpPr>
        <p:spPr>
          <a:xfrm>
            <a:off x="487960" y="1089898"/>
            <a:ext cx="11216080" cy="5539978"/>
          </a:xfrm>
          <a:prstGeom prst="rect">
            <a:avLst/>
          </a:prstGeom>
          <a:noFill/>
        </p:spPr>
        <p:txBody>
          <a:bodyPr wrap="square" rtlCol="0">
            <a:spAutoFit/>
          </a:bodyPr>
          <a:lstStyle/>
          <a:p>
            <a:pPr algn="just"/>
            <a:endParaRPr lang="fr-FR" dirty="0"/>
          </a:p>
          <a:p>
            <a:pPr algn="just"/>
            <a:r>
              <a:rPr lang="fr-FR" sz="2800" dirty="0"/>
              <a:t>Dans tout domaine, l’on cherche à fournir le moindre effort et produire le meilleur résultat. C’est dans cette veine que se positionne la recherche opérationnelle (RO). En effet cette dernière est une discipline qui permet de formuler des problèmes par des supports scientifiques, mathématiques et informatiques pour aider à mieux décider. Elle intervient dans les domaines où la prise de décision fait appel à la résolution des problèmes d’optimisation. Ces problèmes sont d’abord modélisés puis résolus. Il existe plusieurs méthodes de résolution en RO dont la méthode de simplexe. Le logiciel ‘’SIMPLE’EX’’, basée sur l’algorithme de simplexe permet de résoudre un problème de RO en utilisant la méthode de simplexe. Ainsi Comment a-t-il été conçue? Pourquoi ? Et comment l’utiliser?</a:t>
            </a:r>
          </a:p>
        </p:txBody>
      </p:sp>
      <p:sp>
        <p:nvSpPr>
          <p:cNvPr id="6" name="ZoneTexte 5">
            <a:extLst>
              <a:ext uri="{FF2B5EF4-FFF2-40B4-BE49-F238E27FC236}">
                <a16:creationId xmlns:a16="http://schemas.microsoft.com/office/drawing/2014/main" id="{F37D8265-6624-462C-AF70-C8DA643E54D7}"/>
              </a:ext>
            </a:extLst>
          </p:cNvPr>
          <p:cNvSpPr txBox="1"/>
          <p:nvPr/>
        </p:nvSpPr>
        <p:spPr>
          <a:xfrm>
            <a:off x="687897" y="352338"/>
            <a:ext cx="10670797" cy="830997"/>
          </a:xfrm>
          <a:prstGeom prst="rect">
            <a:avLst/>
          </a:prstGeom>
          <a:noFill/>
        </p:spPr>
        <p:txBody>
          <a:bodyPr wrap="square" rtlCol="0">
            <a:spAutoFit/>
          </a:bodyPr>
          <a:lstStyle/>
          <a:p>
            <a:pPr algn="ctr"/>
            <a:r>
              <a:rPr lang="fr-FR" sz="4800" dirty="0"/>
              <a:t>Introduction</a:t>
            </a:r>
          </a:p>
        </p:txBody>
      </p:sp>
      <p:sp>
        <p:nvSpPr>
          <p:cNvPr id="4" name="Ellipse 3">
            <a:extLst>
              <a:ext uri="{FF2B5EF4-FFF2-40B4-BE49-F238E27FC236}">
                <a16:creationId xmlns:a16="http://schemas.microsoft.com/office/drawing/2014/main" id="{9F40044E-F1FF-44C2-B1AF-AF60A302850E}"/>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4</a:t>
            </a:r>
          </a:p>
        </p:txBody>
      </p:sp>
    </p:spTree>
    <p:extLst>
      <p:ext uri="{BB962C8B-B14F-4D97-AF65-F5344CB8AC3E}">
        <p14:creationId xmlns:p14="http://schemas.microsoft.com/office/powerpoint/2010/main" val="17186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9037B45-D9EB-4AE3-8BB1-7465974B4D63}"/>
              </a:ext>
            </a:extLst>
          </p:cNvPr>
          <p:cNvSpPr txBox="1"/>
          <p:nvPr/>
        </p:nvSpPr>
        <p:spPr>
          <a:xfrm>
            <a:off x="798073" y="2766883"/>
            <a:ext cx="10186302" cy="1015663"/>
          </a:xfrm>
          <a:prstGeom prst="rect">
            <a:avLst/>
          </a:prstGeom>
          <a:noFill/>
        </p:spPr>
        <p:txBody>
          <a:bodyPr wrap="square" rtlCol="0">
            <a:spAutoFit/>
          </a:bodyPr>
          <a:lstStyle/>
          <a:p>
            <a:r>
              <a:rPr lang="fr-FR" sz="6000" dirty="0">
                <a:solidFill>
                  <a:srgbClr val="FFC000"/>
                </a:solidFill>
                <a:latin typeface="Times New Roman" panose="02020603050405020304" pitchFamily="18" charset="0"/>
                <a:cs typeface="Times New Roman" panose="02020603050405020304" pitchFamily="18" charset="0"/>
              </a:rPr>
              <a:t>Théorie de base du logiciel</a:t>
            </a:r>
          </a:p>
        </p:txBody>
      </p:sp>
      <p:sp>
        <p:nvSpPr>
          <p:cNvPr id="5" name="ZoneTexte 4">
            <a:extLst>
              <a:ext uri="{FF2B5EF4-FFF2-40B4-BE49-F238E27FC236}">
                <a16:creationId xmlns:a16="http://schemas.microsoft.com/office/drawing/2014/main" id="{7DFA656C-3137-481D-96D7-9846C10301D9}"/>
              </a:ext>
            </a:extLst>
          </p:cNvPr>
          <p:cNvSpPr txBox="1"/>
          <p:nvPr/>
        </p:nvSpPr>
        <p:spPr>
          <a:xfrm>
            <a:off x="5914663" y="1180618"/>
            <a:ext cx="45719" cy="48658"/>
          </a:xfrm>
          <a:prstGeom prst="rect">
            <a:avLst/>
          </a:prstGeom>
          <a:noFill/>
        </p:spPr>
        <p:txBody>
          <a:bodyPr wrap="square" rtlCol="0">
            <a:spAutoFit/>
          </a:bodyPr>
          <a:lstStyle/>
          <a:p>
            <a:endParaRPr lang="fr-FR" dirty="0"/>
          </a:p>
        </p:txBody>
      </p:sp>
      <p:sp>
        <p:nvSpPr>
          <p:cNvPr id="6" name="Ellipse 5">
            <a:extLst>
              <a:ext uri="{FF2B5EF4-FFF2-40B4-BE49-F238E27FC236}">
                <a16:creationId xmlns:a16="http://schemas.microsoft.com/office/drawing/2014/main" id="{8036DF02-1727-411A-9410-CB7606F117D8}"/>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5</a:t>
            </a:r>
          </a:p>
        </p:txBody>
      </p:sp>
    </p:spTree>
    <p:extLst>
      <p:ext uri="{BB962C8B-B14F-4D97-AF65-F5344CB8AC3E}">
        <p14:creationId xmlns:p14="http://schemas.microsoft.com/office/powerpoint/2010/main" val="28102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E3C4FD6-8E2C-4F7F-8C54-4AE96D73D19C}"/>
              </a:ext>
            </a:extLst>
          </p:cNvPr>
          <p:cNvSpPr txBox="1"/>
          <p:nvPr/>
        </p:nvSpPr>
        <p:spPr>
          <a:xfrm>
            <a:off x="2801073" y="381965"/>
            <a:ext cx="5683170" cy="523220"/>
          </a:xfrm>
          <a:prstGeom prst="rect">
            <a:avLst/>
          </a:prstGeom>
          <a:noFill/>
        </p:spPr>
        <p:txBody>
          <a:bodyPr wrap="square" rtlCol="0">
            <a:spAutoFit/>
          </a:bodyPr>
          <a:lstStyle/>
          <a:p>
            <a:r>
              <a:rPr lang="fr-FR" sz="2800" dirty="0"/>
              <a:t>Théorie de base du logiciel</a:t>
            </a:r>
          </a:p>
        </p:txBody>
      </p:sp>
      <p:sp>
        <p:nvSpPr>
          <p:cNvPr id="3" name="ZoneTexte 2">
            <a:extLst>
              <a:ext uri="{FF2B5EF4-FFF2-40B4-BE49-F238E27FC236}">
                <a16:creationId xmlns:a16="http://schemas.microsoft.com/office/drawing/2014/main" id="{0B3B20D3-BAAE-4173-A7E6-B2179B7D7F77}"/>
              </a:ext>
            </a:extLst>
          </p:cNvPr>
          <p:cNvSpPr txBox="1"/>
          <p:nvPr/>
        </p:nvSpPr>
        <p:spPr>
          <a:xfrm>
            <a:off x="416690" y="1215342"/>
            <a:ext cx="11239016" cy="3970318"/>
          </a:xfrm>
          <a:prstGeom prst="rect">
            <a:avLst/>
          </a:prstGeom>
          <a:noFill/>
        </p:spPr>
        <p:txBody>
          <a:bodyPr wrap="square" rtlCol="0">
            <a:spAutoFit/>
          </a:bodyPr>
          <a:lstStyle/>
          <a:p>
            <a:pPr algn="just"/>
            <a:r>
              <a:rPr lang="fr-FR" sz="2800" dirty="0"/>
              <a:t>Dans les problèmes rencontrés en RO la méthode de Simplexe permet de résoudre un problème dans un cas de minimisation ( minimisation d’une dépense ) ou de maximisation ( maximisation d’un revenu ) .Mais un problème de minimisation peut toujours se rapporter à un problème de maximisation par la méthode du dual. Quelles sont les étapes de l’algorithme de Simplexe? Quand est-il du dual?</a:t>
            </a:r>
          </a:p>
          <a:p>
            <a:pPr algn="just"/>
            <a:endParaRPr lang="fr-FR" sz="2800" dirty="0"/>
          </a:p>
          <a:p>
            <a:pPr algn="just"/>
            <a:endParaRPr lang="fr-FR" sz="2800" dirty="0"/>
          </a:p>
        </p:txBody>
      </p:sp>
      <p:sp>
        <p:nvSpPr>
          <p:cNvPr id="4" name="Ellipse 3">
            <a:extLst>
              <a:ext uri="{FF2B5EF4-FFF2-40B4-BE49-F238E27FC236}">
                <a16:creationId xmlns:a16="http://schemas.microsoft.com/office/drawing/2014/main" id="{60D1935C-1275-43BE-BC8C-7198B80B43EA}"/>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6</a:t>
            </a:r>
          </a:p>
        </p:txBody>
      </p:sp>
    </p:spTree>
    <p:extLst>
      <p:ext uri="{BB962C8B-B14F-4D97-AF65-F5344CB8AC3E}">
        <p14:creationId xmlns:p14="http://schemas.microsoft.com/office/powerpoint/2010/main" val="368692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2B30B55-73E3-46FF-BD9C-25FDB19F0B16}"/>
              </a:ext>
            </a:extLst>
          </p:cNvPr>
          <p:cNvSpPr txBox="1"/>
          <p:nvPr/>
        </p:nvSpPr>
        <p:spPr>
          <a:xfrm>
            <a:off x="1080304" y="2470153"/>
            <a:ext cx="11111696" cy="1292662"/>
          </a:xfrm>
          <a:prstGeom prst="rect">
            <a:avLst/>
          </a:prstGeom>
          <a:noFill/>
        </p:spPr>
        <p:txBody>
          <a:bodyPr wrap="square" rtlCol="0">
            <a:spAutoFit/>
          </a:bodyPr>
          <a:lstStyle/>
          <a:p>
            <a:r>
              <a:rPr lang="fr-FR" sz="6000" dirty="0">
                <a:solidFill>
                  <a:srgbClr val="FFC000"/>
                </a:solidFill>
              </a:rPr>
              <a:t>Mode de conception du logiciel</a:t>
            </a:r>
          </a:p>
          <a:p>
            <a:endParaRPr lang="fr-FR" dirty="0"/>
          </a:p>
        </p:txBody>
      </p:sp>
      <p:sp>
        <p:nvSpPr>
          <p:cNvPr id="3" name="Ellipse 2">
            <a:extLst>
              <a:ext uri="{FF2B5EF4-FFF2-40B4-BE49-F238E27FC236}">
                <a16:creationId xmlns:a16="http://schemas.microsoft.com/office/drawing/2014/main" id="{90530233-D64C-47AE-91DA-A94D90C23E13}"/>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7</a:t>
            </a:r>
          </a:p>
        </p:txBody>
      </p:sp>
    </p:spTree>
    <p:extLst>
      <p:ext uri="{BB962C8B-B14F-4D97-AF65-F5344CB8AC3E}">
        <p14:creationId xmlns:p14="http://schemas.microsoft.com/office/powerpoint/2010/main" val="252216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296581E-7A12-4B28-9F29-040298C52474}"/>
              </a:ext>
            </a:extLst>
          </p:cNvPr>
          <p:cNvSpPr txBox="1"/>
          <p:nvPr/>
        </p:nvSpPr>
        <p:spPr>
          <a:xfrm>
            <a:off x="3310361" y="243993"/>
            <a:ext cx="6667018" cy="1046440"/>
          </a:xfrm>
          <a:prstGeom prst="rect">
            <a:avLst/>
          </a:prstGeom>
          <a:noFill/>
        </p:spPr>
        <p:txBody>
          <a:bodyPr wrap="square" rtlCol="0">
            <a:spAutoFit/>
          </a:bodyPr>
          <a:lstStyle/>
          <a:p>
            <a:r>
              <a:rPr lang="fr-FR" sz="4400" dirty="0"/>
              <a:t>Mode de conception </a:t>
            </a:r>
          </a:p>
          <a:p>
            <a:endParaRPr lang="fr-FR" dirty="0"/>
          </a:p>
        </p:txBody>
      </p:sp>
      <p:sp>
        <p:nvSpPr>
          <p:cNvPr id="3" name="ZoneTexte 2">
            <a:extLst>
              <a:ext uri="{FF2B5EF4-FFF2-40B4-BE49-F238E27FC236}">
                <a16:creationId xmlns:a16="http://schemas.microsoft.com/office/drawing/2014/main" id="{D94BC78B-BA4C-45F5-AB5F-F41D3AA911B6}"/>
              </a:ext>
            </a:extLst>
          </p:cNvPr>
          <p:cNvSpPr txBox="1"/>
          <p:nvPr/>
        </p:nvSpPr>
        <p:spPr>
          <a:xfrm>
            <a:off x="1066800" y="966342"/>
            <a:ext cx="9836553" cy="1384995"/>
          </a:xfrm>
          <a:prstGeom prst="rect">
            <a:avLst/>
          </a:prstGeom>
          <a:noFill/>
        </p:spPr>
        <p:txBody>
          <a:bodyPr wrap="square" rtlCol="0">
            <a:spAutoFit/>
          </a:bodyPr>
          <a:lstStyle/>
          <a:p>
            <a:endParaRPr lang="fr-FR" sz="2800" dirty="0"/>
          </a:p>
          <a:p>
            <a:r>
              <a:rPr lang="fr-FR" sz="2800" dirty="0"/>
              <a:t>Ce logiciel a été codé via le langage de programmation python. </a:t>
            </a:r>
          </a:p>
        </p:txBody>
      </p:sp>
      <p:sp>
        <p:nvSpPr>
          <p:cNvPr id="4" name="Ellipse 3">
            <a:extLst>
              <a:ext uri="{FF2B5EF4-FFF2-40B4-BE49-F238E27FC236}">
                <a16:creationId xmlns:a16="http://schemas.microsoft.com/office/drawing/2014/main" id="{CEB14D9D-7325-486A-B2F0-5DD0EB4638C0}"/>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8</a:t>
            </a:r>
          </a:p>
        </p:txBody>
      </p:sp>
    </p:spTree>
    <p:extLst>
      <p:ext uri="{BB962C8B-B14F-4D97-AF65-F5344CB8AC3E}">
        <p14:creationId xmlns:p14="http://schemas.microsoft.com/office/powerpoint/2010/main" val="222101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1A5BD00-120C-473B-ADC2-0F406ECF35CE}"/>
              </a:ext>
            </a:extLst>
          </p:cNvPr>
          <p:cNvSpPr txBox="1"/>
          <p:nvPr/>
        </p:nvSpPr>
        <p:spPr>
          <a:xfrm>
            <a:off x="1747777" y="2604304"/>
            <a:ext cx="9028253" cy="2492990"/>
          </a:xfrm>
          <a:prstGeom prst="rect">
            <a:avLst/>
          </a:prstGeom>
          <a:noFill/>
        </p:spPr>
        <p:txBody>
          <a:bodyPr wrap="square" rtlCol="0">
            <a:spAutoFit/>
          </a:bodyPr>
          <a:lstStyle/>
          <a:p>
            <a:endParaRPr lang="fr-FR" dirty="0"/>
          </a:p>
          <a:p>
            <a:r>
              <a:rPr lang="fr-FR" sz="6000" dirty="0">
                <a:solidFill>
                  <a:srgbClr val="FFC000"/>
                </a:solidFill>
              </a:rPr>
              <a:t>Objectif et Mode d’emploi  </a:t>
            </a:r>
          </a:p>
          <a:p>
            <a:r>
              <a:rPr lang="fr-FR" sz="6000" dirty="0">
                <a:solidFill>
                  <a:srgbClr val="FFC000"/>
                </a:solidFill>
              </a:rPr>
              <a:t>  </a:t>
            </a:r>
          </a:p>
          <a:p>
            <a:endParaRPr lang="fr-FR" dirty="0"/>
          </a:p>
        </p:txBody>
      </p:sp>
      <p:sp>
        <p:nvSpPr>
          <p:cNvPr id="3" name="Ellipse 2">
            <a:extLst>
              <a:ext uri="{FF2B5EF4-FFF2-40B4-BE49-F238E27FC236}">
                <a16:creationId xmlns:a16="http://schemas.microsoft.com/office/drawing/2014/main" id="{72FB1B47-34B7-47E4-8845-9FB3827213BC}"/>
              </a:ext>
            </a:extLst>
          </p:cNvPr>
          <p:cNvSpPr/>
          <p:nvPr/>
        </p:nvSpPr>
        <p:spPr>
          <a:xfrm>
            <a:off x="11457432" y="6393067"/>
            <a:ext cx="502920" cy="4308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9</a:t>
            </a:r>
          </a:p>
        </p:txBody>
      </p:sp>
    </p:spTree>
    <p:extLst>
      <p:ext uri="{BB962C8B-B14F-4D97-AF65-F5344CB8AC3E}">
        <p14:creationId xmlns:p14="http://schemas.microsoft.com/office/powerpoint/2010/main" val="1960454475"/>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TM04033925[[fn=Ronds dans l’eau]]</Template>
  <TotalTime>553</TotalTime>
  <Words>681</Words>
  <Application>Microsoft Office PowerPoint</Application>
  <PresentationFormat>Grand écran</PresentationFormat>
  <Paragraphs>90</Paragraphs>
  <Slides>19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Times New Roman</vt:lpstr>
      <vt:lpstr>Tw Cen MT</vt:lpstr>
      <vt:lpstr>Wingdings</vt:lpstr>
      <vt:lpstr>Ronds dans l’eau</vt:lpstr>
      <vt:lpstr>Présentation PowerPoint</vt:lpstr>
      <vt:lpstr>Présentation PowerPoint</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Khadara Diarrassouba</dc:creator>
  <cp:lastModifiedBy>Khadara DIARRASSOUBA</cp:lastModifiedBy>
  <cp:revision>24</cp:revision>
  <dcterms:created xsi:type="dcterms:W3CDTF">2021-05-09T22:30:29Z</dcterms:created>
  <dcterms:modified xsi:type="dcterms:W3CDTF">2022-11-29T14:51:08Z</dcterms:modified>
</cp:coreProperties>
</file>