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5" r:id="rId12"/>
    <p:sldId id="274" r:id="rId13"/>
    <p:sldId id="276" r:id="rId14"/>
    <p:sldId id="280" r:id="rId15"/>
    <p:sldId id="281" r:id="rId16"/>
    <p:sldId id="266" r:id="rId17"/>
    <p:sldId id="278" r:id="rId18"/>
    <p:sldId id="267" r:id="rId19"/>
    <p:sldId id="282" r:id="rId20"/>
    <p:sldId id="283" r:id="rId21"/>
    <p:sldId id="286" r:id="rId22"/>
    <p:sldId id="268" r:id="rId23"/>
    <p:sldId id="287" r:id="rId24"/>
    <p:sldId id="288" r:id="rId25"/>
    <p:sldId id="270" r:id="rId26"/>
    <p:sldId id="290" r:id="rId27"/>
    <p:sldId id="271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1B35E-DFAD-40E8-91E8-2C17BD8147C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8D0A-830A-40C2-987F-EFD6B636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8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B07F-CAAF-4E78-AB41-B809B0E0719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F36A-3B53-448B-BD29-B871E28D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EF6AB7-2543-42EB-9704-3DA488E5D6E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114A-5972-4706-9F52-9FDFB870E8D7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C278-386A-4659-9503-C86ADF9CA2C0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BACF-8250-466B-B251-8F81236C0B6C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6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B29-0516-4B68-BEAB-040FBC2EC28F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0C94-AE9D-407A-A2F5-A52169D5D1C6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491-018F-489C-B674-104D022EF866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A9-9915-4B99-BB0F-BD4499F3F07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794D-E9D2-40A1-8A00-428091585A59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F87D-E8C6-4749-B3BA-3F698C2D6B9C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D9B-8DD7-4B54-9710-7894158D14FA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9F1-255F-43FB-985B-9294C660D7C0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E15-3E3B-484F-BA94-4083A5F99B2B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516D-90A7-42C5-8C31-57313B5B10BA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D16-27F8-4F40-B79E-AA2DE05F5627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9076-0362-44C6-88C4-0A17820EA907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7983-9C23-4A9C-8B75-3FB01D76968A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96C6-88AC-41BC-A15A-8C3037CFF22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art </a:t>
            </a:r>
            <a:r>
              <a:rPr lang="en-US" b="1" dirty="0" smtClean="0">
                <a:solidFill>
                  <a:srgbClr val="FFFF00"/>
                </a:solidFill>
              </a:rPr>
              <a:t>o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peech </a:t>
            </a:r>
            <a:r>
              <a:rPr lang="en-US" b="1" dirty="0" smtClean="0">
                <a:solidFill>
                  <a:srgbClr val="FFFF00"/>
                </a:solidFill>
              </a:rPr>
              <a:t>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agging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hidden markov model</a:t>
            </a:r>
            <a:endParaRPr lang="fa-IR" dirty="0" smtClean="0"/>
          </a:p>
          <a:p>
            <a:pPr fontAlgn="t"/>
            <a:r>
              <a:rPr lang="en-US" dirty="0" smtClean="0"/>
              <a:t>supervising professor</a:t>
            </a:r>
            <a:r>
              <a:rPr lang="fa-IR" dirty="0" smtClean="0"/>
              <a:t>:</a:t>
            </a:r>
            <a:r>
              <a:rPr lang="en-US" dirty="0"/>
              <a:t> Professor </a:t>
            </a:r>
            <a:r>
              <a:rPr lang="en-US" dirty="0" smtClean="0"/>
              <a:t>Akhlaghian</a:t>
            </a:r>
          </a:p>
          <a:p>
            <a:pPr fontAlgn="t"/>
            <a:r>
              <a:rPr lang="en-US" dirty="0" smtClean="0"/>
              <a:t>Writer: adib mardokhi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54" y="5745018"/>
            <a:ext cx="771089" cy="362815"/>
          </a:xfrm>
        </p:spPr>
        <p:txBody>
          <a:bodyPr/>
          <a:lstStyle/>
          <a:p>
            <a:pPr algn="ctr"/>
            <a:fld id="{DBEC89FB-19FB-4199-A499-CE910AE356CC}" type="slidenum">
              <a:rPr lang="en-US" smtClean="0"/>
              <a:pPr algn="ctr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55" y="205339"/>
            <a:ext cx="3417512" cy="68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926" y="1376219"/>
            <a:ext cx="590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IN THE NAME OF GOD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Forward (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) :</a:t>
                </a:r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097088"/>
            <a:ext cx="9905999" cy="4398264"/>
          </a:xfrm>
        </p:spPr>
        <p:txBody>
          <a:bodyPr/>
          <a:lstStyle/>
          <a:p>
            <a:r>
              <a:rPr lang="en-US" dirty="0" smtClean="0"/>
              <a:t>Forward: the probability of the partial observation sequence o</a:t>
            </a:r>
            <a:r>
              <a:rPr lang="en-US" sz="1600" dirty="0" smtClean="0"/>
              <a:t>1</a:t>
            </a:r>
            <a:r>
              <a:rPr lang="en-US" dirty="0" smtClean="0"/>
              <a:t>, o</a:t>
            </a:r>
            <a:r>
              <a:rPr lang="en-US" sz="1600" dirty="0" smtClean="0"/>
              <a:t>2</a:t>
            </a:r>
            <a:r>
              <a:rPr lang="en-US" dirty="0" smtClean="0"/>
              <a:t>, …, o</a:t>
            </a:r>
            <a:r>
              <a:rPr lang="en-US" sz="1600" dirty="0" smtClean="0"/>
              <a:t>t</a:t>
            </a:r>
            <a:r>
              <a:rPr lang="en-US" dirty="0" smtClean="0"/>
              <a:t> and ending up in state s</a:t>
            </a:r>
            <a:r>
              <a:rPr lang="en-US" sz="1600" dirty="0" smtClean="0"/>
              <a:t>i</a:t>
            </a:r>
            <a:r>
              <a:rPr lang="en-US" dirty="0" smtClean="0"/>
              <a:t> at time t given the model </a:t>
            </a:r>
            <a:r>
              <a:rPr lang="el-GR" dirty="0" smtClean="0">
                <a:latin typeface="Century Gothic" panose="020B0502020202020204" pitchFamily="34" charset="0"/>
              </a:rPr>
              <a:t>λ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endParaRPr lang="fa-IR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will solve this inductively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Initial step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Inductive step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Termination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1" y="3331210"/>
            <a:ext cx="3234055" cy="4013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64472" y="3331210"/>
            <a:ext cx="1414336" cy="401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79" y="4313681"/>
            <a:ext cx="2667000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779" y="4781614"/>
            <a:ext cx="4229100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779" y="5722431"/>
            <a:ext cx="1600200" cy="561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Forward (figure)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7" y="2097088"/>
            <a:ext cx="2528884" cy="354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62" y="2097088"/>
            <a:ext cx="4628652" cy="3541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Backward </a:t>
                </a:r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 smtClean="0">
                    <a:solidFill>
                      <a:schemeClr val="bg2">
                        <a:lumMod val="50000"/>
                      </a:schemeClr>
                    </a:solidFill>
                    <a:latin typeface="+mn-lt"/>
                  </a:rPr>
                  <a:t>) :</a:t>
                </a:r>
                <a:endParaRPr lang="en-US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48978"/>
          </a:xfrm>
        </p:spPr>
        <p:txBody>
          <a:bodyPr>
            <a:normAutofit/>
          </a:bodyPr>
          <a:lstStyle/>
          <a:p>
            <a:r>
              <a:rPr lang="en-US" dirty="0"/>
              <a:t>Backward: the probability of the partial observation sequence o</a:t>
            </a:r>
            <a:r>
              <a:rPr lang="en-US" sz="1600" dirty="0"/>
              <a:t>t+1</a:t>
            </a:r>
            <a:r>
              <a:rPr lang="en-US" dirty="0"/>
              <a:t>, …,o</a:t>
            </a:r>
            <a:r>
              <a:rPr lang="en-US" sz="1600" dirty="0"/>
              <a:t>T</a:t>
            </a:r>
            <a:r>
              <a:rPr lang="en-US" dirty="0"/>
              <a:t> and given state s</a:t>
            </a:r>
            <a:r>
              <a:rPr lang="en-US" sz="1600" dirty="0"/>
              <a:t>i</a:t>
            </a:r>
            <a:r>
              <a:rPr lang="en-US" dirty="0"/>
              <a:t> at time t and the model </a:t>
            </a:r>
            <a:r>
              <a:rPr lang="el-GR" dirty="0">
                <a:latin typeface="Century Gothic" panose="020B0502020202020204" pitchFamily="34" charset="0"/>
              </a:rPr>
              <a:t>λ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 will do this inductively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Initial step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Inductive step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03100" y="3340228"/>
            <a:ext cx="3234055" cy="36499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74356" y="3342515"/>
            <a:ext cx="1384996" cy="364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76" y="4376869"/>
            <a:ext cx="21240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777" y="4795969"/>
            <a:ext cx="4827080" cy="9654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Backward (figure)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7" y="2097088"/>
            <a:ext cx="2701211" cy="396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052" y="2097088"/>
            <a:ext cx="5695156" cy="396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Gamma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31136"/>
            <a:ext cx="9905999" cy="4169664"/>
          </a:xfrm>
        </p:spPr>
        <p:txBody>
          <a:bodyPr/>
          <a:lstStyle/>
          <a:p>
            <a:r>
              <a:rPr lang="en-US" dirty="0" smtClean="0"/>
              <a:t>Forward is the probability of being at state S</a:t>
            </a:r>
            <a:r>
              <a:rPr lang="en-US" sz="1600" dirty="0" smtClean="0"/>
              <a:t>i</a:t>
            </a:r>
            <a:r>
              <a:rPr lang="en-US" dirty="0" smtClean="0"/>
              <a:t> at time t given observations that comes before</a:t>
            </a:r>
          </a:p>
          <a:p>
            <a:r>
              <a:rPr lang="en-US" dirty="0" smtClean="0"/>
              <a:t>Backward is the probability of being at state S</a:t>
            </a:r>
            <a:r>
              <a:rPr lang="en-US" sz="1600" dirty="0" smtClean="0"/>
              <a:t>i </a:t>
            </a:r>
            <a:r>
              <a:rPr lang="en-US" dirty="0" smtClean="0"/>
              <a:t>at time t given observations that comes after </a:t>
            </a:r>
            <a:endParaRPr lang="en-US" sz="1600" dirty="0" smtClean="0"/>
          </a:p>
          <a:p>
            <a:r>
              <a:rPr lang="en-US" dirty="0" smtClean="0"/>
              <a:t>Gamma is the probability of being at state S</a:t>
            </a:r>
            <a:r>
              <a:rPr lang="en-US" sz="1600" dirty="0" smtClean="0"/>
              <a:t>i </a:t>
            </a:r>
            <a:r>
              <a:rPr lang="en-US" dirty="0" smtClean="0"/>
              <a:t>at time t given all observation that comes before and after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16" y="5279200"/>
            <a:ext cx="3559555" cy="444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147"/>
          <a:stretch/>
        </p:blipFill>
        <p:spPr>
          <a:xfrm>
            <a:off x="2798064" y="5279200"/>
            <a:ext cx="2145701" cy="444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Gamma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941001"/>
          </a:xfrm>
        </p:spPr>
        <p:txBody>
          <a:bodyPr/>
          <a:lstStyle/>
          <a:p>
            <a:r>
              <a:rPr lang="en-US" dirty="0" smtClean="0"/>
              <a:t>We can compute gamma using alpha and beta: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99" y="2910415"/>
            <a:ext cx="5290225" cy="1460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Viterbi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85416"/>
            <a:ext cx="9905999" cy="4242816"/>
          </a:xfrm>
        </p:spPr>
        <p:txBody>
          <a:bodyPr/>
          <a:lstStyle/>
          <a:p>
            <a:r>
              <a:rPr lang="en-US" dirty="0" smtClean="0"/>
              <a:t>Delta </a:t>
            </a:r>
            <a:r>
              <a:rPr lang="en-US" sz="1600" dirty="0" smtClean="0"/>
              <a:t>t </a:t>
            </a:r>
            <a:r>
              <a:rPr lang="en-US" dirty="0" smtClean="0"/>
              <a:t>(i): The highest probability along a single path at time t and seeing O</a:t>
            </a:r>
            <a:r>
              <a:rPr lang="en-US" sz="1600" dirty="0" smtClean="0"/>
              <a:t>1</a:t>
            </a:r>
            <a:r>
              <a:rPr lang="en-US" dirty="0" smtClean="0"/>
              <a:t>, …, O</a:t>
            </a:r>
            <a:r>
              <a:rPr lang="en-US" sz="1600" dirty="0" smtClean="0"/>
              <a:t>t </a:t>
            </a:r>
            <a:r>
              <a:rPr lang="en-US" dirty="0" smtClean="0"/>
              <a:t>and ending up in state S</a:t>
            </a:r>
            <a:r>
              <a:rPr lang="en-US" sz="1600" dirty="0" smtClean="0"/>
              <a:t>i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1" y="3275796"/>
            <a:ext cx="8424128" cy="629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91" y="3993512"/>
            <a:ext cx="4791933" cy="579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Viterbi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3231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 do this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inductively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Initial step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Inductive step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Termination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Path backtracking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15" y="3507673"/>
            <a:ext cx="4987781" cy="1075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98" y="2650603"/>
            <a:ext cx="1814813" cy="678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515" y="4730820"/>
            <a:ext cx="2271118" cy="1047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939" b="17272"/>
          <a:stretch/>
        </p:blipFill>
        <p:spPr>
          <a:xfrm>
            <a:off x="4238515" y="5985312"/>
            <a:ext cx="2335153" cy="4659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Baum-welch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04"/>
            <a:ext cx="9905999" cy="3593592"/>
          </a:xfrm>
        </p:spPr>
        <p:txBody>
          <a:bodyPr/>
          <a:lstStyle/>
          <a:p>
            <a:r>
              <a:rPr lang="en-US" dirty="0" smtClean="0"/>
              <a:t>Baum-welch is an Expectation Maximization algorithm which </a:t>
            </a:r>
            <a:r>
              <a:rPr lang="en-US" dirty="0"/>
              <a:t>uses gradient descent method for finding the locally </a:t>
            </a:r>
            <a:r>
              <a:rPr lang="en-US" dirty="0" smtClean="0"/>
              <a:t>optimu</a:t>
            </a:r>
            <a:r>
              <a:rPr lang="en-US" dirty="0"/>
              <a:t>m</a:t>
            </a:r>
            <a:r>
              <a:rPr lang="en-US" dirty="0" smtClean="0"/>
              <a:t> model given the observations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82" t="18603" r="8947" b="9873"/>
          <a:stretch/>
        </p:blipFill>
        <p:spPr>
          <a:xfrm>
            <a:off x="3189999" y="3730752"/>
            <a:ext cx="5808824" cy="24780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Baum-welch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6272"/>
            <a:ext cx="9905999" cy="4224528"/>
          </a:xfrm>
        </p:spPr>
        <p:txBody>
          <a:bodyPr>
            <a:normAutofit/>
          </a:bodyPr>
          <a:lstStyle/>
          <a:p>
            <a:r>
              <a:rPr lang="en-US" dirty="0"/>
              <a:t>We need a new mathematical tool for this algorithm:</a:t>
            </a:r>
          </a:p>
          <a:p>
            <a:pPr lvl="1"/>
            <a:r>
              <a:rPr lang="en-US" dirty="0"/>
              <a:t>The probability of transitioning from S</a:t>
            </a:r>
            <a:r>
              <a:rPr lang="en-US" sz="1600" dirty="0"/>
              <a:t>i</a:t>
            </a:r>
            <a:r>
              <a:rPr lang="en-US" dirty="0"/>
              <a:t> to S</a:t>
            </a:r>
            <a:r>
              <a:rPr lang="en-US" sz="1600" dirty="0"/>
              <a:t>j</a:t>
            </a:r>
            <a:r>
              <a:rPr lang="en-US" dirty="0"/>
              <a:t> at time </a:t>
            </a:r>
            <a:r>
              <a:rPr lang="en-US" dirty="0" smtClean="0"/>
              <a:t>t</a:t>
            </a:r>
          </a:p>
          <a:p>
            <a:pPr lvl="1"/>
            <a:endParaRPr lang="en-US" dirty="0"/>
          </a:p>
          <a:p>
            <a:endParaRPr lang="fa-IR" dirty="0" smtClean="0"/>
          </a:p>
          <a:p>
            <a:r>
              <a:rPr lang="en-US" dirty="0" smtClean="0"/>
              <a:t>We can compute </a:t>
            </a:r>
            <a:r>
              <a:rPr lang="el-GR" sz="2800" dirty="0" smtClean="0">
                <a:latin typeface="Century Gothic" panose="020B0502020202020204" pitchFamily="34" charset="0"/>
              </a:rPr>
              <a:t>ε</a:t>
            </a:r>
            <a:r>
              <a:rPr lang="en-US" sz="1600" dirty="0" smtClean="0"/>
              <a:t>t </a:t>
            </a:r>
            <a:r>
              <a:rPr lang="en-US" dirty="0" smtClean="0"/>
              <a:t>(i, j) using alpha and beta terms: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38" y="5001140"/>
            <a:ext cx="4429146" cy="805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43" y="3320012"/>
            <a:ext cx="5293336" cy="545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Table of content-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Hidden Markov Model</a:t>
            </a:r>
          </a:p>
          <a:p>
            <a:r>
              <a:rPr lang="en-US" dirty="0" smtClean="0"/>
              <a:t>Forward</a:t>
            </a:r>
          </a:p>
          <a:p>
            <a:r>
              <a:rPr lang="en-US" dirty="0" smtClean="0"/>
              <a:t>Backward</a:t>
            </a:r>
          </a:p>
          <a:p>
            <a:r>
              <a:rPr lang="en-US" dirty="0" smtClean="0"/>
              <a:t>Gamma</a:t>
            </a:r>
          </a:p>
          <a:p>
            <a:r>
              <a:rPr lang="en-US" dirty="0" smtClean="0"/>
              <a:t>Viterbi</a:t>
            </a:r>
          </a:p>
          <a:p>
            <a:r>
              <a:rPr lang="en-US" dirty="0" smtClean="0"/>
              <a:t>Baum-Welch</a:t>
            </a:r>
          </a:p>
          <a:p>
            <a:r>
              <a:rPr lang="en-US" dirty="0" smtClean="0"/>
              <a:t>Solve POS tagging (easy way)</a:t>
            </a:r>
          </a:p>
          <a:p>
            <a:r>
              <a:rPr lang="en-US" dirty="0" smtClean="0"/>
              <a:t>Solve POS tagging (Hard way)</a:t>
            </a:r>
          </a:p>
          <a:p>
            <a:r>
              <a:rPr lang="en-US" dirty="0" smtClean="0"/>
              <a:t>Results Explanation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Baum-Welch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02" y="2226595"/>
            <a:ext cx="8074218" cy="490434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98" y="2739921"/>
            <a:ext cx="5971097" cy="1821148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99" y="4622144"/>
            <a:ext cx="5971097" cy="18687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48026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Baum-welch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93" y="2066544"/>
            <a:ext cx="8606091" cy="41818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Solve POS tagging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94560"/>
            <a:ext cx="9905999" cy="4325112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HMM for POS tagging: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Observations: </a:t>
            </a:r>
            <a:r>
              <a:rPr lang="en-US" dirty="0" smtClean="0"/>
              <a:t>the words (like ‘john’, ’is’, etc.)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States: </a:t>
            </a:r>
            <a:r>
              <a:rPr lang="en-US" dirty="0" smtClean="0"/>
              <a:t>grammatical roles (like ‘NOUN’, ‘VERB’, etc.)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Transition probabilities: </a:t>
            </a:r>
            <a:r>
              <a:rPr lang="en-US" dirty="0" smtClean="0"/>
              <a:t>probability of a role like ‘VERB’ follow another role like a ‘NOUN’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Emission Probabilities: </a:t>
            </a:r>
            <a:r>
              <a:rPr lang="en-US" dirty="0" smtClean="0"/>
              <a:t>probability of a role like ‘NOUN’ to be the word ‘John’ for example</a:t>
            </a:r>
          </a:p>
          <a:p>
            <a:pPr lvl="1"/>
            <a:endParaRPr lang="en-US" dirty="0"/>
          </a:p>
        </p:txBody>
      </p:sp>
      <p:pic>
        <p:nvPicPr>
          <p:cNvPr id="5" name="Picture 4" descr="POS tagg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8" y="4742624"/>
            <a:ext cx="3950208" cy="1874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Solve POS tagging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67" y="1920240"/>
            <a:ext cx="8627857" cy="4773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Solve POS tagging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3" y="2874296"/>
            <a:ext cx="7686675" cy="1981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Results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Explanation :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Why the result from the POS tagging with the Pomegranate library was 1% less than expected?</a:t>
            </a:r>
          </a:p>
          <a:p>
            <a:pPr lvl="1"/>
            <a:r>
              <a:rPr lang="en-US" dirty="0" smtClean="0"/>
              <a:t>Our corpus has less sentences than the ones used in the articles</a:t>
            </a:r>
          </a:p>
          <a:p>
            <a:pPr lvl="1"/>
            <a:r>
              <a:rPr lang="en-US" dirty="0"/>
              <a:t>Our corpus has less </a:t>
            </a:r>
            <a:r>
              <a:rPr lang="en-US" dirty="0" smtClean="0"/>
              <a:t>Tags </a:t>
            </a:r>
            <a:r>
              <a:rPr lang="en-US" dirty="0"/>
              <a:t>than the ones used in the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We did not use HMM smoothing</a:t>
            </a:r>
          </a:p>
          <a:p>
            <a:pPr lvl="1"/>
            <a:r>
              <a:rPr lang="en-US" dirty="0" smtClean="0"/>
              <a:t>We did not use sparse matrix smoothing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Results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Explanation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437686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Why the result from the POS tagging with our code was 2.6% less than expected?</a:t>
            </a:r>
          </a:p>
          <a:p>
            <a:pPr lvl="1"/>
            <a:r>
              <a:rPr lang="en-US" dirty="0" smtClean="0"/>
              <a:t>Same reasons that we said in previous slide</a:t>
            </a:r>
          </a:p>
          <a:p>
            <a:pPr lvl="1"/>
            <a:r>
              <a:rPr lang="en-US" dirty="0" smtClean="0"/>
              <a:t>We did not optimize the model with Baum-Welch</a:t>
            </a:r>
            <a:endParaRPr lang="fa-IR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Why the algorithm took a lot of time?</a:t>
            </a:r>
          </a:p>
          <a:p>
            <a:pPr lvl="1"/>
            <a:r>
              <a:rPr lang="en-US" dirty="0" smtClean="0"/>
              <a:t>We did not build the observation matrix (so it has to read the whole corpus to tag a word; this method takes much less memory)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Why the hybrid model was faster?</a:t>
            </a:r>
          </a:p>
          <a:p>
            <a:pPr lvl="1"/>
            <a:r>
              <a:rPr lang="en-US" dirty="0" smtClean="0"/>
              <a:t>Because we did not read the corpus for the unknown word and use regular expressions to solve them</a:t>
            </a:r>
          </a:p>
          <a:p>
            <a:pPr lvl="1"/>
            <a:endParaRPr lang="en-US" dirty="0" smtClean="0"/>
          </a:p>
          <a:p>
            <a:endParaRPr lang="fa-IR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Conclusion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14267" cy="37124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 this project we solved POS tagging with HMM in three ways and we understood that:</a:t>
            </a:r>
          </a:p>
          <a:p>
            <a:pPr lvl="1"/>
            <a:r>
              <a:rPr lang="en-US" dirty="0" smtClean="0"/>
              <a:t>HMM is a very accurate and time efficient way to solve problems </a:t>
            </a:r>
            <a:r>
              <a:rPr lang="en-US" dirty="0"/>
              <a:t>like this </a:t>
            </a:r>
            <a:r>
              <a:rPr lang="en-US" dirty="0" smtClean="0"/>
              <a:t>(pseudo-randomly </a:t>
            </a:r>
            <a:r>
              <a:rPr lang="en-US" dirty="0"/>
              <a:t>changing systems)</a:t>
            </a:r>
            <a:endParaRPr lang="en-US" dirty="0" smtClean="0"/>
          </a:p>
          <a:p>
            <a:pPr lvl="1"/>
            <a:r>
              <a:rPr lang="en-US" dirty="0" smtClean="0"/>
              <a:t>HMM can be Vectorized and it has a flexible foundation for optimizations of our own </a:t>
            </a:r>
          </a:p>
          <a:p>
            <a:pPr lvl="1"/>
            <a:r>
              <a:rPr lang="en-US" dirty="0" smtClean="0"/>
              <a:t>HMM has a lot of applications and it is very well studied </a:t>
            </a:r>
          </a:p>
          <a:p>
            <a:pPr lvl="1"/>
            <a:r>
              <a:rPr lang="en-US" dirty="0" smtClean="0"/>
              <a:t>Hybrid models works better and faster if done properly</a:t>
            </a:r>
          </a:p>
          <a:p>
            <a:pPr lvl="1"/>
            <a:r>
              <a:rPr lang="en-US" dirty="0" smtClean="0"/>
              <a:t>Smoothing is a good way to improve HMMs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914" y="2447637"/>
            <a:ext cx="9905955" cy="10644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Thanks !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Contact me: Adibmrunn@gmail.com</a:t>
            </a:r>
          </a:p>
          <a:p>
            <a:r>
              <a:rPr lang="en-US" dirty="0" smtClean="0"/>
              <a:t>Contact Instructor</a:t>
            </a:r>
            <a:r>
              <a:rPr lang="en-US" dirty="0"/>
              <a:t>: </a:t>
            </a:r>
            <a:r>
              <a:rPr lang="en-US" dirty="0" smtClean="0"/>
              <a:t>fardin.tab@gmail.com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37" y="800389"/>
            <a:ext cx="2839172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71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Introduction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86000"/>
            <a:ext cx="9905999" cy="41147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Why Part of Speech tagging is important?</a:t>
            </a:r>
          </a:p>
          <a:p>
            <a:pPr lvl="1"/>
            <a:r>
              <a:rPr lang="en-US" dirty="0" smtClean="0"/>
              <a:t>Number of digital documents has grown exponentially</a:t>
            </a:r>
          </a:p>
          <a:p>
            <a:pPr lvl="1"/>
            <a:r>
              <a:rPr lang="en-US" dirty="0" smtClean="0"/>
              <a:t>Text Mining and Text Classification has become important</a:t>
            </a:r>
          </a:p>
          <a:p>
            <a:pPr lvl="1"/>
            <a:r>
              <a:rPr lang="en-US" dirty="0" smtClean="0"/>
              <a:t>POS tagging helps us to solve these and some other NLP problems 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Where else do we use part of speech tagging?</a:t>
            </a:r>
          </a:p>
          <a:p>
            <a:pPr lvl="1"/>
            <a:r>
              <a:rPr lang="en-US" dirty="0" smtClean="0"/>
              <a:t>Text description</a:t>
            </a:r>
          </a:p>
          <a:p>
            <a:pPr lvl="1"/>
            <a:r>
              <a:rPr lang="en-US" dirty="0" smtClean="0"/>
              <a:t>Language recognition</a:t>
            </a:r>
          </a:p>
          <a:p>
            <a:pPr lvl="1"/>
            <a:r>
              <a:rPr lang="en-US" dirty="0" smtClean="0"/>
              <a:t>Comment mining and social media analysis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Problem Definition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What is POS tagging?</a:t>
            </a:r>
          </a:p>
          <a:p>
            <a:pPr lvl="1"/>
            <a:r>
              <a:rPr lang="en-US" dirty="0" smtClean="0"/>
              <a:t>It is the task of tagging every element of the text (word, number, sign, etc.) with a grammatical role (‘NOUN’ , ‘ADJ’, ‘Number’, ‘dot’, etc.)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2"/>
          <a:stretch/>
        </p:blipFill>
        <p:spPr>
          <a:xfrm>
            <a:off x="3214920" y="4020344"/>
            <a:ext cx="5758982" cy="16306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87158" y="5943600"/>
            <a:ext cx="771089" cy="365125"/>
          </a:xfrm>
        </p:spPr>
        <p:txBody>
          <a:bodyPr/>
          <a:lstStyle/>
          <a:p>
            <a:pPr algn="l"/>
            <a:fld id="{DBEC89FB-19FB-4199-A499-CE910AE356CC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Problem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Definition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1992"/>
            <a:ext cx="9905999" cy="403250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How do we solve this problem?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Stochastic POS </a:t>
            </a:r>
            <a:r>
              <a:rPr lang="en-US" dirty="0">
                <a:solidFill>
                  <a:srgbClr val="FFFF00"/>
                </a:solidFill>
              </a:rPr>
              <a:t>tagger (</a:t>
            </a:r>
            <a:r>
              <a:rPr lang="en-US" dirty="0" smtClean="0">
                <a:solidFill>
                  <a:srgbClr val="FFFF00"/>
                </a:solidFill>
              </a:rPr>
              <a:t>Statistical)</a:t>
            </a:r>
          </a:p>
          <a:p>
            <a:pPr lvl="2"/>
            <a:r>
              <a:rPr lang="en-US" u="sng" dirty="0" smtClean="0"/>
              <a:t>Hidden Markov Model</a:t>
            </a:r>
          </a:p>
          <a:p>
            <a:pPr lvl="2"/>
            <a:r>
              <a:rPr lang="en-US" dirty="0" smtClean="0"/>
              <a:t>Deep Neural Network</a:t>
            </a:r>
          </a:p>
          <a:p>
            <a:pPr lvl="2"/>
            <a:r>
              <a:rPr lang="en-US" dirty="0" smtClean="0"/>
              <a:t>SVM</a:t>
            </a:r>
            <a:endParaRPr lang="fa-IR" dirty="0"/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Rule-based tagger</a:t>
            </a:r>
          </a:p>
          <a:p>
            <a:pPr lvl="2"/>
            <a:r>
              <a:rPr lang="en-US" dirty="0" smtClean="0"/>
              <a:t>Regular expressions + Lexical rules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Hybrid tagger</a:t>
            </a:r>
          </a:p>
          <a:p>
            <a:pPr lvl="2"/>
            <a:r>
              <a:rPr lang="en-US" dirty="0" smtClean="0"/>
              <a:t>Stochastic tagger + Rule-based tagger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Hidden markov model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0457"/>
          </a:xfrm>
        </p:spPr>
        <p:txBody>
          <a:bodyPr>
            <a:normAutofit/>
          </a:bodyPr>
          <a:lstStyle/>
          <a:p>
            <a:r>
              <a:rPr lang="en-US" dirty="0" smtClean="0"/>
              <a:t>HMM is statistical Markov Model used </a:t>
            </a:r>
            <a:r>
              <a:rPr lang="en-US" dirty="0"/>
              <a:t>for modeling pseudo-randomly changing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In HMM we see the time as series of snapshots</a:t>
            </a:r>
          </a:p>
          <a:p>
            <a:r>
              <a:rPr lang="en-US" dirty="0" smtClean="0"/>
              <a:t>Markov assumption</a:t>
            </a:r>
          </a:p>
          <a:p>
            <a:pPr lvl="1"/>
            <a:r>
              <a:rPr lang="en-US" dirty="0" smtClean="0"/>
              <a:t>We assume states space and observation space will not change</a:t>
            </a:r>
          </a:p>
          <a:p>
            <a:pPr lvl="1"/>
            <a:r>
              <a:rPr lang="en-US" dirty="0" smtClean="0"/>
              <a:t>We assume current state depends only on a limited number of events occurred before</a:t>
            </a:r>
          </a:p>
          <a:p>
            <a:r>
              <a:rPr lang="en-US" dirty="0" smtClean="0"/>
              <a:t>HMM is a general form of MM which we only have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Hidden markov model variables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26213"/>
            <a:ext cx="9905999" cy="3812985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HMM : {N,M,A,B,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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N:</a:t>
            </a:r>
            <a:r>
              <a:rPr lang="en-US" dirty="0" smtClean="0"/>
              <a:t> state space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M:</a:t>
            </a:r>
            <a:r>
              <a:rPr lang="en-US" dirty="0" smtClean="0"/>
              <a:t> observation space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A: </a:t>
            </a:r>
            <a:r>
              <a:rPr lang="en-US" dirty="0" smtClean="0"/>
              <a:t>Transition Probability </a:t>
            </a:r>
            <a:r>
              <a:rPr lang="en-US" dirty="0"/>
              <a:t>(probability of going from state </a:t>
            </a:r>
            <a:r>
              <a:rPr lang="en-US" dirty="0" smtClean="0"/>
              <a:t>s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to sj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B: </a:t>
            </a:r>
            <a:r>
              <a:rPr lang="en-US" dirty="0"/>
              <a:t>Emission Probability (probability of seeing observation </a:t>
            </a:r>
            <a:r>
              <a:rPr lang="en-US" dirty="0" smtClean="0"/>
              <a:t>oj in </a:t>
            </a:r>
            <a:r>
              <a:rPr lang="en-US" dirty="0"/>
              <a:t>state si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π: </a:t>
            </a:r>
            <a:r>
              <a:rPr lang="en-US" dirty="0"/>
              <a:t>Beginning Probability (probability of starting from state 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O: {o1, o2, … , oT} </a:t>
            </a:r>
          </a:p>
          <a:p>
            <a:pPr lvl="1"/>
            <a:r>
              <a:rPr lang="en-US" dirty="0"/>
              <a:t>Observation at time t is saved in variable 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Hidden markov Model Algorithms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that a model generated a sequence of observations? (Forward-Backward algorithm)</a:t>
            </a:r>
          </a:p>
          <a:p>
            <a:r>
              <a:rPr lang="en-US" dirty="0" smtClean="0"/>
              <a:t>What sequence of states best explains a sequence of observation? (Viterbi algorithm)</a:t>
            </a:r>
          </a:p>
          <a:p>
            <a:r>
              <a:rPr lang="en-US" dirty="0" smtClean="0"/>
              <a:t>Given a set of observation sequences, how do we learn the model probabilities that would generate them? (Baum-Welch)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Hidden Markov model advantages :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22130"/>
          </a:xfrm>
        </p:spPr>
        <p:txBody>
          <a:bodyPr/>
          <a:lstStyle/>
          <a:p>
            <a:r>
              <a:rPr lang="en-US" dirty="0" smtClean="0"/>
              <a:t>Linear Time Complexity </a:t>
            </a:r>
          </a:p>
          <a:p>
            <a:r>
              <a:rPr lang="en-US" dirty="0" smtClean="0"/>
              <a:t>Great accuracy (97%)</a:t>
            </a:r>
          </a:p>
          <a:p>
            <a:r>
              <a:rPr lang="en-US" dirty="0" smtClean="0"/>
              <a:t>Vectorize implementation</a:t>
            </a:r>
          </a:p>
          <a:p>
            <a:r>
              <a:rPr lang="en-US" dirty="0" smtClean="0"/>
              <a:t>Flexibility (can be altered to a hybrid model easily)</a:t>
            </a:r>
            <a:endParaRPr lang="en-US" dirty="0"/>
          </a:p>
          <a:p>
            <a:r>
              <a:rPr lang="en-US" dirty="0"/>
              <a:t>No hyper parameters (unlike neural networks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Operations (no division or matrix inverses)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1133</TotalTime>
  <Words>1080</Words>
  <Application>Microsoft Office PowerPoint</Application>
  <PresentationFormat>Widescreen</PresentationFormat>
  <Paragraphs>188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Trebuchet MS</vt:lpstr>
      <vt:lpstr>Tw Cen MT</vt:lpstr>
      <vt:lpstr>Circuit</vt:lpstr>
      <vt:lpstr>Part of speech tagging</vt:lpstr>
      <vt:lpstr>-Table of content-</vt:lpstr>
      <vt:lpstr>Introduction :</vt:lpstr>
      <vt:lpstr>Problem Definition :</vt:lpstr>
      <vt:lpstr>Problem Definition :</vt:lpstr>
      <vt:lpstr>Hidden markov model :</vt:lpstr>
      <vt:lpstr>Hidden markov model variables :</vt:lpstr>
      <vt:lpstr>Hidden markov Model Algorithms :</vt:lpstr>
      <vt:lpstr>Hidden Markov model advantages :</vt:lpstr>
      <vt:lpstr>Forward (α) :</vt:lpstr>
      <vt:lpstr>Forward (figure) :</vt:lpstr>
      <vt:lpstr>Backward (β) :</vt:lpstr>
      <vt:lpstr>Backward (figure) :</vt:lpstr>
      <vt:lpstr>Gamma :</vt:lpstr>
      <vt:lpstr>Gamma :</vt:lpstr>
      <vt:lpstr>Viterbi :</vt:lpstr>
      <vt:lpstr>Viterbi :</vt:lpstr>
      <vt:lpstr>Baum-welch :</vt:lpstr>
      <vt:lpstr>Baum-welch :</vt:lpstr>
      <vt:lpstr>Baum-Welch :</vt:lpstr>
      <vt:lpstr>Baum-welch :</vt:lpstr>
      <vt:lpstr>Solve POS tagging :</vt:lpstr>
      <vt:lpstr>Solve POS tagging :</vt:lpstr>
      <vt:lpstr>Solve POS tagging :</vt:lpstr>
      <vt:lpstr>Results Explanation : </vt:lpstr>
      <vt:lpstr>Results Explanation :</vt:lpstr>
      <vt:lpstr>Conclusion :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Zagros-74</cp:lastModifiedBy>
  <cp:revision>74</cp:revision>
  <dcterms:created xsi:type="dcterms:W3CDTF">2021-02-15T05:38:04Z</dcterms:created>
  <dcterms:modified xsi:type="dcterms:W3CDTF">2022-02-01T22:28:45Z</dcterms:modified>
</cp:coreProperties>
</file>