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2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3004800" cy="9753600"/>
  <p:notesSz cx="6858000" cy="9144000"/>
  <p:defaultTextStyle>
    <a:defPPr marL="0" marR="0" indent="0" algn="l" defTabSz="914307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1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577" algn="ctr" defTabSz="5841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152" algn="ctr" defTabSz="5841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729" algn="ctr" defTabSz="5841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307" algn="ctr" defTabSz="5841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2883" algn="ctr" defTabSz="5841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460" algn="ctr" defTabSz="5841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038" algn="ctr" defTabSz="5841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612" algn="ctr" defTabSz="5841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2024" y="-10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428553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152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1pPr>
    <a:lvl2pPr indent="228577" defTabSz="457152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2pPr>
    <a:lvl3pPr indent="457152" defTabSz="457152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3pPr>
    <a:lvl4pPr indent="685729" defTabSz="457152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4pPr>
    <a:lvl5pPr indent="914307" defTabSz="457152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5pPr>
    <a:lvl6pPr indent="1142883" defTabSz="457152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6pPr>
    <a:lvl7pPr indent="1371460" defTabSz="457152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7pPr>
    <a:lvl8pPr indent="1600038" defTabSz="457152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8pPr>
    <a:lvl9pPr indent="1828612" defTabSz="457152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1950721"/>
            <a:ext cx="11162453" cy="2740942"/>
          </a:xfrm>
        </p:spPr>
        <p:txBody>
          <a:bodyPr anchor="b">
            <a:noAutofit/>
          </a:bodyPr>
          <a:lstStyle>
            <a:lvl1pPr>
              <a:defRPr sz="77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5360" y="4985173"/>
            <a:ext cx="9103360" cy="249258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75360" y="4833451"/>
            <a:ext cx="11162453" cy="225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866987"/>
            <a:ext cx="2926080" cy="8344747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866987"/>
            <a:ext cx="8561493" cy="83447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3359574"/>
            <a:ext cx="11054080" cy="3129280"/>
          </a:xfrm>
        </p:spPr>
        <p:txBody>
          <a:bodyPr anchor="b">
            <a:normAutofit/>
          </a:bodyPr>
          <a:lstStyle>
            <a:lvl1pPr algn="l">
              <a:defRPr sz="6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6580430"/>
            <a:ext cx="11054080" cy="2133599"/>
          </a:xfrm>
        </p:spPr>
        <p:txBody>
          <a:bodyPr anchor="t">
            <a:normAutofit/>
          </a:bodyPr>
          <a:lstStyle>
            <a:lvl1pPr marL="0" indent="0">
              <a:buNone/>
              <a:defRPr sz="3400">
                <a:solidFill>
                  <a:schemeClr val="tx2"/>
                </a:solidFill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cxnSp>
        <p:nvCxnSpPr>
          <p:cNvPr id="7" name="Straight Connector 6"/>
          <p:cNvCxnSpPr/>
          <p:nvPr/>
        </p:nvCxnSpPr>
        <p:spPr>
          <a:xfrm>
            <a:off x="1040384" y="6541415"/>
            <a:ext cx="11162453" cy="225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379878"/>
            <a:ext cx="5743787" cy="671047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379878"/>
            <a:ext cx="5743787" cy="671047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384213"/>
            <a:ext cx="5592064" cy="909884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800" b="0">
                <a:solidFill>
                  <a:schemeClr val="tx2"/>
                </a:solidFill>
              </a:defRPr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467946"/>
            <a:ext cx="5592064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62496" y="2384213"/>
            <a:ext cx="5592064" cy="909884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8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62496" y="3467946"/>
            <a:ext cx="5592064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4/30/17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154229" y="5754060"/>
            <a:ext cx="6697472" cy="112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4/30/17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4/30/17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1126514"/>
            <a:ext cx="3043123" cy="1794662"/>
          </a:xfrm>
        </p:spPr>
        <p:txBody>
          <a:bodyPr anchor="b">
            <a:noAutofit/>
          </a:bodyPr>
          <a:lstStyle>
            <a:lvl1pPr algn="l">
              <a:defRPr sz="3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6560" y="1126514"/>
            <a:ext cx="8128000" cy="7932928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2" y="3030119"/>
            <a:ext cx="3043123" cy="603536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8654" y="5091849"/>
            <a:ext cx="7932928" cy="225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1127083"/>
            <a:ext cx="3047367" cy="1798997"/>
          </a:xfrm>
        </p:spPr>
        <p:txBody>
          <a:bodyPr anchor="b">
            <a:normAutofit/>
          </a:bodyPr>
          <a:lstStyle>
            <a:lvl1pPr algn="l">
              <a:defRPr sz="3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65579" y="1192108"/>
            <a:ext cx="8397355" cy="7822871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0" y="3034453"/>
            <a:ext cx="3043123" cy="6034227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14007"/>
            <a:ext cx="13004800" cy="32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758614"/>
            <a:ext cx="11704320" cy="1408853"/>
          </a:xfrm>
          <a:prstGeom prst="rect">
            <a:avLst/>
          </a:prstGeom>
        </p:spPr>
        <p:txBody>
          <a:bodyPr vert="horz" lIns="130046" tIns="65023" rIns="130046" bIns="6502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0"/>
            <a:ext cx="11704320" cy="6935893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3004800" cy="520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26010"/>
            <a:ext cx="4118187" cy="468173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>
              <a:defRPr sz="17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54AB02A5-4FE5-49D9-9E24-09F23B90C450}" type="datetimeFigureOut">
              <a:rPr lang="en-US" smtClean="0"/>
              <a:t>4/30/17</a:t>
            </a:fld>
            <a:endParaRPr lang="en-US" sz="17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6800" y="26010"/>
            <a:ext cx="5852160" cy="468173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>
              <a:defRPr sz="1700">
                <a:solidFill>
                  <a:srgbClr val="FFFFFF"/>
                </a:solidFill>
              </a:defRPr>
            </a:lvl1pPr>
          </a:lstStyle>
          <a:p>
            <a:endParaRPr kumimoji="0" lang="en-US" sz="17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26010"/>
            <a:ext cx="1517227" cy="468173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>
              <a:defRPr sz="20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</p:sldLayoutIdLst>
  <p:txStyles>
    <p:titleStyle>
      <a:lvl1pPr algn="l" defTabSz="1300460" rtl="0" eaLnBrk="1" latinLnBrk="0" hangingPunct="1">
        <a:spcBef>
          <a:spcPct val="0"/>
        </a:spcBef>
        <a:buNone/>
        <a:defRPr sz="5700" kern="1200" spc="-142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0092" indent="-260092" algn="l" defTabSz="130046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indent="-260092" algn="l" defTabSz="130046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40368" indent="-260092" algn="l" defTabSz="130046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430506" indent="-260092" algn="l" defTabSz="130046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1690598" indent="-195069" algn="l" defTabSz="130046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950690" indent="-260092" algn="l" defTabSz="130046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10781" indent="-260092" algn="l" defTabSz="130046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470873" indent="-260092" algn="l" defTabSz="130046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730965" indent="-260092" algn="l" defTabSz="130046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" y="4000853"/>
            <a:ext cx="11439654" cy="6384757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The Strongest Linux Firewall"/>
          <p:cNvSpPr>
            <a:spLocks noGrp="1"/>
          </p:cNvSpPr>
          <p:nvPr>
            <p:ph type="ctrTitle"/>
          </p:nvPr>
        </p:nvSpPr>
        <p:spPr>
          <a:xfrm>
            <a:off x="1484031" y="439739"/>
            <a:ext cx="10464801" cy="3302000"/>
          </a:xfrm>
          <a:prstGeom prst="rect">
            <a:avLst/>
          </a:prstGeom>
        </p:spPr>
        <p:txBody>
          <a:bodyPr/>
          <a:lstStyle/>
          <a:p>
            <a:r>
              <a:t>The Strongest Linux Firewall</a:t>
            </a:r>
          </a:p>
        </p:txBody>
      </p:sp>
      <p:sp>
        <p:nvSpPr>
          <p:cNvPr id="121" name="Alison Chen…"/>
          <p:cNvSpPr>
            <a:spLocks noGrp="1"/>
          </p:cNvSpPr>
          <p:nvPr>
            <p:ph type="subTitle" idx="1"/>
          </p:nvPr>
        </p:nvSpPr>
        <p:spPr>
          <a:xfrm>
            <a:off x="3645725" y="7736119"/>
            <a:ext cx="10464801" cy="113030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algn="l"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Alison Chen</a:t>
            </a:r>
          </a:p>
          <a:p>
            <a:pPr algn="l"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Carver Sorensen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igh Level idea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High Level idea</a:t>
            </a:r>
          </a:p>
        </p:txBody>
      </p:sp>
      <p:sp>
        <p:nvSpPr>
          <p:cNvPr id="124" name="User writes to the proc file using one of our commands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User writes to the proc file using one of our commands </a:t>
            </a:r>
          </a:p>
          <a:p>
            <a:r>
              <a:rPr dirty="0"/>
              <a:t>A linux kernel module acts as a stateless firewall and blocks/monitors packets based on source and destination ip addresses given the user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verall Structur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Overall Structure</a:t>
            </a:r>
          </a:p>
        </p:txBody>
      </p:sp>
      <p:sp>
        <p:nvSpPr>
          <p:cNvPr id="127" name="Inside the Linux kernel module: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80006" indent="-280006" defTabSz="368007">
              <a:spcBef>
                <a:spcPts val="2600"/>
              </a:spcBef>
              <a:defRPr sz="2268"/>
            </a:pPr>
            <a:r>
              <a:rPr dirty="0"/>
              <a:t>Inside the Linux kernel module:</a:t>
            </a:r>
          </a:p>
          <a:p>
            <a:pPr marL="560013" lvl="1" indent="-280006" defTabSz="368007">
              <a:spcBef>
                <a:spcPts val="2600"/>
              </a:spcBef>
              <a:defRPr sz="2268"/>
            </a:pPr>
            <a:r>
              <a:rPr dirty="0"/>
              <a:t>“write_proc” call back function which is invoked when user writes to /proc. Here user input is handled and any new blocked/monitored IP addresses are added to a list.</a:t>
            </a:r>
          </a:p>
          <a:p>
            <a:pPr marL="560013" lvl="1" indent="-280006" defTabSz="368007">
              <a:spcBef>
                <a:spcPts val="2600"/>
              </a:spcBef>
              <a:defRPr sz="2268"/>
            </a:pPr>
            <a:r>
              <a:rPr dirty="0"/>
              <a:t>The list is a linked list which holds blocked/monitored ip addresses and the information about those ip addresses </a:t>
            </a:r>
          </a:p>
          <a:p>
            <a:pPr marL="560013" lvl="1" indent="-280006" defTabSz="368007">
              <a:spcBef>
                <a:spcPts val="2600"/>
              </a:spcBef>
              <a:defRPr sz="2268"/>
            </a:pPr>
            <a:r>
              <a:rPr dirty="0"/>
              <a:t>init_module(void) initializes the list and registers Netfilter hooks</a:t>
            </a:r>
          </a:p>
          <a:p>
            <a:pPr marL="560013" lvl="1" indent="-280006" defTabSz="368007">
              <a:spcBef>
                <a:spcPts val="2600"/>
              </a:spcBef>
              <a:defRPr sz="2268"/>
            </a:pPr>
            <a:r>
              <a:rPr dirty="0"/>
              <a:t>cleanup_module(void) cleans up list and unregisters Netfilter hooks</a:t>
            </a:r>
          </a:p>
          <a:p>
            <a:pPr marL="560013" lvl="1" indent="-280006" defTabSz="368007">
              <a:spcBef>
                <a:spcPts val="2600"/>
              </a:spcBef>
              <a:defRPr sz="2268"/>
            </a:pPr>
            <a:r>
              <a:rPr dirty="0"/>
              <a:t>hook_func handles incoming packets and drops them if the source IP address is a blocked IP</a:t>
            </a:r>
          </a:p>
          <a:p>
            <a:pPr marL="560013" lvl="1" indent="-280006" defTabSz="368007">
              <a:spcBef>
                <a:spcPts val="2600"/>
              </a:spcBef>
              <a:defRPr sz="2268"/>
            </a:pPr>
            <a:r>
              <a:rPr dirty="0"/>
              <a:t>hook_func_outgoing handles outgoing packets and drops them if the destination IP address is a blocked IP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hallenge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Challenges</a:t>
            </a:r>
          </a:p>
        </p:txBody>
      </p:sp>
      <p:sp>
        <p:nvSpPr>
          <p:cNvPr id="130" name="Learning how to use Linux’s list.h and not having access to the C standard library for useful data structures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04454" indent="-404454" defTabSz="531567">
              <a:spcBef>
                <a:spcPts val="3800"/>
              </a:spcBef>
              <a:defRPr sz="3276"/>
            </a:pPr>
            <a:r>
              <a:t>Learning how to use Linux’s list.h and not having access to the C standard library for useful data structures</a:t>
            </a:r>
          </a:p>
          <a:p>
            <a:pPr marL="404454" indent="-404454" defTabSz="531567">
              <a:spcBef>
                <a:spcPts val="3800"/>
              </a:spcBef>
              <a:defRPr sz="3276"/>
            </a:pPr>
            <a:r>
              <a:t>Tokenizing user’s commands to the proc file and manipulating strings (basically anything dealing with char arrays and char pointers in c) </a:t>
            </a:r>
          </a:p>
          <a:p>
            <a:pPr marL="404454" indent="-404454" defTabSz="531567">
              <a:spcBef>
                <a:spcPts val="3800"/>
              </a:spcBef>
              <a:defRPr sz="3276"/>
            </a:pPr>
            <a:r>
              <a:t>Learning conceptually what kernel modules, Linux proc file system and Netfilter were, and how to combine all these ideas together. We read a lot of different documentation from internet sources before we could even start coding.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What you learned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you learned</a:t>
            </a:r>
          </a:p>
        </p:txBody>
      </p:sp>
      <p:sp>
        <p:nvSpPr>
          <p:cNvPr id="133" name="How to use a Netfilter framework to create a stateless firewall…"/>
          <p:cNvSpPr>
            <a:spLocks noGrp="1"/>
          </p:cNvSpPr>
          <p:nvPr>
            <p:ph type="body" idx="1"/>
          </p:nvPr>
        </p:nvSpPr>
        <p:spPr>
          <a:xfrm>
            <a:off x="952501" y="2609852"/>
            <a:ext cx="11099800" cy="6286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26676" indent="-426676" defTabSz="560773">
              <a:spcBef>
                <a:spcPts val="3999"/>
              </a:spcBef>
              <a:defRPr sz="3455"/>
            </a:pPr>
            <a:r>
              <a:rPr dirty="0"/>
              <a:t>How to use a Netfilter framework to create a stateless firewall</a:t>
            </a:r>
          </a:p>
          <a:p>
            <a:pPr marL="426676" indent="-426676" defTabSz="560773">
              <a:spcBef>
                <a:spcPts val="3999"/>
              </a:spcBef>
              <a:defRPr sz="3455"/>
            </a:pPr>
            <a:r>
              <a:rPr dirty="0"/>
              <a:t>How to write a Linux kernel module and create/use a Makefile instead of a Cmakelist.txt</a:t>
            </a:r>
          </a:p>
          <a:p>
            <a:pPr marL="426676" indent="-426676" defTabSz="560773">
              <a:spcBef>
                <a:spcPts val="3999"/>
              </a:spcBef>
              <a:defRPr sz="3455"/>
            </a:pPr>
            <a:r>
              <a:rPr dirty="0"/>
              <a:t>How to use the Linux proc file system to let user interact with kernel space</a:t>
            </a:r>
          </a:p>
          <a:p>
            <a:pPr marL="426676" indent="-426676" defTabSz="560773">
              <a:spcBef>
                <a:spcPts val="3999"/>
              </a:spcBef>
              <a:defRPr sz="3455"/>
            </a:pPr>
            <a:r>
              <a:rPr dirty="0"/>
              <a:t>Proper syntax of kernel functions (printk instead of printf, kmalloc instead of malloc, kfree instead of free)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Work distribution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Work distribution</a:t>
            </a:r>
          </a:p>
        </p:txBody>
      </p:sp>
      <p:sp>
        <p:nvSpPr>
          <p:cNvPr id="136" name="We both spent an equal amount of time on this project and did an equal amount of work.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62228" indent="-262228" defTabSz="344642">
              <a:spcBef>
                <a:spcPts val="2399"/>
              </a:spcBef>
              <a:defRPr sz="2124"/>
            </a:pPr>
            <a:r>
              <a:rPr dirty="0"/>
              <a:t>We both spent an equal amount of time on this project and did an equal amount of work.</a:t>
            </a:r>
          </a:p>
          <a:p>
            <a:pPr marL="262228" indent="-262228" defTabSz="344642">
              <a:spcBef>
                <a:spcPts val="2399"/>
              </a:spcBef>
              <a:defRPr sz="2124"/>
            </a:pPr>
            <a:r>
              <a:rPr dirty="0"/>
              <a:t>Alison: </a:t>
            </a:r>
          </a:p>
          <a:p>
            <a:pPr marL="749222" lvl="1" indent="-374610" defTabSz="344642">
              <a:spcBef>
                <a:spcPts val="2399"/>
              </a:spcBef>
              <a:buSzPct val="100000"/>
              <a:buAutoNum type="arabicPeriod"/>
              <a:defRPr sz="2124"/>
            </a:pPr>
            <a:r>
              <a:rPr dirty="0"/>
              <a:t>The list that stored blocked/monitored IP addresses and maintained information about those IP addresses</a:t>
            </a:r>
          </a:p>
          <a:p>
            <a:pPr marL="749222" lvl="1" indent="-374610" defTabSz="344642">
              <a:spcBef>
                <a:spcPts val="2399"/>
              </a:spcBef>
              <a:buSzPct val="100000"/>
              <a:buAutoNum type="arabicPeriod"/>
              <a:defRPr sz="2124"/>
            </a:pPr>
            <a:r>
              <a:rPr dirty="0"/>
              <a:t>Monitoring/blocking/unblocking IPs and printing out stats</a:t>
            </a:r>
          </a:p>
          <a:p>
            <a:pPr marL="749222" lvl="1" indent="-374610" defTabSz="344642">
              <a:spcBef>
                <a:spcPts val="2399"/>
              </a:spcBef>
              <a:buSzPct val="100000"/>
              <a:buAutoNum type="arabicPeriod"/>
              <a:defRPr sz="2124"/>
            </a:pPr>
            <a:r>
              <a:rPr dirty="0"/>
              <a:t>This slide show (lol)</a:t>
            </a:r>
          </a:p>
          <a:p>
            <a:pPr marL="262228" indent="-262228" defTabSz="344642">
              <a:spcBef>
                <a:spcPts val="2399"/>
              </a:spcBef>
              <a:defRPr sz="2124"/>
            </a:pPr>
            <a:r>
              <a:rPr dirty="0"/>
              <a:t>Carver: </a:t>
            </a:r>
          </a:p>
          <a:p>
            <a:pPr marL="524455" lvl="1" indent="-262228" defTabSz="344642">
              <a:spcBef>
                <a:spcPts val="2399"/>
              </a:spcBef>
              <a:defRPr sz="2124"/>
            </a:pPr>
            <a:r>
              <a:rPr dirty="0"/>
              <a:t>Proc file system/registered net filter hooks/outgoing and incoming hook functions</a:t>
            </a:r>
          </a:p>
          <a:p>
            <a:pPr marL="524455" lvl="1" indent="-262228" defTabSz="344642">
              <a:spcBef>
                <a:spcPts val="2399"/>
              </a:spcBef>
              <a:defRPr sz="2124"/>
            </a:pPr>
            <a:r>
              <a:rPr dirty="0"/>
              <a:t>Designed the format of the commands a user can specify and tokenized user’s commands in the callback function</a:t>
            </a:r>
          </a:p>
          <a:p>
            <a:pPr marL="524455" lvl="1" indent="-262228" defTabSz="344642">
              <a:spcBef>
                <a:spcPts val="2399"/>
              </a:spcBef>
              <a:defRPr sz="2124"/>
            </a:pPr>
            <a:r>
              <a:rPr dirty="0"/>
              <a:t>Testing/debugging/commenting/cleaning code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0</TotalTime>
  <Words>410</Words>
  <Application>Microsoft Macintosh PowerPoint</Application>
  <PresentationFormat>Custom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The Strongest Linux Firewall</vt:lpstr>
      <vt:lpstr>High Level idea</vt:lpstr>
      <vt:lpstr>Overall Structure</vt:lpstr>
      <vt:lpstr>Challenges</vt:lpstr>
      <vt:lpstr>What you learned</vt:lpstr>
      <vt:lpstr>Work distribution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Strongest Linux Firewall</dc:title>
  <cp:lastModifiedBy>Carver Sorensen</cp:lastModifiedBy>
  <cp:revision>1</cp:revision>
  <dcterms:modified xsi:type="dcterms:W3CDTF">2017-05-01T02:42:56Z</dcterms:modified>
</cp:coreProperties>
</file>