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30"/>
    <a:srgbClr val="00B533"/>
    <a:srgbClr val="00697A"/>
    <a:srgbClr val="70AFB8"/>
    <a:srgbClr val="28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B4EC9-F287-43EF-AEA5-4EBC7E7046D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FB9CA-7AF6-4AA4-990E-A19A54DF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000" b="1">
                <a:solidFill>
                  <a:srgbClr val="002930"/>
                </a:solidFill>
                <a:latin typeface="Nekst" panose="000005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533"/>
                </a:solidFill>
                <a:latin typeface="Neks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FC49DA0-98CC-9952-232B-5A35675801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672" t="57695" b="5623"/>
          <a:stretch/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5BB6982-40B1-AB62-81D4-780A69B597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l="16830" r="67534"/>
          <a:stretch/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0AE42B2-9D82-89D4-232E-231A7579AE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6830" r="67534"/>
          <a:stretch/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424A64-FEF8-4FC3-24FE-7D41B33862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C051DA07-ADB6-A19D-3146-D7F4584BF0A8}"/>
              </a:ext>
            </a:extLst>
          </p:cNvPr>
          <p:cNvSpPr txBox="1">
            <a:spLocks/>
          </p:cNvSpPr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 dirty="0">
                <a:solidFill>
                  <a:schemeClr val="bg1"/>
                </a:solidFill>
              </a:rPr>
              <a:t>UNIT-4: Programming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1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Alt Bilgi Yer Tutucusu 11">
            <a:extLst>
              <a:ext uri="{FF2B5EF4-FFF2-40B4-BE49-F238E27FC236}">
                <a16:creationId xmlns:a16="http://schemas.microsoft.com/office/drawing/2014/main" id="{F77DE3DF-7417-F4D1-5D96-723121CB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8" name="Slayt Numarası Yer Tutucusu 12">
            <a:extLst>
              <a:ext uri="{FF2B5EF4-FFF2-40B4-BE49-F238E27FC236}">
                <a16:creationId xmlns:a16="http://schemas.microsoft.com/office/drawing/2014/main" id="{59463F1B-0A7C-785D-AB3D-87EF6597B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28675"/>
            <a:ext cx="1971675" cy="5348288"/>
          </a:xfrm>
        </p:spPr>
        <p:txBody>
          <a:bodyPr vert="eaVert"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28675"/>
            <a:ext cx="5800725" cy="534828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Alt Bilgi Yer Tutucusu 11">
            <a:extLst>
              <a:ext uri="{FF2B5EF4-FFF2-40B4-BE49-F238E27FC236}">
                <a16:creationId xmlns:a16="http://schemas.microsoft.com/office/drawing/2014/main" id="{F35EF21B-5AAD-ED3F-6E2A-A0B3DBFF6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8" name="Slayt Numarası Yer Tutucusu 12">
            <a:extLst>
              <a:ext uri="{FF2B5EF4-FFF2-40B4-BE49-F238E27FC236}">
                <a16:creationId xmlns:a16="http://schemas.microsoft.com/office/drawing/2014/main" id="{39B19DE9-591E-5957-9678-BFBCA65E7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2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6103"/>
            <a:ext cx="7886700" cy="915547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B533"/>
                </a:solidFill>
                <a:latin typeface="Nekst" panose="000005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5494"/>
            <a:ext cx="7886700" cy="422670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002930"/>
                </a:solidFill>
                <a:latin typeface="Nekst" panose="00000500000000000000" pitchFamily="2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002930"/>
                </a:solidFill>
                <a:latin typeface="Nekst" panose="00000500000000000000" pitchFamily="2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002930"/>
                </a:solidFill>
                <a:latin typeface="Nekst" panose="00000500000000000000" pitchFamily="2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002930"/>
                </a:solidFill>
                <a:latin typeface="Nekst" panose="00000500000000000000" pitchFamily="2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002930"/>
                </a:solidFill>
                <a:latin typeface="Nekst" panose="000005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0875ACA-C3CD-8FCC-CE34-DCEADD0F7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672" t="57695" b="5623"/>
          <a:stretch/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873AE1D-A3FF-3248-A877-3FAA921A8D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l="16830" r="67534"/>
          <a:stretch/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5C4CC49-E834-877B-B294-B1BA1EB33B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6830" r="67534"/>
          <a:stretch/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128E74-DBA8-3490-E1FC-7A6D36E7CA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1" name="Alt Başlık 2">
            <a:extLst>
              <a:ext uri="{FF2B5EF4-FFF2-40B4-BE49-F238E27FC236}">
                <a16:creationId xmlns:a16="http://schemas.microsoft.com/office/drawing/2014/main" id="{1C5FAAC7-C854-4110-2527-216ACEC0D958}"/>
              </a:ext>
            </a:extLst>
          </p:cNvPr>
          <p:cNvSpPr txBox="1">
            <a:spLocks/>
          </p:cNvSpPr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 dirty="0">
                <a:solidFill>
                  <a:schemeClr val="bg1"/>
                </a:solidFill>
              </a:rPr>
              <a:t>UNIT-4: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FB0173F9-3A36-CD06-2D52-D78D71464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6AA9DBB9-EAC5-DF8A-15FB-4C8935DC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341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93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7" name="Alt Bilgi Yer Tutucusu 11">
            <a:extLst>
              <a:ext uri="{FF2B5EF4-FFF2-40B4-BE49-F238E27FC236}">
                <a16:creationId xmlns:a16="http://schemas.microsoft.com/office/drawing/2014/main" id="{4882186D-1FDB-1B4F-5A14-83648999F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8" name="Slayt Numarası Yer Tutucusu 12">
            <a:extLst>
              <a:ext uri="{FF2B5EF4-FFF2-40B4-BE49-F238E27FC236}">
                <a16:creationId xmlns:a16="http://schemas.microsoft.com/office/drawing/2014/main" id="{6AF7E6BA-CFBF-D574-31F8-D98FDA4D4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409"/>
            <a:ext cx="3886200" cy="4246566"/>
          </a:xfrm>
        </p:spPr>
        <p:txBody>
          <a:bodyPr/>
          <a:lstStyle>
            <a:lvl1pPr>
              <a:defRPr>
                <a:solidFill>
                  <a:srgbClr val="002930"/>
                </a:solidFill>
              </a:defRPr>
            </a:lvl1pPr>
            <a:lvl2pPr>
              <a:defRPr>
                <a:solidFill>
                  <a:srgbClr val="002930"/>
                </a:solidFill>
              </a:defRPr>
            </a:lvl2pPr>
            <a:lvl3pPr>
              <a:defRPr>
                <a:solidFill>
                  <a:srgbClr val="002930"/>
                </a:solidFill>
              </a:defRPr>
            </a:lvl3pPr>
            <a:lvl4pPr>
              <a:defRPr>
                <a:solidFill>
                  <a:srgbClr val="002930"/>
                </a:solidFill>
              </a:defRPr>
            </a:lvl4pPr>
            <a:lvl5pPr>
              <a:defRPr>
                <a:solidFill>
                  <a:srgbClr val="002930"/>
                </a:solidFill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30407"/>
            <a:ext cx="3886200" cy="4246566"/>
          </a:xfrm>
        </p:spPr>
        <p:txBody>
          <a:bodyPr/>
          <a:lstStyle>
            <a:lvl1pPr>
              <a:defRPr>
                <a:solidFill>
                  <a:srgbClr val="002930"/>
                </a:solidFill>
              </a:defRPr>
            </a:lvl1pPr>
            <a:lvl2pPr>
              <a:defRPr>
                <a:solidFill>
                  <a:srgbClr val="002930"/>
                </a:solidFill>
              </a:defRPr>
            </a:lvl2pPr>
            <a:lvl3pPr>
              <a:defRPr>
                <a:solidFill>
                  <a:srgbClr val="002930"/>
                </a:solidFill>
              </a:defRPr>
            </a:lvl3pPr>
            <a:lvl4pPr>
              <a:defRPr>
                <a:solidFill>
                  <a:srgbClr val="002930"/>
                </a:solidFill>
              </a:defRPr>
            </a:lvl4pPr>
            <a:lvl5pPr>
              <a:defRPr>
                <a:solidFill>
                  <a:srgbClr val="002930"/>
                </a:solidFill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8" name="Alt Bilgi Yer Tutucusu 11">
            <a:extLst>
              <a:ext uri="{FF2B5EF4-FFF2-40B4-BE49-F238E27FC236}">
                <a16:creationId xmlns:a16="http://schemas.microsoft.com/office/drawing/2014/main" id="{DF76AE41-58A4-7E17-C24C-214BB2000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9" name="Slayt Numarası Yer Tutucusu 12">
            <a:extLst>
              <a:ext uri="{FF2B5EF4-FFF2-40B4-BE49-F238E27FC236}">
                <a16:creationId xmlns:a16="http://schemas.microsoft.com/office/drawing/2014/main" id="{4626F81D-3F3E-A5A6-16A0-2F3122958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0" name="Alt Bilgi Yer Tutucusu 11">
            <a:extLst>
              <a:ext uri="{FF2B5EF4-FFF2-40B4-BE49-F238E27FC236}">
                <a16:creationId xmlns:a16="http://schemas.microsoft.com/office/drawing/2014/main" id="{A630A447-679E-5BFD-F1A8-58D5E1CD4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11" name="Slayt Numarası Yer Tutucusu 12">
            <a:extLst>
              <a:ext uri="{FF2B5EF4-FFF2-40B4-BE49-F238E27FC236}">
                <a16:creationId xmlns:a16="http://schemas.microsoft.com/office/drawing/2014/main" id="{7DB0C713-5B12-3B5B-B546-13D9E0280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Alt Bilgi Yer Tutucusu 11">
            <a:extLst>
              <a:ext uri="{FF2B5EF4-FFF2-40B4-BE49-F238E27FC236}">
                <a16:creationId xmlns:a16="http://schemas.microsoft.com/office/drawing/2014/main" id="{23F6A71D-378C-429A-BA49-7481769A6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7" name="Slayt Numarası Yer Tutucusu 12">
            <a:extLst>
              <a:ext uri="{FF2B5EF4-FFF2-40B4-BE49-F238E27FC236}">
                <a16:creationId xmlns:a16="http://schemas.microsoft.com/office/drawing/2014/main" id="{A2BA284B-C1A8-873D-13F3-1BE0E62E0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Computation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5398CA-E955-4CF1-BB24-CEA6AC65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9748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2419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62274"/>
            <a:ext cx="2949178" cy="32670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11">
            <a:extLst>
              <a:ext uri="{FF2B5EF4-FFF2-40B4-BE49-F238E27FC236}">
                <a16:creationId xmlns:a16="http://schemas.microsoft.com/office/drawing/2014/main" id="{59CE09C7-859A-3831-4C16-31545DA6A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9" name="Slayt Numarası Yer Tutucusu 12">
            <a:extLst>
              <a:ext uri="{FF2B5EF4-FFF2-40B4-BE49-F238E27FC236}">
                <a16:creationId xmlns:a16="http://schemas.microsoft.com/office/drawing/2014/main" id="{3D435416-CBE9-10F3-3B7E-8BD481B7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987426"/>
            <a:ext cx="2949178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87626"/>
            <a:ext cx="2949178" cy="32813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11">
            <a:extLst>
              <a:ext uri="{FF2B5EF4-FFF2-40B4-BE49-F238E27FC236}">
                <a16:creationId xmlns:a16="http://schemas.microsoft.com/office/drawing/2014/main" id="{5A13A695-9E5C-1A0A-F581-F1B25E57C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9" name="Slayt Numarası Yer Tutucusu 12">
            <a:extLst>
              <a:ext uri="{FF2B5EF4-FFF2-40B4-BE49-F238E27FC236}">
                <a16:creationId xmlns:a16="http://schemas.microsoft.com/office/drawing/2014/main" id="{37136C4F-2B8A-525C-67E3-D5FD370F1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6102"/>
            <a:ext cx="7886700" cy="1174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09799"/>
            <a:ext cx="7886700" cy="396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2D3FD35-14AA-49AE-9AB7-2F0A78F5D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3672" t="57695" b="5623"/>
          <a:stretch/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6E12842-D625-674A-B9F3-75FFF504D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biLevel thresh="25000"/>
          </a:blip>
          <a:srcRect l="16830" r="67534"/>
          <a:stretch/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7A1DA27-D1C3-CD7C-35BE-22495C8FC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16830" r="67534"/>
          <a:stretch/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717704-8CC3-DDDD-56C3-D4E4C11968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1" name="Alt Başlık 2">
            <a:extLst>
              <a:ext uri="{FF2B5EF4-FFF2-40B4-BE49-F238E27FC236}">
                <a16:creationId xmlns:a16="http://schemas.microsoft.com/office/drawing/2014/main" id="{F13F0F4B-CA2E-C4A5-1D25-560ECCEC7AD1}"/>
              </a:ext>
            </a:extLst>
          </p:cNvPr>
          <p:cNvSpPr txBox="1">
            <a:spLocks/>
          </p:cNvSpPr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 dirty="0">
                <a:solidFill>
                  <a:schemeClr val="bg1"/>
                </a:solidFill>
              </a:rPr>
              <a:t>UNIT-4: Programming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AA1C85B7-5665-EC6E-CD5C-CEADA2BE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8E6BE68D-171C-CC53-1FE5-D1BDF7D09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930"/>
          </a:solidFill>
          <a:latin typeface="Neks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s543TgfM3FRmOWQ0" TargetMode="External"/><Relationship Id="rId2" Type="http://schemas.openxmlformats.org/officeDocument/2006/relationships/hyperlink" Target="mailto:erdogdu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14DD36-1CD2-08D6-26BA-58772952F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tr-TR" b="1" dirty="0"/>
            </a:br>
            <a:r>
              <a:rPr lang="tr-TR" b="1" dirty="0" err="1"/>
              <a:t>Unit</a:t>
            </a:r>
            <a:r>
              <a:rPr lang="tr-TR" b="1" dirty="0"/>
              <a:t> </a:t>
            </a:r>
            <a:br>
              <a:rPr lang="tr-TR" b="1" dirty="0"/>
            </a:br>
            <a:r>
              <a:rPr lang="tr-TR" b="1" dirty="0" err="1"/>
              <a:t>Introduction</a:t>
            </a:r>
            <a:br>
              <a:rPr lang="tr-TR" b="1" dirty="0"/>
            </a:br>
            <a:endParaRPr lang="en-US" sz="17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B7B65A-0EF6-95BD-D6E6-DF7CBF1F1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191293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tr-TR" dirty="0" err="1"/>
              <a:t>Lecturer</a:t>
            </a:r>
            <a:endParaRPr lang="en-US" dirty="0"/>
          </a:p>
          <a:p>
            <a:r>
              <a:rPr lang="en-US" sz="1600" dirty="0">
                <a:solidFill>
                  <a:srgbClr val="002930"/>
                </a:solidFill>
              </a:rPr>
              <a:t>MSc. Mehmet ERDOĞDU</a:t>
            </a:r>
          </a:p>
        </p:txBody>
      </p:sp>
    </p:spTree>
    <p:extLst>
      <p:ext uri="{BB962C8B-B14F-4D97-AF65-F5344CB8AC3E}">
        <p14:creationId xmlns:p14="http://schemas.microsoft.com/office/powerpoint/2010/main" val="157689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B0553-84F9-B693-A399-2037AB4A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</a:t>
            </a:r>
            <a:r>
              <a:rPr lang="tr-TR" dirty="0"/>
              <a:t> 4 – Programming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8786C3-9A65-AD00-7159-7133D43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sz="1800" dirty="0" err="1"/>
              <a:t>In</a:t>
            </a:r>
            <a:r>
              <a:rPr lang="tr-TR" sz="1800" dirty="0"/>
              <a:t> this </a:t>
            </a:r>
            <a:r>
              <a:rPr lang="tr-TR" sz="1800" dirty="0" err="1"/>
              <a:t>course</a:t>
            </a:r>
            <a:r>
              <a:rPr lang="tr-TR" sz="1800" dirty="0"/>
              <a:t>, y</a:t>
            </a:r>
            <a:r>
              <a:rPr lang="en-US" sz="1800" dirty="0" err="1"/>
              <a:t>ou</a:t>
            </a:r>
            <a:r>
              <a:rPr lang="en-US" sz="1800" dirty="0"/>
              <a:t> will learn about computational thinking skills and the </a:t>
            </a:r>
            <a:r>
              <a:rPr lang="tr-TR" sz="1800" dirty="0" err="1"/>
              <a:t>pr</a:t>
            </a:r>
            <a:r>
              <a:rPr lang="en-US" sz="1800" noProof="1"/>
              <a:t>inciples</a:t>
            </a:r>
            <a:r>
              <a:rPr lang="en-US" sz="1800" dirty="0"/>
              <a:t> of designing and</a:t>
            </a:r>
            <a:r>
              <a:rPr lang="tr-TR" sz="1800" dirty="0"/>
              <a:t> </a:t>
            </a:r>
            <a:r>
              <a:rPr lang="en-US" sz="1800" dirty="0"/>
              <a:t>developing computer programs. You will apply computational thinking skills to design,</a:t>
            </a:r>
            <a:r>
              <a:rPr lang="tr-TR" sz="1800" dirty="0"/>
              <a:t> </a:t>
            </a:r>
            <a:r>
              <a:rPr lang="en-US" sz="1800" dirty="0"/>
              <a:t>develop, test, refine and review computer programs for a given range of purposes.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tr-TR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By developing your analytical, problem-solving and programming skills, this unit will</a:t>
            </a:r>
            <a:r>
              <a:rPr lang="tr-TR" sz="1800" dirty="0"/>
              <a:t> </a:t>
            </a:r>
            <a:r>
              <a:rPr lang="en-US" sz="1800" dirty="0"/>
              <a:t>help you to progress to higher education or to employment as a software developer.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370E03-AC1C-1633-9ED6-27445618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CE7D02-12C6-136C-F5F6-3E92B2557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Unit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B0553-84F9-B693-A399-2037AB4A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</a:t>
            </a:r>
            <a:r>
              <a:rPr lang="en-US" dirty="0"/>
              <a:t>Aims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8786C3-9A65-AD00-7159-7133D43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In this unit you will: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A</a:t>
            </a:r>
            <a:r>
              <a:rPr lang="tr-TR" sz="1800" dirty="0"/>
              <a:t>.</a:t>
            </a:r>
            <a:r>
              <a:rPr lang="en-US" sz="1800" dirty="0"/>
              <a:t> Examine the computational thinking skills and principles of computer programming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B</a:t>
            </a:r>
            <a:r>
              <a:rPr lang="tr-TR" sz="1800" dirty="0"/>
              <a:t>.</a:t>
            </a:r>
            <a:r>
              <a:rPr lang="en-US" sz="1800" dirty="0"/>
              <a:t> Design a software solution to meet client requirements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C</a:t>
            </a:r>
            <a:r>
              <a:rPr lang="tr-TR" sz="1800" dirty="0"/>
              <a:t>.</a:t>
            </a:r>
            <a:r>
              <a:rPr lang="en-US" sz="1800" dirty="0"/>
              <a:t> Develop a software solution to meet client requirements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370E03-AC1C-1633-9ED6-27445618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Alt Bilgi Yer Tutucusu 4">
            <a:extLst>
              <a:ext uri="{FF2B5EF4-FFF2-40B4-BE49-F238E27FC236}">
                <a16:creationId xmlns:a16="http://schemas.microsoft.com/office/drawing/2014/main" id="{EE452F69-150F-5853-1059-7C4B2191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3086100" cy="365125"/>
          </a:xfrm>
        </p:spPr>
        <p:txBody>
          <a:bodyPr/>
          <a:lstStyle/>
          <a:p>
            <a:r>
              <a:rPr lang="tr-TR"/>
              <a:t>Unit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1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B0553-84F9-B693-A399-2037AB4A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</a:t>
            </a:r>
            <a:r>
              <a:rPr lang="en-US" dirty="0"/>
              <a:t>Aims</a:t>
            </a:r>
            <a:r>
              <a:rPr lang="tr-TR" dirty="0"/>
              <a:t> in </a:t>
            </a:r>
            <a:r>
              <a:rPr lang="tr-TR" dirty="0" err="1"/>
              <a:t>Detail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370E03-AC1C-1633-9ED6-27445618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F2FE4DA9-5A9F-F8B8-ED04-06772AEE8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15611"/>
              </p:ext>
            </p:extLst>
          </p:nvPr>
        </p:nvGraphicFramePr>
        <p:xfrm>
          <a:off x="1017542" y="2159181"/>
          <a:ext cx="7372351" cy="366821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460773">
                  <a:extLst>
                    <a:ext uri="{9D8B030D-6E8A-4147-A177-3AD203B41FA5}">
                      <a16:colId xmlns:a16="http://schemas.microsoft.com/office/drawing/2014/main" val="2982455350"/>
                    </a:ext>
                  </a:extLst>
                </a:gridCol>
                <a:gridCol w="1580802">
                  <a:extLst>
                    <a:ext uri="{9D8B030D-6E8A-4147-A177-3AD203B41FA5}">
                      <a16:colId xmlns:a16="http://schemas.microsoft.com/office/drawing/2014/main" val="557822755"/>
                    </a:ext>
                  </a:extLst>
                </a:gridCol>
                <a:gridCol w="5330776">
                  <a:extLst>
                    <a:ext uri="{9D8B030D-6E8A-4147-A177-3AD203B41FA5}">
                      <a16:colId xmlns:a16="http://schemas.microsoft.com/office/drawing/2014/main" val="3615828804"/>
                    </a:ext>
                  </a:extLst>
                </a:gridCol>
              </a:tblGrid>
              <a:tr h="157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Aim</a:t>
                      </a:r>
                      <a:endParaRPr lang="en-US" sz="1200" b="1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Key Content Area</a:t>
                      </a:r>
                      <a:endParaRPr lang="en-US" sz="1200" b="1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76258"/>
                  </a:ext>
                </a:extLst>
              </a:tr>
              <a:tr h="16982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A1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Computational thinking skills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2467619467"/>
                  </a:ext>
                </a:extLst>
              </a:tr>
              <a:tr h="169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A2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Uses of software applications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2849386371"/>
                  </a:ext>
                </a:extLst>
              </a:tr>
              <a:tr h="307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A3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Features and characteristics of programming languages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4076667582"/>
                  </a:ext>
                </a:extLst>
              </a:tr>
              <a:tr h="307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A4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Constructs and techniques and their implementation in different languages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3065740339"/>
                  </a:ext>
                </a:extLst>
              </a:tr>
              <a:tr h="169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A5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Principles of logic applied to program design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3302696043"/>
                  </a:ext>
                </a:extLst>
              </a:tr>
              <a:tr h="169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A6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Quality of software Solutions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2501309587"/>
                  </a:ext>
                </a:extLst>
              </a:tr>
              <a:tr h="169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76422" marT="84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92365"/>
                  </a:ext>
                </a:extLst>
              </a:tr>
              <a:tr h="16982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B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B1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Software development life cycle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4129364886"/>
                  </a:ext>
                </a:extLst>
              </a:tr>
              <a:tr h="169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B2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Software solutions design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3155559904"/>
                  </a:ext>
                </a:extLst>
              </a:tr>
              <a:tr h="169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76422" marT="84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00630"/>
                  </a:ext>
                </a:extLst>
              </a:tr>
              <a:tr h="16982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C1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Software solutions development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2149002883"/>
                  </a:ext>
                </a:extLst>
              </a:tr>
              <a:tr h="169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C2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Testing software solutions</a:t>
                      </a:r>
                      <a:r>
                        <a:rPr lang="tr-TR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3932234055"/>
                  </a:ext>
                </a:extLst>
              </a:tr>
              <a:tr h="307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C3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Improvement, refinement and optimisation of software applications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2878942692"/>
                  </a:ext>
                </a:extLst>
              </a:tr>
              <a:tr h="169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C4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Review of software solutions</a:t>
                      </a:r>
                      <a:endParaRPr lang="en-US" sz="1200" b="0" i="0" u="none" strike="noStrike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1176333880"/>
                  </a:ext>
                </a:extLst>
              </a:tr>
              <a:tr h="169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C5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002930"/>
                          </a:solidFill>
                          <a:effectLst/>
                          <a:latin typeface="Nekst" panose="00000500000000000000" pitchFamily="2" charset="0"/>
                        </a:rPr>
                        <a:t>Skills, knowledge and behaviors</a:t>
                      </a:r>
                      <a:endParaRPr lang="en-US" sz="1200" b="0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8491" marT="8491" marB="0" anchor="b"/>
                </a:tc>
                <a:extLst>
                  <a:ext uri="{0D108BD9-81ED-4DB2-BD59-A6C34878D82A}">
                    <a16:rowId xmlns:a16="http://schemas.microsoft.com/office/drawing/2014/main" val="1489931872"/>
                  </a:ext>
                </a:extLst>
              </a:tr>
              <a:tr h="169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2930"/>
                        </a:solidFill>
                        <a:effectLst/>
                        <a:latin typeface="Nekst" panose="00000500000000000000" pitchFamily="2" charset="0"/>
                      </a:endParaRPr>
                    </a:p>
                  </a:txBody>
                  <a:tcPr marL="8491" marR="76422" marT="84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75271"/>
                  </a:ext>
                </a:extLst>
              </a:tr>
            </a:tbl>
          </a:graphicData>
        </a:graphic>
      </p:graphicFrame>
      <p:sp>
        <p:nvSpPr>
          <p:cNvPr id="3" name="Alt Bilgi Yer Tutucusu 4">
            <a:extLst>
              <a:ext uri="{FF2B5EF4-FFF2-40B4-BE49-F238E27FC236}">
                <a16:creationId xmlns:a16="http://schemas.microsoft.com/office/drawing/2014/main" id="{46D73A7E-38A2-930C-D11D-C8E666366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3086100" cy="365125"/>
          </a:xfrm>
        </p:spPr>
        <p:txBody>
          <a:bodyPr/>
          <a:lstStyle/>
          <a:p>
            <a:r>
              <a:rPr lang="tr-TR"/>
              <a:t>Unit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B0553-84F9-B693-A399-2037AB4A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" y="904112"/>
            <a:ext cx="7886700" cy="915547"/>
          </a:xfrm>
        </p:spPr>
        <p:txBody>
          <a:bodyPr/>
          <a:lstStyle/>
          <a:p>
            <a:r>
              <a:rPr lang="en-US" noProof="1"/>
              <a:t>Lecturer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8786C3-9A65-AD00-7159-7133D43C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1669268"/>
            <a:ext cx="8048625" cy="454103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b="1" dirty="0"/>
              <a:t>MSc. Mehmet ERDOĞDU </a:t>
            </a:r>
            <a:r>
              <a:rPr lang="tr-TR" sz="1800" b="1" dirty="0"/>
              <a:t> </a:t>
            </a:r>
            <a:endParaRPr lang="en-US" sz="1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500" dirty="0"/>
              <a:t>Senior Software Architect – Project Manager</a:t>
            </a:r>
            <a:endParaRPr lang="tr-TR" sz="15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Bachelor Degree  </a:t>
            </a:r>
            <a:r>
              <a:rPr lang="en-US" sz="1500" dirty="0"/>
              <a:t>	Systems Engineering ( Istanbul Technical University 2004</a:t>
            </a:r>
            <a:r>
              <a:rPr lang="tr-TR" sz="1500" dirty="0"/>
              <a:t> </a:t>
            </a:r>
            <a:r>
              <a:rPr lang="en-US" sz="1500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dirty="0"/>
              <a:t>		Geomatics Engineering (</a:t>
            </a:r>
            <a:r>
              <a:rPr lang="tr-TR" sz="1500" dirty="0"/>
              <a:t> </a:t>
            </a:r>
            <a:r>
              <a:rPr lang="en-US" sz="1500" dirty="0"/>
              <a:t>Istanbul </a:t>
            </a:r>
            <a:r>
              <a:rPr lang="en-US" sz="1500" dirty="0" err="1"/>
              <a:t>Okan</a:t>
            </a:r>
            <a:r>
              <a:rPr lang="en-US" sz="1500" dirty="0"/>
              <a:t> University 2018</a:t>
            </a:r>
            <a:r>
              <a:rPr lang="tr-TR" sz="1500" dirty="0"/>
              <a:t> </a:t>
            </a:r>
            <a:r>
              <a:rPr lang="en-US" sz="1500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Master Degree  </a:t>
            </a:r>
            <a:r>
              <a:rPr lang="en-US" sz="1500" dirty="0"/>
              <a:t>	Software Management ( Middle East Tech</a:t>
            </a:r>
            <a:r>
              <a:rPr lang="tr-TR" sz="1500" dirty="0" err="1"/>
              <a:t>nical</a:t>
            </a:r>
            <a:r>
              <a:rPr lang="en-US" sz="1500" dirty="0"/>
              <a:t> University 2011</a:t>
            </a:r>
            <a:r>
              <a:rPr lang="tr-TR" sz="1500" dirty="0"/>
              <a:t> </a:t>
            </a:r>
            <a:r>
              <a:rPr lang="en-US" sz="1500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dirty="0"/>
              <a:t>		Land Management ( Konya Technical University 2020</a:t>
            </a:r>
            <a:r>
              <a:rPr lang="tr-TR" sz="1500" dirty="0"/>
              <a:t> </a:t>
            </a:r>
            <a:r>
              <a:rPr lang="en-US" sz="1500" dirty="0"/>
              <a:t>)</a:t>
            </a:r>
            <a:endParaRPr lang="tr-TR" sz="15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b="1" dirty="0"/>
              <a:t>Experience</a:t>
            </a:r>
            <a:r>
              <a:rPr lang="tr-TR" sz="1500" dirty="0"/>
              <a:t>. </a:t>
            </a:r>
            <a:r>
              <a:rPr lang="en-US" sz="1500" dirty="0"/>
              <a:t>He has been working in software development industry since 2004 at various positions including software developer, software architect and project manager. He has experience of</a:t>
            </a:r>
            <a:r>
              <a:rPr lang="tr-TR" sz="1500" dirty="0"/>
              <a:t> </a:t>
            </a:r>
            <a:r>
              <a:rPr lang="en-US" sz="1500" dirty="0"/>
              <a:t>managing</a:t>
            </a:r>
            <a:r>
              <a:rPr lang="tr-TR" sz="1500" dirty="0"/>
              <a:t> 35+</a:t>
            </a:r>
            <a:r>
              <a:rPr lang="en-US" sz="1500" dirty="0"/>
              <a:t> enterprise level software development projects both local and international</a:t>
            </a:r>
            <a:r>
              <a:rPr lang="tr-TR" sz="1500" dirty="0"/>
              <a:t> and</a:t>
            </a:r>
            <a:r>
              <a:rPr lang="en-US" sz="1500" dirty="0"/>
              <a:t> financed by international finance institutions like World Bank, European Union.</a:t>
            </a:r>
            <a:r>
              <a:rPr lang="tr-TR" sz="1500" dirty="0"/>
              <a:t> </a:t>
            </a:r>
            <a:r>
              <a:rPr lang="en-US" sz="1500" dirty="0"/>
              <a:t>He is currently the project manager of establishing digitalization of agro-industrial complex project</a:t>
            </a:r>
            <a:r>
              <a:rPr lang="tr-TR" sz="1500" dirty="0"/>
              <a:t> </a:t>
            </a:r>
            <a:r>
              <a:rPr lang="en-US" sz="1500" dirty="0"/>
              <a:t>in The Republic of Uzbekistan.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370E03-AC1C-1633-9ED6-27445618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00E2DD19-ACA4-096F-32CF-413B8855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20" y="1054503"/>
            <a:ext cx="1229530" cy="1229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Alt Bilgi Yer Tutucusu 4">
            <a:extLst>
              <a:ext uri="{FF2B5EF4-FFF2-40B4-BE49-F238E27FC236}">
                <a16:creationId xmlns:a16="http://schemas.microsoft.com/office/drawing/2014/main" id="{403CEE08-AE24-9437-3C49-DDAF180F6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3086100" cy="365125"/>
          </a:xfrm>
        </p:spPr>
        <p:txBody>
          <a:bodyPr/>
          <a:lstStyle/>
          <a:p>
            <a:r>
              <a:rPr lang="tr-TR"/>
              <a:t>Unit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B0553-84F9-B693-A399-2037AB4A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" y="904112"/>
            <a:ext cx="7886700" cy="915547"/>
          </a:xfrm>
        </p:spPr>
        <p:txBody>
          <a:bodyPr/>
          <a:lstStyle/>
          <a:p>
            <a:r>
              <a:rPr lang="tr-TR" noProof="1"/>
              <a:t>Syllabus</a:t>
            </a:r>
            <a:endParaRPr lang="en-US" noProof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8786C3-9A65-AD00-7159-7133D43C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1669268"/>
            <a:ext cx="8048625" cy="17597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tr-TR" sz="1600" b="1" dirty="0"/>
              <a:t>Content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/>
              <a:t>The lectures will be held both online and offline. Online parts will introduce theory since the offline parts will include practical learning.</a:t>
            </a:r>
            <a:endParaRPr lang="tr-T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tr-TR" sz="1600" b="1" dirty="0"/>
              <a:t>Offline Schedule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370E03-AC1C-1633-9ED6-27445618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Alt Bilgi Yer Tutucusu 4">
            <a:extLst>
              <a:ext uri="{FF2B5EF4-FFF2-40B4-BE49-F238E27FC236}">
                <a16:creationId xmlns:a16="http://schemas.microsoft.com/office/drawing/2014/main" id="{BB4AF9CB-B6A1-F86F-B481-16FC00947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3086100" cy="365125"/>
          </a:xfrm>
        </p:spPr>
        <p:txBody>
          <a:bodyPr/>
          <a:lstStyle/>
          <a:p>
            <a:r>
              <a:rPr lang="tr-TR"/>
              <a:t>Unit Introduction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C4D57B-5D6A-989B-DC06-F973F25C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1640"/>
            <a:ext cx="9144000" cy="30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B0553-84F9-B693-A399-2037AB4A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" y="904112"/>
            <a:ext cx="7886700" cy="915547"/>
          </a:xfrm>
        </p:spPr>
        <p:txBody>
          <a:bodyPr/>
          <a:lstStyle/>
          <a:p>
            <a:r>
              <a:rPr lang="en-US" noProof="1"/>
              <a:t>Reference Books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370E03-AC1C-1633-9ED6-27445618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Alt Bilgi Yer Tutucusu 4">
            <a:extLst>
              <a:ext uri="{FF2B5EF4-FFF2-40B4-BE49-F238E27FC236}">
                <a16:creationId xmlns:a16="http://schemas.microsoft.com/office/drawing/2014/main" id="{1C75220F-EA46-3CF3-4034-131F0E6B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3086100" cy="365125"/>
          </a:xfrm>
        </p:spPr>
        <p:txBody>
          <a:bodyPr/>
          <a:lstStyle/>
          <a:p>
            <a:r>
              <a:rPr lang="tr-TR"/>
              <a:t>Unit Introduction</a:t>
            </a:r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BABFECA-F69B-0CD5-70B5-6A1129D5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73" y="1819659"/>
            <a:ext cx="1675422" cy="240792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75C5991-7EAA-E0C7-3D49-A0BA3D53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81" y="1819659"/>
            <a:ext cx="1860666" cy="240792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BF0B5304-FB11-5CBA-727D-F6384770C9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06" t="34540" r="8197" b="33714"/>
          <a:stretch/>
        </p:blipFill>
        <p:spPr>
          <a:xfrm>
            <a:off x="5620002" y="1819658"/>
            <a:ext cx="2113717" cy="247323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C55FB0C-F577-268B-9037-03F00A39A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520" y="4292893"/>
            <a:ext cx="1789611" cy="2315967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785C71-8051-DC5E-BED9-393861473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820" y="4547380"/>
            <a:ext cx="1564514" cy="18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3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B0553-84F9-B693-A399-2037AB4A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" y="629481"/>
            <a:ext cx="7886700" cy="915547"/>
          </a:xfrm>
        </p:spPr>
        <p:txBody>
          <a:bodyPr/>
          <a:lstStyle/>
          <a:p>
            <a:r>
              <a:rPr lang="en-US" noProof="1"/>
              <a:t>Contact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8786C3-9A65-AD00-7159-7133D43C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1530507"/>
            <a:ext cx="8373089" cy="175973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tr-TR" sz="2000" b="1"/>
              <a:t>Email </a:t>
            </a:r>
            <a:r>
              <a:rPr lang="tr-TR" sz="2000" b="1" u="sng">
                <a:hlinkClick r:id="rId2"/>
              </a:rPr>
              <a:t>erdogdum</a:t>
            </a:r>
            <a:r>
              <a:rPr lang="tr-TR" sz="2000" b="1" u="sng" dirty="0">
                <a:hlinkClick r:id="rId2"/>
              </a:rPr>
              <a:t>@gmail</a:t>
            </a:r>
            <a:r>
              <a:rPr lang="tr-TR" sz="2000" b="1" u="sng">
                <a:hlinkClick r:id="rId2"/>
              </a:rPr>
              <a:t>.com</a:t>
            </a:r>
            <a:r>
              <a:rPr lang="tr-TR" sz="2000" b="1"/>
              <a:t>              </a:t>
            </a:r>
            <a:r>
              <a:rPr lang="en-US" sz="2000" b="1"/>
              <a:t>Telegram</a:t>
            </a:r>
            <a:r>
              <a:rPr lang="tr-TR" sz="2000" b="1"/>
              <a:t> </a:t>
            </a:r>
            <a:r>
              <a:rPr lang="en-US" sz="2000"/>
              <a:t>@</a:t>
            </a:r>
            <a:r>
              <a:rPr lang="tr-TR" sz="2000"/>
              <a:t>e</a:t>
            </a:r>
            <a:r>
              <a:rPr lang="en-US" sz="2000"/>
              <a:t>rdogdum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tr-TR" sz="2000" b="1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/>
              <a:t>Telegram</a:t>
            </a:r>
            <a:r>
              <a:rPr lang="tr-TR" sz="2000" b="1"/>
              <a:t> Group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/>
              <a:t>Programming </a:t>
            </a:r>
            <a:r>
              <a:rPr lang="tr-TR" sz="2000"/>
              <a:t>/ PDP      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tr-TR" sz="2000">
                <a:hlinkClick r:id="rId3"/>
              </a:rPr>
              <a:t>https://t.me/+s543TgfM3FRmOWQ0</a:t>
            </a:r>
            <a:endParaRPr lang="tr-TR" sz="200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200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370E03-AC1C-1633-9ED6-27445618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6559678-24C2-9E31-D6A2-3E9B0D3126CD}"/>
              </a:ext>
            </a:extLst>
          </p:cNvPr>
          <p:cNvSpPr txBox="1">
            <a:spLocks/>
          </p:cNvSpPr>
          <p:nvPr/>
        </p:nvSpPr>
        <p:spPr>
          <a:xfrm>
            <a:off x="535781" y="1708541"/>
            <a:ext cx="8048625" cy="2234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6" name="Alt Bilgi Yer Tutucusu 4">
            <a:extLst>
              <a:ext uri="{FF2B5EF4-FFF2-40B4-BE49-F238E27FC236}">
                <a16:creationId xmlns:a16="http://schemas.microsoft.com/office/drawing/2014/main" id="{1C75220F-EA46-3CF3-4034-131F0E6B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3086100" cy="365125"/>
          </a:xfrm>
        </p:spPr>
        <p:txBody>
          <a:bodyPr/>
          <a:lstStyle/>
          <a:p>
            <a:r>
              <a:rPr lang="tr-TR"/>
              <a:t>Unit Introduction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BF79003-33F7-125E-CF0E-A0C92BD33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263" y="3535454"/>
            <a:ext cx="3024723" cy="30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419</Words>
  <Application>Microsoft Office PowerPoint</Application>
  <PresentationFormat>Ekran Gösterisi 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Nekst</vt:lpstr>
      <vt:lpstr>Wingdings</vt:lpstr>
      <vt:lpstr>Office Teması</vt:lpstr>
      <vt:lpstr> Unit  Introduction </vt:lpstr>
      <vt:lpstr>Unit 4 – Programming</vt:lpstr>
      <vt:lpstr>Learning Aims</vt:lpstr>
      <vt:lpstr>Learning Aims in Detail</vt:lpstr>
      <vt:lpstr>Lecturer</vt:lpstr>
      <vt:lpstr>Syllabus</vt:lpstr>
      <vt:lpstr>Reference Books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 Introduction</dc:title>
  <dc:creator>Mehmet</dc:creator>
  <cp:lastModifiedBy>Mehmet</cp:lastModifiedBy>
  <cp:revision>7</cp:revision>
  <dcterms:created xsi:type="dcterms:W3CDTF">2022-08-07T12:37:14Z</dcterms:created>
  <dcterms:modified xsi:type="dcterms:W3CDTF">2022-10-23T20:27:55Z</dcterms:modified>
</cp:coreProperties>
</file>