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0" r:id="rId2"/>
    <p:sldId id="407" r:id="rId3"/>
    <p:sldId id="453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0B533"/>
    <a:srgbClr val="002930"/>
    <a:srgbClr val="2D9D65"/>
    <a:srgbClr val="284B50"/>
    <a:srgbClr val="000000"/>
    <a:srgbClr val="FFBA41"/>
    <a:srgbClr val="58FF0D"/>
    <a:srgbClr val="00697A"/>
    <a:srgbClr val="70A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7C868-1ED4-48EC-ACC8-49151E2CCF24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7E9D8-9A59-4D2F-9018-A92137AD1CD8}">
      <dgm:prSet phldrT="[Metin]" custT="1"/>
      <dgm:spPr/>
      <dgm:t>
        <a:bodyPr/>
        <a:lstStyle/>
        <a:p>
          <a:r>
            <a:rPr lang="en-US" sz="1400">
              <a:latin typeface="Nekst" panose="00000500000000000000" pitchFamily="2" charset="0"/>
            </a:rPr>
            <a:t>Elements of Program.</a:t>
          </a:r>
        </a:p>
      </dgm:t>
    </dgm:pt>
    <dgm:pt modelId="{845C3BFC-90D3-4677-88C6-226D035950AF}" type="parTrans" cxnId="{4CFF2411-2E7D-4E11-BCE0-7A01CCB0FCC2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6D818C04-1141-499C-9E16-1B0FA8F69A37}" type="sibTrans" cxnId="{4CFF2411-2E7D-4E11-BCE0-7A01CCB0FCC2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37668C06-F271-4A28-B185-79C8359C3CBB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Variables</a:t>
          </a:r>
        </a:p>
      </dgm:t>
    </dgm:pt>
    <dgm:pt modelId="{1932C371-B81D-4F6E-A434-F205BC28205E}" type="parTrans" cxnId="{B1921664-72BC-4643-BEB2-14568431537B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84A3D3D3-AC63-4069-A21A-E7599482F358}" type="sibTrans" cxnId="{B1921664-72BC-4643-BEB2-14568431537B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A776A179-2F88-427B-9E58-F1023D8852BA}">
      <dgm:prSet phldrT="[Metin]" custT="1"/>
      <dgm:spPr/>
      <dgm:t>
        <a:bodyPr/>
        <a:lstStyle/>
        <a:p>
          <a:r>
            <a:rPr lang="en-US" sz="1100">
              <a:latin typeface="Nekst" panose="00000500000000000000" pitchFamily="2" charset="0"/>
            </a:rPr>
            <a:t>Conditionals</a:t>
          </a:r>
        </a:p>
      </dgm:t>
    </dgm:pt>
    <dgm:pt modelId="{A636859A-E708-4627-9D86-FF092692BC14}" type="parTrans" cxnId="{7798DA67-56BA-4CB9-8895-53844A953053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704950B6-3E49-47F1-A9B7-B0F930EA6AF0}" type="sibTrans" cxnId="{7798DA67-56BA-4CB9-8895-53844A953053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6A3E0C24-6AD8-491D-AB99-DDE44139D08C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Loops</a:t>
          </a:r>
        </a:p>
      </dgm:t>
    </dgm:pt>
    <dgm:pt modelId="{6FEDE757-BE40-4240-8E71-E8EFD6EEFCBC}" type="parTrans" cxnId="{7E4B7629-21D5-42B7-B6F3-AFD8A3BA4F1B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C03B0E59-6D14-469F-A09F-54A85FC87969}" type="sibTrans" cxnId="{7E4B7629-21D5-42B7-B6F3-AFD8A3BA4F1B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F66A8DCF-0CB8-4180-AA47-F31B7A18338E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Functions</a:t>
          </a:r>
        </a:p>
      </dgm:t>
    </dgm:pt>
    <dgm:pt modelId="{38346152-0234-4F8A-9E99-C2E5FC3835C7}" type="parTrans" cxnId="{099DB234-79A0-4148-9BA4-53E4822EF829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C8DB1378-7A0F-4F78-B7FC-475D1A98F6EF}" type="sibTrans" cxnId="{099DB234-79A0-4148-9BA4-53E4822EF829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2F9B28FB-82C2-4AEE-B14B-8F39361F0085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Input / Output</a:t>
          </a:r>
        </a:p>
      </dgm:t>
    </dgm:pt>
    <dgm:pt modelId="{72C53B25-61C3-4BEA-9792-1F1571B84AEF}" type="parTrans" cxnId="{345F90B8-18D0-4F12-A70C-601880170A9F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C2316013-C709-4F6F-920F-23086513E4C6}" type="sibTrans" cxnId="{345F90B8-18D0-4F12-A70C-601880170A9F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1B9D136D-239E-4473-8253-DD0FD0E5A703}" type="pres">
      <dgm:prSet presAssocID="{E3B7C868-1ED4-48EC-ACC8-49151E2CCF2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E9DF5A-F78A-48EE-9195-D0710DF89506}" type="pres">
      <dgm:prSet presAssocID="{ECF7E9D8-9A59-4D2F-9018-A92137AD1CD8}" presName="centerShape" presStyleLbl="node0" presStyleIdx="0" presStyleCnt="1"/>
      <dgm:spPr/>
    </dgm:pt>
    <dgm:pt modelId="{2CBA0A32-E5C9-4414-8A4E-D50363FF4652}" type="pres">
      <dgm:prSet presAssocID="{1932C371-B81D-4F6E-A434-F205BC28205E}" presName="Name9" presStyleLbl="parChTrans1D2" presStyleIdx="0" presStyleCnt="5"/>
      <dgm:spPr/>
    </dgm:pt>
    <dgm:pt modelId="{9F89C207-4709-4A63-B189-B000DF7E5131}" type="pres">
      <dgm:prSet presAssocID="{1932C371-B81D-4F6E-A434-F205BC28205E}" presName="connTx" presStyleLbl="parChTrans1D2" presStyleIdx="0" presStyleCnt="5"/>
      <dgm:spPr/>
    </dgm:pt>
    <dgm:pt modelId="{C64AAB85-64BE-461D-AFCA-74583D5F63B4}" type="pres">
      <dgm:prSet presAssocID="{37668C06-F271-4A28-B185-79C8359C3CBB}" presName="node" presStyleLbl="node1" presStyleIdx="0" presStyleCnt="5">
        <dgm:presLayoutVars>
          <dgm:bulletEnabled val="1"/>
        </dgm:presLayoutVars>
      </dgm:prSet>
      <dgm:spPr/>
    </dgm:pt>
    <dgm:pt modelId="{355E77C5-3A9B-4315-86AF-99F91E6B481E}" type="pres">
      <dgm:prSet presAssocID="{A636859A-E708-4627-9D86-FF092692BC14}" presName="Name9" presStyleLbl="parChTrans1D2" presStyleIdx="1" presStyleCnt="5"/>
      <dgm:spPr/>
    </dgm:pt>
    <dgm:pt modelId="{79F8E45A-2842-4236-B8C9-0B8BA6D97F27}" type="pres">
      <dgm:prSet presAssocID="{A636859A-E708-4627-9D86-FF092692BC14}" presName="connTx" presStyleLbl="parChTrans1D2" presStyleIdx="1" presStyleCnt="5"/>
      <dgm:spPr/>
    </dgm:pt>
    <dgm:pt modelId="{4133E7B5-29CE-4A16-8997-3778A09ECD37}" type="pres">
      <dgm:prSet presAssocID="{A776A179-2F88-427B-9E58-F1023D8852BA}" presName="node" presStyleLbl="node1" presStyleIdx="1" presStyleCnt="5">
        <dgm:presLayoutVars>
          <dgm:bulletEnabled val="1"/>
        </dgm:presLayoutVars>
      </dgm:prSet>
      <dgm:spPr/>
    </dgm:pt>
    <dgm:pt modelId="{15EE6854-94DD-4807-83ED-5D820646FE27}" type="pres">
      <dgm:prSet presAssocID="{6FEDE757-BE40-4240-8E71-E8EFD6EEFCBC}" presName="Name9" presStyleLbl="parChTrans1D2" presStyleIdx="2" presStyleCnt="5"/>
      <dgm:spPr/>
    </dgm:pt>
    <dgm:pt modelId="{ED769D35-FEAB-4627-AFC8-73D963DF4408}" type="pres">
      <dgm:prSet presAssocID="{6FEDE757-BE40-4240-8E71-E8EFD6EEFCBC}" presName="connTx" presStyleLbl="parChTrans1D2" presStyleIdx="2" presStyleCnt="5"/>
      <dgm:spPr/>
    </dgm:pt>
    <dgm:pt modelId="{E8BB8854-8B1A-4DA2-A6EF-4CB2C71011BF}" type="pres">
      <dgm:prSet presAssocID="{6A3E0C24-6AD8-491D-AB99-DDE44139D08C}" presName="node" presStyleLbl="node1" presStyleIdx="2" presStyleCnt="5">
        <dgm:presLayoutVars>
          <dgm:bulletEnabled val="1"/>
        </dgm:presLayoutVars>
      </dgm:prSet>
      <dgm:spPr/>
    </dgm:pt>
    <dgm:pt modelId="{8C6A984B-AE79-4229-A742-E49067E7BD6F}" type="pres">
      <dgm:prSet presAssocID="{38346152-0234-4F8A-9E99-C2E5FC3835C7}" presName="Name9" presStyleLbl="parChTrans1D2" presStyleIdx="3" presStyleCnt="5"/>
      <dgm:spPr/>
    </dgm:pt>
    <dgm:pt modelId="{A3219F77-9374-4936-8FF5-E2F4208F46E5}" type="pres">
      <dgm:prSet presAssocID="{38346152-0234-4F8A-9E99-C2E5FC3835C7}" presName="connTx" presStyleLbl="parChTrans1D2" presStyleIdx="3" presStyleCnt="5"/>
      <dgm:spPr/>
    </dgm:pt>
    <dgm:pt modelId="{BC1E4B4E-3C68-4A18-AEE6-FA3B3D05AA4C}" type="pres">
      <dgm:prSet presAssocID="{F66A8DCF-0CB8-4180-AA47-F31B7A18338E}" presName="node" presStyleLbl="node1" presStyleIdx="3" presStyleCnt="5">
        <dgm:presLayoutVars>
          <dgm:bulletEnabled val="1"/>
        </dgm:presLayoutVars>
      </dgm:prSet>
      <dgm:spPr/>
    </dgm:pt>
    <dgm:pt modelId="{7CE9964B-06EF-4F37-AC29-7D72A5F5BCF9}" type="pres">
      <dgm:prSet presAssocID="{72C53B25-61C3-4BEA-9792-1F1571B84AEF}" presName="Name9" presStyleLbl="parChTrans1D2" presStyleIdx="4" presStyleCnt="5"/>
      <dgm:spPr/>
    </dgm:pt>
    <dgm:pt modelId="{DD9D994A-7A9F-420A-A828-7D3BFF050FD7}" type="pres">
      <dgm:prSet presAssocID="{72C53B25-61C3-4BEA-9792-1F1571B84AEF}" presName="connTx" presStyleLbl="parChTrans1D2" presStyleIdx="4" presStyleCnt="5"/>
      <dgm:spPr/>
    </dgm:pt>
    <dgm:pt modelId="{5394BAE9-4FB6-4E28-9E20-89FD66E3F060}" type="pres">
      <dgm:prSet presAssocID="{2F9B28FB-82C2-4AEE-B14B-8F39361F0085}" presName="node" presStyleLbl="node1" presStyleIdx="4" presStyleCnt="5">
        <dgm:presLayoutVars>
          <dgm:bulletEnabled val="1"/>
        </dgm:presLayoutVars>
      </dgm:prSet>
      <dgm:spPr/>
    </dgm:pt>
  </dgm:ptLst>
  <dgm:cxnLst>
    <dgm:cxn modelId="{7FF93409-9642-4FA7-9982-B5F7AAD7A99E}" type="presOf" srcId="{72C53B25-61C3-4BEA-9792-1F1571B84AEF}" destId="{7CE9964B-06EF-4F37-AC29-7D72A5F5BCF9}" srcOrd="0" destOrd="0" presId="urn:microsoft.com/office/officeart/2005/8/layout/radial1"/>
    <dgm:cxn modelId="{4CFF2411-2E7D-4E11-BCE0-7A01CCB0FCC2}" srcId="{E3B7C868-1ED4-48EC-ACC8-49151E2CCF24}" destId="{ECF7E9D8-9A59-4D2F-9018-A92137AD1CD8}" srcOrd="0" destOrd="0" parTransId="{845C3BFC-90D3-4677-88C6-226D035950AF}" sibTransId="{6D818C04-1141-499C-9E16-1B0FA8F69A37}"/>
    <dgm:cxn modelId="{EAF4931C-E2C8-4271-9590-8C8E5D8979C4}" type="presOf" srcId="{72C53B25-61C3-4BEA-9792-1F1571B84AEF}" destId="{DD9D994A-7A9F-420A-A828-7D3BFF050FD7}" srcOrd="1" destOrd="0" presId="urn:microsoft.com/office/officeart/2005/8/layout/radial1"/>
    <dgm:cxn modelId="{BF61D41C-72CA-4628-8B12-C0EBF0D64036}" type="presOf" srcId="{38346152-0234-4F8A-9E99-C2E5FC3835C7}" destId="{A3219F77-9374-4936-8FF5-E2F4208F46E5}" srcOrd="1" destOrd="0" presId="urn:microsoft.com/office/officeart/2005/8/layout/radial1"/>
    <dgm:cxn modelId="{E45F0924-6694-49D5-851B-C1180C690A11}" type="presOf" srcId="{A776A179-2F88-427B-9E58-F1023D8852BA}" destId="{4133E7B5-29CE-4A16-8997-3778A09ECD37}" srcOrd="0" destOrd="0" presId="urn:microsoft.com/office/officeart/2005/8/layout/radial1"/>
    <dgm:cxn modelId="{5D091424-C9B1-4DF9-83A6-0D67B7512B6D}" type="presOf" srcId="{2F9B28FB-82C2-4AEE-B14B-8F39361F0085}" destId="{5394BAE9-4FB6-4E28-9E20-89FD66E3F060}" srcOrd="0" destOrd="0" presId="urn:microsoft.com/office/officeart/2005/8/layout/radial1"/>
    <dgm:cxn modelId="{7E4B7629-21D5-42B7-B6F3-AFD8A3BA4F1B}" srcId="{ECF7E9D8-9A59-4D2F-9018-A92137AD1CD8}" destId="{6A3E0C24-6AD8-491D-AB99-DDE44139D08C}" srcOrd="2" destOrd="0" parTransId="{6FEDE757-BE40-4240-8E71-E8EFD6EEFCBC}" sibTransId="{C03B0E59-6D14-469F-A09F-54A85FC87969}"/>
    <dgm:cxn modelId="{559BF52D-DC73-4F50-B82C-7ADD8A5C372B}" type="presOf" srcId="{6A3E0C24-6AD8-491D-AB99-DDE44139D08C}" destId="{E8BB8854-8B1A-4DA2-A6EF-4CB2C71011BF}" srcOrd="0" destOrd="0" presId="urn:microsoft.com/office/officeart/2005/8/layout/radial1"/>
    <dgm:cxn modelId="{7CF81931-907B-4A7B-BB1F-E2B29413F932}" type="presOf" srcId="{A636859A-E708-4627-9D86-FF092692BC14}" destId="{79F8E45A-2842-4236-B8C9-0B8BA6D97F27}" srcOrd="1" destOrd="0" presId="urn:microsoft.com/office/officeart/2005/8/layout/radial1"/>
    <dgm:cxn modelId="{099DB234-79A0-4148-9BA4-53E4822EF829}" srcId="{ECF7E9D8-9A59-4D2F-9018-A92137AD1CD8}" destId="{F66A8DCF-0CB8-4180-AA47-F31B7A18338E}" srcOrd="3" destOrd="0" parTransId="{38346152-0234-4F8A-9E99-C2E5FC3835C7}" sibTransId="{C8DB1378-7A0F-4F78-B7FC-475D1A98F6EF}"/>
    <dgm:cxn modelId="{CCAEB336-D695-4441-8959-9982A2BEC8D0}" type="presOf" srcId="{ECF7E9D8-9A59-4D2F-9018-A92137AD1CD8}" destId="{43E9DF5A-F78A-48EE-9195-D0710DF89506}" srcOrd="0" destOrd="0" presId="urn:microsoft.com/office/officeart/2005/8/layout/radial1"/>
    <dgm:cxn modelId="{B1921664-72BC-4643-BEB2-14568431537B}" srcId="{ECF7E9D8-9A59-4D2F-9018-A92137AD1CD8}" destId="{37668C06-F271-4A28-B185-79C8359C3CBB}" srcOrd="0" destOrd="0" parTransId="{1932C371-B81D-4F6E-A434-F205BC28205E}" sibTransId="{84A3D3D3-AC63-4069-A21A-E7599482F358}"/>
    <dgm:cxn modelId="{7798DA67-56BA-4CB9-8895-53844A953053}" srcId="{ECF7E9D8-9A59-4D2F-9018-A92137AD1CD8}" destId="{A776A179-2F88-427B-9E58-F1023D8852BA}" srcOrd="1" destOrd="0" parTransId="{A636859A-E708-4627-9D86-FF092692BC14}" sibTransId="{704950B6-3E49-47F1-A9B7-B0F930EA6AF0}"/>
    <dgm:cxn modelId="{B598926E-0757-4EA4-A580-32476EE2D09C}" type="presOf" srcId="{1932C371-B81D-4F6E-A434-F205BC28205E}" destId="{2CBA0A32-E5C9-4414-8A4E-D50363FF4652}" srcOrd="0" destOrd="0" presId="urn:microsoft.com/office/officeart/2005/8/layout/radial1"/>
    <dgm:cxn modelId="{6166BC7A-B0FD-4749-B36D-6846A253B507}" type="presOf" srcId="{38346152-0234-4F8A-9E99-C2E5FC3835C7}" destId="{8C6A984B-AE79-4229-A742-E49067E7BD6F}" srcOrd="0" destOrd="0" presId="urn:microsoft.com/office/officeart/2005/8/layout/radial1"/>
    <dgm:cxn modelId="{35F1AC82-5A74-4945-B938-49F90F1C1D75}" type="presOf" srcId="{6FEDE757-BE40-4240-8E71-E8EFD6EEFCBC}" destId="{ED769D35-FEAB-4627-AFC8-73D963DF4408}" srcOrd="1" destOrd="0" presId="urn:microsoft.com/office/officeart/2005/8/layout/radial1"/>
    <dgm:cxn modelId="{89F65F83-78E9-47D3-99E6-0DF8E76D2E6B}" type="presOf" srcId="{37668C06-F271-4A28-B185-79C8359C3CBB}" destId="{C64AAB85-64BE-461D-AFCA-74583D5F63B4}" srcOrd="0" destOrd="0" presId="urn:microsoft.com/office/officeart/2005/8/layout/radial1"/>
    <dgm:cxn modelId="{B9696B8E-3FF5-47E1-91B7-283B54295B05}" type="presOf" srcId="{F66A8DCF-0CB8-4180-AA47-F31B7A18338E}" destId="{BC1E4B4E-3C68-4A18-AEE6-FA3B3D05AA4C}" srcOrd="0" destOrd="0" presId="urn:microsoft.com/office/officeart/2005/8/layout/radial1"/>
    <dgm:cxn modelId="{345F90B8-18D0-4F12-A70C-601880170A9F}" srcId="{ECF7E9D8-9A59-4D2F-9018-A92137AD1CD8}" destId="{2F9B28FB-82C2-4AEE-B14B-8F39361F0085}" srcOrd="4" destOrd="0" parTransId="{72C53B25-61C3-4BEA-9792-1F1571B84AEF}" sibTransId="{C2316013-C709-4F6F-920F-23086513E4C6}"/>
    <dgm:cxn modelId="{672CD1CE-B108-4968-94FF-354AE69222E8}" type="presOf" srcId="{6FEDE757-BE40-4240-8E71-E8EFD6EEFCBC}" destId="{15EE6854-94DD-4807-83ED-5D820646FE27}" srcOrd="0" destOrd="0" presId="urn:microsoft.com/office/officeart/2005/8/layout/radial1"/>
    <dgm:cxn modelId="{06C9D1E7-01E9-44BE-A6DB-B3D10370248F}" type="presOf" srcId="{1932C371-B81D-4F6E-A434-F205BC28205E}" destId="{9F89C207-4709-4A63-B189-B000DF7E5131}" srcOrd="1" destOrd="0" presId="urn:microsoft.com/office/officeart/2005/8/layout/radial1"/>
    <dgm:cxn modelId="{325E33EA-E0F7-4887-AAE8-62B87A1EAF82}" type="presOf" srcId="{E3B7C868-1ED4-48EC-ACC8-49151E2CCF24}" destId="{1B9D136D-239E-4473-8253-DD0FD0E5A703}" srcOrd="0" destOrd="0" presId="urn:microsoft.com/office/officeart/2005/8/layout/radial1"/>
    <dgm:cxn modelId="{4824D3F8-42A4-4676-9937-E7258A393CC8}" type="presOf" srcId="{A636859A-E708-4627-9D86-FF092692BC14}" destId="{355E77C5-3A9B-4315-86AF-99F91E6B481E}" srcOrd="0" destOrd="0" presId="urn:microsoft.com/office/officeart/2005/8/layout/radial1"/>
    <dgm:cxn modelId="{CD10E613-0C97-4595-94C6-F1EB207FDD80}" type="presParOf" srcId="{1B9D136D-239E-4473-8253-DD0FD0E5A703}" destId="{43E9DF5A-F78A-48EE-9195-D0710DF89506}" srcOrd="0" destOrd="0" presId="urn:microsoft.com/office/officeart/2005/8/layout/radial1"/>
    <dgm:cxn modelId="{1668B0C6-FC7E-42F6-A2E1-87E951DAE125}" type="presParOf" srcId="{1B9D136D-239E-4473-8253-DD0FD0E5A703}" destId="{2CBA0A32-E5C9-4414-8A4E-D50363FF4652}" srcOrd="1" destOrd="0" presId="urn:microsoft.com/office/officeart/2005/8/layout/radial1"/>
    <dgm:cxn modelId="{691103E4-947C-4671-ABD1-3AEEE14CC41B}" type="presParOf" srcId="{2CBA0A32-E5C9-4414-8A4E-D50363FF4652}" destId="{9F89C207-4709-4A63-B189-B000DF7E5131}" srcOrd="0" destOrd="0" presId="urn:microsoft.com/office/officeart/2005/8/layout/radial1"/>
    <dgm:cxn modelId="{0357B736-4D60-4A18-975F-EFBD7FA3ADD3}" type="presParOf" srcId="{1B9D136D-239E-4473-8253-DD0FD0E5A703}" destId="{C64AAB85-64BE-461D-AFCA-74583D5F63B4}" srcOrd="2" destOrd="0" presId="urn:microsoft.com/office/officeart/2005/8/layout/radial1"/>
    <dgm:cxn modelId="{13724E9E-B393-4C8D-B738-EA59E4B8CCE7}" type="presParOf" srcId="{1B9D136D-239E-4473-8253-DD0FD0E5A703}" destId="{355E77C5-3A9B-4315-86AF-99F91E6B481E}" srcOrd="3" destOrd="0" presId="urn:microsoft.com/office/officeart/2005/8/layout/radial1"/>
    <dgm:cxn modelId="{CDB1500A-7E48-47B4-8D51-2A32EB2247F1}" type="presParOf" srcId="{355E77C5-3A9B-4315-86AF-99F91E6B481E}" destId="{79F8E45A-2842-4236-B8C9-0B8BA6D97F27}" srcOrd="0" destOrd="0" presId="urn:microsoft.com/office/officeart/2005/8/layout/radial1"/>
    <dgm:cxn modelId="{2B55FE24-F65A-4D7A-8B44-4831A1B460B7}" type="presParOf" srcId="{1B9D136D-239E-4473-8253-DD0FD0E5A703}" destId="{4133E7B5-29CE-4A16-8997-3778A09ECD37}" srcOrd="4" destOrd="0" presId="urn:microsoft.com/office/officeart/2005/8/layout/radial1"/>
    <dgm:cxn modelId="{2B3059E1-4C57-4F0E-B93B-52832BCF6044}" type="presParOf" srcId="{1B9D136D-239E-4473-8253-DD0FD0E5A703}" destId="{15EE6854-94DD-4807-83ED-5D820646FE27}" srcOrd="5" destOrd="0" presId="urn:microsoft.com/office/officeart/2005/8/layout/radial1"/>
    <dgm:cxn modelId="{5ECFDABF-EE5E-4C12-9004-3CBC43C2D02B}" type="presParOf" srcId="{15EE6854-94DD-4807-83ED-5D820646FE27}" destId="{ED769D35-FEAB-4627-AFC8-73D963DF4408}" srcOrd="0" destOrd="0" presId="urn:microsoft.com/office/officeart/2005/8/layout/radial1"/>
    <dgm:cxn modelId="{5D8C1E59-AEDB-4B1D-B001-9B0BB755737D}" type="presParOf" srcId="{1B9D136D-239E-4473-8253-DD0FD0E5A703}" destId="{E8BB8854-8B1A-4DA2-A6EF-4CB2C71011BF}" srcOrd="6" destOrd="0" presId="urn:microsoft.com/office/officeart/2005/8/layout/radial1"/>
    <dgm:cxn modelId="{DDE8BF15-15D3-489F-907E-2E3F88C27B0C}" type="presParOf" srcId="{1B9D136D-239E-4473-8253-DD0FD0E5A703}" destId="{8C6A984B-AE79-4229-A742-E49067E7BD6F}" srcOrd="7" destOrd="0" presId="urn:microsoft.com/office/officeart/2005/8/layout/radial1"/>
    <dgm:cxn modelId="{60A7337E-A220-4593-A46E-C80AE40FBD66}" type="presParOf" srcId="{8C6A984B-AE79-4229-A742-E49067E7BD6F}" destId="{A3219F77-9374-4936-8FF5-E2F4208F46E5}" srcOrd="0" destOrd="0" presId="urn:microsoft.com/office/officeart/2005/8/layout/radial1"/>
    <dgm:cxn modelId="{28FEF416-2868-4B6A-85A4-39E0F6243CFD}" type="presParOf" srcId="{1B9D136D-239E-4473-8253-DD0FD0E5A703}" destId="{BC1E4B4E-3C68-4A18-AEE6-FA3B3D05AA4C}" srcOrd="8" destOrd="0" presId="urn:microsoft.com/office/officeart/2005/8/layout/radial1"/>
    <dgm:cxn modelId="{44DB2E99-F327-46C3-8B41-CC06EAD6048D}" type="presParOf" srcId="{1B9D136D-239E-4473-8253-DD0FD0E5A703}" destId="{7CE9964B-06EF-4F37-AC29-7D72A5F5BCF9}" srcOrd="9" destOrd="0" presId="urn:microsoft.com/office/officeart/2005/8/layout/radial1"/>
    <dgm:cxn modelId="{BA0C6A78-ABA9-4DB3-9686-50D94C1377D5}" type="presParOf" srcId="{7CE9964B-06EF-4F37-AC29-7D72A5F5BCF9}" destId="{DD9D994A-7A9F-420A-A828-7D3BFF050FD7}" srcOrd="0" destOrd="0" presId="urn:microsoft.com/office/officeart/2005/8/layout/radial1"/>
    <dgm:cxn modelId="{99A405C8-2339-4E65-B41A-685B2C23C10E}" type="presParOf" srcId="{1B9D136D-239E-4473-8253-DD0FD0E5A703}" destId="{5394BAE9-4FB6-4E28-9E20-89FD66E3F06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9DF5A-F78A-48EE-9195-D0710DF89506}">
      <dsp:nvSpPr>
        <dsp:cNvPr id="0" name=""/>
        <dsp:cNvSpPr/>
      </dsp:nvSpPr>
      <dsp:spPr>
        <a:xfrm>
          <a:off x="2621324" y="1791031"/>
          <a:ext cx="1361351" cy="13613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kst" panose="00000500000000000000" pitchFamily="2" charset="0"/>
            </a:rPr>
            <a:t>Elements of Program.</a:t>
          </a:r>
        </a:p>
      </dsp:txBody>
      <dsp:txXfrm>
        <a:off x="2820689" y="1990396"/>
        <a:ext cx="962621" cy="962621"/>
      </dsp:txXfrm>
    </dsp:sp>
    <dsp:sp modelId="{2CBA0A32-E5C9-4414-8A4E-D50363FF4652}">
      <dsp:nvSpPr>
        <dsp:cNvPr id="0" name=""/>
        <dsp:cNvSpPr/>
      </dsp:nvSpPr>
      <dsp:spPr>
        <a:xfrm rot="16200000">
          <a:off x="3096424" y="1566903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>
        <a:off x="3291721" y="1575176"/>
        <a:ext cx="20557" cy="20557"/>
      </dsp:txXfrm>
    </dsp:sp>
    <dsp:sp modelId="{C64AAB85-64BE-461D-AFCA-74583D5F63B4}">
      <dsp:nvSpPr>
        <dsp:cNvPr id="0" name=""/>
        <dsp:cNvSpPr/>
      </dsp:nvSpPr>
      <dsp:spPr>
        <a:xfrm>
          <a:off x="2621324" y="18527"/>
          <a:ext cx="1361351" cy="13613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Variables</a:t>
          </a:r>
        </a:p>
      </dsp:txBody>
      <dsp:txXfrm>
        <a:off x="2820689" y="217892"/>
        <a:ext cx="962621" cy="962621"/>
      </dsp:txXfrm>
    </dsp:sp>
    <dsp:sp modelId="{355E77C5-3A9B-4315-86AF-99F91E6B481E}">
      <dsp:nvSpPr>
        <dsp:cNvPr id="0" name=""/>
        <dsp:cNvSpPr/>
      </dsp:nvSpPr>
      <dsp:spPr>
        <a:xfrm rot="20520000">
          <a:off x="3939299" y="2179288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>
        <a:off x="4134596" y="2187561"/>
        <a:ext cx="20557" cy="20557"/>
      </dsp:txXfrm>
    </dsp:sp>
    <dsp:sp modelId="{4133E7B5-29CE-4A16-8997-3778A09ECD37}">
      <dsp:nvSpPr>
        <dsp:cNvPr id="0" name=""/>
        <dsp:cNvSpPr/>
      </dsp:nvSpPr>
      <dsp:spPr>
        <a:xfrm>
          <a:off x="4307075" y="1243297"/>
          <a:ext cx="1361351" cy="1361351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ekst" panose="00000500000000000000" pitchFamily="2" charset="0"/>
            </a:rPr>
            <a:t>Conditionals</a:t>
          </a:r>
        </a:p>
      </dsp:txBody>
      <dsp:txXfrm>
        <a:off x="4506440" y="1442662"/>
        <a:ext cx="962621" cy="962621"/>
      </dsp:txXfrm>
    </dsp:sp>
    <dsp:sp modelId="{15EE6854-94DD-4807-83ED-5D820646FE27}">
      <dsp:nvSpPr>
        <dsp:cNvPr id="0" name=""/>
        <dsp:cNvSpPr/>
      </dsp:nvSpPr>
      <dsp:spPr>
        <a:xfrm rot="3240000">
          <a:off x="3617349" y="3170147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>
        <a:off x="3812646" y="3178421"/>
        <a:ext cx="20557" cy="20557"/>
      </dsp:txXfrm>
    </dsp:sp>
    <dsp:sp modelId="{E8BB8854-8B1A-4DA2-A6EF-4CB2C71011BF}">
      <dsp:nvSpPr>
        <dsp:cNvPr id="0" name=""/>
        <dsp:cNvSpPr/>
      </dsp:nvSpPr>
      <dsp:spPr>
        <a:xfrm>
          <a:off x="3663175" y="3225017"/>
          <a:ext cx="1361351" cy="136135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Loops</a:t>
          </a:r>
        </a:p>
      </dsp:txBody>
      <dsp:txXfrm>
        <a:off x="3862540" y="3424382"/>
        <a:ext cx="962621" cy="962621"/>
      </dsp:txXfrm>
    </dsp:sp>
    <dsp:sp modelId="{8C6A984B-AE79-4229-A742-E49067E7BD6F}">
      <dsp:nvSpPr>
        <dsp:cNvPr id="0" name=""/>
        <dsp:cNvSpPr/>
      </dsp:nvSpPr>
      <dsp:spPr>
        <a:xfrm rot="7560000">
          <a:off x="2575498" y="3170147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 rot="10800000">
        <a:off x="2770795" y="3178421"/>
        <a:ext cx="20557" cy="20557"/>
      </dsp:txXfrm>
    </dsp:sp>
    <dsp:sp modelId="{BC1E4B4E-3C68-4A18-AEE6-FA3B3D05AA4C}">
      <dsp:nvSpPr>
        <dsp:cNvPr id="0" name=""/>
        <dsp:cNvSpPr/>
      </dsp:nvSpPr>
      <dsp:spPr>
        <a:xfrm>
          <a:off x="1579472" y="3225017"/>
          <a:ext cx="1361351" cy="1361351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Functions</a:t>
          </a:r>
        </a:p>
      </dsp:txBody>
      <dsp:txXfrm>
        <a:off x="1778837" y="3424382"/>
        <a:ext cx="962621" cy="962621"/>
      </dsp:txXfrm>
    </dsp:sp>
    <dsp:sp modelId="{7CE9964B-06EF-4F37-AC29-7D72A5F5BCF9}">
      <dsp:nvSpPr>
        <dsp:cNvPr id="0" name=""/>
        <dsp:cNvSpPr/>
      </dsp:nvSpPr>
      <dsp:spPr>
        <a:xfrm rot="11880000">
          <a:off x="2253548" y="2179288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 rot="10800000">
        <a:off x="2448845" y="2187561"/>
        <a:ext cx="20557" cy="20557"/>
      </dsp:txXfrm>
    </dsp:sp>
    <dsp:sp modelId="{5394BAE9-4FB6-4E28-9E20-89FD66E3F060}">
      <dsp:nvSpPr>
        <dsp:cNvPr id="0" name=""/>
        <dsp:cNvSpPr/>
      </dsp:nvSpPr>
      <dsp:spPr>
        <a:xfrm>
          <a:off x="935572" y="1243297"/>
          <a:ext cx="1361351" cy="136135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Input / Output</a:t>
          </a:r>
        </a:p>
      </dsp:txBody>
      <dsp:txXfrm>
        <a:off x="1134937" y="1442662"/>
        <a:ext cx="962621" cy="962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ABC937A-13C7-5221-28E9-15DC4171FC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2DE50A-4988-0A6B-2AFF-7FFFA1ED50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6070-1EB0-47C5-A925-4827FAD777A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AFD3419-B9FF-D1C8-F523-10011AB17D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787EF8-EC64-DA52-180D-A7401EC9E5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54717-0994-4B38-879F-01F45B0E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7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4EC9-F287-43EF-AEA5-4EBC7E7046D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B9CA-7AF6-4AA4-990E-A19A54DF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000" b="1">
                <a:solidFill>
                  <a:srgbClr val="002930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533"/>
                </a:solidFill>
                <a:latin typeface="Neks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FC49DA0-98CC-9952-232B-5A3567580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5BB6982-40B1-AB62-81D4-780A69B59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0AE42B2-9D82-89D4-232E-231A7579A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424A64-FEF8-4FC3-24FE-7D41B33862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C051DA07-ADB6-A19D-3146-D7F4584BF0A8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F77DE3DF-7417-F4D1-5D96-723121CB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59463F1B-0A7C-785D-AB3D-87EF6597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28675"/>
            <a:ext cx="1971675" cy="5348288"/>
          </a:xfrm>
        </p:spPr>
        <p:txBody>
          <a:bodyPr vert="eaVert"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28675"/>
            <a:ext cx="5800725" cy="534828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F35EF21B-5AAD-ED3F-6E2A-A0B3DBFF6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39B19DE9-591E-5957-9678-BFBCA65E7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6103"/>
            <a:ext cx="7886700" cy="915547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B533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5494"/>
            <a:ext cx="7886700" cy="4226706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900">
                <a:solidFill>
                  <a:srgbClr val="002930"/>
                </a:solidFill>
                <a:latin typeface="Nekst" panose="00000500000000000000" pitchFamily="2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700">
                <a:solidFill>
                  <a:srgbClr val="002930"/>
                </a:solidFill>
                <a:latin typeface="Nekst" panose="00000500000000000000" pitchFamily="2" charset="0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4pPr>
            <a:lvl5pPr marL="20574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875ACA-C3CD-8FCC-CE34-DCEADD0F7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873AE1D-A3FF-3248-A877-3FAA921A8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C4CC49-E834-877B-B294-B1BA1EB33B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128E74-DBA8-3490-E1FC-7A6D36E7CA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>
            <a:extLst>
              <a:ext uri="{FF2B5EF4-FFF2-40B4-BE49-F238E27FC236}">
                <a16:creationId xmlns:a16="http://schemas.microsoft.com/office/drawing/2014/main" id="{1C5FAAC7-C854-4110-2527-216ACEC0D958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FB0173F9-3A36-CD06-2D52-D78D71464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 noProof="0"/>
              <a:t>Basics of Computation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6AA9DBB9-EAC5-DF8A-15FB-4C8935DC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341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93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4882186D-1FDB-1B4F-5A14-83648999F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6AF7E6BA-CFBF-D574-31F8-D98FDA4D4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409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0407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DF76AE41-58A4-7E17-C24C-214BB200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4626F81D-3F3E-A5A6-16A0-2F3122958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Alt Bilgi Yer Tutucusu 11">
            <a:extLst>
              <a:ext uri="{FF2B5EF4-FFF2-40B4-BE49-F238E27FC236}">
                <a16:creationId xmlns:a16="http://schemas.microsoft.com/office/drawing/2014/main" id="{A630A447-679E-5BFD-F1A8-58D5E1CD4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1" name="Slayt Numarası Yer Tutucusu 12">
            <a:extLst>
              <a:ext uri="{FF2B5EF4-FFF2-40B4-BE49-F238E27FC236}">
                <a16:creationId xmlns:a16="http://schemas.microsoft.com/office/drawing/2014/main" id="{7DB0C713-5B12-3B5B-B546-13D9E0280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Alt Bilgi Yer Tutucusu 11">
            <a:extLst>
              <a:ext uri="{FF2B5EF4-FFF2-40B4-BE49-F238E27FC236}">
                <a16:creationId xmlns:a16="http://schemas.microsoft.com/office/drawing/2014/main" id="{23F6A71D-378C-429A-BA49-7481769A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7" name="Slayt Numarası Yer Tutucusu 12">
            <a:extLst>
              <a:ext uri="{FF2B5EF4-FFF2-40B4-BE49-F238E27FC236}">
                <a16:creationId xmlns:a16="http://schemas.microsoft.com/office/drawing/2014/main" id="{A2BA284B-C1A8-873D-13F3-1BE0E62E0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Computation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5398CA-E955-4CF1-BB24-CEA6AC65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9748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241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62274"/>
            <a:ext cx="2949178" cy="32670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59CE09C7-859A-3831-4C16-31545DA6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3D435416-CBE9-10F3-3B7E-8BD481B7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987426"/>
            <a:ext cx="2949178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87626"/>
            <a:ext cx="2949178" cy="32813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5A13A695-9E5C-1A0A-F581-F1B25E57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37136C4F-2B8A-525C-67E3-D5FD370F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6102"/>
            <a:ext cx="7886700" cy="117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09799"/>
            <a:ext cx="7886700" cy="39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2D3FD35-14AA-49AE-9AB7-2F0A78F5D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6E12842-D625-674A-B9F3-75FFF504D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7A1DA27-D1C3-CD7C-35BE-22495C8FC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717704-8CC3-DDDD-56C3-D4E4C11968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>
            <a:extLst>
              <a:ext uri="{FF2B5EF4-FFF2-40B4-BE49-F238E27FC236}">
                <a16:creationId xmlns:a16="http://schemas.microsoft.com/office/drawing/2014/main" id="{F13F0F4B-CA2E-C4A5-1D25-560ECCEC7AD1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AA1C85B7-5665-EC6E-CD5C-CEADA2BE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8E6BE68D-171C-CC53-1FE5-D1BDF7D09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930"/>
          </a:solidFill>
          <a:latin typeface="Neks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14DD36-1CD2-08D6-26BA-58772952F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Loops and Arrays</a:t>
            </a:r>
            <a:endParaRPr lang="en-US" sz="1700" b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B7B65A-0EF6-95BD-D6E6-DF7CBF1F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91293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A4 </a:t>
            </a:r>
            <a:r>
              <a:rPr lang="tr-TR"/>
              <a:t>– </a:t>
            </a:r>
            <a:r>
              <a:rPr lang="en-US"/>
              <a:t>Constructs and Techniques and Their Implementation in Programming</a:t>
            </a:r>
          </a:p>
          <a:p>
            <a:r>
              <a:rPr lang="en-US" sz="1600">
                <a:solidFill>
                  <a:srgbClr val="002930"/>
                </a:solidFill>
              </a:rPr>
              <a:t>MSc. Mehmet ERDOĞDU</a:t>
            </a:r>
          </a:p>
        </p:txBody>
      </p:sp>
    </p:spTree>
    <p:extLst>
      <p:ext uri="{BB962C8B-B14F-4D97-AF65-F5344CB8AC3E}">
        <p14:creationId xmlns:p14="http://schemas.microsoft.com/office/powerpoint/2010/main" val="32147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For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85" y="4315778"/>
            <a:ext cx="8538029" cy="1459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/>
              <a:t>Statement 1 </a:t>
            </a:r>
            <a:r>
              <a:rPr lang="en-US" sz="1400"/>
              <a:t>sets a variable before the loop starts (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i = 0</a:t>
            </a:r>
            <a:r>
              <a:rPr lang="en-US" sz="1400"/>
              <a:t>).</a:t>
            </a:r>
          </a:p>
          <a:p>
            <a:pPr marL="0" indent="0">
              <a:buNone/>
            </a:pPr>
            <a:r>
              <a:rPr lang="en-US" sz="1400" b="1"/>
              <a:t>Statement 2 </a:t>
            </a:r>
            <a:r>
              <a:rPr lang="en-US" sz="1400"/>
              <a:t>defines the condition for the loop to run (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/>
              <a:t> must be less than 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/>
              <a:t>). If the condition is 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/>
              <a:t>, the loop will start over again, if it is 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/>
              <a:t>, the loop will end.</a:t>
            </a:r>
          </a:p>
          <a:p>
            <a:pPr marL="0" indent="0">
              <a:buNone/>
            </a:pPr>
            <a:r>
              <a:rPr lang="en-US" sz="1400" b="1"/>
              <a:t>Statement 3 </a:t>
            </a:r>
            <a:r>
              <a:rPr lang="en-US" sz="1400"/>
              <a:t>increases a value (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sz="1400"/>
              <a:t>) each time the code block in the loop has been executed.</a:t>
            </a:r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2C96451-B1A9-7FCA-59C2-FA252DAE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68" y="1911571"/>
            <a:ext cx="5811061" cy="1933845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D49813CA-B134-E2EE-016D-D9961EF29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37146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For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52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example will only print even values between 0 and 10:</a:t>
            </a:r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A7AD02F-0572-9D52-8061-3BE88652F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522" y="2848706"/>
            <a:ext cx="5772956" cy="1962424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594D7945-E320-07C1-E120-96206359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36209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Foreach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843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There is also a </a:t>
            </a:r>
            <a:r>
              <a:rPr lang="en-US" sz="14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/>
              <a:t> loop, which is used exclusively to loop through elements in an </a:t>
            </a:r>
            <a:r>
              <a:rPr lang="en-US" sz="1800" b="1"/>
              <a:t>array</a:t>
            </a:r>
            <a:r>
              <a:rPr lang="en-US" sz="1800"/>
              <a:t>:</a:t>
            </a:r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9216E77-B652-EC93-8EA4-CA6F038A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3167902"/>
            <a:ext cx="5830114" cy="2162477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B38F596F-EC58-5EF1-37CE-1889920A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112834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Foreach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following example outputs all elements in the </a:t>
            </a:r>
            <a:r>
              <a:rPr lang="en-US" sz="1800" b="1"/>
              <a:t>cars</a:t>
            </a:r>
            <a:r>
              <a:rPr lang="en-US" sz="1800"/>
              <a:t> array, using a foreach loop: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Don't worry if you don't understand the example above. </a:t>
            </a:r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We will discuss Arrays soon.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DA18E1C-2CDD-9BAB-668C-69C43B63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2836114"/>
            <a:ext cx="5830114" cy="2181529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9ABB66CC-C6A7-26B1-78EA-7189D1C2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28050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Break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We have already seen 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/>
              <a:t> statement used in an earlier slide of this lesson. It was used to "jump out" of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/>
              <a:t> statement.</a:t>
            </a:r>
          </a:p>
          <a:p>
            <a:pPr marL="541338"/>
            <a:r>
              <a:rPr lang="en-US" sz="1800"/>
              <a:t>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/>
              <a:t> statement can also be used to jump out of a loop.</a:t>
            </a:r>
          </a:p>
          <a:p>
            <a:pPr marL="541338"/>
            <a:r>
              <a:rPr lang="en-US" sz="1800"/>
              <a:t>This example jumps out of the loop when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/>
              <a:t> is equal to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/>
              <a:t>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1F2BE25-B2CA-08EB-C704-71BC3998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894" y="3675658"/>
            <a:ext cx="5772956" cy="2829320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26DF3110-D826-8F45-D3B9-911A3D034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66745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Continue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/>
              <a:t> statement breaks one iteration (in the loop), if a specified condition occurs, and continues with the next iteration in the loop.</a:t>
            </a:r>
          </a:p>
          <a:p>
            <a:pPr marL="0" indent="0">
              <a:buNone/>
            </a:pPr>
            <a:r>
              <a:rPr lang="en-US" sz="1800"/>
              <a:t>This example skips the value of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/>
              <a:t>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02EF352-EB89-0F05-D85F-867305282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80" y="3264539"/>
            <a:ext cx="5839640" cy="2857899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6CAA75C0-32A7-C1F7-AA21-9AD8B7A18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403991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Break and Continue in While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You can also use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/>
              <a:t> in while loops: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4BDC12E-D88E-9FDC-4CCB-10447277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69" y="2611986"/>
            <a:ext cx="5811061" cy="3248478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8A12E3DB-8ED9-1976-7453-FF4C59F8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00840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Break and Continue in While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538029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You can also use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/>
              <a:t> in while loops: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4BDC12E-D88E-9FDC-4CCB-10447277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69" y="2611986"/>
            <a:ext cx="5811061" cy="324847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96722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7515105" cy="4265504"/>
          </a:xfrm>
        </p:spPr>
        <p:txBody>
          <a:bodyPr>
            <a:normAutofit/>
          </a:bodyPr>
          <a:lstStyle/>
          <a:p>
            <a:r>
              <a:rPr lang="en-US" sz="1800"/>
              <a:t>Arrays are used to store multiple values in a single variable, instead of declaring separate variables for each value.</a:t>
            </a:r>
          </a:p>
          <a:p>
            <a:r>
              <a:rPr lang="en-US" sz="1800"/>
              <a:t>To declare an array, define the variable type with square </a:t>
            </a:r>
            <a:r>
              <a:rPr lang="en-US" sz="1800" b="1"/>
              <a:t>brackets</a:t>
            </a:r>
            <a:r>
              <a:rPr lang="en-US" sz="1800"/>
              <a:t>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We have now declared a variable that holds an array of strings.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4063296-B6A0-1A63-45FD-068291E2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96" y="3884179"/>
            <a:ext cx="579200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7515105" cy="4265504"/>
          </a:xfrm>
        </p:spPr>
        <p:txBody>
          <a:bodyPr>
            <a:normAutofit/>
          </a:bodyPr>
          <a:lstStyle/>
          <a:p>
            <a:r>
              <a:rPr lang="en-US" sz="1800"/>
              <a:t>To insert values to it, we can use an array literal - place the values in a comma-separated list, inside curly braces: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To create an array of integers, you could write:</a:t>
            </a:r>
          </a:p>
          <a:p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C617AED-93AC-A802-01B9-280C642F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32" y="2871709"/>
            <a:ext cx="5801535" cy="111458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C737601-F0E7-6357-FA66-81E3E2DD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653" y="4598968"/>
            <a:ext cx="583011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9C73FB32-5B74-F49A-D5AD-412C856C3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733411"/>
              </p:ext>
            </p:extLst>
          </p:nvPr>
        </p:nvGraphicFramePr>
        <p:xfrm>
          <a:off x="3216275" y="1313876"/>
          <a:ext cx="6604000" cy="460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3295650" cy="4518807"/>
          </a:xfrm>
        </p:spPr>
        <p:txBody>
          <a:bodyPr>
            <a:normAutofit/>
          </a:bodyPr>
          <a:lstStyle/>
          <a:p>
            <a:r>
              <a:rPr lang="en-US" sz="2000"/>
              <a:t>To develop any instruction there are some elements needed or we can essentially present in all language. </a:t>
            </a:r>
          </a:p>
          <a:p>
            <a:r>
              <a:rPr lang="en-US" sz="2000"/>
              <a:t>So any programming language is made up of 5 basic elements of the instructions.</a:t>
            </a:r>
            <a:endParaRPr lang="tr-TR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13A49-59DA-3BA8-2065-1D7AE33DA708}"/>
              </a:ext>
            </a:extLst>
          </p:cNvPr>
          <p:cNvSpPr/>
          <p:nvPr/>
        </p:nvSpPr>
        <p:spPr>
          <a:xfrm>
            <a:off x="6751864" y="4396476"/>
            <a:ext cx="1621972" cy="1621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053AC944-6A08-FD9C-E7FB-F4421345E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40001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the Elements of an Array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086685" cy="4265504"/>
          </a:xfrm>
        </p:spPr>
        <p:txBody>
          <a:bodyPr>
            <a:normAutofit/>
          </a:bodyPr>
          <a:lstStyle/>
          <a:p>
            <a:r>
              <a:rPr lang="en-US" sz="1800"/>
              <a:t>You access an array element by referring to the index number.</a:t>
            </a:r>
          </a:p>
          <a:p>
            <a:r>
              <a:rPr lang="en-US" sz="1800"/>
              <a:t>This statement accesses the value of the first element in cars:</a:t>
            </a:r>
            <a:endParaRPr lang="tr-TR" sz="1800"/>
          </a:p>
          <a:p>
            <a:endParaRPr lang="tr-TR" sz="1800"/>
          </a:p>
          <a:p>
            <a:endParaRPr lang="tr-TR" sz="1800"/>
          </a:p>
          <a:p>
            <a:endParaRPr lang="tr-TR" sz="1800"/>
          </a:p>
          <a:p>
            <a:endParaRPr lang="tr-TR" sz="1800"/>
          </a:p>
          <a:p>
            <a:pPr marL="0" indent="0" algn="ctr">
              <a:buNone/>
            </a:pPr>
            <a:endParaRPr lang="ru-RU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Array indexes start with 0: [0] is the first element. </a:t>
            </a:r>
            <a:endParaRPr lang="tr-TR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[1] is the second element, etc.</a:t>
            </a:r>
          </a:p>
          <a:p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377FF9F-043F-9D12-B88A-DA3866C5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69" y="3109251"/>
            <a:ext cx="581106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6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an Array Element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5562"/>
            <a:ext cx="8135938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To change the value of a specific element, refer to the index number:</a:t>
            </a:r>
            <a:endParaRPr lang="tr-TR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5105C81-6CC1-3103-48BD-C56903F64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2540538"/>
            <a:ext cx="583011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Array Length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05562"/>
            <a:ext cx="8384721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To find out how many elements an array has, use the Length property:</a:t>
            </a:r>
            <a:endParaRPr lang="tr-TR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5514F8E-88DA-68C9-33BB-1DEA3D7EC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69" y="2710415"/>
            <a:ext cx="581106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Ways to Create an Array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05562"/>
            <a:ext cx="8384721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If you are familiar with C#, you might have seen arrays created with 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/>
              <a:t> keyword, and perhaps you have seen arrays with a specified size as well. In C#, there are different ways to create an array:</a:t>
            </a:r>
            <a:endParaRPr lang="tr-TR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79" y="624300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5D948B2-ED51-7DF5-0972-3DD79D58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" y="2984482"/>
            <a:ext cx="83260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Ways to Create an Array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05562"/>
            <a:ext cx="8384721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It is up to you which option you choose. In our tutorial, we will often use the last option, as it is faster and easier to read.</a:t>
            </a:r>
            <a:endParaRPr lang="ru-RU" sz="1800"/>
          </a:p>
          <a:p>
            <a:pPr marL="0" indent="0">
              <a:buNone/>
            </a:pPr>
            <a:r>
              <a:rPr lang="en-US" sz="1800"/>
              <a:t>However, you should note that if you declare an array and initialize it later, you have to use 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/>
              <a:t> keyword:</a:t>
            </a:r>
            <a:endParaRPr lang="ru-RU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79" y="624300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DE14C40-97B7-3AE6-3899-9D8270442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95" y="3639676"/>
            <a:ext cx="687801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Arrays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05562"/>
            <a:ext cx="8384721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You can loop through the array elements with the for loop, and use the Length property to specify how many times the loop should run.</a:t>
            </a:r>
          </a:p>
          <a:p>
            <a:pPr marL="0" indent="0">
              <a:buNone/>
            </a:pPr>
            <a:r>
              <a:rPr lang="en-US" sz="1800"/>
              <a:t>The following example outputs all elements in the </a:t>
            </a:r>
            <a:r>
              <a:rPr lang="en-US" sz="1800" b="1"/>
              <a:t>cars</a:t>
            </a:r>
            <a:r>
              <a:rPr lang="en-US" sz="1800"/>
              <a:t> array:</a:t>
            </a:r>
            <a:endParaRPr lang="ru-RU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79" y="624300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DE2DE12-AA06-4944-3512-5F269D70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79" y="3429000"/>
            <a:ext cx="692564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Arrays – Foreach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05562"/>
            <a:ext cx="8384721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There is also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/>
              <a:t> loop, which is used exclusively to loop through elements in an </a:t>
            </a:r>
            <a:r>
              <a:rPr lang="en-US" sz="1800" b="1"/>
              <a:t>array</a:t>
            </a:r>
            <a:r>
              <a:rPr lang="en-US" sz="1800"/>
              <a:t>:</a:t>
            </a:r>
            <a:endParaRPr lang="ru-RU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79" y="624300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54E6E74-B473-71AC-0B31-7FC9BC847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68" y="3069993"/>
            <a:ext cx="689706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6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Arrays – Foreach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05562"/>
            <a:ext cx="7886701" cy="426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following example outputs all elements in the </a:t>
            </a:r>
            <a:r>
              <a:rPr lang="en-US" sz="1800" b="1"/>
              <a:t>cars</a:t>
            </a:r>
            <a:r>
              <a:rPr lang="en-US" sz="1800"/>
              <a:t> array, using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/>
              <a:t> loop: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you compare the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loop and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loop, you will see that the foreach method is easier to write, it does not require a counter (using the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property), and it is more readable.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79" y="6243004"/>
            <a:ext cx="571580" cy="523948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0496A222-0B0E-C5C6-5FA6-3D83B3D6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A87F046-5773-3FFA-420A-96BA2479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986" y="2864430"/>
            <a:ext cx="5918045" cy="1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9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Next lecture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376045-DCD1-5864-365A-8FAB1D1B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In the next lecture we </a:t>
            </a:r>
            <a:r>
              <a:rPr lang="en-US"/>
              <a:t>continue</a:t>
            </a:r>
            <a:r>
              <a:rPr lang="tr-TR"/>
              <a:t> focusing on «</a:t>
            </a:r>
            <a:r>
              <a:rPr lang="en-US"/>
              <a:t>Constructs and techniques and their implementation</a:t>
            </a:r>
            <a:r>
              <a:rPr lang="tr-TR"/>
              <a:t>»</a:t>
            </a:r>
            <a:endParaRPr lang="en-US"/>
          </a:p>
          <a:p>
            <a:r>
              <a:rPr lang="en-US"/>
              <a:t>“Microsoft Visual C# Step by Step” Microsoft Press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518807"/>
          </a:xfrm>
        </p:spPr>
        <p:txBody>
          <a:bodyPr>
            <a:normAutofit/>
          </a:bodyPr>
          <a:lstStyle/>
          <a:p>
            <a:r>
              <a:rPr lang="en-US" sz="2000"/>
              <a:t>Almost all the programming languages provide a concept called loop, which helps in executing one or more statements up to a desired number of times. </a:t>
            </a:r>
          </a:p>
          <a:p>
            <a:r>
              <a:rPr lang="en-US" sz="2000"/>
              <a:t>A loop is a sequence of instruction s that is continually repeated until a certain condition is reached.</a:t>
            </a:r>
          </a:p>
          <a:p>
            <a:r>
              <a:rPr lang="en-US" sz="2000"/>
              <a:t>Loops can execute a block of code as long as a specified condition is reached.</a:t>
            </a:r>
          </a:p>
          <a:p>
            <a:r>
              <a:rPr lang="en-US" sz="2000"/>
              <a:t>Loops are handy because they save time, reduce errors, and they make code more readable.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074" name="Picture 2" descr="Free Icon | Loop">
            <a:extLst>
              <a:ext uri="{FF2B5EF4-FFF2-40B4-BE49-F238E27FC236}">
                <a16:creationId xmlns:a16="http://schemas.microsoft.com/office/drawing/2014/main" id="{DBEF3797-D092-8FF6-B9B1-DB38333B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123" y="683088"/>
            <a:ext cx="1262404" cy="126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9371D01F-3C7C-7428-C8F9-A284CE4D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38107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While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3"/>
            <a:ext cx="8235950" cy="91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</a:t>
            </a:r>
            <a:r>
              <a:rPr lang="en-US" sz="20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/>
              <a:t> loop loops through a block of code as long as a specified condition is </a:t>
            </a:r>
            <a:r>
              <a:rPr lang="en-US" sz="20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/>
              <a:t>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AF6D2CD-317E-D225-50AD-C882DBA1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69" y="3276059"/>
            <a:ext cx="5811061" cy="217200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AD7212D-8221-17C2-CD76-1E8E1D8B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  <p:sp>
        <p:nvSpPr>
          <p:cNvPr id="10" name="Alt Bilgi Yer Tutucusu 3">
            <a:extLst>
              <a:ext uri="{FF2B5EF4-FFF2-40B4-BE49-F238E27FC236}">
                <a16:creationId xmlns:a16="http://schemas.microsoft.com/office/drawing/2014/main" id="{C191603E-2430-58DB-66CC-B942FA7E2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85483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While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410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In the example below, the code in the loop will run, over and over again, as long as a variable (i) is less than 5: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Note: Do not forget to increase the variable used in the condition, otherwise the loop will never end!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1E53D16-E6D1-2D44-34A6-033BBD018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80" y="2847271"/>
            <a:ext cx="5839640" cy="24196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18F7F41-E507-D3EE-4A38-973CF7D98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91F7DE65-2A41-8889-17CD-444983F3C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2342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Do/While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41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</a:t>
            </a:r>
            <a:r>
              <a:rPr lang="en-US" sz="20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do/while </a:t>
            </a:r>
            <a:r>
              <a:rPr lang="en-US" sz="2000"/>
              <a:t>loop is a variant of the </a:t>
            </a:r>
            <a:r>
              <a:rPr lang="en-US" sz="20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/>
              <a:t> loop. This loop will execute the code block once, before checking if the condition is true, then it will repeat the loop as long as the condition is true.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B01295E-2C46-06CC-0658-9C1F66B5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17" y="3582209"/>
            <a:ext cx="5849166" cy="2419688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9BA33282-6C17-2EDB-03AB-60517A49D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22332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Do/While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410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The example below uses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do/while </a:t>
            </a:r>
            <a:r>
              <a:rPr lang="en-US" sz="1800"/>
              <a:t>loop. The loop will always be executed at least once, even if the condition is false, because the code block is executed before the condition is tested: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Note: Do not forget to increase the variable used in the condition, otherwise the loop will never end!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60" y="6197527"/>
            <a:ext cx="571580" cy="52394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10A68F-581C-B205-0F5D-A185A2990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684" y="2953138"/>
            <a:ext cx="5849166" cy="2629267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B448CA69-938D-6F64-5B59-4FE81D9A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86860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For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41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When you know exactly how many times you want to loop through a block of code, use 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/>
              <a:t> loop instead of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/>
              <a:t> loop: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EC37ACD-1A90-3FF3-0F64-0D1622BD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3074445"/>
            <a:ext cx="5830114" cy="2152950"/>
          </a:xfrm>
          <a:prstGeom prst="rect">
            <a:avLst/>
          </a:prstGeom>
        </p:spPr>
      </p:pic>
      <p:sp>
        <p:nvSpPr>
          <p:cNvPr id="11" name="Alt Bilgi Yer Tutucusu 3">
            <a:extLst>
              <a:ext uri="{FF2B5EF4-FFF2-40B4-BE49-F238E27FC236}">
                <a16:creationId xmlns:a16="http://schemas.microsoft.com/office/drawing/2014/main" id="{86A80D74-4352-6B5F-5EDB-6709315A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79441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– For Loop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85" y="4315778"/>
            <a:ext cx="8538029" cy="1459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Statement 1 </a:t>
            </a:r>
            <a:r>
              <a:rPr lang="en-US" sz="1700"/>
              <a:t>is executed (one time) before the execution of the code block.</a:t>
            </a:r>
          </a:p>
          <a:p>
            <a:pPr marL="0" indent="0">
              <a:buNone/>
            </a:pPr>
            <a:r>
              <a:rPr lang="en-US" sz="1700" b="1"/>
              <a:t>Statement 2 </a:t>
            </a:r>
            <a:r>
              <a:rPr lang="en-US" sz="1700"/>
              <a:t>defines the condition for executing the code block.</a:t>
            </a:r>
          </a:p>
          <a:p>
            <a:pPr marL="0" indent="0">
              <a:buNone/>
            </a:pPr>
            <a:r>
              <a:rPr lang="en-US" sz="1700" b="1"/>
              <a:t>Statement 3 </a:t>
            </a:r>
            <a:r>
              <a:rPr lang="en-US" sz="1700"/>
              <a:t>is executed (every time) after the code block has been executed.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endParaRPr 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3" name="Picture 2" descr="C# Development Fundamentals Learning Path | Pluralsight">
            <a:extLst>
              <a:ext uri="{FF2B5EF4-FFF2-40B4-BE49-F238E27FC236}">
                <a16:creationId xmlns:a16="http://schemas.microsoft.com/office/drawing/2014/main" id="{B58684D7-B305-311C-8AF6-53065A0F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856103"/>
            <a:ext cx="830263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CC29B47-D344-4859-EA4F-F7479BD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55" y="5860464"/>
            <a:ext cx="571580" cy="5239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EC37ACD-1A90-3FF3-0F64-0D1622BD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36" y="1717526"/>
            <a:ext cx="5830114" cy="2152950"/>
          </a:xfrm>
          <a:prstGeom prst="rect">
            <a:avLst/>
          </a:prstGeom>
        </p:spPr>
      </p:pic>
      <p:sp>
        <p:nvSpPr>
          <p:cNvPr id="7" name="Alt Bilgi Yer Tutucusu 3">
            <a:extLst>
              <a:ext uri="{FF2B5EF4-FFF2-40B4-BE49-F238E27FC236}">
                <a16:creationId xmlns:a16="http://schemas.microsoft.com/office/drawing/2014/main" id="{9383F7B0-DB61-FA3E-9430-9832AFA21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313261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5587</TotalTime>
  <Words>1252</Words>
  <Application>Microsoft Office PowerPoint</Application>
  <PresentationFormat>Ekran Gösterisi (4:3)</PresentationFormat>
  <Paragraphs>243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Nekst</vt:lpstr>
      <vt:lpstr>Wingdings</vt:lpstr>
      <vt:lpstr>Office Teması</vt:lpstr>
      <vt:lpstr>Loops and Arrays</vt:lpstr>
      <vt:lpstr>Elements</vt:lpstr>
      <vt:lpstr>Loops</vt:lpstr>
      <vt:lpstr>Loops – While Loop</vt:lpstr>
      <vt:lpstr>Loops – While Loop</vt:lpstr>
      <vt:lpstr>Loops – Do/While Loop</vt:lpstr>
      <vt:lpstr>Loops – Do/While Loop</vt:lpstr>
      <vt:lpstr>Loops – For Loop</vt:lpstr>
      <vt:lpstr>Loops – For Loop</vt:lpstr>
      <vt:lpstr>Loops – For Loop</vt:lpstr>
      <vt:lpstr>Loops – For Loop</vt:lpstr>
      <vt:lpstr>Loops – Foreach Loop</vt:lpstr>
      <vt:lpstr>Loops – Foreach Loop</vt:lpstr>
      <vt:lpstr>Loops – Break</vt:lpstr>
      <vt:lpstr>Loops – Continue</vt:lpstr>
      <vt:lpstr>Loops – Break and Continue in While</vt:lpstr>
      <vt:lpstr>Loops – Break and Continue in While</vt:lpstr>
      <vt:lpstr>Arrays</vt:lpstr>
      <vt:lpstr>Arrays</vt:lpstr>
      <vt:lpstr>Access the Elements of an Array</vt:lpstr>
      <vt:lpstr>Change an Array Element</vt:lpstr>
      <vt:lpstr>Array Length</vt:lpstr>
      <vt:lpstr>Other Ways to Create an Array</vt:lpstr>
      <vt:lpstr>Other Ways to Create an Array</vt:lpstr>
      <vt:lpstr>Loop Through Arrays</vt:lpstr>
      <vt:lpstr>Loop Through Arrays – Foreach Loop</vt:lpstr>
      <vt:lpstr>Loop Through Arrays – Foreach Loop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Introduction</dc:title>
  <dc:creator>Mehmet</dc:creator>
  <cp:lastModifiedBy>Mehmet</cp:lastModifiedBy>
  <cp:revision>99</cp:revision>
  <dcterms:created xsi:type="dcterms:W3CDTF">2022-08-07T12:37:14Z</dcterms:created>
  <dcterms:modified xsi:type="dcterms:W3CDTF">2022-10-23T09:27:50Z</dcterms:modified>
</cp:coreProperties>
</file>