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6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01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1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7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9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531696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Use Case</a:t>
            </a:r>
            <a:br>
              <a:rPr lang="fr-FR" dirty="0"/>
            </a:br>
            <a:r>
              <a:rPr lang="fr-FR" dirty="0"/>
              <a:t>Machine 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397200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Simon CORDE</a:t>
            </a:r>
          </a:p>
          <a:p>
            <a:pPr algn="ctr"/>
            <a:r>
              <a:rPr lang="fr-FR" dirty="0"/>
              <a:t>20 Juin 2018</a:t>
            </a:r>
          </a:p>
          <a:p>
            <a:pPr algn="ctr"/>
            <a:r>
              <a:rPr lang="fr-FR" dirty="0" err="1"/>
              <a:t>Infeeny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Contexte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99309"/>
            <a:ext cx="8596668" cy="4642053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Objectif</a:t>
            </a:r>
            <a:r>
              <a:rPr lang="fr-FR" dirty="0"/>
              <a:t>: prédire l’attrition client d’une entreprise dans le secteur des télécommunications</a:t>
            </a:r>
          </a:p>
          <a:p>
            <a:r>
              <a:rPr lang="fr-FR" b="1" dirty="0"/>
              <a:t>Données</a:t>
            </a:r>
            <a:r>
              <a:rPr lang="fr-FR" dirty="0"/>
              <a:t>: 1 000 observations et 23 variables (taux d’attrition aux alentours de 27%) </a:t>
            </a:r>
            <a:r>
              <a:rPr lang="fr-FR" dirty="0">
                <a:sym typeface="Wingdings"/>
              </a:rPr>
              <a:t> 1 variable cible et 22 prédicteurs potentiels</a:t>
            </a:r>
            <a:endParaRPr lang="fr-FR" dirty="0"/>
          </a:p>
          <a:p>
            <a:r>
              <a:rPr lang="fr-FR" b="1" dirty="0"/>
              <a:t>Démarche statistique proposée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1) Importation des données + vérifications types de variables, NA</a:t>
            </a:r>
          </a:p>
          <a:p>
            <a:pPr lvl="1"/>
            <a:r>
              <a:rPr lang="fr-FR" dirty="0"/>
              <a:t>2) Split du data set en échantillon d’apprentissage et de test (respectivement 70 % et 30% des données)</a:t>
            </a:r>
          </a:p>
          <a:p>
            <a:pPr lvl="1"/>
            <a:r>
              <a:rPr lang="fr-FR" dirty="0"/>
              <a:t>3) Statistiques Descriptives</a:t>
            </a:r>
          </a:p>
          <a:p>
            <a:pPr lvl="1"/>
            <a:r>
              <a:rPr lang="fr-FR" dirty="0"/>
              <a:t>4) Test de deux algorithmes de classification de machine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  <a:p>
            <a:pPr lvl="2"/>
            <a:r>
              <a:rPr lang="fr-FR" i="1" dirty="0"/>
              <a:t>Régression Logistique</a:t>
            </a:r>
          </a:p>
          <a:p>
            <a:pPr lvl="2"/>
            <a:r>
              <a:rPr lang="fr-FR" i="1" dirty="0"/>
              <a:t>Forêts Aléatoires</a:t>
            </a:r>
          </a:p>
          <a:p>
            <a:pPr lvl="1"/>
            <a:r>
              <a:rPr lang="fr-FR" dirty="0"/>
              <a:t>5) Benchmark de la performance prédictive sur l’échantillon de test à l’aide de la courbe ROC et de l’AUC</a:t>
            </a:r>
          </a:p>
        </p:txBody>
      </p:sp>
    </p:spTree>
    <p:extLst>
      <p:ext uri="{BB962C8B-B14F-4D97-AF65-F5344CB8AC3E}">
        <p14:creationId xmlns:p14="http://schemas.microsoft.com/office/powerpoint/2010/main" val="14402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Résultats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85626"/>
            <a:ext cx="4375049" cy="3175538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61" y="3570516"/>
            <a:ext cx="4071172" cy="29549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92297" y="1371288"/>
            <a:ext cx="4378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fr-FR" sz="1600" dirty="0"/>
              <a:t>La courbe </a:t>
            </a:r>
            <a:r>
              <a:rPr lang="fr-FR" sz="1600" b="1" dirty="0"/>
              <a:t>ROC</a:t>
            </a:r>
            <a:r>
              <a:rPr lang="fr-FR" sz="1600" dirty="0"/>
              <a:t> permet de mesurer le taux vrais positifs en fonction du taux de faux positifs pour différents seuils. </a:t>
            </a:r>
            <a:r>
              <a:rPr lang="fr-FR" sz="1600"/>
              <a:t>Nous constatons </a:t>
            </a:r>
            <a:r>
              <a:rPr lang="fr-FR" sz="1600" dirty="0"/>
              <a:t>que les deux algorithmes sont assez proches et leurs courbes se croisent.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2625" y="4682839"/>
            <a:ext cx="40447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fr-FR" sz="1600" dirty="0"/>
              <a:t>Nous devons donc utiliser une métrique plus précise permettant de comparer les deux modèles. L’</a:t>
            </a:r>
            <a:r>
              <a:rPr lang="fr-FR" sz="1600" b="1" dirty="0"/>
              <a:t>AUC</a:t>
            </a:r>
            <a:r>
              <a:rPr lang="fr-FR" sz="1600" dirty="0"/>
              <a:t> représente l’aire sous la courbe </a:t>
            </a:r>
            <a:r>
              <a:rPr lang="fr-FR" sz="1600" b="1" dirty="0"/>
              <a:t>ROC</a:t>
            </a:r>
            <a:r>
              <a:rPr lang="fr-FR" sz="1600" dirty="0"/>
              <a:t>. Ici, les </a:t>
            </a:r>
            <a:r>
              <a:rPr lang="fr-FR" sz="1600" i="1" dirty="0"/>
              <a:t>forêts aléatoires </a:t>
            </a:r>
            <a:r>
              <a:rPr lang="fr-FR" sz="1600" dirty="0"/>
              <a:t>performent légèrement mieux que la </a:t>
            </a:r>
            <a:r>
              <a:rPr lang="fr-FR" sz="1600" i="1" dirty="0"/>
              <a:t>régression logistique</a:t>
            </a:r>
            <a:r>
              <a:rPr lang="fr-FR" sz="1600" dirty="0"/>
              <a:t> (</a:t>
            </a:r>
            <a:r>
              <a:rPr lang="fr-FR" sz="1600" b="1" dirty="0"/>
              <a:t>0.775</a:t>
            </a:r>
            <a:r>
              <a:rPr lang="fr-FR" sz="1600" dirty="0"/>
              <a:t> contre </a:t>
            </a:r>
            <a:r>
              <a:rPr lang="fr-FR" sz="1600" b="1" dirty="0"/>
              <a:t>0.771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086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206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Courier New</vt:lpstr>
      <vt:lpstr>Trebuchet MS</vt:lpstr>
      <vt:lpstr>Wingdings</vt:lpstr>
      <vt:lpstr>Wingdings 3</vt:lpstr>
      <vt:lpstr>Facette</vt:lpstr>
      <vt:lpstr>Use Case Machine Learning</vt:lpstr>
      <vt:lpstr>I. Contexte du projet</vt:lpstr>
      <vt:lpstr>II.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Machine Learning</dc:title>
  <dc:creator>Utilisateur de Microsoft Office</dc:creator>
  <cp:lastModifiedBy>Simon CORDE</cp:lastModifiedBy>
  <cp:revision>7</cp:revision>
  <dcterms:created xsi:type="dcterms:W3CDTF">2018-06-20T06:43:54Z</dcterms:created>
  <dcterms:modified xsi:type="dcterms:W3CDTF">2018-11-12T09:30:45Z</dcterms:modified>
</cp:coreProperties>
</file>