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oboto Mono" panose="020B0604020202020204" charset="0"/>
      <p:regular r:id="rId26"/>
      <p:bold r:id="rId27"/>
      <p:italic r:id="rId28"/>
      <p:boldItalic r:id="rId29"/>
    </p:embeddedFont>
    <p:embeddedFont>
      <p:font typeface="Roboto Mono SemiBold" panose="020B0604020202020204" charset="0"/>
      <p:regular r:id="rId30"/>
      <p:bold r:id="rId31"/>
      <p:italic r:id="rId32"/>
      <p:boldItalic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VMiFkaysB7bd9kIUiYAf1968H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1248d8532_0_50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131248d8532_0_50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g131248d8532_0_50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131248d8532_0_50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g131248d8532_0_503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g131248d8532_0_503"/>
          <p:cNvSpPr txBox="1">
            <a:spLocks noGrp="1"/>
          </p:cNvSpPr>
          <p:nvPr>
            <p:ph type="subTitle" idx="1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g131248d8532_0_503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131248d8532_0_567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g131248d8532_0_56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131248d8532_0_56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g131248d8532_0_567"/>
          <p:cNvSpPr txBox="1">
            <a:spLocks noGrp="1"/>
          </p:cNvSpPr>
          <p:nvPr>
            <p:ph type="title" hasCustomPrompt="1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131248d8532_0_567"/>
          <p:cNvSpPr txBox="1">
            <a:spLocks noGrp="1"/>
          </p:cNvSpPr>
          <p:nvPr>
            <p:ph type="body" idx="1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g131248d8532_0_567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1248d8532_0_574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1248d8532_0_5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31248d8532_0_5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g131248d8532_0_5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131248d8532_0_5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131248d8532_0_5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131248d8532_0_511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g131248d8532_0_5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g131248d8532_0_5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g131248d8532_0_511"/>
          <p:cNvSpPr txBox="1">
            <a:spLocks noGrp="1"/>
          </p:cNvSpPr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g131248d8532_0_511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31248d8532_0_51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g131248d8532_0_51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g131248d8532_0_5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131248d8532_0_5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g131248d8532_0_517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g131248d8532_0_517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131248d8532_0_517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1248d8532_0_52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g131248d8532_0_52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g131248d8532_0_5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131248d8532_0_5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g131248d8532_0_525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g131248d8532_0_525"/>
          <p:cNvSpPr txBox="1">
            <a:spLocks noGrp="1"/>
          </p:cNvSpPr>
          <p:nvPr>
            <p:ph type="body" idx="1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g131248d8532_0_525"/>
          <p:cNvSpPr txBox="1">
            <a:spLocks noGrp="1"/>
          </p:cNvSpPr>
          <p:nvPr>
            <p:ph type="body" idx="2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g131248d8532_0_525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31248d8532_0_53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g131248d8532_0_53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g131248d8532_0_5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131248d8532_0_5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131248d8532_0_534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g131248d8532_0_534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1248d8532_0_54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g131248d8532_0_541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g131248d8532_0_54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131248d8532_0_54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131248d8532_0_541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g131248d8532_0_541"/>
          <p:cNvSpPr txBox="1">
            <a:spLocks noGrp="1"/>
          </p:cNvSpPr>
          <p:nvPr>
            <p:ph type="body" idx="1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131248d8532_0_541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31248d8532_0_549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g131248d8532_0_54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131248d8532_0_54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131248d8532_0_549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g131248d8532_0_549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1248d8532_0_55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g131248d8532_0_55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g131248d8532_0_55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131248d8532_0_55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131248d8532_0_555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g131248d8532_0_555"/>
          <p:cNvSpPr txBox="1">
            <a:spLocks noGrp="1"/>
          </p:cNvSpPr>
          <p:nvPr>
            <p:ph type="subTitle" idx="1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g131248d8532_0_555"/>
          <p:cNvSpPr txBox="1">
            <a:spLocks noGrp="1"/>
          </p:cNvSpPr>
          <p:nvPr>
            <p:ph type="body" idx="2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g131248d8532_0_555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1248d8532_0_564"/>
          <p:cNvSpPr txBox="1">
            <a:spLocks noGrp="1"/>
          </p:cNvSpPr>
          <p:nvPr>
            <p:ph type="body" idx="1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131248d8532_0_564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1248d8532_0_49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131248d8532_0_49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31248d8532_0_499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edcof/HPE_Machine_Learning_Hackathon_CG_202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1797" y="260648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612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Machine Learning Hackathon CG 2022</a:t>
            </a:r>
            <a:endParaRPr sz="4000"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729625" y="4230525"/>
            <a:ext cx="7688100" cy="13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Name - Tensor HOD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Leader Name - Soumen Sardar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Leader Email Address - soumensardarintmain@gmail.com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1797" y="260648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Brief description of the problem at hand: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729450" y="2771825"/>
            <a:ext cx="7688700" cy="3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Attacker use various fraudulent techniques to perform phishing attract while user is visiting certain websites.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Here we have a dataset containing </a:t>
            </a:r>
            <a:r>
              <a:rPr lang="en-US" sz="1500" b="1" dirty="0"/>
              <a:t>30 features</a:t>
            </a:r>
            <a:r>
              <a:rPr lang="en-US" sz="1500" dirty="0"/>
              <a:t> indicating 3 flags:</a:t>
            </a:r>
            <a:endParaRPr sz="15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-US" sz="1300" dirty="0">
                <a:latin typeface="Roboto Mono"/>
                <a:ea typeface="Roboto Mono"/>
                <a:cs typeface="Roboto Mono"/>
                <a:sym typeface="Roboto Mono"/>
              </a:rPr>
              <a:t>-1 : Phishing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-US" sz="1300" dirty="0">
                <a:latin typeface="Roboto Mono"/>
                <a:ea typeface="Roboto Mono"/>
                <a:cs typeface="Roboto Mono"/>
                <a:sym typeface="Roboto Mono"/>
              </a:rPr>
              <a:t>0 : Suspicious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-US" sz="1300" dirty="0">
                <a:latin typeface="Roboto Mono"/>
                <a:ea typeface="Roboto Mono"/>
                <a:cs typeface="Roboto Mono"/>
                <a:sym typeface="Roboto Mono"/>
              </a:rPr>
              <a:t>1 : Legitimate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We have a </a:t>
            </a:r>
            <a:r>
              <a:rPr lang="en-US" sz="1500" b="1" dirty="0"/>
              <a:t>Result </a:t>
            </a:r>
            <a:r>
              <a:rPr lang="en-US" sz="1500" dirty="0"/>
              <a:t>column in the dataset which indicates:</a:t>
            </a:r>
            <a:endParaRPr sz="15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-US" sz="1300" dirty="0">
                <a:latin typeface="Roboto Mono"/>
                <a:ea typeface="Roboto Mono"/>
                <a:cs typeface="Roboto Mono"/>
                <a:sym typeface="Roboto Mono"/>
              </a:rPr>
              <a:t>-1 : Phishing (56%)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-US" sz="1300" dirty="0">
                <a:latin typeface="Roboto Mono"/>
                <a:ea typeface="Roboto Mono"/>
                <a:cs typeface="Roboto Mono"/>
                <a:sym typeface="Roboto Mono"/>
              </a:rPr>
              <a:t>1 : Legitimate (44%)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-US" sz="1300" b="1" dirty="0">
                <a:latin typeface="Roboto Mono"/>
                <a:ea typeface="Roboto Mono"/>
                <a:cs typeface="Roboto Mono"/>
                <a:sym typeface="Roboto Mono"/>
              </a:rPr>
              <a:t>Good balance between classes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Our task is to identify whether a certain website is </a:t>
            </a:r>
            <a:r>
              <a:rPr lang="en-US" sz="1500" b="1" dirty="0"/>
              <a:t>Legitimate(1) or Phishing(-1)</a:t>
            </a:r>
            <a:r>
              <a:rPr lang="en-US" sz="1500" dirty="0"/>
              <a:t> based on given 30 features.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2576" y="309786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Solution proposed and description: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2"/>
          </p:nvPr>
        </p:nvSpPr>
        <p:spPr>
          <a:xfrm>
            <a:off x="4674700" y="1803500"/>
            <a:ext cx="4186500" cy="4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The given dataset does </a:t>
            </a:r>
            <a:r>
              <a:rPr lang="en-US" sz="1900" b="1" dirty="0"/>
              <a:t>not </a:t>
            </a:r>
            <a:r>
              <a:rPr lang="en-US" sz="1900" dirty="0"/>
              <a:t>contain </a:t>
            </a:r>
            <a:r>
              <a:rPr lang="en-US" sz="1900" b="1" dirty="0"/>
              <a:t>any null value</a:t>
            </a:r>
            <a:r>
              <a:rPr lang="en-US" sz="1900" dirty="0"/>
              <a:t> which is good for us.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Our target variable is - </a:t>
            </a:r>
            <a:r>
              <a:rPr lang="en-US" sz="1900" b="1" dirty="0"/>
              <a:t>Result. </a:t>
            </a:r>
            <a:endParaRPr sz="1900" b="1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All features are </a:t>
            </a:r>
            <a:r>
              <a:rPr lang="en-US" sz="1900" b="1" dirty="0"/>
              <a:t>categorical</a:t>
            </a:r>
            <a:r>
              <a:rPr lang="en-US" sz="1900" dirty="0"/>
              <a:t> in nature.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On performing </a:t>
            </a:r>
            <a:r>
              <a:rPr lang="en-US" sz="1900" i="1" dirty="0"/>
              <a:t>Exploratory Data Analysis(EDA)</a:t>
            </a:r>
            <a:r>
              <a:rPr lang="en-US" sz="1900" dirty="0"/>
              <a:t>, we found </a:t>
            </a:r>
            <a:r>
              <a:rPr lang="en-US" sz="1900" b="1" dirty="0"/>
              <a:t>few features are highly correlated</a:t>
            </a:r>
            <a:r>
              <a:rPr lang="en-US" sz="1900" dirty="0"/>
              <a:t> with the target variable.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We wish to build machine learning classification model to perform our classification task</a:t>
            </a:r>
            <a:endParaRPr sz="1900" dirty="0"/>
          </a:p>
        </p:txBody>
      </p:sp>
      <p:pic>
        <p:nvPicPr>
          <p:cNvPr id="109" name="Google Shape;109;p3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13" y="3777277"/>
            <a:ext cx="4354572" cy="26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Technology/Tool Stack Used: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Language:</a:t>
            </a:r>
            <a:r>
              <a:rPr lang="en-US" dirty="0"/>
              <a:t> Python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Data Processing Libraries:</a:t>
            </a:r>
            <a:r>
              <a:rPr lang="en-US" dirty="0"/>
              <a:t> Pandas, </a:t>
            </a:r>
            <a:r>
              <a:rPr lang="en-US" dirty="0" err="1"/>
              <a:t>Numpy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Data Visualization Libraries:</a:t>
            </a:r>
            <a:r>
              <a:rPr lang="en-US" dirty="0"/>
              <a:t> Matplotlib, Seaborn, </a:t>
            </a:r>
            <a:r>
              <a:rPr lang="en-US" dirty="0" err="1"/>
              <a:t>Sweetviz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Machine Learning Library: </a:t>
            </a:r>
            <a:r>
              <a:rPr lang="en-US" dirty="0"/>
              <a:t>scikit-learn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Platform:</a:t>
            </a:r>
            <a:r>
              <a:rPr lang="en-US" dirty="0"/>
              <a:t> Google Collab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Model Serializer: </a:t>
            </a:r>
            <a:r>
              <a:rPr lang="en-US" dirty="0" err="1"/>
              <a:t>Joblib</a:t>
            </a:r>
            <a:r>
              <a:rPr lang="en-US" dirty="0"/>
              <a:t> 1.1.0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251520" y="472850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Approach: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729450" y="2732475"/>
            <a:ext cx="7688700" cy="30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Performance Metric:</a:t>
            </a:r>
            <a:endParaRPr sz="1500" b="1" dirty="0"/>
          </a:p>
          <a:p>
            <a:pPr marL="457200" lvl="0" indent="-3238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Our idea is to keep the</a:t>
            </a:r>
            <a:r>
              <a:rPr lang="en-US" sz="1500" b="1" dirty="0"/>
              <a:t> False Negative Rate(FNR) </a:t>
            </a:r>
            <a:r>
              <a:rPr lang="en-US" sz="1500" dirty="0"/>
              <a:t>as </a:t>
            </a:r>
            <a:r>
              <a:rPr lang="en-US" sz="1500" b="1" dirty="0"/>
              <a:t>low </a:t>
            </a:r>
            <a:r>
              <a:rPr lang="en-US" sz="1500" dirty="0"/>
              <a:t>as possible.</a:t>
            </a:r>
            <a:endParaRPr sz="1500" dirty="0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We took </a:t>
            </a:r>
            <a:r>
              <a:rPr lang="en-US" sz="1500" b="1" dirty="0"/>
              <a:t>ROC_AUC</a:t>
            </a:r>
            <a:r>
              <a:rPr lang="en-US" sz="1500" dirty="0"/>
              <a:t> as our evaluation metric.</a:t>
            </a:r>
            <a:endParaRPr sz="15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b="1" dirty="0"/>
              <a:t>Model:</a:t>
            </a:r>
            <a:endParaRPr sz="1500" b="1" dirty="0"/>
          </a:p>
          <a:p>
            <a:pPr marL="457200" lvl="0" indent="-3238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As the number of features is </a:t>
            </a:r>
            <a:r>
              <a:rPr lang="en-US" sz="1500" b="1" dirty="0"/>
              <a:t>not </a:t>
            </a:r>
            <a:r>
              <a:rPr lang="en-US" sz="1500" dirty="0"/>
              <a:t>too high, we started with </a:t>
            </a:r>
            <a:r>
              <a:rPr lang="en-US" sz="1500" b="1" dirty="0"/>
              <a:t>simple logistic regression</a:t>
            </a:r>
            <a:r>
              <a:rPr lang="en-US" sz="1500" dirty="0"/>
              <a:t> model </a:t>
            </a:r>
            <a:endParaRPr sz="1500" dirty="0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We used 11 folds cross-validation. As we have almost 9000 data,  each fold is having 800 samples for validation</a:t>
            </a:r>
            <a:endParaRPr sz="1500" dirty="0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Later we have chosen </a:t>
            </a:r>
            <a:r>
              <a:rPr lang="en-US" sz="1500" b="1" dirty="0"/>
              <a:t>Decision Tree </a:t>
            </a:r>
            <a:r>
              <a:rPr lang="en-US" sz="1500" dirty="0"/>
              <a:t>model for better and reliable result. </a:t>
            </a:r>
            <a:endParaRPr sz="1500" dirty="0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We performed </a:t>
            </a:r>
            <a:r>
              <a:rPr lang="en-US" sz="1500" b="1" dirty="0"/>
              <a:t>Hyperparameter </a:t>
            </a:r>
            <a:r>
              <a:rPr lang="en-US" sz="1500" dirty="0"/>
              <a:t>tuning and </a:t>
            </a:r>
            <a:r>
              <a:rPr lang="en-US" sz="1500" b="1" dirty="0"/>
              <a:t>Fine Tuning</a:t>
            </a:r>
            <a:r>
              <a:rPr lang="en-US" sz="1500" dirty="0"/>
              <a:t> to find our best decision tree.</a:t>
            </a:r>
            <a:endParaRPr sz="1500" dirty="0"/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We have saved our best decision tree </a:t>
            </a:r>
            <a:r>
              <a:rPr lang="en-US" sz="1500" dirty="0">
                <a:solidFill>
                  <a:srgbClr val="0000FF"/>
                </a:solidFill>
              </a:rPr>
              <a:t>model as </a:t>
            </a:r>
            <a:r>
              <a:rPr lang="en-US" sz="1500" dirty="0">
                <a:solidFill>
                  <a:srgbClr val="0000FF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dt6.joblib</a:t>
            </a:r>
            <a:r>
              <a:rPr lang="en-US" sz="1500" dirty="0"/>
              <a:t> file and</a:t>
            </a:r>
            <a:r>
              <a:rPr lang="en-US" sz="1500" dirty="0">
                <a:solidFill>
                  <a:srgbClr val="0000FF"/>
                </a:solidFill>
              </a:rPr>
              <a:t> feature encoder object as </a:t>
            </a:r>
            <a:r>
              <a:rPr lang="en-US" sz="1500" b="1" dirty="0" err="1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enc.joblib</a:t>
            </a:r>
            <a:r>
              <a:rPr lang="en-US" sz="1500" dirty="0"/>
              <a:t> file.</a:t>
            </a:r>
            <a:endParaRPr sz="15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Execution Demo(Video/Screenshots) of the solution:</a:t>
            </a:r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24300"/>
            <a:ext cx="8839198" cy="2779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500" y="5720350"/>
            <a:ext cx="7759005" cy="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736700" y="5371200"/>
            <a:ext cx="334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Optimal Probability cutoff: 0.455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7"/>
          <p:cNvGrpSpPr/>
          <p:nvPr/>
        </p:nvGrpSpPr>
        <p:grpSpPr>
          <a:xfrm>
            <a:off x="494413" y="2449450"/>
            <a:ext cx="5057775" cy="3638550"/>
            <a:chOff x="494413" y="2449450"/>
            <a:chExt cx="5057775" cy="3638550"/>
          </a:xfrm>
        </p:grpSpPr>
        <p:pic>
          <p:nvPicPr>
            <p:cNvPr id="139" name="Google Shape;139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4413" y="2449450"/>
              <a:ext cx="5057775" cy="3638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7"/>
            <p:cNvSpPr/>
            <p:nvPr/>
          </p:nvSpPr>
          <p:spPr>
            <a:xfrm>
              <a:off x="3321836" y="5826625"/>
              <a:ext cx="1098300" cy="20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494425" y="3099195"/>
              <a:ext cx="234900" cy="1039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2" name="Google Shape;14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Execution Demo(Video/Screenshots) of the solution:</a:t>
            </a:r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8801" y="2373600"/>
            <a:ext cx="1629350" cy="40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494425" y="6088000"/>
            <a:ext cx="594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To keep </a:t>
            </a:r>
            <a:r>
              <a:rPr lang="en-US" b="1">
                <a:latin typeface="Lato"/>
                <a:ea typeface="Lato"/>
                <a:cs typeface="Lato"/>
                <a:sym typeface="Lato"/>
              </a:rPr>
              <a:t>FNR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lower we have chosen </a:t>
            </a:r>
            <a:r>
              <a:rPr lang="en-US" b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0.25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 as our probability cutoff to generate the submission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Source code as ZIP or Github URL: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GitHub URL:</a:t>
            </a:r>
            <a:endParaRPr lang="en-US" b="1" dirty="0"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4"/>
              </a:rPr>
              <a:t>https://github.com/Redcof/HPE_Machine_Learning_Hackathon_CG_2022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729450" y="1763300"/>
            <a:ext cx="76884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429</Words>
  <Application>Microsoft Office PowerPoint</Application>
  <PresentationFormat>On-screen Show (4:3)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Black</vt:lpstr>
      <vt:lpstr>Roboto Mono</vt:lpstr>
      <vt:lpstr>Raleway</vt:lpstr>
      <vt:lpstr>Verdana</vt:lpstr>
      <vt:lpstr>Arial</vt:lpstr>
      <vt:lpstr>Calibri</vt:lpstr>
      <vt:lpstr>Lato</vt:lpstr>
      <vt:lpstr>Roboto Mono SemiBold</vt:lpstr>
      <vt:lpstr>Streamline</vt:lpstr>
      <vt:lpstr> Machine Learning Hackathon CG 2022</vt:lpstr>
      <vt:lpstr>Brief description of the problem at hand:</vt:lpstr>
      <vt:lpstr>Solution proposed and description:</vt:lpstr>
      <vt:lpstr>Technology/Tool Stack Used:</vt:lpstr>
      <vt:lpstr>Approach:</vt:lpstr>
      <vt:lpstr>Execution Demo(Video/Screenshots) of the solution:</vt:lpstr>
      <vt:lpstr>Execution Demo(Video/Screenshots) of the solution:</vt:lpstr>
      <vt:lpstr>Source code as ZIP or Github URL: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Machine Learning Hackathon CG 2022</dc:title>
  <dc:creator>Aditi Tijage</dc:creator>
  <cp:lastModifiedBy>Sardar, Soumen (DNDL)</cp:lastModifiedBy>
  <cp:revision>6</cp:revision>
  <dcterms:created xsi:type="dcterms:W3CDTF">2022-04-28T06:07:44Z</dcterms:created>
  <dcterms:modified xsi:type="dcterms:W3CDTF">2022-06-03T10:22:39Z</dcterms:modified>
</cp:coreProperties>
</file>