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VMiFkaysB7bd9kIUiYAf1968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Class Balance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F-4998-BAEB-7891883D93C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F-4998-BAEB-7891883D93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Phishing</c:v>
                </c:pt>
                <c:pt idx="1">
                  <c:v>Legitimate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51</c:v>
                </c:pt>
                <c:pt idx="1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A9-4E6C-A913-71E0D8E2F05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87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1248d8532_0_50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31248d8532_0_50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131248d8532_0_5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31248d8532_0_5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131248d8532_0_503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g131248d8532_0_503"/>
          <p:cNvSpPr txBox="1">
            <a:spLocks noGrp="1"/>
          </p:cNvSpPr>
          <p:nvPr>
            <p:ph type="subTitle" idx="1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g131248d8532_0_50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31248d8532_0_567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131248d8532_0_5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31248d8532_0_5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g131248d8532_0_567"/>
          <p:cNvSpPr txBox="1">
            <a:spLocks noGrp="1"/>
          </p:cNvSpPr>
          <p:nvPr>
            <p:ph type="title" hasCustomPrompt="1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31248d8532_0_567"/>
          <p:cNvSpPr txBox="1">
            <a:spLocks noGrp="1"/>
          </p:cNvSpPr>
          <p:nvPr>
            <p:ph type="body" idx="1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g131248d8532_0_56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248d8532_0_57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1248d8532_0_5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1248d8532_0_5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31248d8532_0_5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31248d8532_0_5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31248d8532_0_5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31248d8532_0_5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131248d8532_0_5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31248d8532_0_5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g131248d8532_0_511"/>
          <p:cNvSpPr txBox="1">
            <a:spLocks noGrp="1"/>
          </p:cNvSpPr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g131248d8532_0_51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31248d8532_0_5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g131248d8532_0_51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131248d8532_0_5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31248d8532_0_5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g131248d8532_0_51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g131248d8532_0_517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31248d8532_0_51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1248d8532_0_52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g131248d8532_0_5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131248d8532_0_5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31248d8532_0_5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g131248d8532_0_52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g131248d8532_0_525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g131248d8532_0_525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g131248d8532_0_52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31248d8532_0_53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g131248d8532_0_53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131248d8532_0_5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31248d8532_0_5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31248d8532_0_53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g131248d8532_0_53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1248d8532_0_5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g131248d8532_0_54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131248d8532_0_5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31248d8532_0_5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31248d8532_0_541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g131248d8532_0_541"/>
          <p:cNvSpPr txBox="1">
            <a:spLocks noGrp="1"/>
          </p:cNvSpPr>
          <p:nvPr>
            <p:ph type="body" idx="1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31248d8532_0_541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31248d8532_0_54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131248d8532_0_5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g131248d8532_0_5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g131248d8532_0_549"/>
          <p:cNvSpPr txBox="1">
            <a:spLocks noGrp="1"/>
          </p:cNvSpPr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g131248d8532_0_54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1248d8532_0_55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g131248d8532_0_55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131248d8532_0_5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31248d8532_0_5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31248d8532_0_555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g131248d8532_0_555"/>
          <p:cNvSpPr txBox="1">
            <a:spLocks noGrp="1"/>
          </p:cNvSpPr>
          <p:nvPr>
            <p:ph type="subTitle" idx="1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g131248d8532_0_555"/>
          <p:cNvSpPr txBox="1">
            <a:spLocks noGrp="1"/>
          </p:cNvSpPr>
          <p:nvPr>
            <p:ph type="body" idx="2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g131248d8532_0_555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248d8532_0_564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g131248d8532_0_564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1248d8532_0_49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131248d8532_0_4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31248d8532_0_499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edcof/HPE_Machine_Learning_Hackathon_CG_2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612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Machine Learning Hackathon CG 2022</a:t>
            </a:r>
            <a:endParaRPr sz="40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29625" y="4230525"/>
            <a:ext cx="76881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 - Tensor HOD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Name - Soumen Sardar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 Email Address - soumensardarintmain@gmail.com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729450" y="1763300"/>
            <a:ext cx="76884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1797" y="260648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Brief description of the problem at hand: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729450" y="2771825"/>
            <a:ext cx="7688700" cy="3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Attacker use various fraudulent techniques to perform phishing attract while user is visiting certain websites.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Here we have a dataset containing </a:t>
            </a:r>
            <a:r>
              <a:rPr lang="en-US" sz="1500" b="1" dirty="0"/>
              <a:t>30 features</a:t>
            </a:r>
            <a:r>
              <a:rPr lang="en-US" sz="1500" dirty="0"/>
              <a:t> indicating 3 flags: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-1 : Phishing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0 : Suspicious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1 : Legitimate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have a </a:t>
            </a:r>
            <a:r>
              <a:rPr lang="en-US" sz="1500" b="1" dirty="0"/>
              <a:t>Result </a:t>
            </a:r>
            <a:r>
              <a:rPr lang="en-US" sz="1500" dirty="0"/>
              <a:t>column in the dataset which indicates:</a:t>
            </a:r>
            <a:endParaRPr sz="15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-1 : Phishing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dirty="0">
                <a:latin typeface="Roboto Mono"/>
                <a:ea typeface="Roboto Mono"/>
                <a:cs typeface="Roboto Mono"/>
                <a:sym typeface="Roboto Mono"/>
              </a:rPr>
              <a:t>1 : Legitimate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-US" sz="1300" b="1" dirty="0">
                <a:latin typeface="Roboto Mono"/>
                <a:ea typeface="Roboto Mono"/>
                <a:cs typeface="Roboto Mono"/>
                <a:sym typeface="Roboto Mono"/>
              </a:rPr>
              <a:t>Good balance between classes</a:t>
            </a:r>
            <a:endParaRPr sz="13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Our task is to identify whether a certain website is </a:t>
            </a:r>
            <a:r>
              <a:rPr lang="en-US" sz="1500" b="1" dirty="0"/>
              <a:t>Legitimate(1) or Phishing(-1)</a:t>
            </a:r>
            <a:r>
              <a:rPr lang="en-US" sz="1500" dirty="0"/>
              <a:t> based on given 30 features.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2576" y="309786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 proposed and description:</a:t>
            </a:r>
            <a:endParaRPr dirty="0"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2"/>
          </p:nvPr>
        </p:nvSpPr>
        <p:spPr>
          <a:xfrm>
            <a:off x="4674700" y="1351722"/>
            <a:ext cx="4186500" cy="4916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The given dataset does </a:t>
            </a:r>
            <a:r>
              <a:rPr lang="en-US" sz="1900" b="1" dirty="0"/>
              <a:t>not </a:t>
            </a:r>
            <a:r>
              <a:rPr lang="en-US" sz="1900" dirty="0"/>
              <a:t>contain </a:t>
            </a:r>
            <a:r>
              <a:rPr lang="en-US" sz="1900" b="1" dirty="0"/>
              <a:t>any null value</a:t>
            </a:r>
            <a:r>
              <a:rPr lang="en-US" sz="1900" dirty="0"/>
              <a:t> which is good for us.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After </a:t>
            </a:r>
            <a:r>
              <a:rPr lang="en-US" sz="1900" b="1" dirty="0"/>
              <a:t>dropping duplicate </a:t>
            </a:r>
            <a:r>
              <a:rPr lang="en-US" sz="1900" dirty="0"/>
              <a:t>records, we have 5000 records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Our target variable is - </a:t>
            </a:r>
            <a:r>
              <a:rPr lang="en-US" sz="1900" b="1" dirty="0"/>
              <a:t>Result. </a:t>
            </a:r>
            <a:endParaRPr sz="1900" b="1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 features are </a:t>
            </a:r>
            <a:r>
              <a:rPr lang="en-US" sz="1900" b="1" dirty="0"/>
              <a:t>categorical</a:t>
            </a:r>
            <a:r>
              <a:rPr lang="en-US" sz="1900" dirty="0"/>
              <a:t> in nature. We</a:t>
            </a:r>
            <a:r>
              <a:rPr lang="en-US" sz="1900" b="1" dirty="0"/>
              <a:t> dropped `key`</a:t>
            </a:r>
            <a:r>
              <a:rPr lang="en-US" sz="1900" dirty="0"/>
              <a:t> variable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On performing </a:t>
            </a:r>
            <a:r>
              <a:rPr lang="en-US" sz="1900" i="1" dirty="0"/>
              <a:t>Exploratory Data Analysis(EDA)</a:t>
            </a:r>
            <a:r>
              <a:rPr lang="en-US" sz="1900" dirty="0"/>
              <a:t>, we found </a:t>
            </a:r>
            <a:r>
              <a:rPr lang="en-US" sz="1900" b="1" dirty="0"/>
              <a:t>few features are highly correlated</a:t>
            </a:r>
            <a:r>
              <a:rPr lang="en-US" sz="1900" dirty="0"/>
              <a:t> with the target variable.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We wish to build machine learning classification model to perform our classification task</a:t>
            </a:r>
            <a:endParaRPr sz="19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C0D222-0C9D-4CD2-81C9-476569B3C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196675"/>
              </p:ext>
            </p:extLst>
          </p:nvPr>
        </p:nvGraphicFramePr>
        <p:xfrm>
          <a:off x="805100" y="3299791"/>
          <a:ext cx="3150700" cy="281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Technology/Tool Stack Used: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Language:</a:t>
            </a:r>
            <a:r>
              <a:rPr lang="en-US" dirty="0"/>
              <a:t> Python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Data Processing Libraries:</a:t>
            </a:r>
            <a:r>
              <a:rPr lang="en-US" dirty="0"/>
              <a:t> Pandas, </a:t>
            </a:r>
            <a:r>
              <a:rPr lang="en-US" dirty="0" err="1"/>
              <a:t>Numpy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Data Visualization Libraries:</a:t>
            </a:r>
            <a:r>
              <a:rPr lang="en-US" dirty="0"/>
              <a:t> Matplotlib, Seaborn, </a:t>
            </a:r>
            <a:r>
              <a:rPr lang="en-US" dirty="0" err="1"/>
              <a:t>Sweetviz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Machine Learning Library: </a:t>
            </a:r>
            <a:r>
              <a:rPr lang="en-US" dirty="0"/>
              <a:t>scikit-learn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Platform:</a:t>
            </a:r>
            <a:r>
              <a:rPr lang="en-US" dirty="0"/>
              <a:t> Google Collab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Model Serializer: </a:t>
            </a:r>
            <a:r>
              <a:rPr lang="en-US" dirty="0" err="1"/>
              <a:t>Joblib</a:t>
            </a:r>
            <a:r>
              <a:rPr lang="en-US" dirty="0"/>
              <a:t> 1.1.0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Algorithms:</a:t>
            </a:r>
            <a:r>
              <a:rPr lang="en-US" dirty="0"/>
              <a:t> Logistic Regression, Decision Tree, Random Forest, </a:t>
            </a:r>
            <a:r>
              <a:rPr lang="en-US" dirty="0" err="1"/>
              <a:t>XGBoost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251520" y="47285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Approach: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9450" y="2471900"/>
            <a:ext cx="7688700" cy="3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Performance Metric:</a:t>
            </a:r>
            <a:endParaRPr sz="1500" b="1" dirty="0"/>
          </a:p>
          <a:p>
            <a:pPr marL="457200" lvl="0" indent="-3238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Our idea is to keep the</a:t>
            </a:r>
            <a:r>
              <a:rPr lang="en-US" sz="1500" b="1" dirty="0"/>
              <a:t> False Negative Rate(FNR) </a:t>
            </a:r>
            <a:r>
              <a:rPr lang="en-US" sz="1500" dirty="0"/>
              <a:t>as </a:t>
            </a:r>
            <a:r>
              <a:rPr lang="en-US" sz="1500" b="1" dirty="0"/>
              <a:t>low </a:t>
            </a:r>
            <a:r>
              <a:rPr lang="en-US" sz="1500" dirty="0"/>
              <a:t>as possible.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took </a:t>
            </a:r>
            <a:r>
              <a:rPr lang="en-US" sz="1500" b="1" dirty="0"/>
              <a:t>ROC_AUC</a:t>
            </a:r>
            <a:r>
              <a:rPr lang="en-US" sz="1500" dirty="0"/>
              <a:t> as our evaluation metric.</a:t>
            </a:r>
            <a:endParaRPr sz="1500" dirty="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/>
              <a:t>Model:</a:t>
            </a:r>
          </a:p>
          <a:p>
            <a:pPr marL="457200" lvl="0" indent="-3238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As the number of features is </a:t>
            </a:r>
            <a:r>
              <a:rPr lang="en-US" sz="1500" b="1" dirty="0"/>
              <a:t>not </a:t>
            </a:r>
            <a:r>
              <a:rPr lang="en-US" sz="1500" dirty="0"/>
              <a:t>too high, we started with </a:t>
            </a:r>
            <a:r>
              <a:rPr lang="en-US" sz="1500" b="1" dirty="0"/>
              <a:t>simple logistic regression</a:t>
            </a:r>
            <a:r>
              <a:rPr lang="en-US" sz="1500" dirty="0"/>
              <a:t> model 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used 5 folds cross-validation. As we have almost 5000 data,  each fold is having 1000 samples for validation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Later we have experimented with </a:t>
            </a:r>
            <a:r>
              <a:rPr lang="en-US" sz="1500" b="1" dirty="0"/>
              <a:t>Decision Tree, Random Forest and </a:t>
            </a:r>
            <a:r>
              <a:rPr lang="en-US" sz="1500" b="1" dirty="0" err="1"/>
              <a:t>XGBoost</a:t>
            </a:r>
            <a:r>
              <a:rPr lang="en-US" sz="1500" b="1" dirty="0"/>
              <a:t> </a:t>
            </a:r>
            <a:r>
              <a:rPr lang="en-US" sz="1500" dirty="0"/>
              <a:t>models for better and reliable result. </a:t>
            </a:r>
            <a:endParaRPr sz="1500" dirty="0"/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performed </a:t>
            </a:r>
            <a:r>
              <a:rPr lang="en-US" sz="1500" b="1" dirty="0"/>
              <a:t>Hyperparameter </a:t>
            </a:r>
            <a:r>
              <a:rPr lang="en-US" sz="1500" dirty="0"/>
              <a:t>tuning and </a:t>
            </a:r>
            <a:r>
              <a:rPr lang="en-US" sz="1500" b="1" dirty="0"/>
              <a:t>Fine Tuning</a:t>
            </a:r>
            <a:r>
              <a:rPr lang="en-US" sz="1500" dirty="0"/>
              <a:t> to all the variants.</a:t>
            </a:r>
          </a:p>
          <a:p>
            <a:pPr marL="457200" lvl="0" indent="-3238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dirty="0"/>
              <a:t>We have chosen </a:t>
            </a:r>
            <a:r>
              <a:rPr lang="en-US" sz="1500" b="1" dirty="0"/>
              <a:t>Random Forest Classifier</a:t>
            </a:r>
            <a:r>
              <a:rPr lang="en-US" sz="1500" dirty="0"/>
              <a:t> as our final model</a:t>
            </a:r>
            <a:endParaRPr sz="1500" dirty="0"/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0846-2874-44EC-9DF0-A86067F51E0F}"/>
              </a:ext>
            </a:extLst>
          </p:cNvPr>
          <p:cNvSpPr txBox="1"/>
          <p:nvPr/>
        </p:nvSpPr>
        <p:spPr>
          <a:xfrm>
            <a:off x="6679096" y="6221896"/>
            <a:ext cx="173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Continue…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251520" y="47285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Approach: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729450" y="2471900"/>
            <a:ext cx="7688700" cy="3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500" dirty="0"/>
              <a:t>Using machine learning approach, on submission we achieved</a:t>
            </a:r>
            <a:r>
              <a:rPr lang="en-US" sz="1500" b="1" dirty="0"/>
              <a:t> </a:t>
            </a:r>
            <a:r>
              <a:rPr lang="en-US" b="1" dirty="0"/>
              <a:t>92.0906 </a:t>
            </a:r>
            <a:r>
              <a:rPr lang="en-US" dirty="0"/>
              <a:t>score.</a:t>
            </a:r>
          </a:p>
          <a:p>
            <a:pPr marL="285750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500" dirty="0"/>
              <a:t>Later to improve the score we took an unconventional approach:</a:t>
            </a:r>
          </a:p>
          <a:p>
            <a:pPr marL="285750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compared all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identical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records from both(train and test) dataset and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copy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variable form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 to test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Then found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653 unseen records 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data. We have predicted the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variable with our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model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those unseen records.</a:t>
            </a:r>
          </a:p>
          <a:p>
            <a:pPr marL="285750" indent="-28575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we have achieved </a:t>
            </a: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95.9677</a:t>
            </a:r>
            <a:r>
              <a:rPr lang="en-US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265492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of the solution: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736700" y="5371200"/>
            <a:ext cx="33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Optimal Probability cutoff: 0.435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2D4307-F3B9-4EA8-BC96-24CF783FD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6" y="2656580"/>
            <a:ext cx="8968808" cy="28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940D05-1763-4DB0-A691-8F840FD60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012" y="5831035"/>
            <a:ext cx="6187976" cy="6172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4FFBE7-147A-4C57-8BAA-E8762F62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8" y="2373800"/>
            <a:ext cx="50577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Execution Demo(Video/Screenshots) of the solution: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597799" y="6064258"/>
            <a:ext cx="5948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ym typeface="Lato"/>
              </a:rPr>
              <a:t>AUC: </a:t>
            </a:r>
            <a:r>
              <a:rPr lang="en-US" b="1" dirty="0"/>
              <a:t>0.9967586280475468</a:t>
            </a:r>
            <a:endParaRPr b="1" dirty="0">
              <a:sym typeface="La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A398F1-0568-44AB-A664-F52F5379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83" y="2376305"/>
            <a:ext cx="3597965" cy="18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805" y="188640"/>
            <a:ext cx="82867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Source code as ZIP or Github URL: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GitHub URL:</a:t>
            </a:r>
            <a:endParaRPr lang="en-US" b="1" dirty="0"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https://github.com/Redcof/HPE_Machine_Learning_Hackathon_CG_2022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510</Words>
  <Application>Microsoft Office PowerPoint</Application>
  <PresentationFormat>On-screen Show (4:3)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Lato</vt:lpstr>
      <vt:lpstr>Roboto Mono</vt:lpstr>
      <vt:lpstr>Arial Black</vt:lpstr>
      <vt:lpstr>Raleway</vt:lpstr>
      <vt:lpstr>Verdana</vt:lpstr>
      <vt:lpstr>Arial</vt:lpstr>
      <vt:lpstr>Calibri</vt:lpstr>
      <vt:lpstr>Streamline</vt:lpstr>
      <vt:lpstr> Machine Learning Hackathon CG 2022</vt:lpstr>
      <vt:lpstr>Brief description of the problem at hand:</vt:lpstr>
      <vt:lpstr>Solution proposed and description:</vt:lpstr>
      <vt:lpstr>Technology/Tool Stack Used:</vt:lpstr>
      <vt:lpstr>Approach:</vt:lpstr>
      <vt:lpstr>Approach:</vt:lpstr>
      <vt:lpstr>Execution Demo(Video/Screenshots) of the solution:</vt:lpstr>
      <vt:lpstr>Execution Demo(Video/Screenshots) of the solution:</vt:lpstr>
      <vt:lpstr>Source code as ZIP or Github URL: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Hackathon CG 2022</dc:title>
  <dc:creator>Aditi Tijage</dc:creator>
  <cp:lastModifiedBy>Sardar, Soumen (DNDL)</cp:lastModifiedBy>
  <cp:revision>25</cp:revision>
  <dcterms:created xsi:type="dcterms:W3CDTF">2022-04-28T06:07:44Z</dcterms:created>
  <dcterms:modified xsi:type="dcterms:W3CDTF">2022-06-05T06:25:23Z</dcterms:modified>
</cp:coreProperties>
</file>