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51206400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DB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0" d="100"/>
          <a:sy n="20" d="100"/>
        </p:scale>
        <p:origin x="15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0480" y="5891626"/>
            <a:ext cx="43525440" cy="12533242"/>
          </a:xfrm>
        </p:spPr>
        <p:txBody>
          <a:bodyPr anchor="b"/>
          <a:lstStyle>
            <a:lvl1pPr algn="ctr">
              <a:defRPr sz="31496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18908198"/>
            <a:ext cx="38404800" cy="8691601"/>
          </a:xfrm>
        </p:spPr>
        <p:txBody>
          <a:bodyPr/>
          <a:lstStyle>
            <a:lvl1pPr marL="0" indent="0" algn="ctr">
              <a:buNone/>
              <a:defRPr sz="12598"/>
            </a:lvl1pPr>
            <a:lvl2pPr marL="2399980" indent="0" algn="ctr">
              <a:buNone/>
              <a:defRPr sz="10499"/>
            </a:lvl2pPr>
            <a:lvl3pPr marL="4799960" indent="0" algn="ctr">
              <a:buNone/>
              <a:defRPr sz="9449"/>
            </a:lvl3pPr>
            <a:lvl4pPr marL="7199940" indent="0" algn="ctr">
              <a:buNone/>
              <a:defRPr sz="8399"/>
            </a:lvl4pPr>
            <a:lvl5pPr marL="9599920" indent="0" algn="ctr">
              <a:buNone/>
              <a:defRPr sz="8399"/>
            </a:lvl5pPr>
            <a:lvl6pPr marL="11999900" indent="0" algn="ctr">
              <a:buNone/>
              <a:defRPr sz="8399"/>
            </a:lvl6pPr>
            <a:lvl7pPr marL="14399880" indent="0" algn="ctr">
              <a:buNone/>
              <a:defRPr sz="8399"/>
            </a:lvl7pPr>
            <a:lvl8pPr marL="16799860" indent="0" algn="ctr">
              <a:buNone/>
              <a:defRPr sz="8399"/>
            </a:lvl8pPr>
            <a:lvl9pPr marL="19199840" indent="0" algn="ctr">
              <a:buNone/>
              <a:defRPr sz="8399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B364-8E8B-466A-94D4-5C1138C769AB}" type="datetimeFigureOut">
              <a:rPr lang="hu-HU" smtClean="0"/>
              <a:t>2023. 11. 11.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E92B9-8E25-4457-96C9-D5D9DC653D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3039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B364-8E8B-466A-94D4-5C1138C769AB}" type="datetimeFigureOut">
              <a:rPr lang="hu-HU" smtClean="0"/>
              <a:t>2023. 11. 11.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E92B9-8E25-4457-96C9-D5D9DC653D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7073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3" y="1916653"/>
            <a:ext cx="11041380" cy="30508114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6653"/>
            <a:ext cx="32484060" cy="3050811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B364-8E8B-466A-94D4-5C1138C769AB}" type="datetimeFigureOut">
              <a:rPr lang="hu-HU" smtClean="0"/>
              <a:t>2023. 11. 11.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E92B9-8E25-4457-96C9-D5D9DC653D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40981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B364-8E8B-466A-94D4-5C1138C769AB}" type="datetimeFigureOut">
              <a:rPr lang="hu-HU" smtClean="0"/>
              <a:t>2023. 11. 11.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E92B9-8E25-4457-96C9-D5D9DC653D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65542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3" y="8974945"/>
            <a:ext cx="44165520" cy="14974888"/>
          </a:xfrm>
        </p:spPr>
        <p:txBody>
          <a:bodyPr anchor="b"/>
          <a:lstStyle>
            <a:lvl1pPr>
              <a:defRPr sz="31496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3" y="24091502"/>
            <a:ext cx="44165520" cy="7874940"/>
          </a:xfrm>
        </p:spPr>
        <p:txBody>
          <a:bodyPr/>
          <a:lstStyle>
            <a:lvl1pPr marL="0" indent="0">
              <a:buNone/>
              <a:defRPr sz="12598">
                <a:solidFill>
                  <a:schemeClr val="tx1"/>
                </a:solidFill>
              </a:defRPr>
            </a:lvl1pPr>
            <a:lvl2pPr marL="2399980" indent="0">
              <a:buNone/>
              <a:defRPr sz="10499">
                <a:solidFill>
                  <a:schemeClr val="tx1">
                    <a:tint val="75000"/>
                  </a:schemeClr>
                </a:solidFill>
              </a:defRPr>
            </a:lvl2pPr>
            <a:lvl3pPr marL="4799960" indent="0">
              <a:buNone/>
              <a:defRPr sz="9449">
                <a:solidFill>
                  <a:schemeClr val="tx1">
                    <a:tint val="75000"/>
                  </a:schemeClr>
                </a:solidFill>
              </a:defRPr>
            </a:lvl3pPr>
            <a:lvl4pPr marL="719994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4pPr>
            <a:lvl5pPr marL="959992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5pPr>
            <a:lvl6pPr marL="1199990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6pPr>
            <a:lvl7pPr marL="1439988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7pPr>
            <a:lvl8pPr marL="1679986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8pPr>
            <a:lvl9pPr marL="1919984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B364-8E8B-466A-94D4-5C1138C769AB}" type="datetimeFigureOut">
              <a:rPr lang="hu-HU" smtClean="0"/>
              <a:t>2023. 11. 11.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E92B9-8E25-4457-96C9-D5D9DC653D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9352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9583264"/>
            <a:ext cx="21762720" cy="2284150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9583264"/>
            <a:ext cx="21762720" cy="2284150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B364-8E8B-466A-94D4-5C1138C769AB}" type="datetimeFigureOut">
              <a:rPr lang="hu-HU" smtClean="0"/>
              <a:t>2023. 11. 11.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E92B9-8E25-4457-96C9-D5D9DC653D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40520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916661"/>
            <a:ext cx="44165520" cy="695828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5" y="8824938"/>
            <a:ext cx="21662704" cy="4324966"/>
          </a:xfrm>
        </p:spPr>
        <p:txBody>
          <a:bodyPr anchor="b"/>
          <a:lstStyle>
            <a:lvl1pPr marL="0" indent="0">
              <a:buNone/>
              <a:defRPr sz="12598" b="1"/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5" y="13149904"/>
            <a:ext cx="21662704" cy="1934152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3" y="8824938"/>
            <a:ext cx="21769390" cy="4324966"/>
          </a:xfrm>
        </p:spPr>
        <p:txBody>
          <a:bodyPr anchor="b"/>
          <a:lstStyle>
            <a:lvl1pPr marL="0" indent="0">
              <a:buNone/>
              <a:defRPr sz="12598" b="1"/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3" y="13149904"/>
            <a:ext cx="21769390" cy="1934152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B364-8E8B-466A-94D4-5C1138C769AB}" type="datetimeFigureOut">
              <a:rPr lang="hu-HU" smtClean="0"/>
              <a:t>2023. 11. 11.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E92B9-8E25-4457-96C9-D5D9DC653D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6957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B364-8E8B-466A-94D4-5C1138C769AB}" type="datetimeFigureOut">
              <a:rPr lang="hu-HU" smtClean="0"/>
              <a:t>2023. 11. 11.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E92B9-8E25-4457-96C9-D5D9DC653D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8374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B364-8E8B-466A-94D4-5C1138C769AB}" type="datetimeFigureOut">
              <a:rPr lang="hu-HU" smtClean="0"/>
              <a:t>2023. 11. 11.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E92B9-8E25-4457-96C9-D5D9DC653D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7179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2399982"/>
            <a:ext cx="16515397" cy="8399939"/>
          </a:xfrm>
        </p:spPr>
        <p:txBody>
          <a:bodyPr anchor="b"/>
          <a:lstStyle>
            <a:lvl1pPr>
              <a:defRPr sz="16798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3304"/>
            <a:ext cx="25923240" cy="25583147"/>
          </a:xfrm>
        </p:spPr>
        <p:txBody>
          <a:bodyPr/>
          <a:lstStyle>
            <a:lvl1pPr>
              <a:defRPr sz="16798"/>
            </a:lvl1pPr>
            <a:lvl2pPr>
              <a:defRPr sz="14698"/>
            </a:lvl2pPr>
            <a:lvl3pPr>
              <a:defRPr sz="12598"/>
            </a:lvl3pPr>
            <a:lvl4pPr>
              <a:defRPr sz="10499"/>
            </a:lvl4pPr>
            <a:lvl5pPr>
              <a:defRPr sz="10499"/>
            </a:lvl5pPr>
            <a:lvl6pPr>
              <a:defRPr sz="10499"/>
            </a:lvl6pPr>
            <a:lvl7pPr>
              <a:defRPr sz="10499"/>
            </a:lvl7pPr>
            <a:lvl8pPr>
              <a:defRPr sz="10499"/>
            </a:lvl8pPr>
            <a:lvl9pPr>
              <a:defRPr sz="10499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0" y="10799922"/>
            <a:ext cx="16515397" cy="20008190"/>
          </a:xfrm>
        </p:spPr>
        <p:txBody>
          <a:bodyPr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B364-8E8B-466A-94D4-5C1138C769AB}" type="datetimeFigureOut">
              <a:rPr lang="hu-HU" smtClean="0"/>
              <a:t>2023. 11. 11.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E92B9-8E25-4457-96C9-D5D9DC653D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43922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2399982"/>
            <a:ext cx="16515397" cy="8399939"/>
          </a:xfrm>
        </p:spPr>
        <p:txBody>
          <a:bodyPr anchor="b"/>
          <a:lstStyle>
            <a:lvl1pPr>
              <a:defRPr sz="16798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3304"/>
            <a:ext cx="25923240" cy="25583147"/>
          </a:xfrm>
        </p:spPr>
        <p:txBody>
          <a:bodyPr anchor="t"/>
          <a:lstStyle>
            <a:lvl1pPr marL="0" indent="0">
              <a:buNone/>
              <a:defRPr sz="16798"/>
            </a:lvl1pPr>
            <a:lvl2pPr marL="2399980" indent="0">
              <a:buNone/>
              <a:defRPr sz="14698"/>
            </a:lvl2pPr>
            <a:lvl3pPr marL="4799960" indent="0">
              <a:buNone/>
              <a:defRPr sz="12598"/>
            </a:lvl3pPr>
            <a:lvl4pPr marL="7199940" indent="0">
              <a:buNone/>
              <a:defRPr sz="10499"/>
            </a:lvl4pPr>
            <a:lvl5pPr marL="9599920" indent="0">
              <a:buNone/>
              <a:defRPr sz="10499"/>
            </a:lvl5pPr>
            <a:lvl6pPr marL="11999900" indent="0">
              <a:buNone/>
              <a:defRPr sz="10499"/>
            </a:lvl6pPr>
            <a:lvl7pPr marL="14399880" indent="0">
              <a:buNone/>
              <a:defRPr sz="10499"/>
            </a:lvl7pPr>
            <a:lvl8pPr marL="16799860" indent="0">
              <a:buNone/>
              <a:defRPr sz="10499"/>
            </a:lvl8pPr>
            <a:lvl9pPr marL="19199840" indent="0">
              <a:buNone/>
              <a:defRPr sz="10499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0" y="10799922"/>
            <a:ext cx="16515397" cy="20008190"/>
          </a:xfrm>
        </p:spPr>
        <p:txBody>
          <a:bodyPr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B364-8E8B-466A-94D4-5C1138C769AB}" type="datetimeFigureOut">
              <a:rPr lang="hu-HU" smtClean="0"/>
              <a:t>2023. 11. 11.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E92B9-8E25-4457-96C9-D5D9DC653D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97434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916661"/>
            <a:ext cx="44165520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9583264"/>
            <a:ext cx="44165520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33366432"/>
            <a:ext cx="11521440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2B364-8E8B-466A-94D4-5C1138C769AB}" type="datetimeFigureOut">
              <a:rPr lang="hu-HU" smtClean="0"/>
              <a:t>2023. 11. 11.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33366432"/>
            <a:ext cx="17282160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66432"/>
            <a:ext cx="11521440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E92B9-8E25-4457-96C9-D5D9DC653D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9051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799960" rtl="0" eaLnBrk="1" latinLnBrk="0" hangingPunct="1">
        <a:lnSpc>
          <a:spcPct val="90000"/>
        </a:lnSpc>
        <a:spcBef>
          <a:spcPct val="0"/>
        </a:spcBef>
        <a:buNone/>
        <a:defRPr sz="230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99990" indent="-1199990" algn="l" defTabSz="4799960" rtl="0" eaLnBrk="1" latinLnBrk="0" hangingPunct="1">
        <a:lnSpc>
          <a:spcPct val="90000"/>
        </a:lnSpc>
        <a:spcBef>
          <a:spcPts val="5249"/>
        </a:spcBef>
        <a:buFont typeface="Arial" panose="020B0604020202020204" pitchFamily="34" charset="0"/>
        <a:buChar char="•"/>
        <a:defRPr sz="14698" kern="1200">
          <a:solidFill>
            <a:schemeClr val="tx1"/>
          </a:solidFill>
          <a:latin typeface="+mn-lt"/>
          <a:ea typeface="+mn-ea"/>
          <a:cs typeface="+mn-cs"/>
        </a:defRPr>
      </a:lvl1pPr>
      <a:lvl2pPr marL="359997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12598" kern="1200">
          <a:solidFill>
            <a:schemeClr val="tx1"/>
          </a:solidFill>
          <a:latin typeface="+mn-lt"/>
          <a:ea typeface="+mn-ea"/>
          <a:cs typeface="+mn-cs"/>
        </a:defRPr>
      </a:lvl2pPr>
      <a:lvl3pPr marL="599995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10499" kern="1200">
          <a:solidFill>
            <a:schemeClr val="tx1"/>
          </a:solidFill>
          <a:latin typeface="+mn-lt"/>
          <a:ea typeface="+mn-ea"/>
          <a:cs typeface="+mn-cs"/>
        </a:defRPr>
      </a:lvl3pPr>
      <a:lvl4pPr marL="839993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4pPr>
      <a:lvl5pPr marL="1079991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5pPr>
      <a:lvl6pPr marL="1319989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6pPr>
      <a:lvl7pPr marL="1559987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7pPr>
      <a:lvl8pPr marL="1799985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8pPr>
      <a:lvl9pPr marL="2039983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1pPr>
      <a:lvl2pPr marL="239998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79996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3pPr>
      <a:lvl4pPr marL="719994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4pPr>
      <a:lvl5pPr marL="959992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5pPr>
      <a:lvl6pPr marL="1199990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6pPr>
      <a:lvl7pPr marL="1439988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7pPr>
      <a:lvl8pPr marL="1679986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8pPr>
      <a:lvl9pPr marL="1919984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Csoportba foglalás 4">
            <a:extLst>
              <a:ext uri="{FF2B5EF4-FFF2-40B4-BE49-F238E27FC236}">
                <a16:creationId xmlns:a16="http://schemas.microsoft.com/office/drawing/2014/main" id="{5246C320-DCF9-5C0D-F6AF-CE2E441FB58B}"/>
              </a:ext>
            </a:extLst>
          </p:cNvPr>
          <p:cNvGrpSpPr/>
          <p:nvPr/>
        </p:nvGrpSpPr>
        <p:grpSpPr>
          <a:xfrm>
            <a:off x="9817768" y="8855242"/>
            <a:ext cx="33062779" cy="17614232"/>
            <a:chOff x="9817768" y="8855242"/>
            <a:chExt cx="33062779" cy="17614232"/>
          </a:xfrm>
        </p:grpSpPr>
        <p:sp>
          <p:nvSpPr>
            <p:cNvPr id="3" name="Téglalap 2">
              <a:extLst>
                <a:ext uri="{FF2B5EF4-FFF2-40B4-BE49-F238E27FC236}">
                  <a16:creationId xmlns:a16="http://schemas.microsoft.com/office/drawing/2014/main" id="{C3EDB2F6-8F6C-C887-2761-576A7C5A0E91}"/>
                </a:ext>
              </a:extLst>
            </p:cNvPr>
            <p:cNvSpPr/>
            <p:nvPr/>
          </p:nvSpPr>
          <p:spPr>
            <a:xfrm>
              <a:off x="9817768" y="8855242"/>
              <a:ext cx="33062779" cy="176142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grpSp>
          <p:nvGrpSpPr>
            <p:cNvPr id="2" name="Csoportba foglalás 1">
              <a:extLst>
                <a:ext uri="{FF2B5EF4-FFF2-40B4-BE49-F238E27FC236}">
                  <a16:creationId xmlns:a16="http://schemas.microsoft.com/office/drawing/2014/main" id="{BBEED5D7-F95C-3EB5-5DE6-B73E4B752D35}"/>
                </a:ext>
              </a:extLst>
            </p:cNvPr>
            <p:cNvGrpSpPr/>
            <p:nvPr/>
          </p:nvGrpSpPr>
          <p:grpSpPr>
            <a:xfrm>
              <a:off x="12351360" y="10780819"/>
              <a:ext cx="27497285" cy="12642190"/>
              <a:chOff x="12351360" y="10780819"/>
              <a:chExt cx="27497285" cy="12642190"/>
            </a:xfrm>
          </p:grpSpPr>
          <p:cxnSp>
            <p:nvCxnSpPr>
              <p:cNvPr id="13" name="Egyenes összekötő nyíllal 12">
                <a:extLst>
                  <a:ext uri="{FF2B5EF4-FFF2-40B4-BE49-F238E27FC236}">
                    <a16:creationId xmlns:a16="http://schemas.microsoft.com/office/drawing/2014/main" id="{889AFF40-51C3-9121-4D54-CDFBA137BA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8963246" y="14917038"/>
                <a:ext cx="7396178" cy="1659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Egyenes összekötő nyíllal 7">
                <a:extLst>
                  <a:ext uri="{FF2B5EF4-FFF2-40B4-BE49-F238E27FC236}">
                    <a16:creationId xmlns:a16="http://schemas.microsoft.com/office/drawing/2014/main" id="{12B708B8-95F5-2E5A-9FB3-EE4282D806A8}"/>
                  </a:ext>
                </a:extLst>
              </p:cNvPr>
              <p:cNvCxnSpPr>
                <a:cxnSpLocks/>
                <a:stCxn id="72" idx="2"/>
                <a:endCxn id="31" idx="0"/>
              </p:cNvCxnSpPr>
              <p:nvPr/>
            </p:nvCxnSpPr>
            <p:spPr>
              <a:xfrm flipH="1">
                <a:off x="17974418" y="18555386"/>
                <a:ext cx="11617" cy="2277603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Egyenes összekötő nyíllal 3">
                <a:extLst>
                  <a:ext uri="{FF2B5EF4-FFF2-40B4-BE49-F238E27FC236}">
                    <a16:creationId xmlns:a16="http://schemas.microsoft.com/office/drawing/2014/main" id="{C704DD5D-4386-A697-28CD-A29FD2D40810}"/>
                  </a:ext>
                </a:extLst>
              </p:cNvPr>
              <p:cNvCxnSpPr>
                <a:cxnSpLocks/>
                <a:stCxn id="72" idx="2"/>
              </p:cNvCxnSpPr>
              <p:nvPr/>
            </p:nvCxnSpPr>
            <p:spPr>
              <a:xfrm flipH="1">
                <a:off x="17974418" y="18555386"/>
                <a:ext cx="11617" cy="2090061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Egyenes összekötő nyíllal 5">
                <a:extLst>
                  <a:ext uri="{FF2B5EF4-FFF2-40B4-BE49-F238E27FC236}">
                    <a16:creationId xmlns:a16="http://schemas.microsoft.com/office/drawing/2014/main" id="{8D0264A8-D59A-F26C-2A26-386C383E9020}"/>
                  </a:ext>
                </a:extLst>
              </p:cNvPr>
              <p:cNvCxnSpPr>
                <a:cxnSpLocks/>
                <a:stCxn id="74" idx="0"/>
                <a:endCxn id="57" idx="2"/>
              </p:cNvCxnSpPr>
              <p:nvPr/>
            </p:nvCxnSpPr>
            <p:spPr>
              <a:xfrm flipV="1">
                <a:off x="36128405" y="15247700"/>
                <a:ext cx="9654" cy="2183044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Egyenes összekötő nyíllal 6">
                <a:extLst>
                  <a:ext uri="{FF2B5EF4-FFF2-40B4-BE49-F238E27FC236}">
                    <a16:creationId xmlns:a16="http://schemas.microsoft.com/office/drawing/2014/main" id="{D05AF028-FCC9-C2DB-8108-E5B2E653D58E}"/>
                  </a:ext>
                </a:extLst>
              </p:cNvPr>
              <p:cNvCxnSpPr>
                <a:cxnSpLocks/>
                <a:stCxn id="74" idx="0"/>
              </p:cNvCxnSpPr>
              <p:nvPr/>
            </p:nvCxnSpPr>
            <p:spPr>
              <a:xfrm flipV="1">
                <a:off x="36128405" y="15524921"/>
                <a:ext cx="9654" cy="1905824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Egyenes összekötő nyíllal 8">
                <a:extLst>
                  <a:ext uri="{FF2B5EF4-FFF2-40B4-BE49-F238E27FC236}">
                    <a16:creationId xmlns:a16="http://schemas.microsoft.com/office/drawing/2014/main" id="{F38E11FF-6387-C20F-6753-FE2DC7EFD01B}"/>
                  </a:ext>
                </a:extLst>
              </p:cNvPr>
              <p:cNvCxnSpPr>
                <a:cxnSpLocks/>
                <a:stCxn id="74" idx="2"/>
                <a:endCxn id="47" idx="0"/>
              </p:cNvCxnSpPr>
              <p:nvPr/>
            </p:nvCxnSpPr>
            <p:spPr>
              <a:xfrm>
                <a:off x="36128405" y="18674315"/>
                <a:ext cx="9654" cy="2143028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Egyenes összekötő nyíllal 9">
                <a:extLst>
                  <a:ext uri="{FF2B5EF4-FFF2-40B4-BE49-F238E27FC236}">
                    <a16:creationId xmlns:a16="http://schemas.microsoft.com/office/drawing/2014/main" id="{3F7CA5CD-548A-23BF-CAA1-F9D895D9EEB0}"/>
                  </a:ext>
                </a:extLst>
              </p:cNvPr>
              <p:cNvCxnSpPr>
                <a:cxnSpLocks/>
                <a:stCxn id="72" idx="0"/>
                <a:endCxn id="65" idx="2"/>
              </p:cNvCxnSpPr>
              <p:nvPr/>
            </p:nvCxnSpPr>
            <p:spPr>
              <a:xfrm flipH="1" flipV="1">
                <a:off x="17986033" y="15247700"/>
                <a:ext cx="1" cy="2296652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Egyenes összekötő nyíllal 10">
                <a:extLst>
                  <a:ext uri="{FF2B5EF4-FFF2-40B4-BE49-F238E27FC236}">
                    <a16:creationId xmlns:a16="http://schemas.microsoft.com/office/drawing/2014/main" id="{10F5861A-29A6-7647-A4DA-0C24B40E835F}"/>
                  </a:ext>
                </a:extLst>
              </p:cNvPr>
              <p:cNvCxnSpPr>
                <a:cxnSpLocks/>
                <a:stCxn id="74" idx="2"/>
              </p:cNvCxnSpPr>
              <p:nvPr/>
            </p:nvCxnSpPr>
            <p:spPr>
              <a:xfrm>
                <a:off x="36128405" y="18674315"/>
                <a:ext cx="9654" cy="1939519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Egyenes összekötő nyíllal 11">
                <a:extLst>
                  <a:ext uri="{FF2B5EF4-FFF2-40B4-BE49-F238E27FC236}">
                    <a16:creationId xmlns:a16="http://schemas.microsoft.com/office/drawing/2014/main" id="{2F5BECC6-AFCD-5E8C-2565-DDD5FED62FB4}"/>
                  </a:ext>
                </a:extLst>
              </p:cNvPr>
              <p:cNvCxnSpPr>
                <a:cxnSpLocks/>
                <a:endCxn id="65" idx="3"/>
              </p:cNvCxnSpPr>
              <p:nvPr/>
            </p:nvCxnSpPr>
            <p:spPr>
              <a:xfrm flipH="1">
                <a:off x="18762811" y="14917867"/>
                <a:ext cx="7550473" cy="2486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Egyenes összekötő nyíllal 13">
                <a:extLst>
                  <a:ext uri="{FF2B5EF4-FFF2-40B4-BE49-F238E27FC236}">
                    <a16:creationId xmlns:a16="http://schemas.microsoft.com/office/drawing/2014/main" id="{11D0B867-2994-3B01-B896-D60008647837}"/>
                  </a:ext>
                </a:extLst>
              </p:cNvPr>
              <p:cNvCxnSpPr>
                <a:cxnSpLocks/>
                <a:endCxn id="57" idx="1"/>
              </p:cNvCxnSpPr>
              <p:nvPr/>
            </p:nvCxnSpPr>
            <p:spPr>
              <a:xfrm flipV="1">
                <a:off x="27576678" y="14920354"/>
                <a:ext cx="7784602" cy="2826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Egyenes összekötő nyíllal 14">
                <a:extLst>
                  <a:ext uri="{FF2B5EF4-FFF2-40B4-BE49-F238E27FC236}">
                    <a16:creationId xmlns:a16="http://schemas.microsoft.com/office/drawing/2014/main" id="{705B0B91-BA08-D833-95FA-EF0A072001E9}"/>
                  </a:ext>
                </a:extLst>
              </p:cNvPr>
              <p:cNvCxnSpPr>
                <a:cxnSpLocks/>
                <a:stCxn id="72" idx="0"/>
              </p:cNvCxnSpPr>
              <p:nvPr/>
            </p:nvCxnSpPr>
            <p:spPr>
              <a:xfrm flipH="1" flipV="1">
                <a:off x="17986033" y="15431524"/>
                <a:ext cx="1" cy="2112828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Ellipszis 20">
                <a:extLst>
                  <a:ext uri="{FF2B5EF4-FFF2-40B4-BE49-F238E27FC236}">
                    <a16:creationId xmlns:a16="http://schemas.microsoft.com/office/drawing/2014/main" id="{025E2F9B-F349-7233-E612-B19200B8DD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390355" y="22732977"/>
                <a:ext cx="1315602" cy="650326"/>
              </a:xfrm>
              <a:prstGeom prst="ellipse">
                <a:avLst/>
              </a:prstGeom>
              <a:solidFill>
                <a:srgbClr val="48DBEA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sz="1422" dirty="0">
                    <a:solidFill>
                      <a:schemeClr val="tx1"/>
                    </a:solidFill>
                  </a:rPr>
                  <a:t>Házszám</a:t>
                </a:r>
                <a:endParaRPr lang="en-US" sz="3226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Ellipszis 21">
                <a:extLst>
                  <a:ext uri="{FF2B5EF4-FFF2-40B4-BE49-F238E27FC236}">
                    <a16:creationId xmlns:a16="http://schemas.microsoft.com/office/drawing/2014/main" id="{07F52FEE-C2B1-DECF-DA85-31010F6D467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904204" y="22772683"/>
                <a:ext cx="1315602" cy="650326"/>
              </a:xfrm>
              <a:prstGeom prst="ellipse">
                <a:avLst/>
              </a:prstGeom>
              <a:solidFill>
                <a:srgbClr val="48DBEA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sz="1422" b="1" u="sng" dirty="0">
                    <a:solidFill>
                      <a:schemeClr val="tx1"/>
                    </a:solidFill>
                  </a:rPr>
                  <a:t>SID</a:t>
                </a:r>
                <a:endParaRPr lang="en-US" sz="3226" b="1" u="sng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Ellipszis 22">
                <a:extLst>
                  <a:ext uri="{FF2B5EF4-FFF2-40B4-BE49-F238E27FC236}">
                    <a16:creationId xmlns:a16="http://schemas.microsoft.com/office/drawing/2014/main" id="{DC2EE0CD-421E-712C-6F2B-F73F87F8CA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905443" y="22732977"/>
                <a:ext cx="1315602" cy="650326"/>
              </a:xfrm>
              <a:prstGeom prst="ellipse">
                <a:avLst/>
              </a:prstGeom>
              <a:solidFill>
                <a:srgbClr val="48DBEA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sz="1422" dirty="0">
                    <a:solidFill>
                      <a:schemeClr val="tx1"/>
                    </a:solidFill>
                  </a:rPr>
                  <a:t>Utca</a:t>
                </a:r>
                <a:endParaRPr lang="en-US" sz="3226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Ellipszis 23">
                <a:extLst>
                  <a:ext uri="{FF2B5EF4-FFF2-40B4-BE49-F238E27FC236}">
                    <a16:creationId xmlns:a16="http://schemas.microsoft.com/office/drawing/2014/main" id="{1D590651-19D1-EBBF-9C71-0377DEF9D4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493978" y="22772683"/>
                <a:ext cx="1315602" cy="650326"/>
              </a:xfrm>
              <a:prstGeom prst="ellipse">
                <a:avLst/>
              </a:prstGeom>
              <a:solidFill>
                <a:srgbClr val="48DBEA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sz="1422" dirty="0">
                    <a:solidFill>
                      <a:schemeClr val="tx1"/>
                    </a:solidFill>
                  </a:rPr>
                  <a:t>Szül. év</a:t>
                </a:r>
              </a:p>
            </p:txBody>
          </p:sp>
          <p:sp>
            <p:nvSpPr>
              <p:cNvPr id="25" name="Ellipszis 24">
                <a:extLst>
                  <a:ext uri="{FF2B5EF4-FFF2-40B4-BE49-F238E27FC236}">
                    <a16:creationId xmlns:a16="http://schemas.microsoft.com/office/drawing/2014/main" id="{A816C0D4-E2BA-BC7E-125F-4B3BEC9261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666961" y="22772683"/>
                <a:ext cx="1315602" cy="650326"/>
              </a:xfrm>
              <a:prstGeom prst="ellipse">
                <a:avLst/>
              </a:prstGeom>
              <a:solidFill>
                <a:srgbClr val="48DBEA"/>
              </a:solidFill>
              <a:ln w="38100" cmpd="sng">
                <a:solidFill>
                  <a:schemeClr val="tx1"/>
                </a:solidFill>
                <a:prstDash val="dash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924910"/>
                          <a:gd name="connsiteY0" fmla="*/ 228600 h 457200"/>
                          <a:gd name="connsiteX1" fmla="*/ 462455 w 924910"/>
                          <a:gd name="connsiteY1" fmla="*/ 0 h 457200"/>
                          <a:gd name="connsiteX2" fmla="*/ 924910 w 924910"/>
                          <a:gd name="connsiteY2" fmla="*/ 228600 h 457200"/>
                          <a:gd name="connsiteX3" fmla="*/ 462455 w 924910"/>
                          <a:gd name="connsiteY3" fmla="*/ 457200 h 457200"/>
                          <a:gd name="connsiteX4" fmla="*/ 0 w 924910"/>
                          <a:gd name="connsiteY4" fmla="*/ 228600 h 4572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924910" h="457200" fill="none" extrusionOk="0">
                            <a:moveTo>
                              <a:pt x="0" y="228600"/>
                            </a:moveTo>
                            <a:cubicBezTo>
                              <a:pt x="12053" y="103778"/>
                              <a:pt x="235162" y="-57857"/>
                              <a:pt x="462455" y="0"/>
                            </a:cubicBezTo>
                            <a:cubicBezTo>
                              <a:pt x="685314" y="-4984"/>
                              <a:pt x="921695" y="105375"/>
                              <a:pt x="924910" y="228600"/>
                            </a:cubicBezTo>
                            <a:cubicBezTo>
                              <a:pt x="917962" y="288597"/>
                              <a:pt x="685180" y="502618"/>
                              <a:pt x="462455" y="457200"/>
                            </a:cubicBezTo>
                            <a:cubicBezTo>
                              <a:pt x="238985" y="475080"/>
                              <a:pt x="7574" y="356673"/>
                              <a:pt x="0" y="228600"/>
                            </a:cubicBezTo>
                            <a:close/>
                          </a:path>
                          <a:path w="924910" h="457200" stroke="0" extrusionOk="0">
                            <a:moveTo>
                              <a:pt x="0" y="228600"/>
                            </a:moveTo>
                            <a:cubicBezTo>
                              <a:pt x="-55807" y="67925"/>
                              <a:pt x="161747" y="17002"/>
                              <a:pt x="462455" y="0"/>
                            </a:cubicBezTo>
                            <a:cubicBezTo>
                              <a:pt x="726292" y="1775"/>
                              <a:pt x="905652" y="102960"/>
                              <a:pt x="924910" y="228600"/>
                            </a:cubicBezTo>
                            <a:cubicBezTo>
                              <a:pt x="887220" y="391658"/>
                              <a:pt x="713150" y="483246"/>
                              <a:pt x="462455" y="457200"/>
                            </a:cubicBezTo>
                            <a:cubicBezTo>
                              <a:pt x="197725" y="452099"/>
                              <a:pt x="23501" y="366081"/>
                              <a:pt x="0" y="22860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sz="1422" dirty="0">
                    <a:solidFill>
                      <a:schemeClr val="tx1"/>
                    </a:solidFill>
                  </a:rPr>
                  <a:t>Kor</a:t>
                </a:r>
              </a:p>
            </p:txBody>
          </p:sp>
          <p:sp>
            <p:nvSpPr>
              <p:cNvPr id="26" name="Ellipszis 25">
                <a:extLst>
                  <a:ext uri="{FF2B5EF4-FFF2-40B4-BE49-F238E27FC236}">
                    <a16:creationId xmlns:a16="http://schemas.microsoft.com/office/drawing/2014/main" id="{731E934E-7238-05AE-245D-ECE997F951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100098" y="22772683"/>
                <a:ext cx="1315602" cy="650326"/>
              </a:xfrm>
              <a:prstGeom prst="ellipse">
                <a:avLst/>
              </a:prstGeom>
              <a:solidFill>
                <a:srgbClr val="48DBEA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sz="1422" dirty="0">
                    <a:solidFill>
                      <a:schemeClr val="tx1"/>
                    </a:solidFill>
                  </a:rPr>
                  <a:t>Név</a:t>
                </a:r>
                <a:endParaRPr lang="en-US" sz="3226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Ellipszis 26">
                <a:extLst>
                  <a:ext uri="{FF2B5EF4-FFF2-40B4-BE49-F238E27FC236}">
                    <a16:creationId xmlns:a16="http://schemas.microsoft.com/office/drawing/2014/main" id="{33E8DDFB-198F-B4EF-904F-D57CA9B4117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75268" y="22732977"/>
                <a:ext cx="1315602" cy="650326"/>
              </a:xfrm>
              <a:prstGeom prst="ellipse">
                <a:avLst/>
              </a:prstGeom>
              <a:solidFill>
                <a:srgbClr val="48DBEA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sz="1422" dirty="0">
                    <a:solidFill>
                      <a:schemeClr val="tx1"/>
                    </a:solidFill>
                  </a:rPr>
                  <a:t>Város</a:t>
                </a:r>
                <a:endParaRPr lang="en-US" sz="3226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Ellipszis 28">
                <a:extLst>
                  <a:ext uri="{FF2B5EF4-FFF2-40B4-BE49-F238E27FC236}">
                    <a16:creationId xmlns:a16="http://schemas.microsoft.com/office/drawing/2014/main" id="{ECCD9BC7-68B6-896D-8CB5-C3C01C48227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277934" y="22732977"/>
                <a:ext cx="1315602" cy="650326"/>
              </a:xfrm>
              <a:prstGeom prst="ellipse">
                <a:avLst/>
              </a:prstGeom>
              <a:ln w="38100">
                <a:solidFill>
                  <a:srgbClr val="48DBE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sz="1422" dirty="0">
                    <a:solidFill>
                      <a:schemeClr val="tx1"/>
                    </a:solidFill>
                  </a:rPr>
                  <a:t>Név</a:t>
                </a:r>
                <a:endParaRPr lang="en-US" sz="3226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Ellipszis 29">
                <a:extLst>
                  <a:ext uri="{FF2B5EF4-FFF2-40B4-BE49-F238E27FC236}">
                    <a16:creationId xmlns:a16="http://schemas.microsoft.com/office/drawing/2014/main" id="{DFFF5756-E782-C28C-E3ED-D086AAA791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280805" y="22733230"/>
                <a:ext cx="1324433" cy="654693"/>
              </a:xfrm>
              <a:prstGeom prst="ellipse">
                <a:avLst/>
              </a:prstGeom>
              <a:solidFill>
                <a:srgbClr val="48DBEA"/>
              </a:solidFill>
              <a:ln w="57150" cap="sq" cmpd="dbl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hu-HU" sz="1422" dirty="0">
                    <a:solidFill>
                      <a:schemeClr val="tx1"/>
                    </a:solidFill>
                  </a:rPr>
                  <a:t>Telefonszám</a:t>
                </a:r>
                <a:endParaRPr lang="en-US" sz="2276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Téglalap 30">
                <a:extLst>
                  <a:ext uri="{FF2B5EF4-FFF2-40B4-BE49-F238E27FC236}">
                    <a16:creationId xmlns:a16="http://schemas.microsoft.com/office/drawing/2014/main" id="{ACFDCD02-C3FF-BA0B-F6FE-FC3DFA752100}"/>
                  </a:ext>
                </a:extLst>
              </p:cNvPr>
              <p:cNvSpPr/>
              <p:nvPr/>
            </p:nvSpPr>
            <p:spPr>
              <a:xfrm>
                <a:off x="17197639" y="20832989"/>
                <a:ext cx="1553557" cy="65469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sz="2276" dirty="0">
                    <a:solidFill>
                      <a:schemeClr val="tx1"/>
                    </a:solidFill>
                  </a:rPr>
                  <a:t>Sofőr</a:t>
                </a:r>
                <a:endParaRPr lang="en-US" sz="2845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Ellipszis 40">
                <a:extLst>
                  <a:ext uri="{FF2B5EF4-FFF2-40B4-BE49-F238E27FC236}">
                    <a16:creationId xmlns:a16="http://schemas.microsoft.com/office/drawing/2014/main" id="{C2DD08E0-75FF-AE15-3DDA-23EC8A71645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400803" y="22701837"/>
                <a:ext cx="1315602" cy="650326"/>
              </a:xfrm>
              <a:prstGeom prst="ellipse">
                <a:avLst/>
              </a:prstGeom>
              <a:solidFill>
                <a:srgbClr val="48DBEA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sz="1422" b="1" u="sng" dirty="0">
                    <a:solidFill>
                      <a:schemeClr val="tx1"/>
                    </a:solidFill>
                  </a:rPr>
                  <a:t>MID</a:t>
                </a:r>
                <a:endParaRPr lang="en-US" sz="3226" b="1" u="sng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Ellipszis 42">
                <a:extLst>
                  <a:ext uri="{FF2B5EF4-FFF2-40B4-BE49-F238E27FC236}">
                    <a16:creationId xmlns:a16="http://schemas.microsoft.com/office/drawing/2014/main" id="{C50AE48A-78EA-4C80-0E6C-D27142BE7A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715247" y="22721693"/>
                <a:ext cx="1315602" cy="650326"/>
              </a:xfrm>
              <a:prstGeom prst="ellipse">
                <a:avLst/>
              </a:prstGeom>
              <a:solidFill>
                <a:srgbClr val="48DBEA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hu-HU" sz="1422" dirty="0">
                    <a:solidFill>
                      <a:schemeClr val="tx1"/>
                    </a:solidFill>
                  </a:rPr>
                  <a:t>Fedett (O)</a:t>
                </a:r>
              </a:p>
            </p:txBody>
          </p:sp>
          <p:sp>
            <p:nvSpPr>
              <p:cNvPr id="44" name="Ellipszis 43">
                <a:extLst>
                  <a:ext uri="{FF2B5EF4-FFF2-40B4-BE49-F238E27FC236}">
                    <a16:creationId xmlns:a16="http://schemas.microsoft.com/office/drawing/2014/main" id="{90C4C485-877C-55B1-A939-30C0C11388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868135" y="22701837"/>
                <a:ext cx="1315602" cy="650326"/>
              </a:xfrm>
              <a:prstGeom prst="ellipse">
                <a:avLst/>
              </a:prstGeom>
              <a:solidFill>
                <a:srgbClr val="48DBEA">
                  <a:alpha val="99000"/>
                </a:srgbClr>
              </a:solidFill>
              <a:ln w="38100" cmpd="sng">
                <a:solidFill>
                  <a:schemeClr val="tx1"/>
                </a:solidFill>
                <a:prstDash val="dash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924910"/>
                          <a:gd name="connsiteY0" fmla="*/ 228600 h 457200"/>
                          <a:gd name="connsiteX1" fmla="*/ 462455 w 924910"/>
                          <a:gd name="connsiteY1" fmla="*/ 0 h 457200"/>
                          <a:gd name="connsiteX2" fmla="*/ 924910 w 924910"/>
                          <a:gd name="connsiteY2" fmla="*/ 228600 h 457200"/>
                          <a:gd name="connsiteX3" fmla="*/ 462455 w 924910"/>
                          <a:gd name="connsiteY3" fmla="*/ 457200 h 457200"/>
                          <a:gd name="connsiteX4" fmla="*/ 0 w 924910"/>
                          <a:gd name="connsiteY4" fmla="*/ 228600 h 4572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924910" h="457200" fill="none" extrusionOk="0">
                            <a:moveTo>
                              <a:pt x="0" y="228600"/>
                            </a:moveTo>
                            <a:cubicBezTo>
                              <a:pt x="12053" y="103778"/>
                              <a:pt x="235162" y="-57857"/>
                              <a:pt x="462455" y="0"/>
                            </a:cubicBezTo>
                            <a:cubicBezTo>
                              <a:pt x="685314" y="-4984"/>
                              <a:pt x="921695" y="105375"/>
                              <a:pt x="924910" y="228600"/>
                            </a:cubicBezTo>
                            <a:cubicBezTo>
                              <a:pt x="917962" y="288597"/>
                              <a:pt x="685180" y="502618"/>
                              <a:pt x="462455" y="457200"/>
                            </a:cubicBezTo>
                            <a:cubicBezTo>
                              <a:pt x="238985" y="475080"/>
                              <a:pt x="7574" y="356673"/>
                              <a:pt x="0" y="228600"/>
                            </a:cubicBezTo>
                            <a:close/>
                          </a:path>
                          <a:path w="924910" h="457200" stroke="0" extrusionOk="0">
                            <a:moveTo>
                              <a:pt x="0" y="228600"/>
                            </a:moveTo>
                            <a:cubicBezTo>
                              <a:pt x="-55807" y="67925"/>
                              <a:pt x="161747" y="17002"/>
                              <a:pt x="462455" y="0"/>
                            </a:cubicBezTo>
                            <a:cubicBezTo>
                              <a:pt x="726292" y="1775"/>
                              <a:pt x="905652" y="102960"/>
                              <a:pt x="924910" y="228600"/>
                            </a:cubicBezTo>
                            <a:cubicBezTo>
                              <a:pt x="887220" y="391658"/>
                              <a:pt x="713150" y="483246"/>
                              <a:pt x="462455" y="457200"/>
                            </a:cubicBezTo>
                            <a:cubicBezTo>
                              <a:pt x="197725" y="452099"/>
                              <a:pt x="23501" y="366081"/>
                              <a:pt x="0" y="22860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hu-HU" sz="1422" dirty="0">
                    <a:solidFill>
                      <a:schemeClr val="tx1"/>
                    </a:solidFill>
                  </a:rPr>
                  <a:t>Következő érkező busz</a:t>
                </a:r>
              </a:p>
            </p:txBody>
          </p:sp>
          <p:sp>
            <p:nvSpPr>
              <p:cNvPr id="45" name="Ellipszis 44">
                <a:extLst>
                  <a:ext uri="{FF2B5EF4-FFF2-40B4-BE49-F238E27FC236}">
                    <a16:creationId xmlns:a16="http://schemas.microsoft.com/office/drawing/2014/main" id="{7FD9063A-66E6-EF6B-1393-7B54209A2B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53691" y="22701837"/>
                <a:ext cx="1315602" cy="650326"/>
              </a:xfrm>
              <a:prstGeom prst="ellipse">
                <a:avLst/>
              </a:prstGeom>
              <a:solidFill>
                <a:srgbClr val="48DBEA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hu-HU" sz="1422" dirty="0">
                    <a:solidFill>
                      <a:schemeClr val="tx1"/>
                    </a:solidFill>
                  </a:rPr>
                  <a:t>Férőhely (O)</a:t>
                </a:r>
                <a:endParaRPr lang="en-US" sz="3226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Téglalap 46">
                <a:extLst>
                  <a:ext uri="{FF2B5EF4-FFF2-40B4-BE49-F238E27FC236}">
                    <a16:creationId xmlns:a16="http://schemas.microsoft.com/office/drawing/2014/main" id="{0ED8465E-0A63-5D33-E790-74435B24577A}"/>
                  </a:ext>
                </a:extLst>
              </p:cNvPr>
              <p:cNvSpPr/>
              <p:nvPr/>
            </p:nvSpPr>
            <p:spPr>
              <a:xfrm>
                <a:off x="35361280" y="20817343"/>
                <a:ext cx="1553557" cy="65469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sz="2276" dirty="0">
                    <a:solidFill>
                      <a:schemeClr val="tx1"/>
                    </a:solidFill>
                  </a:rPr>
                  <a:t>Megálló</a:t>
                </a:r>
                <a:endParaRPr lang="en-US" sz="2845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Ellipszis 54">
                <a:extLst>
                  <a:ext uri="{FF2B5EF4-FFF2-40B4-BE49-F238E27FC236}">
                    <a16:creationId xmlns:a16="http://schemas.microsoft.com/office/drawing/2014/main" id="{9C1DF302-E213-B9E8-1435-916CF54E48A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470604" y="12121644"/>
                <a:ext cx="1315602" cy="650326"/>
              </a:xfrm>
              <a:prstGeom prst="ellipse">
                <a:avLst/>
              </a:prstGeom>
              <a:solidFill>
                <a:srgbClr val="48DBEA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sz="1422" b="1" u="sng" dirty="0">
                    <a:solidFill>
                      <a:schemeClr val="tx1"/>
                    </a:solidFill>
                  </a:rPr>
                  <a:t>ÚID</a:t>
                </a:r>
                <a:endParaRPr lang="en-US" sz="3226" b="1" u="sng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Ellipszis 55">
                <a:extLst>
                  <a:ext uri="{FF2B5EF4-FFF2-40B4-BE49-F238E27FC236}">
                    <a16:creationId xmlns:a16="http://schemas.microsoft.com/office/drawing/2014/main" id="{CA952660-3BEB-6D69-A24B-C3DD5287D2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525935" y="12081471"/>
                <a:ext cx="1315602" cy="650326"/>
              </a:xfrm>
              <a:prstGeom prst="ellipse">
                <a:avLst/>
              </a:prstGeom>
              <a:solidFill>
                <a:srgbClr val="48DBEA">
                  <a:alpha val="99000"/>
                </a:srgbClr>
              </a:solidFill>
              <a:ln w="38100" cmpd="sng">
                <a:solidFill>
                  <a:schemeClr val="tx1"/>
                </a:solidFill>
                <a:prstDash val="dash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924910"/>
                          <a:gd name="connsiteY0" fmla="*/ 228600 h 457200"/>
                          <a:gd name="connsiteX1" fmla="*/ 462455 w 924910"/>
                          <a:gd name="connsiteY1" fmla="*/ 0 h 457200"/>
                          <a:gd name="connsiteX2" fmla="*/ 924910 w 924910"/>
                          <a:gd name="connsiteY2" fmla="*/ 228600 h 457200"/>
                          <a:gd name="connsiteX3" fmla="*/ 462455 w 924910"/>
                          <a:gd name="connsiteY3" fmla="*/ 457200 h 457200"/>
                          <a:gd name="connsiteX4" fmla="*/ 0 w 924910"/>
                          <a:gd name="connsiteY4" fmla="*/ 228600 h 4572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924910" h="457200" fill="none" extrusionOk="0">
                            <a:moveTo>
                              <a:pt x="0" y="228600"/>
                            </a:moveTo>
                            <a:cubicBezTo>
                              <a:pt x="12053" y="103778"/>
                              <a:pt x="235162" y="-57857"/>
                              <a:pt x="462455" y="0"/>
                            </a:cubicBezTo>
                            <a:cubicBezTo>
                              <a:pt x="685314" y="-4984"/>
                              <a:pt x="921695" y="105375"/>
                              <a:pt x="924910" y="228600"/>
                            </a:cubicBezTo>
                            <a:cubicBezTo>
                              <a:pt x="917962" y="288597"/>
                              <a:pt x="685180" y="502618"/>
                              <a:pt x="462455" y="457200"/>
                            </a:cubicBezTo>
                            <a:cubicBezTo>
                              <a:pt x="238985" y="475080"/>
                              <a:pt x="7574" y="356673"/>
                              <a:pt x="0" y="228600"/>
                            </a:cubicBezTo>
                            <a:close/>
                          </a:path>
                          <a:path w="924910" h="457200" stroke="0" extrusionOk="0">
                            <a:moveTo>
                              <a:pt x="0" y="228600"/>
                            </a:moveTo>
                            <a:cubicBezTo>
                              <a:pt x="-55807" y="67925"/>
                              <a:pt x="161747" y="17002"/>
                              <a:pt x="462455" y="0"/>
                            </a:cubicBezTo>
                            <a:cubicBezTo>
                              <a:pt x="726292" y="1775"/>
                              <a:pt x="905652" y="102960"/>
                              <a:pt x="924910" y="228600"/>
                            </a:cubicBezTo>
                            <a:cubicBezTo>
                              <a:pt x="887220" y="391658"/>
                              <a:pt x="713150" y="483246"/>
                              <a:pt x="462455" y="457200"/>
                            </a:cubicBezTo>
                            <a:cubicBezTo>
                              <a:pt x="197725" y="452099"/>
                              <a:pt x="23501" y="366081"/>
                              <a:pt x="0" y="22860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hu-HU" sz="1422" dirty="0">
                    <a:solidFill>
                      <a:schemeClr val="tx1"/>
                    </a:solidFill>
                  </a:rPr>
                  <a:t>Teljes hossz</a:t>
                </a:r>
              </a:p>
            </p:txBody>
          </p:sp>
          <p:sp>
            <p:nvSpPr>
              <p:cNvPr id="57" name="Téglalap 56">
                <a:extLst>
                  <a:ext uri="{FF2B5EF4-FFF2-40B4-BE49-F238E27FC236}">
                    <a16:creationId xmlns:a16="http://schemas.microsoft.com/office/drawing/2014/main" id="{9F8782E4-26CF-B027-7EF0-635CF333881E}"/>
                  </a:ext>
                </a:extLst>
              </p:cNvPr>
              <p:cNvSpPr/>
              <p:nvPr/>
            </p:nvSpPr>
            <p:spPr>
              <a:xfrm>
                <a:off x="35361280" y="14593007"/>
                <a:ext cx="1553557" cy="65469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sz="2276" dirty="0">
                    <a:solidFill>
                      <a:schemeClr val="tx1"/>
                    </a:solidFill>
                  </a:rPr>
                  <a:t>Útvonal</a:t>
                </a:r>
                <a:endParaRPr lang="en-US" sz="2845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8" name="Egyenes összekötő 57">
                <a:extLst>
                  <a:ext uri="{FF2B5EF4-FFF2-40B4-BE49-F238E27FC236}">
                    <a16:creationId xmlns:a16="http://schemas.microsoft.com/office/drawing/2014/main" id="{DBB99A02-BFD8-6699-DC48-F9D981CFDB04}"/>
                  </a:ext>
                </a:extLst>
              </p:cNvPr>
              <p:cNvCxnSpPr>
                <a:cxnSpLocks/>
                <a:stCxn id="56" idx="4"/>
                <a:endCxn id="57" idx="0"/>
              </p:cNvCxnSpPr>
              <p:nvPr/>
            </p:nvCxnSpPr>
            <p:spPr>
              <a:xfrm>
                <a:off x="34183737" y="12731797"/>
                <a:ext cx="1954322" cy="186121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Ellipszis 58">
                <a:extLst>
                  <a:ext uri="{FF2B5EF4-FFF2-40B4-BE49-F238E27FC236}">
                    <a16:creationId xmlns:a16="http://schemas.microsoft.com/office/drawing/2014/main" id="{65A0FBE5-8223-0769-F4FC-A7265041B14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372377" y="10780819"/>
                <a:ext cx="1315602" cy="650326"/>
              </a:xfrm>
              <a:prstGeom prst="ellipse">
                <a:avLst/>
              </a:prstGeom>
              <a:solidFill>
                <a:srgbClr val="48DBEA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sz="1422" dirty="0">
                    <a:solidFill>
                      <a:schemeClr val="tx1"/>
                    </a:solidFill>
                  </a:rPr>
                  <a:t>Márka</a:t>
                </a:r>
                <a:endParaRPr lang="en-US" sz="3226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Ellipszis 59">
                <a:extLst>
                  <a:ext uri="{FF2B5EF4-FFF2-40B4-BE49-F238E27FC236}">
                    <a16:creationId xmlns:a16="http://schemas.microsoft.com/office/drawing/2014/main" id="{885B9C1C-CAE5-9550-F35C-8BE21CA44D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351360" y="12081471"/>
                <a:ext cx="1315602" cy="650326"/>
              </a:xfrm>
              <a:prstGeom prst="ellipse">
                <a:avLst/>
              </a:prstGeom>
              <a:solidFill>
                <a:srgbClr val="48DBEA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sz="1422" b="1" u="sng" dirty="0">
                    <a:solidFill>
                      <a:schemeClr val="tx1"/>
                    </a:solidFill>
                  </a:rPr>
                  <a:t>BID</a:t>
                </a:r>
                <a:endParaRPr lang="en-US" sz="3226" b="1" u="sng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Ellipszis 60">
                <a:extLst>
                  <a:ext uri="{FF2B5EF4-FFF2-40B4-BE49-F238E27FC236}">
                    <a16:creationId xmlns:a16="http://schemas.microsoft.com/office/drawing/2014/main" id="{DBD0A149-0B78-135D-A092-5C22C97B09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37106" y="12096068"/>
                <a:ext cx="1315602" cy="650326"/>
              </a:xfrm>
              <a:prstGeom prst="ellipse">
                <a:avLst/>
              </a:prstGeom>
              <a:solidFill>
                <a:srgbClr val="48DBEA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sz="1422" dirty="0">
                    <a:solidFill>
                      <a:schemeClr val="tx1"/>
                    </a:solidFill>
                  </a:rPr>
                  <a:t>Férőhely</a:t>
                </a:r>
              </a:p>
            </p:txBody>
          </p:sp>
          <p:sp>
            <p:nvSpPr>
              <p:cNvPr id="62" name="Ellipszis 61">
                <a:extLst>
                  <a:ext uri="{FF2B5EF4-FFF2-40B4-BE49-F238E27FC236}">
                    <a16:creationId xmlns:a16="http://schemas.microsoft.com/office/drawing/2014/main" id="{0FB01C12-166C-0D3B-757E-FFD18B21B1F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181774" y="12096068"/>
                <a:ext cx="1315602" cy="650326"/>
              </a:xfrm>
              <a:prstGeom prst="ellipse">
                <a:avLst/>
              </a:prstGeom>
              <a:solidFill>
                <a:srgbClr val="48DBEA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hu-HU" sz="1422" dirty="0">
                    <a:solidFill>
                      <a:schemeClr val="tx1"/>
                    </a:solidFill>
                  </a:rPr>
                  <a:t>Rendszám</a:t>
                </a:r>
                <a:endParaRPr lang="en-US" sz="3226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Ellipszis 62">
                <a:extLst>
                  <a:ext uri="{FF2B5EF4-FFF2-40B4-BE49-F238E27FC236}">
                    <a16:creationId xmlns:a16="http://schemas.microsoft.com/office/drawing/2014/main" id="{5AE3030A-863E-1872-DCD7-C4EA91379A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119275" y="10787503"/>
                <a:ext cx="1315602" cy="650326"/>
              </a:xfrm>
              <a:prstGeom prst="ellipse">
                <a:avLst/>
              </a:prstGeom>
              <a:solidFill>
                <a:srgbClr val="48DBEA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hu-HU" sz="1422" dirty="0">
                    <a:solidFill>
                      <a:schemeClr val="tx1"/>
                    </a:solidFill>
                  </a:rPr>
                  <a:t>Üzemanyag</a:t>
                </a:r>
                <a:endParaRPr lang="en-US" sz="3226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Ellipszis 63">
                <a:extLst>
                  <a:ext uri="{FF2B5EF4-FFF2-40B4-BE49-F238E27FC236}">
                    <a16:creationId xmlns:a16="http://schemas.microsoft.com/office/drawing/2014/main" id="{0ACB327D-625A-E67A-D3D1-B8D2B60BC8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294233" y="12088155"/>
                <a:ext cx="1315602" cy="650326"/>
              </a:xfrm>
              <a:prstGeom prst="ellipse">
                <a:avLst/>
              </a:prstGeom>
              <a:solidFill>
                <a:srgbClr val="48DBEA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sz="1422" dirty="0">
                    <a:solidFill>
                      <a:schemeClr val="tx1"/>
                    </a:solidFill>
                  </a:rPr>
                  <a:t>Típus</a:t>
                </a:r>
                <a:endParaRPr lang="en-US" sz="3226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Téglalap 64">
                <a:extLst>
                  <a:ext uri="{FF2B5EF4-FFF2-40B4-BE49-F238E27FC236}">
                    <a16:creationId xmlns:a16="http://schemas.microsoft.com/office/drawing/2014/main" id="{EBB48424-24C3-B160-BB3D-36D8C9D9C477}"/>
                  </a:ext>
                </a:extLst>
              </p:cNvPr>
              <p:cNvSpPr/>
              <p:nvPr/>
            </p:nvSpPr>
            <p:spPr>
              <a:xfrm>
                <a:off x="17209254" y="14593007"/>
                <a:ext cx="1553557" cy="65469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sz="2276" dirty="0">
                    <a:solidFill>
                      <a:schemeClr val="tx1"/>
                    </a:solidFill>
                  </a:rPr>
                  <a:t>Busz</a:t>
                </a:r>
                <a:endParaRPr lang="en-US" sz="2845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6" name="Egyenes összekötő 65">
                <a:extLst>
                  <a:ext uri="{FF2B5EF4-FFF2-40B4-BE49-F238E27FC236}">
                    <a16:creationId xmlns:a16="http://schemas.microsoft.com/office/drawing/2014/main" id="{298C1368-5C63-A08B-E3A3-5F3FF84E5ED7}"/>
                  </a:ext>
                </a:extLst>
              </p:cNvPr>
              <p:cNvCxnSpPr>
                <a:cxnSpLocks/>
                <a:stCxn id="65" idx="1"/>
                <a:endCxn id="60" idx="4"/>
              </p:cNvCxnSpPr>
              <p:nvPr/>
            </p:nvCxnSpPr>
            <p:spPr>
              <a:xfrm flipH="1" flipV="1">
                <a:off x="13009161" y="12731798"/>
                <a:ext cx="4200093" cy="218855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Egyenes összekötő 66">
                <a:extLst>
                  <a:ext uri="{FF2B5EF4-FFF2-40B4-BE49-F238E27FC236}">
                    <a16:creationId xmlns:a16="http://schemas.microsoft.com/office/drawing/2014/main" id="{FB445956-79F5-A937-09F2-14B869D5831E}"/>
                  </a:ext>
                </a:extLst>
              </p:cNvPr>
              <p:cNvCxnSpPr>
                <a:cxnSpLocks/>
                <a:stCxn id="64" idx="0"/>
                <a:endCxn id="59" idx="4"/>
              </p:cNvCxnSpPr>
              <p:nvPr/>
            </p:nvCxnSpPr>
            <p:spPr>
              <a:xfrm flipH="1" flipV="1">
                <a:off x="14030178" y="11431146"/>
                <a:ext cx="921856" cy="65701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Egyenes összekötő 67">
                <a:extLst>
                  <a:ext uri="{FF2B5EF4-FFF2-40B4-BE49-F238E27FC236}">
                    <a16:creationId xmlns:a16="http://schemas.microsoft.com/office/drawing/2014/main" id="{21880DAA-8EA8-E02D-4E65-D07F9428A2FA}"/>
                  </a:ext>
                </a:extLst>
              </p:cNvPr>
              <p:cNvCxnSpPr>
                <a:cxnSpLocks/>
                <a:stCxn id="64" idx="0"/>
                <a:endCxn id="63" idx="4"/>
              </p:cNvCxnSpPr>
              <p:nvPr/>
            </p:nvCxnSpPr>
            <p:spPr>
              <a:xfrm flipV="1">
                <a:off x="14952035" y="11437829"/>
                <a:ext cx="825042" cy="65032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Ellipszis 68">
                <a:extLst>
                  <a:ext uri="{FF2B5EF4-FFF2-40B4-BE49-F238E27FC236}">
                    <a16:creationId xmlns:a16="http://schemas.microsoft.com/office/drawing/2014/main" id="{83F7AC7C-6F6E-C131-447B-2A26956B96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122853" y="12096070"/>
                <a:ext cx="1315602" cy="650326"/>
              </a:xfrm>
              <a:prstGeom prst="ellipse">
                <a:avLst/>
              </a:prstGeom>
              <a:solidFill>
                <a:srgbClr val="48DBEA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hu-HU" sz="1422" dirty="0">
                    <a:solidFill>
                      <a:schemeClr val="tx1"/>
                    </a:solidFill>
                  </a:rPr>
                  <a:t>Üzemanyag szint</a:t>
                </a:r>
                <a:endParaRPr lang="en-US" sz="3226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Ellipszis 69">
                <a:extLst>
                  <a:ext uri="{FF2B5EF4-FFF2-40B4-BE49-F238E27FC236}">
                    <a16:creationId xmlns:a16="http://schemas.microsoft.com/office/drawing/2014/main" id="{1D719557-57AB-3268-370C-EE790E03FA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067521" y="12096070"/>
                <a:ext cx="1315602" cy="650326"/>
              </a:xfrm>
              <a:prstGeom prst="ellipse">
                <a:avLst/>
              </a:prstGeom>
              <a:solidFill>
                <a:srgbClr val="48DBEA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hu-HU" sz="1422" dirty="0">
                    <a:solidFill>
                      <a:schemeClr val="tx1"/>
                    </a:solidFill>
                  </a:rPr>
                  <a:t>Fogyasztás</a:t>
                </a:r>
                <a:endParaRPr lang="en-US" sz="1494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Rombusz 71">
                <a:extLst>
                  <a:ext uri="{FF2B5EF4-FFF2-40B4-BE49-F238E27FC236}">
                    <a16:creationId xmlns:a16="http://schemas.microsoft.com/office/drawing/2014/main" id="{6C7C9C37-A6A0-B393-D780-1639F9D9FD94}"/>
                  </a:ext>
                </a:extLst>
              </p:cNvPr>
              <p:cNvSpPr/>
              <p:nvPr/>
            </p:nvSpPr>
            <p:spPr>
              <a:xfrm>
                <a:off x="17136907" y="17544353"/>
                <a:ext cx="1698254" cy="1011034"/>
              </a:xfrm>
              <a:prstGeom prst="diamond">
                <a:avLst/>
              </a:prstGeom>
              <a:solidFill>
                <a:srgbClr val="F2646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hu-HU" sz="2276" dirty="0">
                    <a:solidFill>
                      <a:schemeClr val="tx1"/>
                    </a:solidFill>
                  </a:rPr>
                  <a:t>Vezeti</a:t>
                </a:r>
                <a:endParaRPr lang="en-US" sz="1422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Rombusz 72">
                <a:extLst>
                  <a:ext uri="{FF2B5EF4-FFF2-40B4-BE49-F238E27FC236}">
                    <a16:creationId xmlns:a16="http://schemas.microsoft.com/office/drawing/2014/main" id="{C3861124-D3B4-B3EE-846B-113445B4DBA1}"/>
                  </a:ext>
                </a:extLst>
              </p:cNvPr>
              <p:cNvSpPr/>
              <p:nvPr/>
            </p:nvSpPr>
            <p:spPr>
              <a:xfrm>
                <a:off x="26066414" y="14420491"/>
                <a:ext cx="1698254" cy="1011034"/>
              </a:xfrm>
              <a:prstGeom prst="diamond">
                <a:avLst/>
              </a:prstGeom>
              <a:solidFill>
                <a:srgbClr val="F2646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sz="2276" dirty="0">
                    <a:solidFill>
                      <a:schemeClr val="tx1"/>
                    </a:solidFill>
                  </a:rPr>
                  <a:t>Járat</a:t>
                </a:r>
                <a:endParaRPr lang="en-US" sz="1422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Rombusz 73">
                <a:extLst>
                  <a:ext uri="{FF2B5EF4-FFF2-40B4-BE49-F238E27FC236}">
                    <a16:creationId xmlns:a16="http://schemas.microsoft.com/office/drawing/2014/main" id="{094C4028-3DDB-37A7-2C8E-E6B441E6C2F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083978" y="17430744"/>
                <a:ext cx="2088854" cy="1243571"/>
              </a:xfrm>
              <a:prstGeom prst="diamond">
                <a:avLst/>
              </a:prstGeom>
              <a:solidFill>
                <a:srgbClr val="F2646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hu-HU" sz="2276" dirty="0">
                    <a:solidFill>
                      <a:schemeClr val="tx1"/>
                    </a:solidFill>
                  </a:rPr>
                  <a:t>Megállás</a:t>
                </a:r>
                <a:endParaRPr lang="en-US" sz="1422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Ellipszis 74">
                <a:extLst>
                  <a:ext uri="{FF2B5EF4-FFF2-40B4-BE49-F238E27FC236}">
                    <a16:creationId xmlns:a16="http://schemas.microsoft.com/office/drawing/2014/main" id="{431792A2-F3C2-AB7B-66AD-8981D09953B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394596" y="16171069"/>
                <a:ext cx="1315602" cy="650326"/>
              </a:xfrm>
              <a:prstGeom prst="ellipse">
                <a:avLst/>
              </a:prstGeom>
              <a:solidFill>
                <a:srgbClr val="48DBEA">
                  <a:alpha val="99000"/>
                </a:srgbClr>
              </a:solidFill>
              <a:ln w="38100" cmpd="sng">
                <a:solidFill>
                  <a:schemeClr val="tx1"/>
                </a:solidFill>
                <a:prstDash val="dash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924910"/>
                          <a:gd name="connsiteY0" fmla="*/ 228600 h 457200"/>
                          <a:gd name="connsiteX1" fmla="*/ 462455 w 924910"/>
                          <a:gd name="connsiteY1" fmla="*/ 0 h 457200"/>
                          <a:gd name="connsiteX2" fmla="*/ 924910 w 924910"/>
                          <a:gd name="connsiteY2" fmla="*/ 228600 h 457200"/>
                          <a:gd name="connsiteX3" fmla="*/ 462455 w 924910"/>
                          <a:gd name="connsiteY3" fmla="*/ 457200 h 457200"/>
                          <a:gd name="connsiteX4" fmla="*/ 0 w 924910"/>
                          <a:gd name="connsiteY4" fmla="*/ 228600 h 4572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924910" h="457200" fill="none" extrusionOk="0">
                            <a:moveTo>
                              <a:pt x="0" y="228600"/>
                            </a:moveTo>
                            <a:cubicBezTo>
                              <a:pt x="12053" y="103778"/>
                              <a:pt x="235162" y="-57857"/>
                              <a:pt x="462455" y="0"/>
                            </a:cubicBezTo>
                            <a:cubicBezTo>
                              <a:pt x="685314" y="-4984"/>
                              <a:pt x="921695" y="105375"/>
                              <a:pt x="924910" y="228600"/>
                            </a:cubicBezTo>
                            <a:cubicBezTo>
                              <a:pt x="917962" y="288597"/>
                              <a:pt x="685180" y="502618"/>
                              <a:pt x="462455" y="457200"/>
                            </a:cubicBezTo>
                            <a:cubicBezTo>
                              <a:pt x="238985" y="475080"/>
                              <a:pt x="7574" y="356673"/>
                              <a:pt x="0" y="228600"/>
                            </a:cubicBezTo>
                            <a:close/>
                          </a:path>
                          <a:path w="924910" h="457200" stroke="0" extrusionOk="0">
                            <a:moveTo>
                              <a:pt x="0" y="228600"/>
                            </a:moveTo>
                            <a:cubicBezTo>
                              <a:pt x="-55807" y="67925"/>
                              <a:pt x="161747" y="17002"/>
                              <a:pt x="462455" y="0"/>
                            </a:cubicBezTo>
                            <a:cubicBezTo>
                              <a:pt x="726292" y="1775"/>
                              <a:pt x="905652" y="102960"/>
                              <a:pt x="924910" y="228600"/>
                            </a:cubicBezTo>
                            <a:cubicBezTo>
                              <a:pt x="887220" y="391658"/>
                              <a:pt x="713150" y="483246"/>
                              <a:pt x="462455" y="457200"/>
                            </a:cubicBezTo>
                            <a:cubicBezTo>
                              <a:pt x="197725" y="452099"/>
                              <a:pt x="23501" y="366081"/>
                              <a:pt x="0" y="22860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hu-HU" sz="1422" dirty="0">
                    <a:solidFill>
                      <a:schemeClr val="tx1"/>
                    </a:solidFill>
                  </a:rPr>
                  <a:t>Menetidő</a:t>
                </a:r>
              </a:p>
            </p:txBody>
          </p:sp>
          <p:sp>
            <p:nvSpPr>
              <p:cNvPr id="76" name="Ellipszis 75">
                <a:extLst>
                  <a:ext uri="{FF2B5EF4-FFF2-40B4-BE49-F238E27FC236}">
                    <a16:creationId xmlns:a16="http://schemas.microsoft.com/office/drawing/2014/main" id="{D334F67B-BFB8-894C-FB98-5365F0D4A1C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197915" y="16164271"/>
                <a:ext cx="1315602" cy="650326"/>
              </a:xfrm>
              <a:prstGeom prst="ellipse">
                <a:avLst/>
              </a:prstGeom>
              <a:solidFill>
                <a:srgbClr val="48DBEA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hu-HU" sz="1422" dirty="0">
                    <a:solidFill>
                      <a:schemeClr val="tx1"/>
                    </a:solidFill>
                  </a:rPr>
                  <a:t>Indulási idő</a:t>
                </a:r>
              </a:p>
            </p:txBody>
          </p:sp>
          <p:sp>
            <p:nvSpPr>
              <p:cNvPr id="77" name="Ellipszis 76">
                <a:extLst>
                  <a:ext uri="{FF2B5EF4-FFF2-40B4-BE49-F238E27FC236}">
                    <a16:creationId xmlns:a16="http://schemas.microsoft.com/office/drawing/2014/main" id="{333F4EB2-EFB6-D148-07CF-85509C7FC9A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529513" y="17118052"/>
                <a:ext cx="1315602" cy="650326"/>
              </a:xfrm>
              <a:prstGeom prst="ellipse">
                <a:avLst/>
              </a:prstGeom>
              <a:solidFill>
                <a:srgbClr val="48DBEA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hu-HU" sz="1422" dirty="0">
                    <a:solidFill>
                      <a:schemeClr val="tx1"/>
                    </a:solidFill>
                  </a:rPr>
                  <a:t>Távolság az előzőtől</a:t>
                </a:r>
              </a:p>
            </p:txBody>
          </p:sp>
          <p:sp>
            <p:nvSpPr>
              <p:cNvPr id="78" name="Ellipszis 77">
                <a:extLst>
                  <a:ext uri="{FF2B5EF4-FFF2-40B4-BE49-F238E27FC236}">
                    <a16:creationId xmlns:a16="http://schemas.microsoft.com/office/drawing/2014/main" id="{6EB17975-FA80-D5FD-4FF8-96FFB2F5452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533043" y="18356438"/>
                <a:ext cx="1315602" cy="650326"/>
              </a:xfrm>
              <a:prstGeom prst="ellipse">
                <a:avLst/>
              </a:prstGeom>
              <a:solidFill>
                <a:srgbClr val="48DBEA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hu-HU" sz="1422" dirty="0">
                    <a:solidFill>
                      <a:schemeClr val="tx1"/>
                    </a:solidFill>
                  </a:rPr>
                  <a:t>Sorszám</a:t>
                </a:r>
              </a:p>
            </p:txBody>
          </p:sp>
          <p:cxnSp>
            <p:nvCxnSpPr>
              <p:cNvPr id="79" name="Egyenes összekötő 78">
                <a:extLst>
                  <a:ext uri="{FF2B5EF4-FFF2-40B4-BE49-F238E27FC236}">
                    <a16:creationId xmlns:a16="http://schemas.microsoft.com/office/drawing/2014/main" id="{C5EBE085-89FD-C90E-68B0-CE45E6643C56}"/>
                  </a:ext>
                </a:extLst>
              </p:cNvPr>
              <p:cNvCxnSpPr>
                <a:cxnSpLocks/>
                <a:stCxn id="73" idx="2"/>
                <a:endCxn id="76" idx="0"/>
              </p:cNvCxnSpPr>
              <p:nvPr/>
            </p:nvCxnSpPr>
            <p:spPr>
              <a:xfrm>
                <a:off x="26915541" y="15431524"/>
                <a:ext cx="940175" cy="73274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Egyenes összekötő 79">
                <a:extLst>
                  <a:ext uri="{FF2B5EF4-FFF2-40B4-BE49-F238E27FC236}">
                    <a16:creationId xmlns:a16="http://schemas.microsoft.com/office/drawing/2014/main" id="{85D04039-0CDC-5B81-AAEE-2F5489403E42}"/>
                  </a:ext>
                </a:extLst>
              </p:cNvPr>
              <p:cNvCxnSpPr>
                <a:cxnSpLocks/>
                <a:stCxn id="73" idx="2"/>
                <a:endCxn id="75" idx="0"/>
              </p:cNvCxnSpPr>
              <p:nvPr/>
            </p:nvCxnSpPr>
            <p:spPr>
              <a:xfrm flipH="1">
                <a:off x="26052397" y="15431524"/>
                <a:ext cx="863144" cy="73954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Egyenes összekötő 80">
                <a:extLst>
                  <a:ext uri="{FF2B5EF4-FFF2-40B4-BE49-F238E27FC236}">
                    <a16:creationId xmlns:a16="http://schemas.microsoft.com/office/drawing/2014/main" id="{CEB3E44D-424E-F9D5-8DFB-F21834502074}"/>
                  </a:ext>
                </a:extLst>
              </p:cNvPr>
              <p:cNvCxnSpPr>
                <a:cxnSpLocks/>
                <a:stCxn id="78" idx="2"/>
                <a:endCxn id="74" idx="3"/>
              </p:cNvCxnSpPr>
              <p:nvPr/>
            </p:nvCxnSpPr>
            <p:spPr>
              <a:xfrm flipH="1" flipV="1">
                <a:off x="37172831" y="18052530"/>
                <a:ext cx="1360213" cy="62907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Egyenes összekötő 81">
                <a:extLst>
                  <a:ext uri="{FF2B5EF4-FFF2-40B4-BE49-F238E27FC236}">
                    <a16:creationId xmlns:a16="http://schemas.microsoft.com/office/drawing/2014/main" id="{6537E16C-6D85-51ED-DAE6-4C3166901E6A}"/>
                  </a:ext>
                </a:extLst>
              </p:cNvPr>
              <p:cNvCxnSpPr>
                <a:cxnSpLocks/>
                <a:stCxn id="74" idx="3"/>
                <a:endCxn id="77" idx="2"/>
              </p:cNvCxnSpPr>
              <p:nvPr/>
            </p:nvCxnSpPr>
            <p:spPr>
              <a:xfrm flipV="1">
                <a:off x="37172832" y="17443215"/>
                <a:ext cx="1356682" cy="60931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Ellipszis 82">
                <a:extLst>
                  <a:ext uri="{FF2B5EF4-FFF2-40B4-BE49-F238E27FC236}">
                    <a16:creationId xmlns:a16="http://schemas.microsoft.com/office/drawing/2014/main" id="{9FEC952A-A2DE-1F47-426E-6123793920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213911" y="12098345"/>
                <a:ext cx="1315602" cy="650326"/>
              </a:xfrm>
              <a:prstGeom prst="ellipse">
                <a:avLst/>
              </a:prstGeom>
              <a:solidFill>
                <a:srgbClr val="48DBEA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sz="1422" dirty="0">
                    <a:solidFill>
                      <a:schemeClr val="tx1"/>
                    </a:solidFill>
                  </a:rPr>
                  <a:t>Útvonal név</a:t>
                </a:r>
                <a:endParaRPr lang="en-US" sz="3226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4" name="Egyenes összekötő 83">
                <a:extLst>
                  <a:ext uri="{FF2B5EF4-FFF2-40B4-BE49-F238E27FC236}">
                    <a16:creationId xmlns:a16="http://schemas.microsoft.com/office/drawing/2014/main" id="{071968E5-4434-3938-00DA-B079B6903D17}"/>
                  </a:ext>
                </a:extLst>
              </p:cNvPr>
              <p:cNvCxnSpPr>
                <a:cxnSpLocks/>
                <a:stCxn id="57" idx="0"/>
                <a:endCxn id="83" idx="4"/>
              </p:cNvCxnSpPr>
              <p:nvPr/>
            </p:nvCxnSpPr>
            <p:spPr>
              <a:xfrm flipV="1">
                <a:off x="36138058" y="12748672"/>
                <a:ext cx="1733654" cy="184433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Egyenes összekötő 118">
                <a:extLst>
                  <a:ext uri="{FF2B5EF4-FFF2-40B4-BE49-F238E27FC236}">
                    <a16:creationId xmlns:a16="http://schemas.microsoft.com/office/drawing/2014/main" id="{95F59502-D6FB-BE75-A674-B207A70756D6}"/>
                  </a:ext>
                </a:extLst>
              </p:cNvPr>
              <p:cNvCxnSpPr>
                <a:cxnSpLocks/>
                <a:endCxn id="22" idx="0"/>
              </p:cNvCxnSpPr>
              <p:nvPr/>
            </p:nvCxnSpPr>
            <p:spPr>
              <a:xfrm>
                <a:off x="18739579" y="21467669"/>
                <a:ext cx="2822426" cy="130501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Egyenes összekötő 121">
                <a:extLst>
                  <a:ext uri="{FF2B5EF4-FFF2-40B4-BE49-F238E27FC236}">
                    <a16:creationId xmlns:a16="http://schemas.microsoft.com/office/drawing/2014/main" id="{4C49D31B-6A54-76FF-CB10-C307E79C2ED0}"/>
                  </a:ext>
                </a:extLst>
              </p:cNvPr>
              <p:cNvCxnSpPr>
                <a:cxnSpLocks/>
                <a:endCxn id="26" idx="0"/>
              </p:cNvCxnSpPr>
              <p:nvPr/>
            </p:nvCxnSpPr>
            <p:spPr>
              <a:xfrm>
                <a:off x="18438935" y="21524816"/>
                <a:ext cx="1318964" cy="124786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Egyenes összekötő 124">
                <a:extLst>
                  <a:ext uri="{FF2B5EF4-FFF2-40B4-BE49-F238E27FC236}">
                    <a16:creationId xmlns:a16="http://schemas.microsoft.com/office/drawing/2014/main" id="{50CB6C6C-0AEE-0697-05B3-4199BE496A01}"/>
                  </a:ext>
                </a:extLst>
              </p:cNvPr>
              <p:cNvCxnSpPr>
                <a:cxnSpLocks/>
                <a:stCxn id="31" idx="2"/>
                <a:endCxn id="30" idx="0"/>
              </p:cNvCxnSpPr>
              <p:nvPr/>
            </p:nvCxnSpPr>
            <p:spPr>
              <a:xfrm flipH="1">
                <a:off x="17943022" y="21487682"/>
                <a:ext cx="31395" cy="124554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Egyenes összekötő 130">
                <a:extLst>
                  <a:ext uri="{FF2B5EF4-FFF2-40B4-BE49-F238E27FC236}">
                    <a16:creationId xmlns:a16="http://schemas.microsoft.com/office/drawing/2014/main" id="{439F2A7E-3B03-D6B7-7212-D98E1C107AD7}"/>
                  </a:ext>
                </a:extLst>
              </p:cNvPr>
              <p:cNvCxnSpPr>
                <a:cxnSpLocks/>
                <a:stCxn id="31" idx="1"/>
                <a:endCxn id="25" idx="0"/>
              </p:cNvCxnSpPr>
              <p:nvPr/>
            </p:nvCxnSpPr>
            <p:spPr>
              <a:xfrm flipH="1">
                <a:off x="14324763" y="21160335"/>
                <a:ext cx="2872876" cy="161234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Egyenes összekötő 133">
                <a:extLst>
                  <a:ext uri="{FF2B5EF4-FFF2-40B4-BE49-F238E27FC236}">
                    <a16:creationId xmlns:a16="http://schemas.microsoft.com/office/drawing/2014/main" id="{4064EC89-E030-1DD3-5763-62BBFCFE5A99}"/>
                  </a:ext>
                </a:extLst>
              </p:cNvPr>
              <p:cNvCxnSpPr>
                <a:cxnSpLocks/>
                <a:endCxn id="24" idx="0"/>
              </p:cNvCxnSpPr>
              <p:nvPr/>
            </p:nvCxnSpPr>
            <p:spPr>
              <a:xfrm flipH="1">
                <a:off x="16151779" y="21504835"/>
                <a:ext cx="1057477" cy="126784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Egyenes összekötő 150">
                <a:extLst>
                  <a:ext uri="{FF2B5EF4-FFF2-40B4-BE49-F238E27FC236}">
                    <a16:creationId xmlns:a16="http://schemas.microsoft.com/office/drawing/2014/main" id="{750478CE-B097-FE0D-E2CC-EE4C35FE70BB}"/>
                  </a:ext>
                </a:extLst>
              </p:cNvPr>
              <p:cNvCxnSpPr>
                <a:cxnSpLocks/>
                <a:stCxn id="64" idx="4"/>
              </p:cNvCxnSpPr>
              <p:nvPr/>
            </p:nvCxnSpPr>
            <p:spPr>
              <a:xfrm>
                <a:off x="14952035" y="12738481"/>
                <a:ext cx="2266874" cy="187620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Egyenes összekötő 157">
                <a:extLst>
                  <a:ext uri="{FF2B5EF4-FFF2-40B4-BE49-F238E27FC236}">
                    <a16:creationId xmlns:a16="http://schemas.microsoft.com/office/drawing/2014/main" id="{D0ADC05D-A416-C766-7059-F02516126F09}"/>
                  </a:ext>
                </a:extLst>
              </p:cNvPr>
              <p:cNvCxnSpPr>
                <a:cxnSpLocks/>
                <a:stCxn id="61" idx="4"/>
                <a:endCxn id="65" idx="0"/>
              </p:cNvCxnSpPr>
              <p:nvPr/>
            </p:nvCxnSpPr>
            <p:spPr>
              <a:xfrm>
                <a:off x="16894907" y="12746394"/>
                <a:ext cx="1091125" cy="184661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Egyenes összekötő 158">
                <a:extLst>
                  <a:ext uri="{FF2B5EF4-FFF2-40B4-BE49-F238E27FC236}">
                    <a16:creationId xmlns:a16="http://schemas.microsoft.com/office/drawing/2014/main" id="{29A2954E-1DAD-CF0E-7163-0B1646593A55}"/>
                  </a:ext>
                </a:extLst>
              </p:cNvPr>
              <p:cNvCxnSpPr>
                <a:cxnSpLocks/>
                <a:stCxn id="62" idx="4"/>
                <a:endCxn id="65" idx="0"/>
              </p:cNvCxnSpPr>
              <p:nvPr/>
            </p:nvCxnSpPr>
            <p:spPr>
              <a:xfrm flipH="1">
                <a:off x="17986032" y="12746394"/>
                <a:ext cx="853543" cy="184661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Egyenes összekötő 159">
                <a:extLst>
                  <a:ext uri="{FF2B5EF4-FFF2-40B4-BE49-F238E27FC236}">
                    <a16:creationId xmlns:a16="http://schemas.microsoft.com/office/drawing/2014/main" id="{2AA25E84-4729-FD4F-C2D3-880EA44CCE54}"/>
                  </a:ext>
                </a:extLst>
              </p:cNvPr>
              <p:cNvCxnSpPr>
                <a:cxnSpLocks/>
                <a:stCxn id="69" idx="4"/>
              </p:cNvCxnSpPr>
              <p:nvPr/>
            </p:nvCxnSpPr>
            <p:spPr>
              <a:xfrm flipH="1">
                <a:off x="18772465" y="12746396"/>
                <a:ext cx="2008189" cy="183998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Egyenes összekötő 166">
                <a:extLst>
                  <a:ext uri="{FF2B5EF4-FFF2-40B4-BE49-F238E27FC236}">
                    <a16:creationId xmlns:a16="http://schemas.microsoft.com/office/drawing/2014/main" id="{082CD868-4488-1383-0E8A-07E63660342D}"/>
                  </a:ext>
                </a:extLst>
              </p:cNvPr>
              <p:cNvCxnSpPr>
                <a:cxnSpLocks/>
                <a:stCxn id="70" idx="4"/>
              </p:cNvCxnSpPr>
              <p:nvPr/>
            </p:nvCxnSpPr>
            <p:spPr>
              <a:xfrm flipH="1">
                <a:off x="18762811" y="12746396"/>
                <a:ext cx="3962511" cy="186829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Egyenes összekötő 185">
                <a:extLst>
                  <a:ext uri="{FF2B5EF4-FFF2-40B4-BE49-F238E27FC236}">
                    <a16:creationId xmlns:a16="http://schemas.microsoft.com/office/drawing/2014/main" id="{B6A26914-F48F-1817-F518-779A90D67E2A}"/>
                  </a:ext>
                </a:extLst>
              </p:cNvPr>
              <p:cNvCxnSpPr>
                <a:cxnSpLocks/>
                <a:stCxn id="57" idx="0"/>
                <a:endCxn id="55" idx="4"/>
              </p:cNvCxnSpPr>
              <p:nvPr/>
            </p:nvCxnSpPr>
            <p:spPr>
              <a:xfrm flipH="1" flipV="1">
                <a:off x="36128405" y="12771971"/>
                <a:ext cx="9654" cy="182103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" name="Téglalap 195">
                <a:extLst>
                  <a:ext uri="{FF2B5EF4-FFF2-40B4-BE49-F238E27FC236}">
                    <a16:creationId xmlns:a16="http://schemas.microsoft.com/office/drawing/2014/main" id="{94326281-D4D8-7A3F-8137-627139923CBD}"/>
                  </a:ext>
                </a:extLst>
              </p:cNvPr>
              <p:cNvSpPr/>
              <p:nvPr/>
            </p:nvSpPr>
            <p:spPr>
              <a:xfrm>
                <a:off x="26279087" y="20826281"/>
                <a:ext cx="1553557" cy="65469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sz="2276" dirty="0">
                    <a:solidFill>
                      <a:schemeClr val="tx1"/>
                    </a:solidFill>
                  </a:rPr>
                  <a:t>Helyszín</a:t>
                </a:r>
                <a:endParaRPr lang="en-US" sz="6259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0" name="Egyenes összekötő 209">
                <a:extLst>
                  <a:ext uri="{FF2B5EF4-FFF2-40B4-BE49-F238E27FC236}">
                    <a16:creationId xmlns:a16="http://schemas.microsoft.com/office/drawing/2014/main" id="{07C88FE7-75D6-7132-593F-AD50A1A05962}"/>
                  </a:ext>
                </a:extLst>
              </p:cNvPr>
              <p:cNvCxnSpPr>
                <a:cxnSpLocks/>
                <a:endCxn id="23" idx="0"/>
              </p:cNvCxnSpPr>
              <p:nvPr/>
            </p:nvCxnSpPr>
            <p:spPr>
              <a:xfrm>
                <a:off x="27832645" y="21467669"/>
                <a:ext cx="730600" cy="126530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Egyenes összekötő 212">
                <a:extLst>
                  <a:ext uri="{FF2B5EF4-FFF2-40B4-BE49-F238E27FC236}">
                    <a16:creationId xmlns:a16="http://schemas.microsoft.com/office/drawing/2014/main" id="{0A33B1F1-5863-3992-2F61-077597F39661}"/>
                  </a:ext>
                </a:extLst>
              </p:cNvPr>
              <p:cNvCxnSpPr>
                <a:cxnSpLocks/>
                <a:stCxn id="196" idx="2"/>
                <a:endCxn id="21" idx="0"/>
              </p:cNvCxnSpPr>
              <p:nvPr/>
            </p:nvCxnSpPr>
            <p:spPr>
              <a:xfrm flipH="1">
                <a:off x="27048157" y="21480974"/>
                <a:ext cx="7709" cy="125200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Egyenes összekötő 215">
                <a:extLst>
                  <a:ext uri="{FF2B5EF4-FFF2-40B4-BE49-F238E27FC236}">
                    <a16:creationId xmlns:a16="http://schemas.microsoft.com/office/drawing/2014/main" id="{BEFE3440-2ACD-F632-D8E8-CA1AEBD6187B}"/>
                  </a:ext>
                </a:extLst>
              </p:cNvPr>
              <p:cNvCxnSpPr>
                <a:cxnSpLocks/>
                <a:endCxn id="27" idx="0"/>
              </p:cNvCxnSpPr>
              <p:nvPr/>
            </p:nvCxnSpPr>
            <p:spPr>
              <a:xfrm flipH="1">
                <a:off x="25533069" y="21467669"/>
                <a:ext cx="746019" cy="126530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Egyenes összekötő nyíllal 221">
                <a:extLst>
                  <a:ext uri="{FF2B5EF4-FFF2-40B4-BE49-F238E27FC236}">
                    <a16:creationId xmlns:a16="http://schemas.microsoft.com/office/drawing/2014/main" id="{398A14FE-6E29-E4E4-1479-2957213AFB2C}"/>
                  </a:ext>
                </a:extLst>
              </p:cNvPr>
              <p:cNvCxnSpPr>
                <a:cxnSpLocks/>
                <a:endCxn id="31" idx="3"/>
              </p:cNvCxnSpPr>
              <p:nvPr/>
            </p:nvCxnSpPr>
            <p:spPr>
              <a:xfrm flipH="1">
                <a:off x="18751195" y="21160335"/>
                <a:ext cx="2814717" cy="1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Egyenes összekötő nyíllal 225">
                <a:extLst>
                  <a:ext uri="{FF2B5EF4-FFF2-40B4-BE49-F238E27FC236}">
                    <a16:creationId xmlns:a16="http://schemas.microsoft.com/office/drawing/2014/main" id="{BBDD6FCD-AE1E-5839-CAB8-4C5DED4E30C3}"/>
                  </a:ext>
                </a:extLst>
              </p:cNvPr>
              <p:cNvCxnSpPr>
                <a:cxnSpLocks/>
                <a:endCxn id="196" idx="1"/>
              </p:cNvCxnSpPr>
              <p:nvPr/>
            </p:nvCxnSpPr>
            <p:spPr>
              <a:xfrm flipV="1">
                <a:off x="23509825" y="21153628"/>
                <a:ext cx="2769262" cy="4384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Egyenes összekötő nyíllal 238">
                <a:extLst>
                  <a:ext uri="{FF2B5EF4-FFF2-40B4-BE49-F238E27FC236}">
                    <a16:creationId xmlns:a16="http://schemas.microsoft.com/office/drawing/2014/main" id="{83E64BE4-07C3-512C-649D-526D7444CD30}"/>
                  </a:ext>
                </a:extLst>
              </p:cNvPr>
              <p:cNvCxnSpPr>
                <a:cxnSpLocks/>
                <a:endCxn id="196" idx="3"/>
              </p:cNvCxnSpPr>
              <p:nvPr/>
            </p:nvCxnSpPr>
            <p:spPr>
              <a:xfrm flipH="1" flipV="1">
                <a:off x="27832644" y="21153628"/>
                <a:ext cx="3165020" cy="6705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1" name="Rombusz 220">
                <a:extLst>
                  <a:ext uri="{FF2B5EF4-FFF2-40B4-BE49-F238E27FC236}">
                    <a16:creationId xmlns:a16="http://schemas.microsoft.com/office/drawing/2014/main" id="{114DE7D8-0A8B-C919-FC68-0042155474AB}"/>
                  </a:ext>
                </a:extLst>
              </p:cNvPr>
              <p:cNvSpPr/>
              <p:nvPr/>
            </p:nvSpPr>
            <p:spPr>
              <a:xfrm>
                <a:off x="21396528" y="20691952"/>
                <a:ext cx="2332436" cy="1011034"/>
              </a:xfrm>
              <a:prstGeom prst="diamond">
                <a:avLst/>
              </a:prstGeom>
              <a:solidFill>
                <a:srgbClr val="F2646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sz="2276" dirty="0">
                    <a:solidFill>
                      <a:schemeClr val="tx1"/>
                    </a:solidFill>
                  </a:rPr>
                  <a:t>Lakhely</a:t>
                </a:r>
                <a:endParaRPr lang="en-US" sz="1422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6" name="Egyenes összekötő nyíllal 265">
                <a:extLst>
                  <a:ext uri="{FF2B5EF4-FFF2-40B4-BE49-F238E27FC236}">
                    <a16:creationId xmlns:a16="http://schemas.microsoft.com/office/drawing/2014/main" id="{6F229EDC-6CE4-AA4F-EB00-5AB421C49BC8}"/>
                  </a:ext>
                </a:extLst>
              </p:cNvPr>
              <p:cNvCxnSpPr>
                <a:cxnSpLocks/>
                <a:endCxn id="47" idx="1"/>
              </p:cNvCxnSpPr>
              <p:nvPr/>
            </p:nvCxnSpPr>
            <p:spPr>
              <a:xfrm flipV="1">
                <a:off x="32533124" y="21144690"/>
                <a:ext cx="2828157" cy="10581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8" name="Rombusz 237">
                <a:extLst>
                  <a:ext uri="{FF2B5EF4-FFF2-40B4-BE49-F238E27FC236}">
                    <a16:creationId xmlns:a16="http://schemas.microsoft.com/office/drawing/2014/main" id="{23C7124C-C99E-833E-BC5A-A6813352C1EF}"/>
                  </a:ext>
                </a:extLst>
              </p:cNvPr>
              <p:cNvSpPr/>
              <p:nvPr/>
            </p:nvSpPr>
            <p:spPr>
              <a:xfrm>
                <a:off x="30466299" y="20649753"/>
                <a:ext cx="2332436" cy="1011034"/>
              </a:xfrm>
              <a:prstGeom prst="diamond">
                <a:avLst/>
              </a:prstGeom>
              <a:solidFill>
                <a:srgbClr val="F2646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sz="1991" dirty="0">
                    <a:solidFill>
                      <a:schemeClr val="tx1"/>
                    </a:solidFill>
                  </a:rPr>
                  <a:t>Helyszín</a:t>
                </a:r>
                <a:endParaRPr lang="en-US" sz="569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70" name="Egyenes összekötő 269">
                <a:extLst>
                  <a:ext uri="{FF2B5EF4-FFF2-40B4-BE49-F238E27FC236}">
                    <a16:creationId xmlns:a16="http://schemas.microsoft.com/office/drawing/2014/main" id="{75A5CF59-A987-9CE2-CE96-49D296B12C24}"/>
                  </a:ext>
                </a:extLst>
              </p:cNvPr>
              <p:cNvCxnSpPr>
                <a:cxnSpLocks/>
                <a:stCxn id="47" idx="2"/>
                <a:endCxn id="43" idx="0"/>
              </p:cNvCxnSpPr>
              <p:nvPr/>
            </p:nvCxnSpPr>
            <p:spPr>
              <a:xfrm flipH="1">
                <a:off x="35373048" y="21472036"/>
                <a:ext cx="765011" cy="124965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Egyenes összekötő 272">
                <a:extLst>
                  <a:ext uri="{FF2B5EF4-FFF2-40B4-BE49-F238E27FC236}">
                    <a16:creationId xmlns:a16="http://schemas.microsoft.com/office/drawing/2014/main" id="{3DA2C760-9812-EB49-8CAA-ECFDE79F6593}"/>
                  </a:ext>
                </a:extLst>
              </p:cNvPr>
              <p:cNvCxnSpPr>
                <a:cxnSpLocks/>
                <a:stCxn id="47" idx="2"/>
                <a:endCxn id="45" idx="0"/>
              </p:cNvCxnSpPr>
              <p:nvPr/>
            </p:nvCxnSpPr>
            <p:spPr>
              <a:xfrm>
                <a:off x="36138059" y="21472035"/>
                <a:ext cx="1073433" cy="12298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Egyenes összekötő 275">
                <a:extLst>
                  <a:ext uri="{FF2B5EF4-FFF2-40B4-BE49-F238E27FC236}">
                    <a16:creationId xmlns:a16="http://schemas.microsoft.com/office/drawing/2014/main" id="{FDBED431-3A16-5132-3652-8793F6B98106}"/>
                  </a:ext>
                </a:extLst>
              </p:cNvPr>
              <p:cNvCxnSpPr>
                <a:cxnSpLocks/>
                <a:endCxn id="41" idx="0"/>
              </p:cNvCxnSpPr>
              <p:nvPr/>
            </p:nvCxnSpPr>
            <p:spPr>
              <a:xfrm>
                <a:off x="36914838" y="21472035"/>
                <a:ext cx="2143767" cy="12298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Egyenes összekötő 279">
                <a:extLst>
                  <a:ext uri="{FF2B5EF4-FFF2-40B4-BE49-F238E27FC236}">
                    <a16:creationId xmlns:a16="http://schemas.microsoft.com/office/drawing/2014/main" id="{231A2909-BE9E-7D4B-E3DD-E650EFA89FDA}"/>
                  </a:ext>
                </a:extLst>
              </p:cNvPr>
              <p:cNvCxnSpPr>
                <a:cxnSpLocks/>
                <a:endCxn id="44" idx="0"/>
              </p:cNvCxnSpPr>
              <p:nvPr/>
            </p:nvCxnSpPr>
            <p:spPr>
              <a:xfrm flipH="1">
                <a:off x="33525935" y="21467668"/>
                <a:ext cx="1835345" cy="123416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1475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7D677600-3885-E196-C5F8-0D69A4550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5902" y="12281622"/>
            <a:ext cx="25054597" cy="1143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706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160</TotalTime>
  <Words>54</Words>
  <Application>Microsoft Office PowerPoint</Application>
  <PresentationFormat>Egyéni</PresentationFormat>
  <Paragraphs>38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Office-téma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Sikora Dávid Ádám</dc:creator>
  <cp:lastModifiedBy>Sikora Dávid Ádám</cp:lastModifiedBy>
  <cp:revision>4</cp:revision>
  <dcterms:created xsi:type="dcterms:W3CDTF">2023-10-27T19:46:11Z</dcterms:created>
  <dcterms:modified xsi:type="dcterms:W3CDTF">2023-11-11T18:06:52Z</dcterms:modified>
</cp:coreProperties>
</file>