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28"/>
  </p:notesMasterIdLst>
  <p:sldIdLst>
    <p:sldId id="293" r:id="rId2"/>
    <p:sldId id="286" r:id="rId3"/>
    <p:sldId id="258" r:id="rId4"/>
    <p:sldId id="263" r:id="rId5"/>
    <p:sldId id="294" r:id="rId6"/>
    <p:sldId id="264" r:id="rId7"/>
    <p:sldId id="295" r:id="rId8"/>
    <p:sldId id="284" r:id="rId9"/>
    <p:sldId id="280" r:id="rId10"/>
    <p:sldId id="281" r:id="rId11"/>
    <p:sldId id="282" r:id="rId12"/>
    <p:sldId id="283" r:id="rId13"/>
    <p:sldId id="265" r:id="rId14"/>
    <p:sldId id="266" r:id="rId15"/>
    <p:sldId id="296" r:id="rId16"/>
    <p:sldId id="285" r:id="rId17"/>
    <p:sldId id="268" r:id="rId18"/>
    <p:sldId id="269" r:id="rId19"/>
    <p:sldId id="270" r:id="rId20"/>
    <p:sldId id="271" r:id="rId21"/>
    <p:sldId id="273" r:id="rId22"/>
    <p:sldId id="274" r:id="rId23"/>
    <p:sldId id="275" r:id="rId24"/>
    <p:sldId id="276" r:id="rId25"/>
    <p:sldId id="277" r:id="rId26"/>
    <p:sldId id="29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p:cViewPr varScale="1">
        <p:scale>
          <a:sx n="91" d="100"/>
          <a:sy n="91" d="100"/>
        </p:scale>
        <p:origin x="42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27142704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110270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149116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48358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415893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302666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1046434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532807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60716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149154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60887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278609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210052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242825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240563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108080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28323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12D43-EB57-4D83-A122-E8028A20A5C9}"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DE83C1-A640-4C5B-A060-129C27612CC3}" type="slidenum">
              <a:rPr lang="en-IN" smtClean="0"/>
              <a:pPr/>
              <a:t>‹#›</a:t>
            </a:fld>
            <a:endParaRPr lang="en-IN"/>
          </a:p>
        </p:txBody>
      </p:sp>
    </p:spTree>
    <p:extLst>
      <p:ext uri="{BB962C8B-B14F-4D97-AF65-F5344CB8AC3E}">
        <p14:creationId xmlns:p14="http://schemas.microsoft.com/office/powerpoint/2010/main" val="312092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12D43-EB57-4D83-A122-E8028A20A5C9}" type="datetimeFigureOut">
              <a:rPr lang="en-IN" smtClean="0"/>
              <a:pPr/>
              <a:t>04-05-2024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DE83C1-A640-4C5B-A060-129C27612CC3}" type="slidenum">
              <a:rPr lang="en-IN" smtClean="0"/>
              <a:pPr/>
              <a:t>‹#›</a:t>
            </a:fld>
            <a:endParaRPr lang="en-IN"/>
          </a:p>
        </p:txBody>
      </p:sp>
    </p:spTree>
    <p:extLst>
      <p:ext uri="{BB962C8B-B14F-4D97-AF65-F5344CB8AC3E}">
        <p14:creationId xmlns:p14="http://schemas.microsoft.com/office/powerpoint/2010/main" val="87302943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FB5E12-207B-1529-8A80-D1D57653CE29}"/>
              </a:ext>
            </a:extLst>
          </p:cNvPr>
          <p:cNvSpPr txBox="1"/>
          <p:nvPr/>
        </p:nvSpPr>
        <p:spPr>
          <a:xfrm>
            <a:off x="3147737" y="5006584"/>
            <a:ext cx="5485075" cy="1107804"/>
          </a:xfrm>
          <a:prstGeom prst="rect">
            <a:avLst/>
          </a:prstGeom>
          <a:solidFill>
            <a:schemeClr val="bg1">
              <a:alpha val="86000"/>
            </a:schemeClr>
          </a:solidFill>
        </p:spPr>
        <p:txBody>
          <a:bodyPr wrap="square" rtlCol="0">
            <a:spAutoFit/>
          </a:bodyPr>
          <a:lstStyle/>
          <a:p>
            <a:r>
              <a:rPr lang="en-IN" sz="2333" b="1" spc="-47" dirty="0">
                <a:solidFill>
                  <a:schemeClr val="accent5">
                    <a:lumMod val="50000"/>
                  </a:schemeClr>
                </a:solidFill>
                <a:latin typeface="Verdana"/>
                <a:cs typeface="Verdana"/>
              </a:rPr>
              <a:t>MEET</a:t>
            </a:r>
            <a:r>
              <a:rPr lang="en-IN" sz="2333" b="1" spc="-187" dirty="0">
                <a:solidFill>
                  <a:schemeClr val="accent5">
                    <a:lumMod val="50000"/>
                  </a:schemeClr>
                </a:solidFill>
                <a:latin typeface="Verdana"/>
                <a:cs typeface="Verdana"/>
              </a:rPr>
              <a:t> </a:t>
            </a:r>
            <a:r>
              <a:rPr lang="en-IN" sz="2333" b="1" spc="-17" dirty="0">
                <a:solidFill>
                  <a:schemeClr val="accent5">
                    <a:lumMod val="50000"/>
                  </a:schemeClr>
                </a:solidFill>
                <a:latin typeface="Verdana"/>
                <a:cs typeface="Verdana"/>
              </a:rPr>
              <a:t>OUR </a:t>
            </a:r>
            <a:r>
              <a:rPr lang="en-IN" sz="2333" b="1" spc="-1677" dirty="0">
                <a:solidFill>
                  <a:schemeClr val="accent5">
                    <a:lumMod val="50000"/>
                  </a:schemeClr>
                </a:solidFill>
                <a:latin typeface="Verdana"/>
                <a:cs typeface="Verdana"/>
              </a:rPr>
              <a:t> </a:t>
            </a:r>
            <a:r>
              <a:rPr lang="en-IN" sz="2333" b="1" spc="100" dirty="0">
                <a:solidFill>
                  <a:schemeClr val="accent5">
                    <a:lumMod val="50000"/>
                  </a:schemeClr>
                </a:solidFill>
                <a:latin typeface="Verdana"/>
                <a:cs typeface="Verdana"/>
              </a:rPr>
              <a:t>TEAM</a:t>
            </a:r>
            <a:endParaRPr lang="en-IN" sz="2333" b="1" dirty="0">
              <a:solidFill>
                <a:schemeClr val="accent5">
                  <a:lumMod val="50000"/>
                </a:schemeClr>
              </a:solidFill>
              <a:latin typeface="Verdana"/>
              <a:cs typeface="Verdana"/>
            </a:endParaRPr>
          </a:p>
          <a:p>
            <a:endParaRPr lang="en-IN" sz="2133" spc="70" dirty="0">
              <a:solidFill>
                <a:schemeClr val="accent5">
                  <a:lumMod val="50000"/>
                </a:schemeClr>
              </a:solidFill>
              <a:latin typeface="Verdana"/>
              <a:cs typeface="Verdana"/>
            </a:endParaRPr>
          </a:p>
          <a:p>
            <a:r>
              <a:rPr lang="en-IN" sz="2133" spc="70" dirty="0" err="1">
                <a:solidFill>
                  <a:schemeClr val="accent5">
                    <a:lumMod val="50000"/>
                  </a:schemeClr>
                </a:solidFill>
                <a:latin typeface="Verdana"/>
                <a:cs typeface="Verdana"/>
              </a:rPr>
              <a:t>T</a:t>
            </a:r>
            <a:r>
              <a:rPr lang="en-IN" sz="2133" spc="-53" dirty="0" err="1">
                <a:solidFill>
                  <a:schemeClr val="accent5">
                    <a:lumMod val="50000"/>
                  </a:schemeClr>
                </a:solidFill>
                <a:latin typeface="Verdana"/>
                <a:cs typeface="Verdana"/>
              </a:rPr>
              <a:t>.</a:t>
            </a:r>
            <a:r>
              <a:rPr lang="en-IN" sz="2133" spc="-57" dirty="0" err="1">
                <a:solidFill>
                  <a:schemeClr val="accent5">
                    <a:lumMod val="50000"/>
                  </a:schemeClr>
                </a:solidFill>
                <a:latin typeface="Verdana"/>
                <a:cs typeface="Verdana"/>
              </a:rPr>
              <a:t>R</a:t>
            </a:r>
            <a:r>
              <a:rPr lang="en-IN" sz="2133" spc="-93" dirty="0" err="1">
                <a:solidFill>
                  <a:schemeClr val="accent5">
                    <a:lumMod val="50000"/>
                  </a:schemeClr>
                </a:solidFill>
                <a:latin typeface="Verdana"/>
                <a:cs typeface="Verdana"/>
              </a:rPr>
              <a:t>e</a:t>
            </a:r>
            <a:r>
              <a:rPr lang="en-IN" sz="2133" spc="-103" dirty="0" err="1">
                <a:solidFill>
                  <a:schemeClr val="accent5">
                    <a:lumMod val="50000"/>
                  </a:schemeClr>
                </a:solidFill>
                <a:latin typeface="Verdana"/>
                <a:cs typeface="Verdana"/>
              </a:rPr>
              <a:t>dd</a:t>
            </a:r>
            <a:r>
              <a:rPr lang="en-IN" sz="2133" spc="-93" dirty="0" err="1">
                <a:solidFill>
                  <a:schemeClr val="accent5">
                    <a:lumMod val="50000"/>
                  </a:schemeClr>
                </a:solidFill>
                <a:latin typeface="Verdana"/>
                <a:cs typeface="Verdana"/>
              </a:rPr>
              <a:t>e</a:t>
            </a:r>
            <a:r>
              <a:rPr lang="en-IN" sz="2133" spc="3" dirty="0" err="1">
                <a:solidFill>
                  <a:schemeClr val="accent5">
                    <a:lumMod val="50000"/>
                  </a:schemeClr>
                </a:solidFill>
                <a:latin typeface="Verdana"/>
                <a:cs typeface="Verdana"/>
              </a:rPr>
              <a:t>mm</a:t>
            </a:r>
            <a:r>
              <a:rPr lang="en-IN" sz="2133" spc="-3" dirty="0" err="1">
                <a:solidFill>
                  <a:schemeClr val="accent5">
                    <a:lumMod val="50000"/>
                  </a:schemeClr>
                </a:solidFill>
                <a:latin typeface="Verdana"/>
                <a:cs typeface="Verdana"/>
              </a:rPr>
              <a:t>a</a:t>
            </a:r>
            <a:r>
              <a:rPr lang="en-IN" sz="2133" spc="-3" dirty="0">
                <a:solidFill>
                  <a:schemeClr val="accent5">
                    <a:lumMod val="50000"/>
                  </a:schemeClr>
                </a:solidFill>
                <a:latin typeface="Verdana"/>
                <a:cs typeface="Verdana"/>
              </a:rPr>
              <a:t>                   </a:t>
            </a:r>
            <a:r>
              <a:rPr lang="en-IN" sz="2133" spc="-73" dirty="0">
                <a:solidFill>
                  <a:schemeClr val="accent5">
                    <a:lumMod val="50000"/>
                  </a:schemeClr>
                </a:solidFill>
                <a:latin typeface="Verdana"/>
                <a:cs typeface="Verdana"/>
              </a:rPr>
              <a:t>20F71A0572</a:t>
            </a:r>
            <a:endParaRPr lang="en-IN" sz="1200" spc="60" dirty="0">
              <a:solidFill>
                <a:schemeClr val="accent5">
                  <a:lumMod val="50000"/>
                </a:schemeClr>
              </a:solidFill>
              <a:latin typeface="Verdana"/>
              <a:cs typeface="Verdana"/>
            </a:endParaRPr>
          </a:p>
        </p:txBody>
      </p:sp>
      <p:sp>
        <p:nvSpPr>
          <p:cNvPr id="9" name="TextBox 8">
            <a:extLst>
              <a:ext uri="{FF2B5EF4-FFF2-40B4-BE49-F238E27FC236}">
                <a16:creationId xmlns:a16="http://schemas.microsoft.com/office/drawing/2014/main" id="{B35B7692-30D6-4480-54E0-D126CDF90FDD}"/>
              </a:ext>
            </a:extLst>
          </p:cNvPr>
          <p:cNvSpPr txBox="1"/>
          <p:nvPr/>
        </p:nvSpPr>
        <p:spPr>
          <a:xfrm>
            <a:off x="-128165" y="137946"/>
            <a:ext cx="11480800" cy="1020921"/>
          </a:xfrm>
          <a:prstGeom prst="rect">
            <a:avLst/>
          </a:prstGeom>
          <a:noFill/>
        </p:spPr>
        <p:txBody>
          <a:bodyPr wrap="square">
            <a:spAutoFit/>
          </a:bodyPr>
          <a:lstStyle/>
          <a:p>
            <a:pPr algn="ctr"/>
            <a:r>
              <a:rPr lang="en-US" sz="2000" b="1" dirty="0">
                <a:solidFill>
                  <a:srgbClr val="FF0000"/>
                </a:solidFill>
                <a:latin typeface="Times New Roman" pitchFamily="18" charset="0"/>
                <a:ea typeface="Times New Roman" pitchFamily="18" charset="0"/>
                <a:cs typeface="Times New Roman" pitchFamily="18" charset="0"/>
              </a:rPr>
              <a:t>A PROJECT REVIEW </a:t>
            </a:r>
          </a:p>
          <a:p>
            <a:pPr algn="ctr"/>
            <a:r>
              <a:rPr lang="en-US" sz="2000" b="1" dirty="0">
                <a:solidFill>
                  <a:srgbClr val="FF0000"/>
                </a:solidFill>
                <a:latin typeface="Times New Roman" pitchFamily="18" charset="0"/>
                <a:ea typeface="Times New Roman" pitchFamily="18" charset="0"/>
                <a:cs typeface="Times New Roman" pitchFamily="18" charset="0"/>
              </a:rPr>
              <a:t>ON</a:t>
            </a:r>
          </a:p>
          <a:p>
            <a:pPr marL="8890" algn="ctr">
              <a:lnSpc>
                <a:spcPct val="107000"/>
              </a:lnSpc>
              <a:spcAft>
                <a:spcPts val="800"/>
              </a:spcAft>
            </a:pPr>
            <a:r>
              <a:rPr lang="en-IN" sz="2000" b="1" kern="0" dirty="0">
                <a:solidFill>
                  <a:srgbClr val="4472C4"/>
                </a:solidFill>
                <a:effectLst/>
                <a:highlight>
                  <a:srgbClr val="FFFFFF"/>
                </a:highlight>
                <a:latin typeface="Times New Roman" panose="02020603050405020304" pitchFamily="18" charset="0"/>
                <a:ea typeface="Calibri" panose="020F0502020204030204" pitchFamily="34" charset="0"/>
              </a:rPr>
              <a:t>AMAZON USER REVIEW ANALYSIS USING</a:t>
            </a:r>
            <a:r>
              <a:rPr lang="en-IN" sz="2000" b="1" kern="0" dirty="0">
                <a:solidFill>
                  <a:srgbClr val="4472C4"/>
                </a:solidFill>
                <a:effectLst/>
                <a:highlight>
                  <a:srgbClr val="FFFFFF"/>
                </a:highlight>
                <a:latin typeface="Calibri" panose="020F0502020204030204" pitchFamily="34" charset="0"/>
                <a:ea typeface="Calibri" panose="020F0502020204030204" pitchFamily="34" charset="0"/>
              </a:rPr>
              <a:t>  </a:t>
            </a:r>
            <a:r>
              <a:rPr lang="en-US" sz="2000" b="1" kern="100" dirty="0">
                <a:solidFill>
                  <a:srgbClr val="0070C0"/>
                </a:solidFill>
                <a:effectLst/>
                <a:latin typeface="Times New Roman" panose="02020603050405020304" pitchFamily="18" charset="0"/>
                <a:ea typeface="Times New Roman" panose="02020603050405020304" pitchFamily="18" charset="0"/>
              </a:rPr>
              <a:t>NLP</a:t>
            </a:r>
            <a:endParaRPr lang="en-IN" sz="2000" kern="100" dirty="0">
              <a:solidFill>
                <a:srgbClr val="000000"/>
              </a:solidFill>
              <a:effectLst/>
              <a:latin typeface="Calibri" panose="020F0502020204030204" pitchFamily="34" charset="0"/>
              <a:ea typeface="Calibri" panose="020F0502020204030204" pitchFamily="34" charset="0"/>
            </a:endParaRPr>
          </a:p>
        </p:txBody>
      </p:sp>
      <p:pic>
        <p:nvPicPr>
          <p:cNvPr id="11" name="Picture 1">
            <a:extLst>
              <a:ext uri="{FF2B5EF4-FFF2-40B4-BE49-F238E27FC236}">
                <a16:creationId xmlns:a16="http://schemas.microsoft.com/office/drawing/2014/main" id="{56333434-BD17-DBFF-40AB-5175E49460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0400" y="1461630"/>
            <a:ext cx="1778000" cy="173244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7E4E5066-3891-F15D-5DF2-31F0EB0176C8}"/>
              </a:ext>
            </a:extLst>
          </p:cNvPr>
          <p:cNvSpPr>
            <a:spLocks noChangeArrowheads="1"/>
          </p:cNvSpPr>
          <p:nvPr/>
        </p:nvSpPr>
        <p:spPr bwMode="auto">
          <a:xfrm>
            <a:off x="1651000" y="3225787"/>
            <a:ext cx="7670800" cy="144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algn="ctr" defTabSz="609630" eaLnBrk="0" fontAlgn="base" hangingPunct="0">
              <a:spcBef>
                <a:spcPct val="0"/>
              </a:spcBef>
              <a:spcAft>
                <a:spcPct val="0"/>
              </a:spcAft>
            </a:pPr>
            <a:r>
              <a:rPr lang="en-US" altLang="en-US" sz="933"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US" altLang="en-US" sz="2000" dirty="0"/>
          </a:p>
          <a:p>
            <a:pPr algn="ctr" defTabSz="609630" eaLnBrk="0" fontAlgn="base" hangingPunct="0">
              <a:spcBef>
                <a:spcPct val="0"/>
              </a:spcBef>
              <a:spcAft>
                <a:spcPct val="0"/>
              </a:spcAft>
            </a:pPr>
            <a:r>
              <a:rPr lang="en-US" alt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SRI SAI INSTITUTE OF TECHNOLOGY AND SCIENCE</a:t>
            </a:r>
            <a:endParaRPr lang="en-US" altLang="en-US" sz="2000" dirty="0"/>
          </a:p>
          <a:p>
            <a:pPr algn="ctr" defTabSz="609630" eaLnBrk="0" fontAlgn="base" hangingPunct="0">
              <a:spcBef>
                <a:spcPct val="0"/>
              </a:spcBef>
              <a:spcAft>
                <a:spcPct val="0"/>
              </a:spcAft>
            </a:pPr>
            <a:r>
              <a:rPr lang="en-US" altLang="en-US" sz="1667" b="1" dirty="0">
                <a:solidFill>
                  <a:srgbClr val="538135"/>
                </a:solidFill>
                <a:latin typeface="Times New Roman" panose="02020603050405020304" pitchFamily="18" charset="0"/>
                <a:ea typeface="Calibri" panose="020F0502020204030204" pitchFamily="34" charset="0"/>
                <a:cs typeface="Times New Roman" panose="02020603050405020304" pitchFamily="18" charset="0"/>
              </a:rPr>
              <a:t>(Affiliated to JNTUA, Anatapuramu and Approved by AICTE, New Delhi)</a:t>
            </a:r>
            <a:endParaRPr lang="en-US" altLang="en-US" sz="1667" dirty="0"/>
          </a:p>
          <a:p>
            <a:pPr algn="ctr" defTabSz="609630" eaLnBrk="0" fontAlgn="base" hangingPunct="0">
              <a:spcBef>
                <a:spcPct val="0"/>
              </a:spcBef>
              <a:spcAft>
                <a:spcPct val="0"/>
              </a:spcAft>
            </a:pPr>
            <a:r>
              <a:rPr lang="en-US" altLang="en-US" sz="1667"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Masapeta, Rayachoty, Annamayya (Dist.) Andhra Pradesh</a:t>
            </a:r>
            <a:endParaRPr lang="en-US" altLang="en-US" sz="1667" dirty="0"/>
          </a:p>
          <a:p>
            <a:pPr algn="ctr" defTabSz="609630" eaLnBrk="0" fontAlgn="base" hangingPunct="0">
              <a:spcBef>
                <a:spcPct val="0"/>
              </a:spcBef>
              <a:spcAft>
                <a:spcPct val="0"/>
              </a:spcAft>
            </a:pPr>
            <a:r>
              <a:rPr lang="en-US" altLang="en-US" sz="1667" b="1" dirty="0">
                <a:solidFill>
                  <a:srgbClr val="ED7D31"/>
                </a:solidFill>
                <a:latin typeface="Times New Roman" panose="02020603050405020304" pitchFamily="18" charset="0"/>
                <a:ea typeface="Calibri" panose="020F0502020204030204" pitchFamily="34" charset="0"/>
                <a:cs typeface="Times New Roman" panose="02020603050405020304" pitchFamily="18" charset="0"/>
              </a:rPr>
              <a:t>2023-2024</a:t>
            </a:r>
            <a:endParaRPr lang="en-US" altLang="en-US" sz="1667"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C4C76F-CADF-288B-72A2-95580DA86A0F}"/>
              </a:ext>
            </a:extLst>
          </p:cNvPr>
          <p:cNvGraphicFramePr>
            <a:graphicFrameLocks noGrp="1"/>
          </p:cNvGraphicFramePr>
          <p:nvPr>
            <p:extLst>
              <p:ext uri="{D42A27DB-BD31-4B8C-83A1-F6EECF244321}">
                <p14:modId xmlns:p14="http://schemas.microsoft.com/office/powerpoint/2010/main" val="565725674"/>
              </p:ext>
            </p:extLst>
          </p:nvPr>
        </p:nvGraphicFramePr>
        <p:xfrm>
          <a:off x="0" y="1040235"/>
          <a:ext cx="12192001" cy="5817765"/>
        </p:xfrm>
        <a:graphic>
          <a:graphicData uri="http://schemas.openxmlformats.org/drawingml/2006/table">
            <a:tbl>
              <a:tblPr firstRow="1" bandRow="1">
                <a:tableStyleId>{5C22544A-7EE6-4342-B048-85BDC9FD1C3A}</a:tableStyleId>
              </a:tblPr>
              <a:tblGrid>
                <a:gridCol w="856486">
                  <a:extLst>
                    <a:ext uri="{9D8B030D-6E8A-4147-A177-3AD203B41FA5}">
                      <a16:colId xmlns:a16="http://schemas.microsoft.com/office/drawing/2014/main" val="1484463496"/>
                    </a:ext>
                  </a:extLst>
                </a:gridCol>
                <a:gridCol w="1174340">
                  <a:extLst>
                    <a:ext uri="{9D8B030D-6E8A-4147-A177-3AD203B41FA5}">
                      <a16:colId xmlns:a16="http://schemas.microsoft.com/office/drawing/2014/main" val="625873643"/>
                    </a:ext>
                  </a:extLst>
                </a:gridCol>
                <a:gridCol w="1411279">
                  <a:extLst>
                    <a:ext uri="{9D8B030D-6E8A-4147-A177-3AD203B41FA5}">
                      <a16:colId xmlns:a16="http://schemas.microsoft.com/office/drawing/2014/main" val="4005472507"/>
                    </a:ext>
                  </a:extLst>
                </a:gridCol>
                <a:gridCol w="1340390">
                  <a:extLst>
                    <a:ext uri="{9D8B030D-6E8A-4147-A177-3AD203B41FA5}">
                      <a16:colId xmlns:a16="http://schemas.microsoft.com/office/drawing/2014/main" val="1558338077"/>
                    </a:ext>
                  </a:extLst>
                </a:gridCol>
                <a:gridCol w="2121390">
                  <a:extLst>
                    <a:ext uri="{9D8B030D-6E8A-4147-A177-3AD203B41FA5}">
                      <a16:colId xmlns:a16="http://schemas.microsoft.com/office/drawing/2014/main" val="391710890"/>
                    </a:ext>
                  </a:extLst>
                </a:gridCol>
                <a:gridCol w="2185690">
                  <a:extLst>
                    <a:ext uri="{9D8B030D-6E8A-4147-A177-3AD203B41FA5}">
                      <a16:colId xmlns:a16="http://schemas.microsoft.com/office/drawing/2014/main" val="228737561"/>
                    </a:ext>
                  </a:extLst>
                </a:gridCol>
                <a:gridCol w="2044054">
                  <a:extLst>
                    <a:ext uri="{9D8B030D-6E8A-4147-A177-3AD203B41FA5}">
                      <a16:colId xmlns:a16="http://schemas.microsoft.com/office/drawing/2014/main" val="3466774132"/>
                    </a:ext>
                  </a:extLst>
                </a:gridCol>
                <a:gridCol w="1058372">
                  <a:extLst>
                    <a:ext uri="{9D8B030D-6E8A-4147-A177-3AD203B41FA5}">
                      <a16:colId xmlns:a16="http://schemas.microsoft.com/office/drawing/2014/main" val="1894489952"/>
                    </a:ext>
                  </a:extLst>
                </a:gridCol>
              </a:tblGrid>
              <a:tr h="1746483">
                <a:tc>
                  <a:txBody>
                    <a:bodyPr/>
                    <a:lstStyle/>
                    <a:p>
                      <a:pPr algn="ctr"/>
                      <a:r>
                        <a:rPr lang="en-US" dirty="0"/>
                        <a:t>S.NO</a:t>
                      </a:r>
                      <a:endParaRPr lang="en-IN" dirty="0"/>
                    </a:p>
                  </a:txBody>
                  <a:tcPr/>
                </a:tc>
                <a:tc>
                  <a:txBody>
                    <a:bodyPr/>
                    <a:lstStyle/>
                    <a:p>
                      <a:pPr algn="ctr"/>
                      <a:r>
                        <a:rPr lang="en-US" dirty="0"/>
                        <a:t>Year of </a:t>
                      </a:r>
                      <a:r>
                        <a:rPr lang="en-US" dirty="0" err="1"/>
                        <a:t>poublication</a:t>
                      </a:r>
                      <a:r>
                        <a:rPr lang="en-US" dirty="0"/>
                        <a:t>,</a:t>
                      </a:r>
                    </a:p>
                    <a:p>
                      <a:pPr algn="ctr"/>
                      <a:r>
                        <a:rPr lang="en-US" dirty="0" err="1"/>
                        <a:t>jurnal</a:t>
                      </a:r>
                      <a:r>
                        <a:rPr lang="en-US" dirty="0"/>
                        <a:t> name</a:t>
                      </a:r>
                      <a:endParaRPr lang="en-IN" dirty="0"/>
                    </a:p>
                  </a:txBody>
                  <a:tcPr/>
                </a:tc>
                <a:tc>
                  <a:txBody>
                    <a:bodyPr/>
                    <a:lstStyle/>
                    <a:p>
                      <a:pPr algn="ctr"/>
                      <a:r>
                        <a:rPr lang="en-US" dirty="0"/>
                        <a:t>Name of authors</a:t>
                      </a:r>
                      <a:endParaRPr lang="en-IN" dirty="0"/>
                    </a:p>
                  </a:txBody>
                  <a:tcPr/>
                </a:tc>
                <a:tc>
                  <a:txBody>
                    <a:bodyPr/>
                    <a:lstStyle/>
                    <a:p>
                      <a:pPr algn="ctr"/>
                      <a:r>
                        <a:rPr lang="en-US" dirty="0"/>
                        <a:t>Title of the paper</a:t>
                      </a:r>
                      <a:endParaRPr lang="en-IN" dirty="0"/>
                    </a:p>
                  </a:txBody>
                  <a:tcPr/>
                </a:tc>
                <a:tc>
                  <a:txBody>
                    <a:bodyPr/>
                    <a:lstStyle/>
                    <a:p>
                      <a:pPr algn="ctr"/>
                      <a:r>
                        <a:rPr lang="en-US" dirty="0"/>
                        <a:t>Problem taken in </a:t>
                      </a:r>
                      <a:r>
                        <a:rPr lang="en-US" dirty="0" err="1"/>
                        <a:t>tha</a:t>
                      </a:r>
                      <a:r>
                        <a:rPr lang="en-US" dirty="0"/>
                        <a:t> paper</a:t>
                      </a:r>
                      <a:endParaRPr lang="en-IN" dirty="0"/>
                    </a:p>
                  </a:txBody>
                  <a:tcPr/>
                </a:tc>
                <a:tc>
                  <a:txBody>
                    <a:bodyPr/>
                    <a:lstStyle/>
                    <a:p>
                      <a:pPr algn="ctr"/>
                      <a:r>
                        <a:rPr lang="en-US" dirty="0"/>
                        <a:t>Improvements gained by the author</a:t>
                      </a:r>
                      <a:endParaRPr lang="en-IN" dirty="0"/>
                    </a:p>
                  </a:txBody>
                  <a:tcPr/>
                </a:tc>
                <a:tc>
                  <a:txBody>
                    <a:bodyPr/>
                    <a:lstStyle/>
                    <a:p>
                      <a:pPr algn="ctr"/>
                      <a:r>
                        <a:rPr lang="en-US" dirty="0"/>
                        <a:t>Limitations observed</a:t>
                      </a:r>
                      <a:endParaRPr lang="en-IN" dirty="0"/>
                    </a:p>
                  </a:txBody>
                  <a:tcPr/>
                </a:tc>
                <a:tc>
                  <a:txBody>
                    <a:bodyPr/>
                    <a:lstStyle/>
                    <a:p>
                      <a:r>
                        <a:rPr lang="en-US" dirty="0"/>
                        <a:t>parameters</a:t>
                      </a:r>
                      <a:endParaRPr lang="en-IN" dirty="0"/>
                    </a:p>
                  </a:txBody>
                  <a:tcPr/>
                </a:tc>
                <a:extLst>
                  <a:ext uri="{0D108BD9-81ED-4DB2-BD59-A6C34878D82A}">
                    <a16:rowId xmlns:a16="http://schemas.microsoft.com/office/drawing/2014/main" val="2543379334"/>
                  </a:ext>
                </a:extLst>
              </a:tr>
              <a:tr h="4071282">
                <a:tc>
                  <a:txBody>
                    <a:bodyPr/>
                    <a:lstStyle/>
                    <a:p>
                      <a:endParaRPr lang="en-US" dirty="0"/>
                    </a:p>
                    <a:p>
                      <a:endParaRPr lang="en-US" dirty="0"/>
                    </a:p>
                    <a:p>
                      <a:endParaRPr lang="en-US" dirty="0"/>
                    </a:p>
                    <a:p>
                      <a:endParaRPr lang="en-US" dirty="0"/>
                    </a:p>
                    <a:p>
                      <a:r>
                        <a:rPr lang="en-US" dirty="0"/>
                        <a:t>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June 2021</a:t>
                      </a:r>
                      <a:endParaRPr lang="en-IN" dirty="0"/>
                    </a:p>
                    <a:p>
                      <a:pPr algn="ct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Dr.</a:t>
                      </a:r>
                      <a:r>
                        <a:rPr lang="en-IN" dirty="0"/>
                        <a:t> Sai Madhavi, </a:t>
                      </a:r>
                      <a:r>
                        <a:rPr lang="en-IN" dirty="0" err="1"/>
                        <a:t>Palthuru</a:t>
                      </a:r>
                      <a:r>
                        <a:rPr lang="en-IN" dirty="0"/>
                        <a:t> </a:t>
                      </a:r>
                      <a:r>
                        <a:rPr lang="en-IN" dirty="0" err="1"/>
                        <a:t>Hirematam</a:t>
                      </a:r>
                      <a:r>
                        <a:rPr lang="en-IN" dirty="0"/>
                        <a:t> Aishwarya</a:t>
                      </a:r>
                    </a:p>
                    <a:p>
                      <a:pPr algn="l"/>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Product Recommendation Using Emerging Technology</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Change of decision is a problem that occur when the user come across advertisement or offers for other products.</a:t>
                      </a:r>
                      <a:endParaRPr lang="en-IN" dirty="0"/>
                    </a:p>
                  </a:txBody>
                  <a:tcPr/>
                </a:tc>
                <a:tc>
                  <a:txBody>
                    <a:bodyPr/>
                    <a:lstStyle/>
                    <a:p>
                      <a:r>
                        <a:rPr lang="en-US" dirty="0"/>
                        <a:t>r recommender system recommend the right products to the customer based on highest ratings and reviews.</a:t>
                      </a:r>
                      <a:endParaRPr lang="en-IN" dirty="0"/>
                    </a:p>
                  </a:txBody>
                  <a:tcPr/>
                </a:tc>
                <a:tc>
                  <a:txBody>
                    <a:bodyPr/>
                    <a:lstStyle/>
                    <a:p>
                      <a:pPr marL="0" indent="0">
                        <a:buFont typeface="Arial" panose="020B0604020202020204" pitchFamily="34" charset="0"/>
                        <a:buNone/>
                      </a:pPr>
                      <a:r>
                        <a:rPr lang="en-US" dirty="0"/>
                        <a:t>The opportunity for the customer to select from a large number of products increases the burden of information processing before he decides which products meet his needs.</a:t>
                      </a:r>
                      <a:endParaRPr lang="en-IN" dirty="0"/>
                    </a:p>
                  </a:txBody>
                  <a:tcPr/>
                </a:tc>
                <a:tc>
                  <a:txBody>
                    <a:bodyPr/>
                    <a:lstStyle/>
                    <a:p>
                      <a:r>
                        <a:rPr lang="en-US" dirty="0"/>
                        <a:t>Movie ID</a:t>
                      </a:r>
                    </a:p>
                    <a:p>
                      <a:r>
                        <a:rPr lang="en-US" dirty="0"/>
                        <a:t>Rating,</a:t>
                      </a:r>
                    </a:p>
                    <a:p>
                      <a:r>
                        <a:rPr lang="en-US" dirty="0"/>
                        <a:t>timestamp</a:t>
                      </a:r>
                      <a:endParaRPr lang="en-IN" dirty="0"/>
                    </a:p>
                  </a:txBody>
                  <a:tcPr/>
                </a:tc>
                <a:extLst>
                  <a:ext uri="{0D108BD9-81ED-4DB2-BD59-A6C34878D82A}">
                    <a16:rowId xmlns:a16="http://schemas.microsoft.com/office/drawing/2014/main" val="916253996"/>
                  </a:ext>
                </a:extLst>
              </a:tr>
            </a:tbl>
          </a:graphicData>
        </a:graphic>
      </p:graphicFrame>
      <p:sp>
        <p:nvSpPr>
          <p:cNvPr id="3" name="TextBox 2">
            <a:extLst>
              <a:ext uri="{FF2B5EF4-FFF2-40B4-BE49-F238E27FC236}">
                <a16:creationId xmlns:a16="http://schemas.microsoft.com/office/drawing/2014/main" id="{2B4E9922-7018-786B-9126-E82DDE545B90}"/>
              </a:ext>
            </a:extLst>
          </p:cNvPr>
          <p:cNvSpPr txBox="1"/>
          <p:nvPr/>
        </p:nvSpPr>
        <p:spPr>
          <a:xfrm>
            <a:off x="3257323" y="147608"/>
            <a:ext cx="5861548" cy="707886"/>
          </a:xfrm>
          <a:prstGeom prst="rect">
            <a:avLst/>
          </a:prstGeom>
          <a:noFill/>
        </p:spPr>
        <p:txBody>
          <a:bodyPr wrap="square">
            <a:spAutoFit/>
          </a:bodyPr>
          <a:lstStyle/>
          <a:p>
            <a:pPr algn="ctr"/>
            <a:r>
              <a:rPr lang="en-US" sz="4000" dirty="0">
                <a:latin typeface="Times New Roman" pitchFamily="18" charset="0"/>
                <a:cs typeface="Times New Roman" pitchFamily="18" charset="0"/>
              </a:rPr>
              <a:t>Literature Review</a:t>
            </a:r>
          </a:p>
        </p:txBody>
      </p:sp>
    </p:spTree>
    <p:extLst>
      <p:ext uri="{BB962C8B-B14F-4D97-AF65-F5344CB8AC3E}">
        <p14:creationId xmlns:p14="http://schemas.microsoft.com/office/powerpoint/2010/main" val="425256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C4C76F-CADF-288B-72A2-95580DA86A0F}"/>
              </a:ext>
            </a:extLst>
          </p:cNvPr>
          <p:cNvGraphicFramePr>
            <a:graphicFrameLocks noGrp="1"/>
          </p:cNvGraphicFramePr>
          <p:nvPr>
            <p:extLst>
              <p:ext uri="{D42A27DB-BD31-4B8C-83A1-F6EECF244321}">
                <p14:modId xmlns:p14="http://schemas.microsoft.com/office/powerpoint/2010/main" val="4070650354"/>
              </p:ext>
            </p:extLst>
          </p:nvPr>
        </p:nvGraphicFramePr>
        <p:xfrm>
          <a:off x="0" y="1011676"/>
          <a:ext cx="12192000" cy="5846323"/>
        </p:xfrm>
        <a:graphic>
          <a:graphicData uri="http://schemas.openxmlformats.org/drawingml/2006/table">
            <a:tbl>
              <a:tblPr firstRow="1" bandRow="1">
                <a:tableStyleId>{5C22544A-7EE6-4342-B048-85BDC9FD1C3A}</a:tableStyleId>
              </a:tblPr>
              <a:tblGrid>
                <a:gridCol w="856486">
                  <a:extLst>
                    <a:ext uri="{9D8B030D-6E8A-4147-A177-3AD203B41FA5}">
                      <a16:colId xmlns:a16="http://schemas.microsoft.com/office/drawing/2014/main" val="1484463496"/>
                    </a:ext>
                  </a:extLst>
                </a:gridCol>
                <a:gridCol w="1174341">
                  <a:extLst>
                    <a:ext uri="{9D8B030D-6E8A-4147-A177-3AD203B41FA5}">
                      <a16:colId xmlns:a16="http://schemas.microsoft.com/office/drawing/2014/main" val="625873643"/>
                    </a:ext>
                  </a:extLst>
                </a:gridCol>
                <a:gridCol w="1411279">
                  <a:extLst>
                    <a:ext uri="{9D8B030D-6E8A-4147-A177-3AD203B41FA5}">
                      <a16:colId xmlns:a16="http://schemas.microsoft.com/office/drawing/2014/main" val="4005472507"/>
                    </a:ext>
                  </a:extLst>
                </a:gridCol>
                <a:gridCol w="1340388">
                  <a:extLst>
                    <a:ext uri="{9D8B030D-6E8A-4147-A177-3AD203B41FA5}">
                      <a16:colId xmlns:a16="http://schemas.microsoft.com/office/drawing/2014/main" val="1558338077"/>
                    </a:ext>
                  </a:extLst>
                </a:gridCol>
                <a:gridCol w="2121389">
                  <a:extLst>
                    <a:ext uri="{9D8B030D-6E8A-4147-A177-3AD203B41FA5}">
                      <a16:colId xmlns:a16="http://schemas.microsoft.com/office/drawing/2014/main" val="391710890"/>
                    </a:ext>
                  </a:extLst>
                </a:gridCol>
                <a:gridCol w="2185690">
                  <a:extLst>
                    <a:ext uri="{9D8B030D-6E8A-4147-A177-3AD203B41FA5}">
                      <a16:colId xmlns:a16="http://schemas.microsoft.com/office/drawing/2014/main" val="228737561"/>
                    </a:ext>
                  </a:extLst>
                </a:gridCol>
                <a:gridCol w="2044055">
                  <a:extLst>
                    <a:ext uri="{9D8B030D-6E8A-4147-A177-3AD203B41FA5}">
                      <a16:colId xmlns:a16="http://schemas.microsoft.com/office/drawing/2014/main" val="3466774132"/>
                    </a:ext>
                  </a:extLst>
                </a:gridCol>
                <a:gridCol w="1058372">
                  <a:extLst>
                    <a:ext uri="{9D8B030D-6E8A-4147-A177-3AD203B41FA5}">
                      <a16:colId xmlns:a16="http://schemas.microsoft.com/office/drawing/2014/main" val="1894489952"/>
                    </a:ext>
                  </a:extLst>
                </a:gridCol>
              </a:tblGrid>
              <a:tr h="1505723">
                <a:tc>
                  <a:txBody>
                    <a:bodyPr/>
                    <a:lstStyle/>
                    <a:p>
                      <a:pPr algn="ctr"/>
                      <a:r>
                        <a:rPr lang="en-US" dirty="0"/>
                        <a:t>S.NO</a:t>
                      </a:r>
                      <a:endParaRPr lang="en-IN" dirty="0"/>
                    </a:p>
                  </a:txBody>
                  <a:tcPr/>
                </a:tc>
                <a:tc>
                  <a:txBody>
                    <a:bodyPr/>
                    <a:lstStyle/>
                    <a:p>
                      <a:pPr algn="ctr"/>
                      <a:r>
                        <a:rPr lang="en-US" dirty="0"/>
                        <a:t>Year of </a:t>
                      </a:r>
                      <a:r>
                        <a:rPr lang="en-US" dirty="0" err="1"/>
                        <a:t>poublication</a:t>
                      </a:r>
                      <a:r>
                        <a:rPr lang="en-US" dirty="0"/>
                        <a:t>,</a:t>
                      </a:r>
                    </a:p>
                    <a:p>
                      <a:pPr algn="ctr"/>
                      <a:r>
                        <a:rPr lang="en-US" dirty="0" err="1"/>
                        <a:t>jurnal</a:t>
                      </a:r>
                      <a:r>
                        <a:rPr lang="en-US" dirty="0"/>
                        <a:t> name</a:t>
                      </a:r>
                      <a:endParaRPr lang="en-IN" dirty="0"/>
                    </a:p>
                  </a:txBody>
                  <a:tcPr/>
                </a:tc>
                <a:tc>
                  <a:txBody>
                    <a:bodyPr/>
                    <a:lstStyle/>
                    <a:p>
                      <a:pPr algn="ctr"/>
                      <a:r>
                        <a:rPr lang="en-US" dirty="0"/>
                        <a:t>Name of authors</a:t>
                      </a:r>
                      <a:endParaRPr lang="en-IN" dirty="0"/>
                    </a:p>
                  </a:txBody>
                  <a:tcPr/>
                </a:tc>
                <a:tc>
                  <a:txBody>
                    <a:bodyPr/>
                    <a:lstStyle/>
                    <a:p>
                      <a:pPr algn="ctr"/>
                      <a:r>
                        <a:rPr lang="en-US" dirty="0"/>
                        <a:t>Title of the paper</a:t>
                      </a:r>
                      <a:endParaRPr lang="en-IN" dirty="0"/>
                    </a:p>
                  </a:txBody>
                  <a:tcPr/>
                </a:tc>
                <a:tc>
                  <a:txBody>
                    <a:bodyPr/>
                    <a:lstStyle/>
                    <a:p>
                      <a:pPr algn="ctr"/>
                      <a:r>
                        <a:rPr lang="en-US" dirty="0"/>
                        <a:t>Problem taken in </a:t>
                      </a:r>
                      <a:r>
                        <a:rPr lang="en-US" dirty="0" err="1"/>
                        <a:t>tha</a:t>
                      </a:r>
                      <a:r>
                        <a:rPr lang="en-US" dirty="0"/>
                        <a:t> paper</a:t>
                      </a:r>
                      <a:endParaRPr lang="en-IN" dirty="0"/>
                    </a:p>
                  </a:txBody>
                  <a:tcPr/>
                </a:tc>
                <a:tc>
                  <a:txBody>
                    <a:bodyPr/>
                    <a:lstStyle/>
                    <a:p>
                      <a:pPr algn="ctr"/>
                      <a:r>
                        <a:rPr lang="en-US" dirty="0"/>
                        <a:t>Improvements gained by the author</a:t>
                      </a:r>
                      <a:endParaRPr lang="en-IN" dirty="0"/>
                    </a:p>
                  </a:txBody>
                  <a:tcPr/>
                </a:tc>
                <a:tc>
                  <a:txBody>
                    <a:bodyPr/>
                    <a:lstStyle/>
                    <a:p>
                      <a:pPr algn="ctr"/>
                      <a:r>
                        <a:rPr lang="en-US" dirty="0"/>
                        <a:t>Limitations observed</a:t>
                      </a:r>
                      <a:endParaRPr lang="en-IN" dirty="0"/>
                    </a:p>
                  </a:txBody>
                  <a:tcPr/>
                </a:tc>
                <a:tc>
                  <a:txBody>
                    <a:bodyPr/>
                    <a:lstStyle/>
                    <a:p>
                      <a:r>
                        <a:rPr lang="en-US" dirty="0"/>
                        <a:t>parameters</a:t>
                      </a:r>
                      <a:endParaRPr lang="en-IN" dirty="0"/>
                    </a:p>
                  </a:txBody>
                  <a:tcPr/>
                </a:tc>
                <a:extLst>
                  <a:ext uri="{0D108BD9-81ED-4DB2-BD59-A6C34878D82A}">
                    <a16:rowId xmlns:a16="http://schemas.microsoft.com/office/drawing/2014/main" val="2543379334"/>
                  </a:ext>
                </a:extLst>
              </a:tr>
              <a:tr h="4340600">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3</a:t>
                      </a:r>
                      <a:endParaRPr lang="en-IN" dirty="0"/>
                    </a:p>
                  </a:txBody>
                  <a:tcPr/>
                </a:tc>
                <a:tc>
                  <a:txBody>
                    <a:bodyPr/>
                    <a:lstStyle/>
                    <a:p>
                      <a:pPr algn="ctr"/>
                      <a:r>
                        <a:rPr lang="pt-BR" dirty="0"/>
                        <a:t>2022</a:t>
                      </a:r>
                    </a:p>
                  </a:txBody>
                  <a:tcPr/>
                </a:tc>
                <a:tc>
                  <a:txBody>
                    <a:bodyPr/>
                    <a:lstStyle/>
                    <a:p>
                      <a:pPr algn="ctr"/>
                      <a:r>
                        <a:rPr lang="en-IN" dirty="0"/>
                        <a:t>Sonika Malik</a:t>
                      </a:r>
                    </a:p>
                  </a:txBody>
                  <a:tcPr/>
                </a:tc>
                <a:tc>
                  <a:txBody>
                    <a:bodyPr/>
                    <a:lstStyle/>
                    <a:p>
                      <a:pPr algn="ctr"/>
                      <a:r>
                        <a:rPr lang="en-US" dirty="0"/>
                        <a:t>Movie Recommender System Using Machine Learning</a:t>
                      </a:r>
                      <a:endParaRPr lang="en-IN" dirty="0"/>
                    </a:p>
                  </a:txBody>
                  <a:tcPr/>
                </a:tc>
                <a:tc>
                  <a:txBody>
                    <a:bodyPr/>
                    <a:lstStyle/>
                    <a:p>
                      <a:pPr algn="ctr"/>
                      <a:r>
                        <a:rPr lang="en-US" dirty="0"/>
                        <a:t>we propose a movie recommender system that can recommend movies to both new and existing customers. It searches movie databases for all of the relevant data, such as popularity and beauty that is required for a recommendation.</a:t>
                      </a:r>
                      <a:endParaRPr lang="en-IN" dirty="0"/>
                    </a:p>
                  </a:txBody>
                  <a:tcPr/>
                </a:tc>
                <a:tc>
                  <a:txBody>
                    <a:bodyPr/>
                    <a:lstStyle/>
                    <a:p>
                      <a:r>
                        <a:rPr lang="en-US" dirty="0"/>
                        <a:t>The fundamental problem with collaborative filtering is that if a new user has no previous experience, the recommender cannot provide relevant recommendations</a:t>
                      </a:r>
                      <a:endParaRPr lang="en-IN" dirty="0"/>
                    </a:p>
                  </a:txBody>
                  <a:tcPr/>
                </a:tc>
                <a:tc>
                  <a:txBody>
                    <a:bodyPr/>
                    <a:lstStyle/>
                    <a:p>
                      <a:r>
                        <a:rPr lang="en-US" dirty="0"/>
                        <a:t>if a new user has no previous experience, the recommender cannot provide relevant recommendations. It is also possible that collaborative filtering will fail to produce meaningful suggestions if the data becomes too large</a:t>
                      </a:r>
                      <a:endParaRPr lang="en-IN" dirty="0"/>
                    </a:p>
                  </a:txBody>
                  <a:tcPr/>
                </a:tc>
                <a:tc>
                  <a:txBody>
                    <a:bodyPr/>
                    <a:lstStyle/>
                    <a:p>
                      <a:r>
                        <a:rPr lang="en-US" dirty="0"/>
                        <a:t>User ID</a:t>
                      </a:r>
                    </a:p>
                    <a:p>
                      <a:r>
                        <a:rPr lang="en-US" dirty="0"/>
                        <a:t>Movie ID</a:t>
                      </a:r>
                    </a:p>
                    <a:p>
                      <a:r>
                        <a:rPr lang="en-US" dirty="0"/>
                        <a:t>Rating,</a:t>
                      </a:r>
                    </a:p>
                    <a:p>
                      <a:r>
                        <a:rPr lang="en-US" dirty="0"/>
                        <a:t>timestamp</a:t>
                      </a:r>
                      <a:endParaRPr lang="en-IN" dirty="0"/>
                    </a:p>
                  </a:txBody>
                  <a:tcPr/>
                </a:tc>
                <a:extLst>
                  <a:ext uri="{0D108BD9-81ED-4DB2-BD59-A6C34878D82A}">
                    <a16:rowId xmlns:a16="http://schemas.microsoft.com/office/drawing/2014/main" val="1858487991"/>
                  </a:ext>
                </a:extLst>
              </a:tr>
            </a:tbl>
          </a:graphicData>
        </a:graphic>
      </p:graphicFrame>
      <p:sp>
        <p:nvSpPr>
          <p:cNvPr id="3" name="TextBox 2">
            <a:extLst>
              <a:ext uri="{FF2B5EF4-FFF2-40B4-BE49-F238E27FC236}">
                <a16:creationId xmlns:a16="http://schemas.microsoft.com/office/drawing/2014/main" id="{4172EA10-CD48-3B81-9429-3772CD3387F1}"/>
              </a:ext>
            </a:extLst>
          </p:cNvPr>
          <p:cNvSpPr txBox="1"/>
          <p:nvPr/>
        </p:nvSpPr>
        <p:spPr>
          <a:xfrm>
            <a:off x="3257323" y="147608"/>
            <a:ext cx="5861548" cy="707886"/>
          </a:xfrm>
          <a:prstGeom prst="rect">
            <a:avLst/>
          </a:prstGeom>
          <a:noFill/>
        </p:spPr>
        <p:txBody>
          <a:bodyPr wrap="square">
            <a:spAutoFit/>
          </a:bodyPr>
          <a:lstStyle/>
          <a:p>
            <a:pPr algn="ctr"/>
            <a:r>
              <a:rPr lang="en-US" sz="4000" dirty="0">
                <a:latin typeface="Times New Roman" pitchFamily="18" charset="0"/>
                <a:cs typeface="Times New Roman" pitchFamily="18" charset="0"/>
              </a:rPr>
              <a:t>Literature Review</a:t>
            </a:r>
          </a:p>
        </p:txBody>
      </p:sp>
    </p:spTree>
    <p:extLst>
      <p:ext uri="{BB962C8B-B14F-4D97-AF65-F5344CB8AC3E}">
        <p14:creationId xmlns:p14="http://schemas.microsoft.com/office/powerpoint/2010/main" val="355478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C4C76F-CADF-288B-72A2-95580DA86A0F}"/>
              </a:ext>
            </a:extLst>
          </p:cNvPr>
          <p:cNvGraphicFramePr>
            <a:graphicFrameLocks noGrp="1"/>
          </p:cNvGraphicFramePr>
          <p:nvPr>
            <p:extLst>
              <p:ext uri="{D42A27DB-BD31-4B8C-83A1-F6EECF244321}">
                <p14:modId xmlns:p14="http://schemas.microsoft.com/office/powerpoint/2010/main" val="3560695767"/>
              </p:ext>
            </p:extLst>
          </p:nvPr>
        </p:nvGraphicFramePr>
        <p:xfrm>
          <a:off x="0" y="855494"/>
          <a:ext cx="12192000" cy="6217920"/>
        </p:xfrm>
        <a:graphic>
          <a:graphicData uri="http://schemas.openxmlformats.org/drawingml/2006/table">
            <a:tbl>
              <a:tblPr firstRow="1" bandRow="1">
                <a:tableStyleId>{5C22544A-7EE6-4342-B048-85BDC9FD1C3A}</a:tableStyleId>
              </a:tblPr>
              <a:tblGrid>
                <a:gridCol w="856487">
                  <a:extLst>
                    <a:ext uri="{9D8B030D-6E8A-4147-A177-3AD203B41FA5}">
                      <a16:colId xmlns:a16="http://schemas.microsoft.com/office/drawing/2014/main" val="1484463496"/>
                    </a:ext>
                  </a:extLst>
                </a:gridCol>
                <a:gridCol w="1174340">
                  <a:extLst>
                    <a:ext uri="{9D8B030D-6E8A-4147-A177-3AD203B41FA5}">
                      <a16:colId xmlns:a16="http://schemas.microsoft.com/office/drawing/2014/main" val="625873643"/>
                    </a:ext>
                  </a:extLst>
                </a:gridCol>
                <a:gridCol w="1411278">
                  <a:extLst>
                    <a:ext uri="{9D8B030D-6E8A-4147-A177-3AD203B41FA5}">
                      <a16:colId xmlns:a16="http://schemas.microsoft.com/office/drawing/2014/main" val="4005472507"/>
                    </a:ext>
                  </a:extLst>
                </a:gridCol>
                <a:gridCol w="1340389">
                  <a:extLst>
                    <a:ext uri="{9D8B030D-6E8A-4147-A177-3AD203B41FA5}">
                      <a16:colId xmlns:a16="http://schemas.microsoft.com/office/drawing/2014/main" val="1558338077"/>
                    </a:ext>
                  </a:extLst>
                </a:gridCol>
                <a:gridCol w="2121390">
                  <a:extLst>
                    <a:ext uri="{9D8B030D-6E8A-4147-A177-3AD203B41FA5}">
                      <a16:colId xmlns:a16="http://schemas.microsoft.com/office/drawing/2014/main" val="391710890"/>
                    </a:ext>
                  </a:extLst>
                </a:gridCol>
                <a:gridCol w="2185690">
                  <a:extLst>
                    <a:ext uri="{9D8B030D-6E8A-4147-A177-3AD203B41FA5}">
                      <a16:colId xmlns:a16="http://schemas.microsoft.com/office/drawing/2014/main" val="228737561"/>
                    </a:ext>
                  </a:extLst>
                </a:gridCol>
                <a:gridCol w="2044054">
                  <a:extLst>
                    <a:ext uri="{9D8B030D-6E8A-4147-A177-3AD203B41FA5}">
                      <a16:colId xmlns:a16="http://schemas.microsoft.com/office/drawing/2014/main" val="3466774132"/>
                    </a:ext>
                  </a:extLst>
                </a:gridCol>
                <a:gridCol w="1058372">
                  <a:extLst>
                    <a:ext uri="{9D8B030D-6E8A-4147-A177-3AD203B41FA5}">
                      <a16:colId xmlns:a16="http://schemas.microsoft.com/office/drawing/2014/main" val="1894489952"/>
                    </a:ext>
                  </a:extLst>
                </a:gridCol>
              </a:tblGrid>
              <a:tr h="1291779">
                <a:tc>
                  <a:txBody>
                    <a:bodyPr/>
                    <a:lstStyle/>
                    <a:p>
                      <a:pPr algn="ctr"/>
                      <a:r>
                        <a:rPr lang="en-US" dirty="0"/>
                        <a:t>S.NO</a:t>
                      </a:r>
                      <a:endParaRPr lang="en-IN" dirty="0"/>
                    </a:p>
                  </a:txBody>
                  <a:tcPr/>
                </a:tc>
                <a:tc>
                  <a:txBody>
                    <a:bodyPr/>
                    <a:lstStyle/>
                    <a:p>
                      <a:pPr algn="ctr"/>
                      <a:r>
                        <a:rPr lang="en-US" dirty="0"/>
                        <a:t>Year of publication,</a:t>
                      </a:r>
                    </a:p>
                    <a:p>
                      <a:pPr algn="ctr"/>
                      <a:r>
                        <a:rPr lang="en-US" dirty="0" err="1"/>
                        <a:t>jurnal</a:t>
                      </a:r>
                      <a:r>
                        <a:rPr lang="en-US" dirty="0"/>
                        <a:t> name</a:t>
                      </a:r>
                      <a:endParaRPr lang="en-IN" dirty="0"/>
                    </a:p>
                  </a:txBody>
                  <a:tcPr/>
                </a:tc>
                <a:tc>
                  <a:txBody>
                    <a:bodyPr/>
                    <a:lstStyle/>
                    <a:p>
                      <a:pPr algn="ctr"/>
                      <a:r>
                        <a:rPr lang="en-US" dirty="0"/>
                        <a:t>Name of authors</a:t>
                      </a:r>
                      <a:endParaRPr lang="en-IN" dirty="0"/>
                    </a:p>
                  </a:txBody>
                  <a:tcPr/>
                </a:tc>
                <a:tc>
                  <a:txBody>
                    <a:bodyPr/>
                    <a:lstStyle/>
                    <a:p>
                      <a:pPr algn="ctr"/>
                      <a:r>
                        <a:rPr lang="en-US" dirty="0"/>
                        <a:t>Title of the paper</a:t>
                      </a:r>
                      <a:endParaRPr lang="en-IN" dirty="0"/>
                    </a:p>
                  </a:txBody>
                  <a:tcPr/>
                </a:tc>
                <a:tc>
                  <a:txBody>
                    <a:bodyPr/>
                    <a:lstStyle/>
                    <a:p>
                      <a:pPr algn="ctr"/>
                      <a:r>
                        <a:rPr lang="en-US" dirty="0"/>
                        <a:t>Problem taken in the paper</a:t>
                      </a:r>
                      <a:endParaRPr lang="en-IN" dirty="0"/>
                    </a:p>
                  </a:txBody>
                  <a:tcPr/>
                </a:tc>
                <a:tc>
                  <a:txBody>
                    <a:bodyPr/>
                    <a:lstStyle/>
                    <a:p>
                      <a:pPr algn="ctr"/>
                      <a:r>
                        <a:rPr lang="en-US" dirty="0"/>
                        <a:t>Improvements gained by the author</a:t>
                      </a:r>
                      <a:endParaRPr lang="en-IN" dirty="0"/>
                    </a:p>
                  </a:txBody>
                  <a:tcPr/>
                </a:tc>
                <a:tc>
                  <a:txBody>
                    <a:bodyPr/>
                    <a:lstStyle/>
                    <a:p>
                      <a:pPr algn="ctr"/>
                      <a:r>
                        <a:rPr lang="en-US" dirty="0"/>
                        <a:t>Limitations observed</a:t>
                      </a:r>
                      <a:endParaRPr lang="en-IN" dirty="0"/>
                    </a:p>
                  </a:txBody>
                  <a:tcPr/>
                </a:tc>
                <a:tc>
                  <a:txBody>
                    <a:bodyPr/>
                    <a:lstStyle/>
                    <a:p>
                      <a:r>
                        <a:rPr lang="en-US" dirty="0"/>
                        <a:t>parameters</a:t>
                      </a:r>
                      <a:endParaRPr lang="en-IN" dirty="0"/>
                    </a:p>
                  </a:txBody>
                  <a:tcPr/>
                </a:tc>
                <a:extLst>
                  <a:ext uri="{0D108BD9-81ED-4DB2-BD59-A6C34878D82A}">
                    <a16:rowId xmlns:a16="http://schemas.microsoft.com/office/drawing/2014/main" val="2543379334"/>
                  </a:ext>
                </a:extLst>
              </a:tr>
              <a:tr h="4378174">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4</a:t>
                      </a:r>
                      <a:endParaRPr lang="en-IN" dirty="0"/>
                    </a:p>
                  </a:txBody>
                  <a:tcPr/>
                </a:tc>
                <a:tc>
                  <a:txBody>
                    <a:bodyPr/>
                    <a:lstStyle/>
                    <a:p>
                      <a:pPr algn="ctr"/>
                      <a:r>
                        <a:rPr lang="en-US" dirty="0"/>
                        <a:t>Jan 2023</a:t>
                      </a:r>
                    </a:p>
                    <a:p>
                      <a:pPr algn="ctr"/>
                      <a:r>
                        <a:rPr lang="en-US" dirty="0"/>
                        <a:t>IJCRC</a:t>
                      </a:r>
                    </a:p>
                  </a:txBody>
                  <a:tcPr/>
                </a:tc>
                <a:tc>
                  <a:txBody>
                    <a:bodyPr/>
                    <a:lstStyle/>
                    <a:p>
                      <a:pPr algn="ctr"/>
                      <a:r>
                        <a:rPr lang="en-IN" dirty="0" err="1"/>
                        <a:t>Nakeertha</a:t>
                      </a:r>
                      <a:r>
                        <a:rPr lang="en-IN" dirty="0"/>
                        <a:t> Rajkumar</a:t>
                      </a:r>
                    </a:p>
                  </a:txBody>
                  <a:tcPr/>
                </a:tc>
                <a:tc>
                  <a:txBody>
                    <a:bodyPr/>
                    <a:lstStyle/>
                    <a:p>
                      <a:pPr algn="ctr"/>
                      <a:r>
                        <a:rPr lang="en-US" dirty="0"/>
                        <a:t>MOVIE RECOMMENDATION SYSTEM USING MACHINE LEARNING</a:t>
                      </a:r>
                      <a:endParaRPr lang="en-IN" dirty="0"/>
                    </a:p>
                  </a:txBody>
                  <a:tcPr/>
                </a:tc>
                <a:tc>
                  <a:txBody>
                    <a:bodyPr/>
                    <a:lstStyle/>
                    <a:p>
                      <a:pPr algn="ctr"/>
                      <a:r>
                        <a:rPr lang="en-US" dirty="0"/>
                        <a:t> Look for users who have similar rating patterns to the active user </a:t>
                      </a:r>
                      <a:endParaRPr lang="en-IN" dirty="0"/>
                    </a:p>
                  </a:txBody>
                  <a:tcPr/>
                </a:tc>
                <a:tc>
                  <a:txBody>
                    <a:bodyPr/>
                    <a:lstStyle/>
                    <a:p>
                      <a:r>
                        <a:rPr lang="en-US" dirty="0"/>
                        <a:t>to improve prediction accuracy by employing the Slope One algorithm.</a:t>
                      </a:r>
                      <a:endParaRPr lang="en-IN" dirty="0"/>
                    </a:p>
                  </a:txBody>
                  <a:tcPr/>
                </a:tc>
                <a:tc>
                  <a:txBody>
                    <a:bodyPr/>
                    <a:lstStyle/>
                    <a:p>
                      <a:pPr marL="0" indent="0">
                        <a:buFont typeface="Arial" panose="020B0604020202020204" pitchFamily="34" charset="0"/>
                        <a:buNone/>
                      </a:pPr>
                      <a:r>
                        <a:rPr lang="en-US" dirty="0"/>
                        <a:t>Item-based collaborative filtering was found to be less error-prone than user-based collaborative filtering. Furthermore, because it’s </a:t>
                      </a:r>
                      <a:r>
                        <a:rPr lang="en-US" dirty="0" err="1"/>
                        <a:t>lessdynamic</a:t>
                      </a:r>
                      <a:r>
                        <a:rPr lang="en-US" dirty="0"/>
                        <a:t> model was computed less frequently and stored in a smaller matrix, item-based systems outperformed user-based systems</a:t>
                      </a:r>
                      <a:endParaRPr lang="en-IN" dirty="0"/>
                    </a:p>
                  </a:txBody>
                  <a:tcPr/>
                </a:tc>
                <a:tc>
                  <a:txBody>
                    <a:bodyPr/>
                    <a:lstStyle/>
                    <a:p>
                      <a:r>
                        <a:rPr lang="en-US" dirty="0"/>
                        <a:t>User ID</a:t>
                      </a:r>
                    </a:p>
                    <a:p>
                      <a:r>
                        <a:rPr lang="en-US" dirty="0"/>
                        <a:t>rating</a:t>
                      </a:r>
                      <a:endParaRPr lang="en-IN" dirty="0"/>
                    </a:p>
                  </a:txBody>
                  <a:tcPr/>
                </a:tc>
                <a:extLst>
                  <a:ext uri="{0D108BD9-81ED-4DB2-BD59-A6C34878D82A}">
                    <a16:rowId xmlns:a16="http://schemas.microsoft.com/office/drawing/2014/main" val="875901030"/>
                  </a:ext>
                </a:extLst>
              </a:tr>
            </a:tbl>
          </a:graphicData>
        </a:graphic>
      </p:graphicFrame>
      <p:sp>
        <p:nvSpPr>
          <p:cNvPr id="3" name="TextBox 2">
            <a:extLst>
              <a:ext uri="{FF2B5EF4-FFF2-40B4-BE49-F238E27FC236}">
                <a16:creationId xmlns:a16="http://schemas.microsoft.com/office/drawing/2014/main" id="{C8BB5AA6-F15E-6A14-1F69-84B6C4320647}"/>
              </a:ext>
            </a:extLst>
          </p:cNvPr>
          <p:cNvSpPr txBox="1"/>
          <p:nvPr/>
        </p:nvSpPr>
        <p:spPr>
          <a:xfrm>
            <a:off x="3257323" y="147608"/>
            <a:ext cx="5861548" cy="707886"/>
          </a:xfrm>
          <a:prstGeom prst="rect">
            <a:avLst/>
          </a:prstGeom>
          <a:noFill/>
        </p:spPr>
        <p:txBody>
          <a:bodyPr wrap="square">
            <a:spAutoFit/>
          </a:bodyPr>
          <a:lstStyle/>
          <a:p>
            <a:pPr algn="ctr"/>
            <a:r>
              <a:rPr lang="en-US" sz="4000" dirty="0">
                <a:latin typeface="Times New Roman" pitchFamily="18" charset="0"/>
                <a:cs typeface="Times New Roman" pitchFamily="18" charset="0"/>
              </a:rPr>
              <a:t>Literature Review</a:t>
            </a:r>
          </a:p>
        </p:txBody>
      </p:sp>
    </p:spTree>
    <p:extLst>
      <p:ext uri="{BB962C8B-B14F-4D97-AF65-F5344CB8AC3E}">
        <p14:creationId xmlns:p14="http://schemas.microsoft.com/office/powerpoint/2010/main" val="244740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C4C76F-CADF-288B-72A2-95580DA86A0F}"/>
              </a:ext>
            </a:extLst>
          </p:cNvPr>
          <p:cNvGraphicFramePr>
            <a:graphicFrameLocks noGrp="1"/>
          </p:cNvGraphicFramePr>
          <p:nvPr>
            <p:extLst>
              <p:ext uri="{D42A27DB-BD31-4B8C-83A1-F6EECF244321}">
                <p14:modId xmlns:p14="http://schemas.microsoft.com/office/powerpoint/2010/main" val="48564181"/>
              </p:ext>
            </p:extLst>
          </p:nvPr>
        </p:nvGraphicFramePr>
        <p:xfrm>
          <a:off x="0" y="1198879"/>
          <a:ext cx="12192000" cy="5722038"/>
        </p:xfrm>
        <a:graphic>
          <a:graphicData uri="http://schemas.openxmlformats.org/drawingml/2006/table">
            <a:tbl>
              <a:tblPr firstRow="1" bandRow="1">
                <a:tableStyleId>{5C22544A-7EE6-4342-B048-85BDC9FD1C3A}</a:tableStyleId>
              </a:tblPr>
              <a:tblGrid>
                <a:gridCol w="740677">
                  <a:extLst>
                    <a:ext uri="{9D8B030D-6E8A-4147-A177-3AD203B41FA5}">
                      <a16:colId xmlns:a16="http://schemas.microsoft.com/office/drawing/2014/main" val="1484463496"/>
                    </a:ext>
                  </a:extLst>
                </a:gridCol>
                <a:gridCol w="1648247">
                  <a:extLst>
                    <a:ext uri="{9D8B030D-6E8A-4147-A177-3AD203B41FA5}">
                      <a16:colId xmlns:a16="http://schemas.microsoft.com/office/drawing/2014/main" val="625873643"/>
                    </a:ext>
                  </a:extLst>
                </a:gridCol>
                <a:gridCol w="1241489">
                  <a:extLst>
                    <a:ext uri="{9D8B030D-6E8A-4147-A177-3AD203B41FA5}">
                      <a16:colId xmlns:a16="http://schemas.microsoft.com/office/drawing/2014/main" val="4005472507"/>
                    </a:ext>
                  </a:extLst>
                </a:gridCol>
                <a:gridCol w="1744331">
                  <a:extLst>
                    <a:ext uri="{9D8B030D-6E8A-4147-A177-3AD203B41FA5}">
                      <a16:colId xmlns:a16="http://schemas.microsoft.com/office/drawing/2014/main" val="1558338077"/>
                    </a:ext>
                  </a:extLst>
                </a:gridCol>
                <a:gridCol w="2051289">
                  <a:extLst>
                    <a:ext uri="{9D8B030D-6E8A-4147-A177-3AD203B41FA5}">
                      <a16:colId xmlns:a16="http://schemas.microsoft.com/office/drawing/2014/main" val="391710890"/>
                    </a:ext>
                  </a:extLst>
                </a:gridCol>
                <a:gridCol w="2029145">
                  <a:extLst>
                    <a:ext uri="{9D8B030D-6E8A-4147-A177-3AD203B41FA5}">
                      <a16:colId xmlns:a16="http://schemas.microsoft.com/office/drawing/2014/main" val="228737561"/>
                    </a:ext>
                  </a:extLst>
                </a:gridCol>
                <a:gridCol w="1359845">
                  <a:extLst>
                    <a:ext uri="{9D8B030D-6E8A-4147-A177-3AD203B41FA5}">
                      <a16:colId xmlns:a16="http://schemas.microsoft.com/office/drawing/2014/main" val="3466774132"/>
                    </a:ext>
                  </a:extLst>
                </a:gridCol>
                <a:gridCol w="1376977">
                  <a:extLst>
                    <a:ext uri="{9D8B030D-6E8A-4147-A177-3AD203B41FA5}">
                      <a16:colId xmlns:a16="http://schemas.microsoft.com/office/drawing/2014/main" val="1894489952"/>
                    </a:ext>
                  </a:extLst>
                </a:gridCol>
              </a:tblGrid>
              <a:tr h="1394799">
                <a:tc>
                  <a:txBody>
                    <a:bodyPr/>
                    <a:lstStyle/>
                    <a:p>
                      <a:pPr algn="ctr"/>
                      <a:r>
                        <a:rPr lang="en-US" dirty="0"/>
                        <a:t>S.NO</a:t>
                      </a:r>
                      <a:endParaRPr lang="en-IN" dirty="0"/>
                    </a:p>
                  </a:txBody>
                  <a:tcPr/>
                </a:tc>
                <a:tc>
                  <a:txBody>
                    <a:bodyPr/>
                    <a:lstStyle/>
                    <a:p>
                      <a:pPr algn="ctr"/>
                      <a:r>
                        <a:rPr lang="en-US" dirty="0"/>
                        <a:t>Year of </a:t>
                      </a:r>
                      <a:r>
                        <a:rPr lang="en-US" dirty="0" err="1"/>
                        <a:t>poublication</a:t>
                      </a:r>
                      <a:r>
                        <a:rPr lang="en-US" dirty="0"/>
                        <a:t>,</a:t>
                      </a:r>
                    </a:p>
                    <a:p>
                      <a:pPr algn="ctr"/>
                      <a:r>
                        <a:rPr lang="en-US" dirty="0" err="1"/>
                        <a:t>jurnal</a:t>
                      </a:r>
                      <a:r>
                        <a:rPr lang="en-US" dirty="0"/>
                        <a:t> name</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 of authors</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Problem taken in the paper</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Improvements gained by the author</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Limitations observed</a:t>
                      </a:r>
                      <a:endParaRPr lang="en-IN" dirty="0"/>
                    </a:p>
                    <a:p>
                      <a:pPr algn="ct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a:t>
                      </a:r>
                      <a:endParaRPr lang="en-IN" dirty="0"/>
                    </a:p>
                    <a:p>
                      <a:endParaRPr lang="en-IN" dirty="0"/>
                    </a:p>
                  </a:txBody>
                  <a:tcPr/>
                </a:tc>
                <a:extLst>
                  <a:ext uri="{0D108BD9-81ED-4DB2-BD59-A6C34878D82A}">
                    <a16:rowId xmlns:a16="http://schemas.microsoft.com/office/drawing/2014/main" val="2543379334"/>
                  </a:ext>
                </a:extLst>
              </a:tr>
              <a:tr h="4327239">
                <a:tc>
                  <a:txBody>
                    <a:bodyPr/>
                    <a:lstStyle/>
                    <a:p>
                      <a:endParaRPr lang="en-US" dirty="0"/>
                    </a:p>
                    <a:p>
                      <a:r>
                        <a:rPr lang="en-US" dirty="0"/>
                        <a:t>   </a:t>
                      </a:r>
                    </a:p>
                    <a:p>
                      <a:endParaRPr lang="en-US" dirty="0"/>
                    </a:p>
                    <a:p>
                      <a:endParaRPr lang="en-US" dirty="0"/>
                    </a:p>
                    <a:p>
                      <a:endParaRPr lang="en-US" dirty="0"/>
                    </a:p>
                    <a:p>
                      <a:r>
                        <a:rPr lang="en-US" dirty="0"/>
                        <a:t>5</a:t>
                      </a:r>
                      <a:endParaRPr lang="en-IN" dirty="0"/>
                    </a:p>
                  </a:txBody>
                  <a:tcPr/>
                </a:tc>
                <a:tc>
                  <a:txBody>
                    <a:bodyPr/>
                    <a:lstStyle/>
                    <a:p>
                      <a:pPr algn="ctr"/>
                      <a:r>
                        <a:rPr lang="en-US" dirty="0"/>
                        <a:t>December 2023</a:t>
                      </a:r>
                      <a:endParaRPr lang="en-IN" dirty="0"/>
                    </a:p>
                  </a:txBody>
                  <a:tcPr/>
                </a:tc>
                <a:tc>
                  <a:txBody>
                    <a:bodyPr/>
                    <a:lstStyle/>
                    <a:p>
                      <a:pPr algn="ctr"/>
                      <a:r>
                        <a:rPr lang="en-US" dirty="0" err="1"/>
                        <a:t>Mygapu</a:t>
                      </a:r>
                      <a:r>
                        <a:rPr lang="en-US" dirty="0"/>
                        <a:t> Kamal Tej</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MOVIE RECOMMENDATION SYSTEM USING MACHINE LEARNING</a:t>
                      </a:r>
                      <a:endParaRPr lang="en-IN" dirty="0"/>
                    </a:p>
                    <a:p>
                      <a:pPr algn="ctr"/>
                      <a:endParaRPr lang="en-IN" dirty="0"/>
                    </a:p>
                  </a:txBody>
                  <a:tcPr/>
                </a:tc>
                <a:tc>
                  <a:txBody>
                    <a:bodyPr/>
                    <a:lstStyle/>
                    <a:p>
                      <a:pPr algn="ctr"/>
                      <a:r>
                        <a:rPr lang="en-US" dirty="0"/>
                        <a:t> It explains about User’s specific preferences. </a:t>
                      </a:r>
                      <a:endParaRPr lang="en-IN" dirty="0"/>
                    </a:p>
                  </a:txBody>
                  <a:tcPr/>
                </a:tc>
                <a:tc>
                  <a:txBody>
                    <a:bodyPr/>
                    <a:lstStyle/>
                    <a:p>
                      <a:pPr marL="0" indent="0">
                        <a:buFont typeface="Arial" panose="020B0604020202020204" pitchFamily="34" charset="0"/>
                        <a:buNone/>
                      </a:pPr>
                      <a:r>
                        <a:rPr lang="en-US" dirty="0"/>
                        <a:t> Matrix Factorization, particularly through methods like Singular Value Decomposition (SVD), uncovers latent patterns within user-movie interactions, adding depth and precision to our recommendation system</a:t>
                      </a:r>
                      <a:endParaRPr lang="en-IN" dirty="0"/>
                    </a:p>
                  </a:txBody>
                  <a:tcPr/>
                </a:tc>
                <a:tc>
                  <a:txBody>
                    <a:bodyPr/>
                    <a:lstStyle/>
                    <a:p>
                      <a:pPr marL="0" indent="0">
                        <a:buFont typeface="Arial" panose="020B0604020202020204" pitchFamily="34" charset="0"/>
                        <a:buNone/>
                      </a:pPr>
                      <a:r>
                        <a:rPr lang="en-US" dirty="0"/>
                        <a:t>It is also possible that collaborative filtering will fail to produce meaningful suggestions if the data becomes too large</a:t>
                      </a:r>
                      <a:endParaRPr lang="en-IN" dirty="0"/>
                    </a:p>
                  </a:txBody>
                  <a:tcPr/>
                </a:tc>
                <a:tc>
                  <a:txBody>
                    <a:bodyPr/>
                    <a:lstStyle/>
                    <a:p>
                      <a:r>
                        <a:rPr lang="en-US" dirty="0"/>
                        <a:t>User ID</a:t>
                      </a:r>
                    </a:p>
                    <a:p>
                      <a:r>
                        <a:rPr lang="en-US" dirty="0"/>
                        <a:t>rating</a:t>
                      </a:r>
                      <a:endParaRPr lang="en-IN" dirty="0"/>
                    </a:p>
                    <a:p>
                      <a:endParaRPr lang="en-IN" dirty="0"/>
                    </a:p>
                  </a:txBody>
                  <a:tcPr/>
                </a:tc>
                <a:extLst>
                  <a:ext uri="{0D108BD9-81ED-4DB2-BD59-A6C34878D82A}">
                    <a16:rowId xmlns:a16="http://schemas.microsoft.com/office/drawing/2014/main" val="1707924203"/>
                  </a:ext>
                </a:extLst>
              </a:tr>
            </a:tbl>
          </a:graphicData>
        </a:graphic>
      </p:graphicFrame>
      <p:sp>
        <p:nvSpPr>
          <p:cNvPr id="4" name="TextBox 3">
            <a:extLst>
              <a:ext uri="{FF2B5EF4-FFF2-40B4-BE49-F238E27FC236}">
                <a16:creationId xmlns:a16="http://schemas.microsoft.com/office/drawing/2014/main" id="{C3F92910-2B98-F777-61E0-2BE2BDA2912D}"/>
              </a:ext>
            </a:extLst>
          </p:cNvPr>
          <p:cNvSpPr txBox="1"/>
          <p:nvPr/>
        </p:nvSpPr>
        <p:spPr>
          <a:xfrm>
            <a:off x="3130052" y="152400"/>
            <a:ext cx="5861548" cy="707886"/>
          </a:xfrm>
          <a:prstGeom prst="rect">
            <a:avLst/>
          </a:prstGeom>
          <a:noFill/>
        </p:spPr>
        <p:txBody>
          <a:bodyPr wrap="square">
            <a:spAutoFit/>
          </a:bodyPr>
          <a:lstStyle/>
          <a:p>
            <a:r>
              <a:rPr lang="en-US" sz="4000" dirty="0">
                <a:latin typeface="Times New Roman" pitchFamily="18" charset="0"/>
                <a:cs typeface="Times New Roman" pitchFamily="18" charset="0"/>
              </a:rPr>
              <a:t>Literature Review</a:t>
            </a:r>
          </a:p>
        </p:txBody>
      </p:sp>
    </p:spTree>
    <p:extLst>
      <p:ext uri="{BB962C8B-B14F-4D97-AF65-F5344CB8AC3E}">
        <p14:creationId xmlns:p14="http://schemas.microsoft.com/office/powerpoint/2010/main" val="255429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7D1D-2776-BADF-E2D2-EB8C16276F75}"/>
              </a:ext>
            </a:extLst>
          </p:cNvPr>
          <p:cNvSpPr>
            <a:spLocks noGrp="1"/>
          </p:cNvSpPr>
          <p:nvPr>
            <p:ph type="title"/>
          </p:nvPr>
        </p:nvSpPr>
        <p:spPr>
          <a:xfrm>
            <a:off x="609600" y="417251"/>
            <a:ext cx="10972800" cy="766762"/>
          </a:xfrm>
        </p:spPr>
        <p:txBody>
          <a:bodyPr>
            <a:noAutofit/>
          </a:bodyPr>
          <a:lstStyle/>
          <a:p>
            <a:r>
              <a:rPr lang="en-US" sz="4000" dirty="0">
                <a:latin typeface="Times New Roman" pitchFamily="18" charset="0"/>
                <a:cs typeface="Times New Roman" pitchFamily="18" charset="0"/>
              </a:rPr>
              <a:t>Existing System With Drawbacks</a:t>
            </a:r>
            <a:br>
              <a:rPr lang="en-US" sz="4000" dirty="0">
                <a:latin typeface="Times New Roman" pitchFamily="18" charset="0"/>
                <a:cs typeface="Times New Roman" pitchFamily="18" charset="0"/>
              </a:rPr>
            </a:br>
            <a:endParaRPr lang="en-IN" sz="4000" dirty="0"/>
          </a:p>
        </p:txBody>
      </p:sp>
      <p:sp>
        <p:nvSpPr>
          <p:cNvPr id="3" name="Content Placeholder 2">
            <a:extLst>
              <a:ext uri="{FF2B5EF4-FFF2-40B4-BE49-F238E27FC236}">
                <a16:creationId xmlns:a16="http://schemas.microsoft.com/office/drawing/2014/main" id="{480E9CCD-C289-3B0F-6B3A-D3759C265D48}"/>
              </a:ext>
            </a:extLst>
          </p:cNvPr>
          <p:cNvSpPr>
            <a:spLocks noGrp="1"/>
          </p:cNvSpPr>
          <p:nvPr>
            <p:ph idx="1"/>
          </p:nvPr>
        </p:nvSpPr>
        <p:spPr>
          <a:xfrm>
            <a:off x="1012272" y="1566425"/>
            <a:ext cx="10972800" cy="5224463"/>
          </a:xfrm>
        </p:spPr>
        <p:txBody>
          <a:bodyPr>
            <a:noAutofit/>
          </a:bodyPr>
          <a:lstStyle/>
          <a:p>
            <a:pPr algn="just">
              <a:lnSpc>
                <a:spcPct val="150000"/>
              </a:lnSpc>
            </a:pPr>
            <a:r>
              <a:rPr lang="en-US" sz="1600" cap="none" dirty="0">
                <a:latin typeface="Times New Roman" panose="02020603050405020304" pitchFamily="18" charset="0"/>
                <a:cs typeface="Times New Roman" panose="02020603050405020304" pitchFamily="18" charset="0"/>
              </a:rPr>
              <a:t>The Main Issue With Recommender Systems Is That They Require A Large Amount Of Data To Make Effective Recommendations. It's No Coincidence That The Companies Most Associated With Providing Excellent Recommendations Are Those With A Large Amount Of Consumer User Data: Google, Amazon, And Netflix. </a:t>
            </a:r>
          </a:p>
          <a:p>
            <a:pPr algn="just">
              <a:lnSpc>
                <a:spcPct val="150000"/>
              </a:lnSpc>
            </a:pPr>
            <a:r>
              <a:rPr lang="en-US" sz="1600" cap="none" dirty="0">
                <a:latin typeface="Times New Roman" panose="02020603050405020304" pitchFamily="18" charset="0"/>
                <a:cs typeface="Times New Roman" panose="02020603050405020304" pitchFamily="18" charset="0"/>
              </a:rPr>
              <a:t>The More Item And User Data A Recommender System Must Work With, The Better The Chances Of Getting Good Recommendations.</a:t>
            </a:r>
          </a:p>
          <a:p>
            <a:pPr algn="just">
              <a:lnSpc>
                <a:spcPct val="150000"/>
              </a:lnSpc>
            </a:pPr>
            <a:r>
              <a:rPr lang="en-US" sz="1600" cap="none" dirty="0">
                <a:latin typeface="Times New Roman" panose="02020603050405020304" pitchFamily="18" charset="0"/>
                <a:cs typeface="Times New Roman" panose="02020603050405020304" pitchFamily="18" charset="0"/>
              </a:rPr>
              <a:t> However, In Order To Get Good Recommendations, You Must Have A Large Number Of Users So That You Can Collect A Large Amount Of Data For The Recommendations. </a:t>
            </a:r>
          </a:p>
          <a:p>
            <a:pPr algn="just"/>
            <a:endParaRPr lang="en-IN" sz="2000" dirty="0"/>
          </a:p>
        </p:txBody>
      </p:sp>
    </p:spTree>
    <p:extLst>
      <p:ext uri="{BB962C8B-B14F-4D97-AF65-F5344CB8AC3E}">
        <p14:creationId xmlns:p14="http://schemas.microsoft.com/office/powerpoint/2010/main" val="354931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0AF78-43B3-3B85-DB34-FC982C54837B}"/>
              </a:ext>
            </a:extLst>
          </p:cNvPr>
          <p:cNvSpPr txBox="1"/>
          <p:nvPr/>
        </p:nvSpPr>
        <p:spPr>
          <a:xfrm>
            <a:off x="1635852" y="1644242"/>
            <a:ext cx="10047915"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Another issue with search engines is rapidly changing data. Clearly, an algorithmic approach will find it difficult, if not impossible, to keep up with fashion trends. </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Finally, the search engine is unpredictable because it cannot provide a perfect match.</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opportunity for the customer to select from a large number of products increases the burden of information processing before user decides which products meet his needs. </a:t>
            </a:r>
          </a:p>
        </p:txBody>
      </p:sp>
    </p:spTree>
    <p:extLst>
      <p:ext uri="{BB962C8B-B14F-4D97-AF65-F5344CB8AC3E}">
        <p14:creationId xmlns:p14="http://schemas.microsoft.com/office/powerpoint/2010/main" val="101385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7D1D-2776-BADF-E2D2-EB8C16276F75}"/>
              </a:ext>
            </a:extLst>
          </p:cNvPr>
          <p:cNvSpPr>
            <a:spLocks noGrp="1"/>
          </p:cNvSpPr>
          <p:nvPr>
            <p:ph type="title"/>
          </p:nvPr>
        </p:nvSpPr>
        <p:spPr>
          <a:xfrm>
            <a:off x="609600" y="274638"/>
            <a:ext cx="10972800" cy="766762"/>
          </a:xfrm>
        </p:spPr>
        <p:txBody>
          <a:bodyPr>
            <a:noAutofit/>
          </a:bodyPr>
          <a:lstStyle/>
          <a:p>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Base Paper Results</a:t>
            </a:r>
            <a:br>
              <a:rPr lang="en-US" sz="4000" dirty="0">
                <a:latin typeface="Times New Roman" pitchFamily="18" charset="0"/>
                <a:cs typeface="Times New Roman" pitchFamily="18" charset="0"/>
              </a:rPr>
            </a:br>
            <a:endParaRPr lang="en-IN" sz="4000" dirty="0"/>
          </a:p>
        </p:txBody>
      </p:sp>
      <p:sp>
        <p:nvSpPr>
          <p:cNvPr id="3" name="Content Placeholder 2">
            <a:extLst>
              <a:ext uri="{FF2B5EF4-FFF2-40B4-BE49-F238E27FC236}">
                <a16:creationId xmlns:a16="http://schemas.microsoft.com/office/drawing/2014/main" id="{480E9CCD-C289-3B0F-6B3A-D3759C265D48}"/>
              </a:ext>
            </a:extLst>
          </p:cNvPr>
          <p:cNvSpPr>
            <a:spLocks noGrp="1"/>
          </p:cNvSpPr>
          <p:nvPr>
            <p:ph idx="1"/>
          </p:nvPr>
        </p:nvSpPr>
        <p:spPr>
          <a:xfrm>
            <a:off x="2318157" y="1182731"/>
            <a:ext cx="10972800" cy="5224463"/>
          </a:xfrm>
        </p:spPr>
        <p:txBody>
          <a:bodyPr>
            <a:noAutofit/>
          </a:bodyPr>
          <a:lstStyle/>
          <a:p>
            <a:pPr algn="just"/>
            <a:r>
              <a:rPr lang="en-US" sz="2000" dirty="0">
                <a:latin typeface="Times New Roman" panose="02020603050405020304" pitchFamily="18" charset="0"/>
                <a:cs typeface="Times New Roman" panose="02020603050405020304" pitchFamily="18" charset="0"/>
              </a:rPr>
              <a:t>Proposed methodology of SVM has given Accuracy of 92%.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61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847E-368C-0758-1B5D-27573D578C5C}"/>
              </a:ext>
            </a:extLst>
          </p:cNvPr>
          <p:cNvSpPr>
            <a:spLocks noGrp="1"/>
          </p:cNvSpPr>
          <p:nvPr>
            <p:ph type="title"/>
          </p:nvPr>
        </p:nvSpPr>
        <p:spPr>
          <a:xfrm>
            <a:off x="609600" y="274638"/>
            <a:ext cx="10972800" cy="1208722"/>
          </a:xfrm>
        </p:spPr>
        <p:txBody>
          <a:bodyPr>
            <a:normAutofit fontScale="90000"/>
          </a:bodyPr>
          <a:lstStyle/>
          <a:p>
            <a:r>
              <a:rPr lang="en-US" sz="4400" dirty="0">
                <a:latin typeface="Times New Roman" pitchFamily="18" charset="0"/>
                <a:cs typeface="Times New Roman" pitchFamily="18" charset="0"/>
              </a:rPr>
              <a:t>Problem statement</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E80819CB-FA9A-CC6F-C122-66A7FCC7324C}"/>
              </a:ext>
            </a:extLst>
          </p:cNvPr>
          <p:cNvSpPr>
            <a:spLocks noGrp="1"/>
          </p:cNvSpPr>
          <p:nvPr>
            <p:ph idx="1"/>
          </p:nvPr>
        </p:nvSpPr>
        <p:spPr>
          <a:xfrm>
            <a:off x="1524000" y="1311200"/>
            <a:ext cx="10972800" cy="3830320"/>
          </a:xfrm>
        </p:spPr>
        <p:txBody>
          <a:bodyPr>
            <a:normAutofit/>
          </a:bodyPr>
          <a:lstStyle/>
          <a:p>
            <a:pPr algn="just"/>
            <a:r>
              <a:rPr lang="en-US" sz="2000" dirty="0"/>
              <a:t> proposing a product recommendation system with limited set of supervised data.</a:t>
            </a:r>
            <a:endParaRPr lang="en-IN" sz="2000" dirty="0"/>
          </a:p>
        </p:txBody>
      </p:sp>
    </p:spTree>
    <p:extLst>
      <p:ext uri="{BB962C8B-B14F-4D97-AF65-F5344CB8AC3E}">
        <p14:creationId xmlns:p14="http://schemas.microsoft.com/office/powerpoint/2010/main" val="335240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2F5D-63DF-6281-CC81-2BD109DC59BF}"/>
              </a:ext>
            </a:extLst>
          </p:cNvPr>
          <p:cNvSpPr>
            <a:spLocks noGrp="1"/>
          </p:cNvSpPr>
          <p:nvPr>
            <p:ph type="title"/>
          </p:nvPr>
        </p:nvSpPr>
        <p:spPr>
          <a:xfrm>
            <a:off x="754469" y="73404"/>
            <a:ext cx="10018713" cy="1752599"/>
          </a:xfrm>
        </p:spPr>
        <p:txBody>
          <a:bodyPr>
            <a:normAutofit/>
          </a:bodyPr>
          <a:lstStyle/>
          <a:p>
            <a:r>
              <a:rPr lang="en-US" sz="4400" dirty="0">
                <a:latin typeface="Times New Roman" pitchFamily="18" charset="0"/>
                <a:cs typeface="Times New Roman" pitchFamily="18" charset="0"/>
              </a:rPr>
              <a:t>Aim &amp; Scope</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291FD0D9-99FB-F093-31D6-04CBF2351493}"/>
              </a:ext>
            </a:extLst>
          </p:cNvPr>
          <p:cNvSpPr>
            <a:spLocks noGrp="1"/>
          </p:cNvSpPr>
          <p:nvPr>
            <p:ph idx="1"/>
          </p:nvPr>
        </p:nvSpPr>
        <p:spPr>
          <a:xfrm>
            <a:off x="1576589" y="2239161"/>
            <a:ext cx="10018713" cy="3124201"/>
          </a:xfrm>
        </p:spPr>
        <p:txBody>
          <a:bodyPr>
            <a:normAutofit/>
          </a:bodyPr>
          <a:lstStyle/>
          <a:p>
            <a:r>
              <a:rPr lang="en-US" sz="2000" dirty="0"/>
              <a:t>The product  recommendation using content based filtering, collaborating filtering and SVM.</a:t>
            </a:r>
          </a:p>
          <a:p>
            <a:r>
              <a:rPr lang="en-US" sz="2000" dirty="0"/>
              <a:t>The goal of the designed system is to predict what rating would a user give to a movie and based on this predicted rating to recommend movies/products.</a:t>
            </a:r>
          </a:p>
          <a:p>
            <a:pPr marL="0" indent="0">
              <a:buNone/>
            </a:pPr>
            <a:endParaRPr lang="en-IN" sz="2000" dirty="0"/>
          </a:p>
        </p:txBody>
      </p:sp>
    </p:spTree>
    <p:extLst>
      <p:ext uri="{BB962C8B-B14F-4D97-AF65-F5344CB8AC3E}">
        <p14:creationId xmlns:p14="http://schemas.microsoft.com/office/powerpoint/2010/main" val="3044866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D02B-EAC0-42EF-6C98-A06438B0363D}"/>
              </a:ext>
            </a:extLst>
          </p:cNvPr>
          <p:cNvSpPr>
            <a:spLocks noGrp="1"/>
          </p:cNvSpPr>
          <p:nvPr>
            <p:ph type="title"/>
          </p:nvPr>
        </p:nvSpPr>
        <p:spPr>
          <a:xfrm>
            <a:off x="962140" y="241588"/>
            <a:ext cx="10972800" cy="1143000"/>
          </a:xfrm>
        </p:spPr>
        <p:txBody>
          <a:bodyPr>
            <a:normAutofit fontScale="90000"/>
          </a:bodyPr>
          <a:lstStyle/>
          <a:p>
            <a:pPr marL="285750" indent="-285750"/>
            <a:r>
              <a:rPr lang="en-US" sz="4400" dirty="0">
                <a:latin typeface="Times New Roman" pitchFamily="18" charset="0"/>
                <a:cs typeface="Times New Roman" pitchFamily="18" charset="0"/>
              </a:rPr>
              <a:t>Objectives</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4D5163A2-D127-A07B-1F45-74161AFA5AB3}"/>
              </a:ext>
            </a:extLst>
          </p:cNvPr>
          <p:cNvSpPr>
            <a:spLocks noGrp="1"/>
          </p:cNvSpPr>
          <p:nvPr>
            <p:ph idx="1"/>
          </p:nvPr>
        </p:nvSpPr>
        <p:spPr>
          <a:xfrm>
            <a:off x="1439183" y="2046214"/>
            <a:ext cx="10018713" cy="3124201"/>
          </a:xfrm>
        </p:spPr>
        <p:txBody>
          <a:bodyPr>
            <a:normAutofit/>
          </a:bodyPr>
          <a:lstStyle/>
          <a:p>
            <a:pPr algn="just"/>
            <a:r>
              <a:rPr lang="en-US" sz="2000" dirty="0"/>
              <a:t> The products can be recommended based on an analysis of the past buying behavior of the customer   as a prediction for future buying behavior. Enabling individual personalization for each customer.</a:t>
            </a:r>
          </a:p>
          <a:p>
            <a:pPr algn="just"/>
            <a:r>
              <a:rPr lang="en-US" sz="2000" dirty="0"/>
              <a:t>proposing a product recommendation system with limited set of supervised data.</a:t>
            </a:r>
            <a:endParaRPr lang="en-IN" sz="2000" dirty="0"/>
          </a:p>
        </p:txBody>
      </p:sp>
    </p:spTree>
    <p:extLst>
      <p:ext uri="{BB962C8B-B14F-4D97-AF65-F5344CB8AC3E}">
        <p14:creationId xmlns:p14="http://schemas.microsoft.com/office/powerpoint/2010/main" val="124386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22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1170-EE60-A12F-68A3-B93B92ECB1DD}"/>
              </a:ext>
            </a:extLst>
          </p:cNvPr>
          <p:cNvSpPr>
            <a:spLocks noGrp="1"/>
          </p:cNvSpPr>
          <p:nvPr>
            <p:ph type="title"/>
          </p:nvPr>
        </p:nvSpPr>
        <p:spPr>
          <a:xfrm>
            <a:off x="609600" y="160336"/>
            <a:ext cx="10972800" cy="1547278"/>
          </a:xfrm>
        </p:spPr>
        <p:txBody>
          <a:bodyPr/>
          <a:lstStyle/>
          <a:p>
            <a:r>
              <a:rPr lang="en-US" sz="4400" dirty="0">
                <a:latin typeface="Times New Roman" pitchFamily="18" charset="0"/>
                <a:cs typeface="Times New Roman" pitchFamily="18" charset="0"/>
              </a:rPr>
              <a:t>Proposed </a:t>
            </a:r>
            <a:r>
              <a:rPr lang="en-US" sz="4000" dirty="0">
                <a:latin typeface="Times New Roman" pitchFamily="18" charset="0"/>
                <a:cs typeface="Times New Roman" pitchFamily="18" charset="0"/>
              </a:rPr>
              <a:t>Methodology</a:t>
            </a:r>
            <a:endParaRPr lang="en-IN" sz="4000" dirty="0"/>
          </a:p>
        </p:txBody>
      </p:sp>
      <p:sp>
        <p:nvSpPr>
          <p:cNvPr id="3" name="Content Placeholder 2">
            <a:extLst>
              <a:ext uri="{FF2B5EF4-FFF2-40B4-BE49-F238E27FC236}">
                <a16:creationId xmlns:a16="http://schemas.microsoft.com/office/drawing/2014/main" id="{968760BD-0D08-912F-5A29-E647ABFA79B7}"/>
              </a:ext>
            </a:extLst>
          </p:cNvPr>
          <p:cNvSpPr>
            <a:spLocks noGrp="1"/>
          </p:cNvSpPr>
          <p:nvPr>
            <p:ph idx="1"/>
          </p:nvPr>
        </p:nvSpPr>
        <p:spPr>
          <a:xfrm>
            <a:off x="1219200" y="1984148"/>
            <a:ext cx="10972800" cy="4032959"/>
          </a:xfrm>
        </p:spPr>
        <p:txBody>
          <a:bodyPr>
            <a:normAutofit/>
          </a:bodyPr>
          <a:lstStyle/>
          <a:p>
            <a:pPr algn="just"/>
            <a:r>
              <a:rPr lang="en-US" sz="2000" dirty="0"/>
              <a:t>In a proposed system, we are proposing a product recommendation system with limited set of supervised data.</a:t>
            </a:r>
          </a:p>
          <a:p>
            <a:pPr algn="just"/>
            <a:r>
              <a:rPr lang="en-US" sz="2000" dirty="0"/>
              <a:t>The proposed system uses ratings from other similar users and the current users own past history to make a suitable recommendation.</a:t>
            </a:r>
          </a:p>
          <a:p>
            <a:pPr algn="just"/>
            <a:r>
              <a:rPr lang="en-US" sz="2000" dirty="0"/>
              <a:t>The goal of the designed system is to predict what rating would a user give to a movie and based on this predicted rating to recommend movies/products.</a:t>
            </a:r>
          </a:p>
          <a:p>
            <a:pPr algn="just"/>
            <a:endParaRPr lang="en-US" sz="2000" dirty="0"/>
          </a:p>
        </p:txBody>
      </p:sp>
    </p:spTree>
    <p:extLst>
      <p:ext uri="{BB962C8B-B14F-4D97-AF65-F5344CB8AC3E}">
        <p14:creationId xmlns:p14="http://schemas.microsoft.com/office/powerpoint/2010/main" val="1957581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7AC28-59D9-D07B-45EB-E7F13F8CECCC}"/>
              </a:ext>
            </a:extLst>
          </p:cNvPr>
          <p:cNvSpPr>
            <a:spLocks noGrp="1"/>
          </p:cNvSpPr>
          <p:nvPr>
            <p:ph type="title"/>
          </p:nvPr>
        </p:nvSpPr>
        <p:spPr>
          <a:xfrm>
            <a:off x="609600" y="533400"/>
            <a:ext cx="10972800" cy="6007100"/>
          </a:xfrm>
        </p:spPr>
        <p:txBody>
          <a:bodyPr/>
          <a:lstStyle/>
          <a:p>
            <a:endParaRPr lang="en-IN" dirty="0"/>
          </a:p>
        </p:txBody>
      </p:sp>
      <p:pic>
        <p:nvPicPr>
          <p:cNvPr id="12" name="Picture 11">
            <a:extLst>
              <a:ext uri="{FF2B5EF4-FFF2-40B4-BE49-F238E27FC236}">
                <a16:creationId xmlns:a16="http://schemas.microsoft.com/office/drawing/2014/main" id="{485B70F8-DDF1-A9AA-BD71-B06BD4A59566}"/>
              </a:ext>
            </a:extLst>
          </p:cNvPr>
          <p:cNvPicPr>
            <a:picLocks noChangeAspect="1"/>
          </p:cNvPicPr>
          <p:nvPr/>
        </p:nvPicPr>
        <p:blipFill>
          <a:blip r:embed="rId2"/>
          <a:stretch>
            <a:fillRect/>
          </a:stretch>
        </p:blipFill>
        <p:spPr>
          <a:xfrm>
            <a:off x="32481" y="17779"/>
            <a:ext cx="12159519" cy="6936693"/>
          </a:xfrm>
          <a:prstGeom prst="rect">
            <a:avLst/>
          </a:prstGeom>
        </p:spPr>
      </p:pic>
    </p:spTree>
    <p:extLst>
      <p:ext uri="{BB962C8B-B14F-4D97-AF65-F5344CB8AC3E}">
        <p14:creationId xmlns:p14="http://schemas.microsoft.com/office/powerpoint/2010/main" val="323021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8E80-7FD7-2DBF-7E55-F9264ECCCF8F}"/>
              </a:ext>
            </a:extLst>
          </p:cNvPr>
          <p:cNvSpPr>
            <a:spLocks noGrp="1"/>
          </p:cNvSpPr>
          <p:nvPr>
            <p:ph type="title"/>
          </p:nvPr>
        </p:nvSpPr>
        <p:spPr>
          <a:xfrm>
            <a:off x="609600" y="731836"/>
            <a:ext cx="10972800" cy="685802"/>
          </a:xfrm>
        </p:spPr>
        <p:txBody>
          <a:bodyPr>
            <a:normAutofit fontScale="90000"/>
          </a:bodyPr>
          <a:lstStyle/>
          <a:p>
            <a:pPr marL="285750" indent="-285750"/>
            <a:r>
              <a:rPr lang="en-US" sz="4400" dirty="0">
                <a:latin typeface="Times New Roman" pitchFamily="18" charset="0"/>
                <a:cs typeface="Times New Roman" pitchFamily="18" charset="0"/>
              </a:rPr>
              <a:t>Data Set Information</a:t>
            </a:r>
            <a:br>
              <a:rPr lang="en-US" sz="4400" dirty="0">
                <a:latin typeface="Times New Roman" pitchFamily="18" charset="0"/>
                <a:cs typeface="Times New Roman" pitchFamily="18" charset="0"/>
              </a:rPr>
            </a:b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FBC374F3-2982-F2EF-A2D1-ECE17F6A4952}"/>
              </a:ext>
            </a:extLst>
          </p:cNvPr>
          <p:cNvSpPr>
            <a:spLocks noGrp="1"/>
          </p:cNvSpPr>
          <p:nvPr>
            <p:ph idx="1"/>
          </p:nvPr>
        </p:nvSpPr>
        <p:spPr>
          <a:xfrm>
            <a:off x="1324645" y="959980"/>
            <a:ext cx="11214100" cy="5539739"/>
          </a:xfrm>
        </p:spPr>
        <p:txBody>
          <a:bodyPr>
            <a:normAutofit/>
          </a:bodyPr>
          <a:lstStyle/>
          <a:p>
            <a:pPr algn="just"/>
            <a:r>
              <a:rPr lang="en-US" sz="1800" dirty="0">
                <a:latin typeface="Times New Roman" panose="02020603050405020304" pitchFamily="18" charset="0"/>
                <a:cs typeface="Times New Roman" panose="02020603050405020304" pitchFamily="18" charset="0"/>
              </a:rPr>
              <a:t> The dataset collected from Kaggle and the dataset contains  entries with  attributes such as Product type, rating,</a:t>
            </a:r>
          </a:p>
          <a:p>
            <a:pPr marL="0" indent="0" algn="just">
              <a:buNone/>
            </a:pPr>
            <a:r>
              <a:rPr lang="en-US" sz="1800" dirty="0">
                <a:latin typeface="Times New Roman" panose="02020603050405020304" pitchFamily="18" charset="0"/>
                <a:cs typeface="Times New Roman" panose="02020603050405020304" pitchFamily="18" charset="0"/>
              </a:rPr>
              <a:t>           review and product etc.</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01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AB93-38F8-8EA9-5B7D-E8A44AF5503E}"/>
              </a:ext>
            </a:extLst>
          </p:cNvPr>
          <p:cNvSpPr>
            <a:spLocks noGrp="1"/>
          </p:cNvSpPr>
          <p:nvPr>
            <p:ph type="title"/>
          </p:nvPr>
        </p:nvSpPr>
        <p:spPr/>
        <p:txBody>
          <a:bodyPr>
            <a:normAutofit/>
          </a:bodyPr>
          <a:lstStyle/>
          <a:p>
            <a:r>
              <a:rPr lang="en-US" sz="4400" dirty="0">
                <a:latin typeface="Times New Roman" pitchFamily="18" charset="0"/>
                <a:cs typeface="Times New Roman" pitchFamily="18" charset="0"/>
              </a:rPr>
              <a:t>Work to be done in next semester</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B92663A-532E-53D5-E83D-A916ADADBA56}"/>
              </a:ext>
            </a:extLst>
          </p:cNvPr>
          <p:cNvSpPr>
            <a:spLocks noGrp="1"/>
          </p:cNvSpPr>
          <p:nvPr>
            <p:ph idx="1"/>
          </p:nvPr>
        </p:nvSpPr>
        <p:spPr>
          <a:xfrm>
            <a:off x="1660478" y="2197216"/>
            <a:ext cx="10018713" cy="3124201"/>
          </a:xfrm>
        </p:spPr>
        <p:txBody>
          <a:bodyPr/>
          <a:lstStyle/>
          <a:p>
            <a:r>
              <a:rPr lang="en-IN" dirty="0"/>
              <a:t>The project focus on product recommendation system through machine learning algorithms.</a:t>
            </a:r>
          </a:p>
        </p:txBody>
      </p:sp>
    </p:spTree>
    <p:extLst>
      <p:ext uri="{BB962C8B-B14F-4D97-AF65-F5344CB8AC3E}">
        <p14:creationId xmlns:p14="http://schemas.microsoft.com/office/powerpoint/2010/main" val="3496850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A424-A3F8-DBA0-E828-E42DFA6A481E}"/>
              </a:ext>
            </a:extLst>
          </p:cNvPr>
          <p:cNvSpPr>
            <a:spLocks noGrp="1"/>
          </p:cNvSpPr>
          <p:nvPr>
            <p:ph type="title"/>
          </p:nvPr>
        </p:nvSpPr>
        <p:spPr>
          <a:xfrm>
            <a:off x="1484310" y="274740"/>
            <a:ext cx="10018713" cy="1752599"/>
          </a:xfrm>
        </p:spPr>
        <p:txBody>
          <a:bodyPr/>
          <a:lstStyle/>
          <a:p>
            <a:r>
              <a:rPr lang="en-IN" sz="4400" dirty="0">
                <a:latin typeface="Times New Roman" pitchFamily="18" charset="0"/>
                <a:cs typeface="Times New Roman" pitchFamily="18" charset="0"/>
              </a:rPr>
              <a:t>Conclusion</a:t>
            </a:r>
            <a:endParaRPr lang="en-IN" dirty="0"/>
          </a:p>
        </p:txBody>
      </p:sp>
      <p:sp>
        <p:nvSpPr>
          <p:cNvPr id="3" name="Content Placeholder 2">
            <a:extLst>
              <a:ext uri="{FF2B5EF4-FFF2-40B4-BE49-F238E27FC236}">
                <a16:creationId xmlns:a16="http://schemas.microsoft.com/office/drawing/2014/main" id="{CD6AC96A-CE39-499F-7FC2-0B795D6DC349}"/>
              </a:ext>
            </a:extLst>
          </p:cNvPr>
          <p:cNvSpPr>
            <a:spLocks noGrp="1"/>
          </p:cNvSpPr>
          <p:nvPr>
            <p:ph idx="1"/>
          </p:nvPr>
        </p:nvSpPr>
        <p:spPr>
          <a:xfrm>
            <a:off x="2063151" y="2373384"/>
            <a:ext cx="10018713" cy="3124201"/>
          </a:xfrm>
        </p:spPr>
        <p:txBody>
          <a:bodyPr>
            <a:normAutofit/>
          </a:bodyPr>
          <a:lstStyle/>
          <a:p>
            <a:pPr algn="just"/>
            <a:r>
              <a:rPr lang="en-IN" sz="2000" dirty="0"/>
              <a:t> product recommendation system has been proposed for recommending product efficiently.</a:t>
            </a:r>
          </a:p>
          <a:p>
            <a:pPr algn="just"/>
            <a:r>
              <a:rPr lang="en-US" sz="2000" dirty="0"/>
              <a:t>recommendation systems have emerged as a powerful tool in the entertainment industry, utilizing machine learning algorithms to provide personalized movie/product suggestions to users based on their preferences and viewing history. </a:t>
            </a:r>
          </a:p>
          <a:p>
            <a:pPr algn="just"/>
            <a:r>
              <a:rPr lang="en-US" sz="2000" dirty="0"/>
              <a:t>These systems not only enhance the user experience by helping them discover new and engaging content but also offer valuable insights to movie/product studios and streaming services regarding audience preferences and trends.</a:t>
            </a:r>
            <a:endParaRPr lang="en-IN" sz="2000" dirty="0"/>
          </a:p>
        </p:txBody>
      </p:sp>
    </p:spTree>
    <p:extLst>
      <p:ext uri="{BB962C8B-B14F-4D97-AF65-F5344CB8AC3E}">
        <p14:creationId xmlns:p14="http://schemas.microsoft.com/office/powerpoint/2010/main" val="2535674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CBB2-B7A7-D4C2-0120-1411FA368CE5}"/>
              </a:ext>
            </a:extLst>
          </p:cNvPr>
          <p:cNvSpPr>
            <a:spLocks noGrp="1"/>
          </p:cNvSpPr>
          <p:nvPr>
            <p:ph type="title"/>
          </p:nvPr>
        </p:nvSpPr>
        <p:spPr>
          <a:xfrm>
            <a:off x="748336" y="-93770"/>
            <a:ext cx="10972800" cy="386080"/>
          </a:xfrm>
        </p:spPr>
        <p:txBody>
          <a:bodyPr>
            <a:normAutofit fontScale="90000"/>
          </a:bodyPr>
          <a:lstStyle/>
          <a:p>
            <a:br>
              <a:rPr lang="en-IN" sz="4400" dirty="0">
                <a:latin typeface="Times New Roman" pitchFamily="18" charset="0"/>
                <a:cs typeface="Times New Roman" pitchFamily="18" charset="0"/>
              </a:rPr>
            </a:br>
            <a:r>
              <a:rPr lang="en-IN" sz="4400" dirty="0">
                <a:latin typeface="Times New Roman" pitchFamily="18" charset="0"/>
                <a:cs typeface="Times New Roman" pitchFamily="18" charset="0"/>
              </a:rPr>
              <a:t>References</a:t>
            </a:r>
            <a:endParaRPr lang="en-IN" dirty="0"/>
          </a:p>
        </p:txBody>
      </p:sp>
      <p:sp>
        <p:nvSpPr>
          <p:cNvPr id="3" name="Content Placeholder 2">
            <a:extLst>
              <a:ext uri="{FF2B5EF4-FFF2-40B4-BE49-F238E27FC236}">
                <a16:creationId xmlns:a16="http://schemas.microsoft.com/office/drawing/2014/main" id="{0CECA889-5717-536A-FC9B-FC4CC042142F}"/>
              </a:ext>
            </a:extLst>
          </p:cNvPr>
          <p:cNvSpPr>
            <a:spLocks noGrp="1"/>
          </p:cNvSpPr>
          <p:nvPr>
            <p:ph idx="1"/>
          </p:nvPr>
        </p:nvSpPr>
        <p:spPr>
          <a:xfrm>
            <a:off x="1702423" y="4445465"/>
            <a:ext cx="10018713" cy="3124201"/>
          </a:xfrm>
        </p:spPr>
        <p:txBody>
          <a:bodyPr>
            <a:noAutofit/>
          </a:bodyPr>
          <a:lstStyle/>
          <a:p>
            <a:pPr marL="0" indent="0" algn="just">
              <a:buNone/>
            </a:pPr>
            <a:r>
              <a:rPr lang="en-IN" sz="2000" dirty="0"/>
              <a:t>[1]   Alexandra </a:t>
            </a:r>
            <a:r>
              <a:rPr lang="en-IN" sz="2000" dirty="0" err="1"/>
              <a:t>Fanca</a:t>
            </a:r>
            <a:r>
              <a:rPr lang="en-IN" sz="2000" dirty="0"/>
              <a:t>, Dan-Ioan </a:t>
            </a:r>
            <a:r>
              <a:rPr lang="en-IN" sz="2000" dirty="0" err="1"/>
              <a:t>Gota</a:t>
            </a:r>
            <a:r>
              <a:rPr lang="en-IN" sz="2000" dirty="0"/>
              <a:t>, Adela </a:t>
            </a:r>
            <a:r>
              <a:rPr lang="en-IN" sz="2000" dirty="0" err="1"/>
              <a:t>Puscasiu</a:t>
            </a:r>
            <a:r>
              <a:rPr lang="en-IN" sz="2000" dirty="0"/>
              <a:t>, </a:t>
            </a:r>
            <a:r>
              <a:rPr lang="en-IN" sz="2000" dirty="0" err="1"/>
              <a:t>Honoriu</a:t>
            </a:r>
            <a:r>
              <a:rPr lang="en-IN" sz="2000" dirty="0"/>
              <a:t> </a:t>
            </a:r>
            <a:r>
              <a:rPr lang="en-IN" sz="2000" dirty="0" err="1"/>
              <a:t>Valean</a:t>
            </a:r>
            <a:r>
              <a:rPr lang="en-IN" sz="2000" dirty="0"/>
              <a:t>,</a:t>
            </a:r>
            <a:r>
              <a:rPr lang="en-US" sz="2000" dirty="0"/>
              <a:t> “Recommendation Systems with</a:t>
            </a:r>
          </a:p>
          <a:p>
            <a:pPr marL="0" indent="0" algn="just">
              <a:buNone/>
            </a:pPr>
            <a:r>
              <a:rPr lang="en-US" sz="2000" dirty="0"/>
              <a:t>        Machine Learning” , 13,May 2021,  IEEE  Xplore.</a:t>
            </a:r>
          </a:p>
          <a:p>
            <a:pPr marL="0" indent="0" algn="just">
              <a:buNone/>
            </a:pPr>
            <a:r>
              <a:rPr lang="en-US" sz="2000" dirty="0"/>
              <a:t>[2] </a:t>
            </a:r>
            <a:r>
              <a:rPr lang="en-US" sz="2000" b="1" i="0" u="none" strike="noStrike" kern="1200" dirty="0">
                <a:solidFill>
                  <a:srgbClr val="FFFFFF"/>
                </a:solidFill>
                <a:effectLst/>
                <a:latin typeface="Calibri" panose="020F0502020204030204" pitchFamily="34" charset="0"/>
              </a:rPr>
              <a:t>n</a:t>
            </a:r>
            <a:r>
              <a:rPr lang="en-IN" sz="2000" dirty="0" err="1"/>
              <a:t>Dr.</a:t>
            </a:r>
            <a:r>
              <a:rPr lang="en-IN" sz="2000" dirty="0"/>
              <a:t> Sai Madhavi, </a:t>
            </a:r>
            <a:r>
              <a:rPr lang="en-IN" sz="2000" dirty="0" err="1"/>
              <a:t>Palthuru</a:t>
            </a:r>
            <a:r>
              <a:rPr lang="en-IN" sz="2000" dirty="0"/>
              <a:t> </a:t>
            </a:r>
            <a:r>
              <a:rPr lang="en-IN" sz="2000" dirty="0" err="1"/>
              <a:t>Hirematam</a:t>
            </a:r>
            <a:r>
              <a:rPr lang="en-IN" sz="2000" dirty="0"/>
              <a:t> Aishwarya,”</a:t>
            </a:r>
            <a:r>
              <a:rPr lang="en-US" sz="2000" dirty="0"/>
              <a:t> Product Recommendation Using Emerging</a:t>
            </a:r>
          </a:p>
          <a:p>
            <a:pPr marL="0" indent="0" algn="just">
              <a:buNone/>
            </a:pPr>
            <a:r>
              <a:rPr lang="en-US" sz="2000" dirty="0"/>
              <a:t>        Technology”, June 2021.</a:t>
            </a:r>
          </a:p>
          <a:p>
            <a:pPr marL="0" indent="0" algn="just">
              <a:buNone/>
            </a:pPr>
            <a:r>
              <a:rPr lang="en-US" sz="2000" dirty="0"/>
              <a:t>[3]    </a:t>
            </a:r>
            <a:r>
              <a:rPr lang="en-IN" sz="2000" dirty="0"/>
              <a:t>Sonika Malik,</a:t>
            </a:r>
            <a:r>
              <a:rPr lang="en-US" sz="2000" dirty="0"/>
              <a:t> “Movie Recommender System Using Machine Learning”,2022.</a:t>
            </a:r>
            <a:endParaRPr lang="en-IN" sz="2000" dirty="0"/>
          </a:p>
          <a:p>
            <a:pPr marL="0" indent="0" algn="just">
              <a:buNone/>
            </a:pPr>
            <a:r>
              <a:rPr lang="en-IN" sz="2000" dirty="0"/>
              <a:t>[4]    </a:t>
            </a:r>
            <a:r>
              <a:rPr lang="en-IN" sz="2000" dirty="0" err="1"/>
              <a:t>Nakeertha</a:t>
            </a:r>
            <a:r>
              <a:rPr lang="en-IN" sz="2000" dirty="0"/>
              <a:t> Rajkumar,”</a:t>
            </a:r>
            <a:r>
              <a:rPr lang="en-US" sz="2000" dirty="0"/>
              <a:t> Movie Recommendation System Using Machine Learning”, </a:t>
            </a:r>
            <a:r>
              <a:rPr lang="en-US" sz="2000" dirty="0" err="1"/>
              <a:t>jan</a:t>
            </a:r>
            <a:r>
              <a:rPr lang="en-US" sz="2000" dirty="0"/>
              <a:t> 2023</a:t>
            </a:r>
          </a:p>
          <a:p>
            <a:pPr marL="0" indent="0" algn="just">
              <a:buNone/>
            </a:pPr>
            <a:r>
              <a:rPr lang="en-US" sz="2000" dirty="0"/>
              <a:t>        IJCRC.</a:t>
            </a:r>
          </a:p>
          <a:p>
            <a:pPr marL="0" indent="0" algn="just">
              <a:buNone/>
            </a:pPr>
            <a:r>
              <a:rPr lang="en-US" sz="2000" dirty="0"/>
              <a:t>[5]   </a:t>
            </a:r>
            <a:r>
              <a:rPr lang="en-US" sz="2000" dirty="0" err="1"/>
              <a:t>Mygapu</a:t>
            </a:r>
            <a:r>
              <a:rPr lang="en-US" sz="2000" dirty="0"/>
              <a:t> Kamal Taj, Movie Recommendation System Using Machine Learning, dec 2023</a:t>
            </a:r>
          </a:p>
          <a:p>
            <a:pPr marL="0" indent="0" algn="just">
              <a:buNone/>
            </a:pPr>
            <a:endParaRPr lang="en-US" sz="2000" dirty="0"/>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r>
              <a:rPr lang="en-US" sz="2000" b="1" i="0" u="none" strike="noStrike" kern="1200" dirty="0">
                <a:solidFill>
                  <a:srgbClr val="FFFFFF"/>
                </a:solidFill>
                <a:effectLst/>
                <a:latin typeface="Calibri" panose="020F0502020204030204" pitchFamily="34" charset="0"/>
              </a:rPr>
              <a:t>e 2021</a:t>
            </a:r>
            <a:endParaRPr lang="en-IN" sz="2000" b="0" i="0" u="none" strike="noStrike" dirty="0">
              <a:effectLst/>
              <a:latin typeface="Arial" panose="020B0604020202020204" pitchFamily="34" charset="0"/>
            </a:endParaRPr>
          </a:p>
          <a:p>
            <a:pPr marL="0" marR="0" indent="0" algn="just" rtl="0" eaLnBrk="1" fontAlgn="auto" latinLnBrk="0" hangingPunct="1">
              <a:spcBef>
                <a:spcPts val="0"/>
              </a:spcBef>
              <a:spcAft>
                <a:spcPts val="0"/>
              </a:spcAft>
            </a:pPr>
            <a:r>
              <a:rPr lang="en-IN" sz="2000" b="1" i="0" u="none" strike="noStrike" kern="1200" dirty="0" err="1">
                <a:solidFill>
                  <a:srgbClr val="FFFFFF"/>
                </a:solidFill>
                <a:effectLst/>
                <a:latin typeface="Calibri" panose="020F0502020204030204" pitchFamily="34" charset="0"/>
              </a:rPr>
              <a:t>Dr.</a:t>
            </a:r>
            <a:r>
              <a:rPr lang="en-IN" sz="2000" b="1" i="0" u="none" strike="noStrike" kern="1200" dirty="0">
                <a:solidFill>
                  <a:srgbClr val="FFFFFF"/>
                </a:solidFill>
                <a:effectLst/>
                <a:latin typeface="Calibri" panose="020F0502020204030204" pitchFamily="34" charset="0"/>
              </a:rPr>
              <a:t> Sai Madhavi, </a:t>
            </a:r>
            <a:r>
              <a:rPr lang="en-IN" sz="2000" b="1" i="0" u="none" strike="noStrike" kern="1200" dirty="0" err="1">
                <a:solidFill>
                  <a:srgbClr val="FFFFFF"/>
                </a:solidFill>
                <a:effectLst/>
                <a:latin typeface="Calibri" panose="020F0502020204030204" pitchFamily="34" charset="0"/>
              </a:rPr>
              <a:t>Palthuru</a:t>
            </a:r>
            <a:r>
              <a:rPr lang="en-IN" sz="2000" b="1" i="0" u="none" strike="noStrike" kern="1200" dirty="0">
                <a:solidFill>
                  <a:srgbClr val="FFFFFF"/>
                </a:solidFill>
                <a:effectLst/>
                <a:latin typeface="Calibri" panose="020F0502020204030204" pitchFamily="34" charset="0"/>
              </a:rPr>
              <a:t> </a:t>
            </a:r>
            <a:r>
              <a:rPr lang="en-IN" sz="2000" b="1" i="0" u="none" strike="noStrike" kern="1200" dirty="0" err="1">
                <a:solidFill>
                  <a:srgbClr val="FFFFFF"/>
                </a:solidFill>
                <a:effectLst/>
                <a:latin typeface="Calibri" panose="020F0502020204030204" pitchFamily="34" charset="0"/>
              </a:rPr>
              <a:t>Hirematam</a:t>
            </a:r>
            <a:r>
              <a:rPr lang="en-IN" sz="2000" b="1" i="0" u="none" strike="noStrike" kern="1200" dirty="0">
                <a:solidFill>
                  <a:srgbClr val="FFFFFF"/>
                </a:solidFill>
                <a:effectLst/>
                <a:latin typeface="Calibri" panose="020F0502020204030204" pitchFamily="34" charset="0"/>
              </a:rPr>
              <a:t> Aishwarya</a:t>
            </a:r>
            <a:endParaRPr lang="en-IN" sz="2000" b="0" i="0" u="none" strike="noStrike" dirty="0">
              <a:effectLst/>
              <a:latin typeface="Arial" panose="020B0604020202020204" pitchFamily="34" charset="0"/>
            </a:endParaRPr>
          </a:p>
          <a:p>
            <a:pPr marL="0" marR="0" indent="0" algn="just" rtl="0" eaLnBrk="1" fontAlgn="auto" latinLnBrk="0" hangingPunct="1">
              <a:spcBef>
                <a:spcPts val="0"/>
              </a:spcBef>
              <a:spcAft>
                <a:spcPts val="0"/>
              </a:spcAft>
            </a:pPr>
            <a:r>
              <a:rPr lang="en-US" sz="2000" b="1" i="0" u="none" strike="noStrike" kern="1200" dirty="0">
                <a:solidFill>
                  <a:srgbClr val="FFFFFF"/>
                </a:solidFill>
                <a:effectLst/>
                <a:latin typeface="Calibri" panose="020F0502020204030204" pitchFamily="34" charset="0"/>
              </a:rPr>
              <a:t>Product Recommendation Using Emerging </a:t>
            </a:r>
            <a:r>
              <a:rPr lang="en-US" sz="2000" b="1" i="0" u="none" strike="noStrike" kern="1200" dirty="0" err="1">
                <a:solidFill>
                  <a:srgbClr val="FFFFFF"/>
                </a:solidFill>
                <a:effectLst/>
                <a:latin typeface="Calibri" panose="020F0502020204030204" pitchFamily="34" charset="0"/>
              </a:rPr>
              <a:t>Technolo</a:t>
            </a:r>
            <a:endParaRPr lang="en-IN" sz="2000" dirty="0"/>
          </a:p>
          <a:p>
            <a:pPr marL="0" indent="0" algn="just">
              <a:buNone/>
            </a:pPr>
            <a:endParaRPr lang="en-IN" sz="2000" dirty="0"/>
          </a:p>
          <a:p>
            <a:pPr marL="0" indent="0" algn="just">
              <a:buNone/>
            </a:pPr>
            <a:endParaRPr lang="en-IN" sz="2000" dirty="0"/>
          </a:p>
          <a:p>
            <a:pPr marL="457200" indent="-457200" algn="just">
              <a:buFont typeface="+mj-lt"/>
              <a:buAutoNum type="arabicPeriod"/>
            </a:pPr>
            <a:endParaRPr lang="en-IN" sz="2000" dirty="0"/>
          </a:p>
        </p:txBody>
      </p:sp>
    </p:spTree>
    <p:extLst>
      <p:ext uri="{BB962C8B-B14F-4D97-AF65-F5344CB8AC3E}">
        <p14:creationId xmlns:p14="http://schemas.microsoft.com/office/powerpoint/2010/main" val="99898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B97A30-0F89-915B-D178-4291D5CB6122}"/>
              </a:ext>
            </a:extLst>
          </p:cNvPr>
          <p:cNvPicPr>
            <a:picLocks noChangeAspect="1"/>
          </p:cNvPicPr>
          <p:nvPr/>
        </p:nvPicPr>
        <p:blipFill>
          <a:blip r:embed="rId2">
            <a:clrChange>
              <a:clrFrom>
                <a:srgbClr val="0B0105"/>
              </a:clrFrom>
              <a:clrTo>
                <a:srgbClr val="0B0105">
                  <a:alpha val="0"/>
                </a:srgbClr>
              </a:clrTo>
            </a:clrChange>
          </a:blip>
          <a:stretch>
            <a:fillRect/>
          </a:stretch>
        </p:blipFill>
        <p:spPr>
          <a:xfrm>
            <a:off x="1946949" y="1113852"/>
            <a:ext cx="9218797" cy="5882566"/>
          </a:xfrm>
          <a:prstGeom prst="rect">
            <a:avLst/>
          </a:prstGeom>
        </p:spPr>
      </p:pic>
    </p:spTree>
    <p:extLst>
      <p:ext uri="{BB962C8B-B14F-4D97-AF65-F5344CB8AC3E}">
        <p14:creationId xmlns:p14="http://schemas.microsoft.com/office/powerpoint/2010/main" val="271032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048593" name="Title 1"/>
          <p:cNvSpPr>
            <a:spLocks noGrp="1"/>
          </p:cNvSpPr>
          <p:nvPr>
            <p:ph type="title"/>
          </p:nvPr>
        </p:nvSpPr>
        <p:spPr>
          <a:xfrm>
            <a:off x="851263" y="1"/>
            <a:ext cx="10515600" cy="822960"/>
          </a:xfrm>
        </p:spPr>
        <p:txBody>
          <a:bodyPr>
            <a:normAutofit/>
          </a:bodyPr>
          <a:lstStyle/>
          <a:p>
            <a:pPr algn="ctr"/>
            <a:r>
              <a:rPr lang="en-IN" sz="4000" b="1" dirty="0">
                <a:latin typeface="Times New Roman" pitchFamily="18" charset="0"/>
                <a:cs typeface="Times New Roman" pitchFamily="18" charset="0"/>
              </a:rPr>
              <a:t>CONTENTS</a:t>
            </a:r>
          </a:p>
        </p:txBody>
      </p:sp>
      <p:sp>
        <p:nvSpPr>
          <p:cNvPr id="1048594" name="Content Placeholder 2"/>
          <p:cNvSpPr>
            <a:spLocks noGrp="1"/>
          </p:cNvSpPr>
          <p:nvPr>
            <p:ph idx="1"/>
          </p:nvPr>
        </p:nvSpPr>
        <p:spPr>
          <a:xfrm>
            <a:off x="2642356" y="1012028"/>
            <a:ext cx="10272558" cy="5624818"/>
          </a:xfrm>
        </p:spPr>
        <p:txBody>
          <a:bodyPr>
            <a:noAutofit/>
          </a:bodyPr>
          <a:lstStyle/>
          <a:p>
            <a:pPr>
              <a:buFont typeface="Wingdings" panose="05000000000000000000" pitchFamily="2" charset="2"/>
              <a:buChar char="Ø"/>
            </a:pPr>
            <a:r>
              <a:rPr lang="en-US" sz="1800" dirty="0">
                <a:latin typeface="Times New Roman" pitchFamily="18" charset="0"/>
                <a:cs typeface="Times New Roman" pitchFamily="18" charset="0"/>
              </a:rPr>
              <a:t>Abstract</a:t>
            </a:r>
          </a:p>
          <a:p>
            <a:pPr>
              <a:buFont typeface="Wingdings" panose="05000000000000000000" pitchFamily="2" charset="2"/>
              <a:buChar char="Ø"/>
            </a:pPr>
            <a:r>
              <a:rPr lang="en-US" sz="1800" dirty="0">
                <a:latin typeface="Times New Roman" pitchFamily="18" charset="0"/>
                <a:cs typeface="Times New Roman" pitchFamily="18" charset="0"/>
              </a:rPr>
              <a:t>Introduction</a:t>
            </a:r>
          </a:p>
          <a:p>
            <a:pPr>
              <a:buFont typeface="Wingdings" panose="05000000000000000000" pitchFamily="2" charset="2"/>
              <a:buChar char="Ø"/>
            </a:pPr>
            <a:r>
              <a:rPr lang="en-US" sz="1800" dirty="0">
                <a:latin typeface="Times New Roman" pitchFamily="18" charset="0"/>
                <a:cs typeface="Times New Roman" pitchFamily="18" charset="0"/>
              </a:rPr>
              <a:t>Literature Review</a:t>
            </a:r>
          </a:p>
          <a:p>
            <a:pPr>
              <a:buFont typeface="Wingdings" panose="05000000000000000000" pitchFamily="2" charset="2"/>
              <a:buChar char="Ø"/>
            </a:pPr>
            <a:r>
              <a:rPr lang="en-US" sz="1800" dirty="0">
                <a:latin typeface="Times New Roman" pitchFamily="18" charset="0"/>
                <a:cs typeface="Times New Roman" pitchFamily="18" charset="0"/>
              </a:rPr>
              <a:t>Existing System With Drawbacks</a:t>
            </a:r>
          </a:p>
          <a:p>
            <a:pPr>
              <a:buFont typeface="Wingdings" panose="05000000000000000000" pitchFamily="2" charset="2"/>
              <a:buChar char="Ø"/>
            </a:pPr>
            <a:r>
              <a:rPr lang="en-US" sz="1800" dirty="0">
                <a:latin typeface="Times New Roman" pitchFamily="18" charset="0"/>
                <a:cs typeface="Times New Roman" pitchFamily="18" charset="0"/>
              </a:rPr>
              <a:t>Base paper results</a:t>
            </a:r>
          </a:p>
          <a:p>
            <a:pPr>
              <a:buFont typeface="Wingdings" panose="05000000000000000000" pitchFamily="2" charset="2"/>
              <a:buChar char="Ø"/>
            </a:pPr>
            <a:r>
              <a:rPr lang="en-US" sz="1800" dirty="0">
                <a:latin typeface="Times New Roman" pitchFamily="18" charset="0"/>
                <a:cs typeface="Times New Roman" pitchFamily="18" charset="0"/>
              </a:rPr>
              <a:t>Problem statement</a:t>
            </a:r>
          </a:p>
          <a:p>
            <a:pPr>
              <a:buFont typeface="Wingdings" panose="05000000000000000000" pitchFamily="2" charset="2"/>
              <a:buChar char="Ø"/>
            </a:pPr>
            <a:r>
              <a:rPr lang="en-US" sz="1800" dirty="0">
                <a:latin typeface="Times New Roman" pitchFamily="18" charset="0"/>
                <a:cs typeface="Times New Roman" pitchFamily="18" charset="0"/>
              </a:rPr>
              <a:t>Aim &amp; Scope</a:t>
            </a:r>
          </a:p>
          <a:p>
            <a:pPr>
              <a:buFont typeface="Wingdings" panose="05000000000000000000" pitchFamily="2" charset="2"/>
              <a:buChar char="Ø"/>
            </a:pPr>
            <a:r>
              <a:rPr lang="en-US" sz="1800" dirty="0">
                <a:latin typeface="Times New Roman" pitchFamily="18" charset="0"/>
                <a:cs typeface="Times New Roman" pitchFamily="18" charset="0"/>
              </a:rPr>
              <a:t>Objectives</a:t>
            </a:r>
          </a:p>
          <a:p>
            <a:pPr>
              <a:buFont typeface="Wingdings" panose="05000000000000000000" pitchFamily="2" charset="2"/>
              <a:buChar char="Ø"/>
            </a:pPr>
            <a:r>
              <a:rPr lang="en-US" sz="1800" dirty="0">
                <a:latin typeface="Times New Roman" pitchFamily="18" charset="0"/>
                <a:cs typeface="Times New Roman" pitchFamily="18" charset="0"/>
              </a:rPr>
              <a:t>Proposed Methodology </a:t>
            </a:r>
          </a:p>
          <a:p>
            <a:pPr>
              <a:buFont typeface="Wingdings" panose="05000000000000000000" pitchFamily="2" charset="2"/>
              <a:buChar char="Ø"/>
            </a:pPr>
            <a:r>
              <a:rPr lang="en-US" sz="1800" dirty="0">
                <a:latin typeface="Times New Roman" pitchFamily="18" charset="0"/>
                <a:cs typeface="Times New Roman" pitchFamily="18" charset="0"/>
              </a:rPr>
              <a:t>Data Set Information</a:t>
            </a:r>
          </a:p>
          <a:p>
            <a:pPr>
              <a:buFont typeface="Wingdings" panose="05000000000000000000" pitchFamily="2" charset="2"/>
              <a:buChar char="Ø"/>
            </a:pPr>
            <a:r>
              <a:rPr lang="en-US" sz="1800" dirty="0">
                <a:latin typeface="Times New Roman" pitchFamily="18" charset="0"/>
                <a:cs typeface="Times New Roman" pitchFamily="18" charset="0"/>
              </a:rPr>
              <a:t>Work to be done in next semester</a:t>
            </a:r>
          </a:p>
          <a:p>
            <a:pPr>
              <a:buFont typeface="Wingdings" panose="05000000000000000000" pitchFamily="2" charset="2"/>
              <a:buChar char="Ø"/>
            </a:pPr>
            <a:r>
              <a:rPr lang="en-IN" sz="1800" dirty="0">
                <a:latin typeface="Times New Roman" pitchFamily="18" charset="0"/>
                <a:cs typeface="Times New Roman" pitchFamily="18" charset="0"/>
              </a:rPr>
              <a:t>Conclusion</a:t>
            </a:r>
          </a:p>
          <a:p>
            <a:pPr>
              <a:buFont typeface="Wingdings" panose="05000000000000000000" pitchFamily="2" charset="2"/>
              <a:buChar char="Ø"/>
            </a:pPr>
            <a:r>
              <a:rPr lang="en-IN" sz="1800" dirty="0">
                <a:latin typeface="Times New Roman" pitchFamily="18" charset="0"/>
                <a:cs typeface="Times New Roman" pitchFamily="18" charset="0"/>
              </a:rPr>
              <a:t>References</a:t>
            </a:r>
          </a:p>
          <a:p>
            <a:pPr>
              <a:buFont typeface="Wingdings" panose="05000000000000000000" pitchFamily="2" charset="2"/>
              <a:buChar char="Ø"/>
            </a:pPr>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C18F-EF0F-9A23-7055-A127AEF6F590}"/>
              </a:ext>
            </a:extLst>
          </p:cNvPr>
          <p:cNvSpPr>
            <a:spLocks noGrp="1"/>
          </p:cNvSpPr>
          <p:nvPr>
            <p:ph type="title"/>
          </p:nvPr>
        </p:nvSpPr>
        <p:spPr>
          <a:xfrm>
            <a:off x="721452" y="272456"/>
            <a:ext cx="10972800" cy="589280"/>
          </a:xfrm>
        </p:spPr>
        <p:txBody>
          <a:bodyPr>
            <a:noAutofit/>
          </a:bodyPr>
          <a:lstStyle/>
          <a:p>
            <a:pPr algn="ctr"/>
            <a:r>
              <a:rPr lang="en-US" sz="4000" dirty="0">
                <a:latin typeface="Times New Roman" pitchFamily="18" charset="0"/>
                <a:cs typeface="Times New Roman" pitchFamily="18" charset="0"/>
              </a:rPr>
              <a:t>Abstract</a:t>
            </a:r>
            <a:br>
              <a:rPr lang="en-US" sz="1800" dirty="0">
                <a:latin typeface="Times New Roman" pitchFamily="18" charset="0"/>
                <a:cs typeface="Times New Roman" pitchFamily="18" charset="0"/>
              </a:rPr>
            </a:br>
            <a:endParaRPr lang="en-IN" sz="1800" dirty="0"/>
          </a:p>
        </p:txBody>
      </p:sp>
      <p:sp>
        <p:nvSpPr>
          <p:cNvPr id="3" name="Content Placeholder 2">
            <a:extLst>
              <a:ext uri="{FF2B5EF4-FFF2-40B4-BE49-F238E27FC236}">
                <a16:creationId xmlns:a16="http://schemas.microsoft.com/office/drawing/2014/main" id="{FC37B806-5BBC-45AA-23F4-D3F592B3C72A}"/>
              </a:ext>
            </a:extLst>
          </p:cNvPr>
          <p:cNvSpPr>
            <a:spLocks noGrp="1"/>
          </p:cNvSpPr>
          <p:nvPr>
            <p:ph idx="1"/>
          </p:nvPr>
        </p:nvSpPr>
        <p:spPr>
          <a:xfrm>
            <a:off x="1543572" y="1229826"/>
            <a:ext cx="9736821" cy="5864091"/>
          </a:xfrm>
        </p:spPr>
        <p:txBody>
          <a:bodyPr>
            <a:noAutofit/>
          </a:bodyPr>
          <a:lstStyle/>
          <a:p>
            <a:pPr algn="just">
              <a:buFont typeface="Wingdings" panose="05000000000000000000" pitchFamily="2" charset="2"/>
              <a:buChar char="q"/>
            </a:pPr>
            <a:r>
              <a:rPr lang="en-US" sz="1750" dirty="0">
                <a:latin typeface="Times New Roman" panose="02020603050405020304" pitchFamily="18" charset="0"/>
                <a:cs typeface="Times New Roman" panose="02020603050405020304" pitchFamily="18" charset="0"/>
              </a:rPr>
              <a:t>With the development of the internet and intelligent computing technology, e-commerce is increasingly being used. </a:t>
            </a:r>
          </a:p>
          <a:p>
            <a:pPr algn="just">
              <a:buFont typeface="Wingdings" panose="05000000000000000000" pitchFamily="2" charset="2"/>
              <a:buChar char="q"/>
            </a:pPr>
            <a:r>
              <a:rPr lang="en-US" sz="1750" dirty="0">
                <a:latin typeface="Times New Roman" panose="02020603050405020304" pitchFamily="18" charset="0"/>
                <a:cs typeface="Times New Roman" panose="02020603050405020304" pitchFamily="18" charset="0"/>
              </a:rPr>
              <a:t>This recommender system aims to propose the right products to the customers using the best ratings and customer reviews. </a:t>
            </a:r>
          </a:p>
          <a:p>
            <a:pPr algn="just">
              <a:buFont typeface="Wingdings" panose="05000000000000000000" pitchFamily="2" charset="2"/>
              <a:buChar char="q"/>
            </a:pPr>
            <a:r>
              <a:rPr lang="en-US" sz="1750" dirty="0">
                <a:latin typeface="Times New Roman" panose="02020603050405020304" pitchFamily="18" charset="0"/>
                <a:cs typeface="Times New Roman" panose="02020603050405020304" pitchFamily="18" charset="0"/>
              </a:rPr>
              <a:t>When a user visits the site and selects a product the site shows user the ratings and reviews for that product.</a:t>
            </a:r>
          </a:p>
          <a:p>
            <a:pPr algn="just">
              <a:buFont typeface="Wingdings" panose="05000000000000000000" pitchFamily="2" charset="2"/>
              <a:buChar char="q"/>
            </a:pPr>
            <a:r>
              <a:rPr lang="en-US" sz="1750" dirty="0">
                <a:latin typeface="Times New Roman" panose="02020603050405020304" pitchFamily="18" charset="0"/>
                <a:cs typeface="Times New Roman" panose="02020603050405020304" pitchFamily="18" charset="0"/>
              </a:rPr>
              <a:t> Based on their previous views of products and best ratings the system will recommend the products to the customer. </a:t>
            </a:r>
          </a:p>
          <a:p>
            <a:pPr algn="just">
              <a:buFont typeface="Wingdings" panose="05000000000000000000" pitchFamily="2" charset="2"/>
              <a:buChar char="q"/>
            </a:pPr>
            <a:r>
              <a:rPr lang="en-US" sz="1750" dirty="0">
                <a:latin typeface="Times New Roman" panose="02020603050405020304" pitchFamily="18" charset="0"/>
                <a:cs typeface="Times New Roman" panose="02020603050405020304" pitchFamily="18" charset="0"/>
              </a:rPr>
              <a:t>Recommendation can be of any type such as for music recommendation there is Spotify, for movies Netflix, for videos YouTube, play store (for different categories) and so on. </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90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C0FF7-17C4-0A41-76ED-9B53D91412FD}"/>
              </a:ext>
            </a:extLst>
          </p:cNvPr>
          <p:cNvSpPr txBox="1"/>
          <p:nvPr/>
        </p:nvSpPr>
        <p:spPr>
          <a:xfrm>
            <a:off x="1428226" y="1605652"/>
            <a:ext cx="8948956"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this project discussed about the existing Machine Learning Techniques / Algorithms (MLT/A) which were used for the product recommendation to predict according to user’s likeness based on user information. </a:t>
            </a:r>
          </a:p>
          <a:p>
            <a:pPr marL="285750" indent="-285750"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Thus Product recommender systems attempt to predict products in which a user might be interested. and aim to fulfill the customer’s needs and expectations.</a:t>
            </a:r>
          </a:p>
          <a:p>
            <a:pPr marL="285750" indent="-285750"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product  recommendation using content based filtering, collaborating filtering and SVM and  dataset collected from Kaggle.</a:t>
            </a:r>
          </a:p>
        </p:txBody>
      </p:sp>
    </p:spTree>
    <p:extLst>
      <p:ext uri="{BB962C8B-B14F-4D97-AF65-F5344CB8AC3E}">
        <p14:creationId xmlns:p14="http://schemas.microsoft.com/office/powerpoint/2010/main" val="86367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E2DE-189E-D63F-919A-6617102D6943}"/>
              </a:ext>
            </a:extLst>
          </p:cNvPr>
          <p:cNvSpPr>
            <a:spLocks noGrp="1"/>
          </p:cNvSpPr>
          <p:nvPr>
            <p:ph type="title"/>
          </p:nvPr>
        </p:nvSpPr>
        <p:spPr>
          <a:xfrm>
            <a:off x="609600" y="484363"/>
            <a:ext cx="10972800" cy="334962"/>
          </a:xfrm>
        </p:spPr>
        <p:txBody>
          <a:bodyPr>
            <a:noAutofit/>
          </a:bodyPr>
          <a:lstStyle/>
          <a:p>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Introduction</a:t>
            </a:r>
            <a:br>
              <a:rPr lang="en-US" sz="4000" dirty="0">
                <a:latin typeface="Times New Roman" pitchFamily="18" charset="0"/>
                <a:cs typeface="Times New Roman" pitchFamily="18" charset="0"/>
              </a:rPr>
            </a:br>
            <a:endParaRPr lang="en-IN" sz="4000" dirty="0"/>
          </a:p>
        </p:txBody>
      </p:sp>
      <p:sp>
        <p:nvSpPr>
          <p:cNvPr id="3" name="Content Placeholder 2">
            <a:extLst>
              <a:ext uri="{FF2B5EF4-FFF2-40B4-BE49-F238E27FC236}">
                <a16:creationId xmlns:a16="http://schemas.microsoft.com/office/drawing/2014/main" id="{277618ED-3450-BA44-F748-BACAB881F59F}"/>
              </a:ext>
            </a:extLst>
          </p:cNvPr>
          <p:cNvSpPr>
            <a:spLocks noGrp="1"/>
          </p:cNvSpPr>
          <p:nvPr>
            <p:ph idx="1"/>
          </p:nvPr>
        </p:nvSpPr>
        <p:spPr>
          <a:xfrm>
            <a:off x="1331053" y="1392571"/>
            <a:ext cx="10860947" cy="5222147"/>
          </a:xfrm>
        </p:spPr>
        <p:txBody>
          <a:bodyPr>
            <a:noAutofit/>
          </a:bodyPr>
          <a:lstStyle/>
          <a:p>
            <a:pPr algn="just">
              <a:lnSpc>
                <a:spcPct val="150000"/>
              </a:lnSpc>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Recommender Systems Are Programs That Attempt To Predict The Right Product To The Customers Based On Their Interests And Some Given Information In Their Profile.</a:t>
            </a:r>
          </a:p>
          <a:p>
            <a:pPr algn="just">
              <a:lnSpc>
                <a:spcPct val="150000"/>
              </a:lnSpc>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Our Main Goal Is To Create An Improved Recommender System That Provides Precise Recommendations To The Customer.</a:t>
            </a:r>
          </a:p>
          <a:p>
            <a:pPr algn="just">
              <a:lnSpc>
                <a:spcPct val="150000"/>
              </a:lnSpc>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Given A System That Has A Huge Amount Of Users And A Similar Amount Of Content To Present For Them, The Filtering Process Becomes Crucial. </a:t>
            </a:r>
          </a:p>
          <a:p>
            <a:pPr algn="just">
              <a:lnSpc>
                <a:spcPct val="150000"/>
              </a:lnSpc>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Nobody Can Expect A User To Search Manually Through Thousands Or Even Hundreds Of Thousands Of Different Items, Whether These Are Movies, Products Or News, In Order To Find What User Is Looking For. Without Recommendations, The Users Would Come In Contact Only With The Direct Search Result, That In The Case Of A Tremendous Amount Of Items, Would Limit The Number Of Returned Data To Tens, Maybe Hundreds Of Items If The User Looks Through Multiple Pages. </a:t>
            </a:r>
          </a:p>
        </p:txBody>
      </p:sp>
    </p:spTree>
    <p:extLst>
      <p:ext uri="{BB962C8B-B14F-4D97-AF65-F5344CB8AC3E}">
        <p14:creationId xmlns:p14="http://schemas.microsoft.com/office/powerpoint/2010/main" val="401716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BC392-7852-8EFE-A36A-38CBD07328A4}"/>
              </a:ext>
            </a:extLst>
          </p:cNvPr>
          <p:cNvSpPr txBox="1"/>
          <p:nvPr/>
        </p:nvSpPr>
        <p:spPr>
          <a:xfrm>
            <a:off x="1568741" y="1820411"/>
            <a:ext cx="9278224" cy="253556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Even in the case of smaller e-commerce websites or news sites, where items are categorized properly, the number of items may exceed a user's ability to find what user is looking for. </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Recommender systems usually focus only on a unique type of item, for example, videos, music, and with respect to their design, their main recommendation method used to make decisions and their graphical user interface are all tailored to that specific type of item .</a:t>
            </a:r>
          </a:p>
        </p:txBody>
      </p:sp>
    </p:spTree>
    <p:extLst>
      <p:ext uri="{BB962C8B-B14F-4D97-AF65-F5344CB8AC3E}">
        <p14:creationId xmlns:p14="http://schemas.microsoft.com/office/powerpoint/2010/main" val="28484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E2DE-189E-D63F-919A-6617102D6943}"/>
              </a:ext>
            </a:extLst>
          </p:cNvPr>
          <p:cNvSpPr>
            <a:spLocks noGrp="1"/>
          </p:cNvSpPr>
          <p:nvPr>
            <p:ph type="title"/>
          </p:nvPr>
        </p:nvSpPr>
        <p:spPr>
          <a:xfrm>
            <a:off x="609600" y="152400"/>
            <a:ext cx="10972800" cy="457200"/>
          </a:xfrm>
        </p:spPr>
        <p:txBody>
          <a:bodyPr>
            <a:noAutofit/>
          </a:bodyPr>
          <a:lstStyle/>
          <a:p>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Algorithm</a:t>
            </a:r>
            <a:br>
              <a:rPr lang="en-US" sz="4000" dirty="0">
                <a:latin typeface="Times New Roman" pitchFamily="18" charset="0"/>
                <a:cs typeface="Times New Roman" pitchFamily="18" charset="0"/>
              </a:rPr>
            </a:br>
            <a:endParaRPr lang="en-IN" sz="4000" dirty="0"/>
          </a:p>
        </p:txBody>
      </p:sp>
      <p:sp>
        <p:nvSpPr>
          <p:cNvPr id="3" name="Content Placeholder 2">
            <a:extLst>
              <a:ext uri="{FF2B5EF4-FFF2-40B4-BE49-F238E27FC236}">
                <a16:creationId xmlns:a16="http://schemas.microsoft.com/office/drawing/2014/main" id="{277618ED-3450-BA44-F748-BACAB881F59F}"/>
              </a:ext>
            </a:extLst>
          </p:cNvPr>
          <p:cNvSpPr>
            <a:spLocks noGrp="1"/>
          </p:cNvSpPr>
          <p:nvPr>
            <p:ph idx="1"/>
          </p:nvPr>
        </p:nvSpPr>
        <p:spPr>
          <a:xfrm>
            <a:off x="1384182" y="1216404"/>
            <a:ext cx="10519796" cy="5178804"/>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Different users or groups of users receive various suggestions because recommendations are usually made by taking into account the unique properties of the users.</a:t>
            </a:r>
          </a:p>
          <a:p>
            <a:pPr>
              <a:lnSpc>
                <a:spcPct val="150000"/>
              </a:lnSpc>
            </a:pPr>
            <a:r>
              <a:rPr lang="en-US" sz="1600" dirty="0">
                <a:latin typeface="Times New Roman" panose="02020603050405020304" pitchFamily="18" charset="0"/>
                <a:cs typeface="Times New Roman" panose="02020603050405020304" pitchFamily="18" charset="0"/>
              </a:rPr>
              <a:t> Non personalized recommendations are easier to create and can be found mainly in magazines or newspapers.</a:t>
            </a:r>
          </a:p>
          <a:p>
            <a:pPr algn="just">
              <a:lnSpc>
                <a:spcPct val="150000"/>
              </a:lnSpc>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Product recommendation (PR) is a model/system which is used to predict items based on the older search</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and purchase history of the user. </a:t>
            </a:r>
          </a:p>
          <a:p>
            <a:pPr algn="just">
              <a:lnSpc>
                <a:spcPct val="150000"/>
              </a:lnSpc>
            </a:pPr>
            <a:r>
              <a:rPr lang="en-US" sz="1600" dirty="0">
                <a:latin typeface="Times New Roman" panose="02020603050405020304" pitchFamily="18" charset="0"/>
                <a:cs typeface="Times New Roman" panose="02020603050405020304" pitchFamily="18" charset="0"/>
              </a:rPr>
              <a:t>It may not be entirely correct, but they can be little bit like to the user’s taste. Recommendation can be of any type based on the user’s information.</a:t>
            </a:r>
          </a:p>
          <a:p>
            <a:pPr algn="just">
              <a:lnSpc>
                <a:spcPct val="150000"/>
              </a:lnSpc>
            </a:pPr>
            <a:r>
              <a:rPr lang="en-US" sz="1600" dirty="0">
                <a:latin typeface="Times New Roman" panose="02020603050405020304" pitchFamily="18" charset="0"/>
                <a:cs typeface="Times New Roman" panose="02020603050405020304" pitchFamily="18" charset="0"/>
              </a:rPr>
              <a:t> For Example, if you are watching a movie or song on YouTube so when the movie will end you will have similar recommendations to the movie or similar is the case with online shopping, if you will buy something online then you will have similar recommendations based on your past purchase history.</a:t>
            </a:r>
          </a:p>
          <a:p>
            <a:pPr algn="just">
              <a:lnSpc>
                <a:spcPct val="150000"/>
              </a:lnSpc>
            </a:pPr>
            <a:r>
              <a:rPr lang="en-US" sz="1600" dirty="0">
                <a:latin typeface="Times New Roman" panose="02020603050405020304" pitchFamily="18" charset="0"/>
                <a:cs typeface="Times New Roman" panose="02020603050405020304" pitchFamily="18" charset="0"/>
              </a:rPr>
              <a:t>The product  recommendation using content based filtering, collaborating filtering and SVM and  dataset collected from Kaggle.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6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C4C76F-CADF-288B-72A2-95580DA86A0F}"/>
              </a:ext>
            </a:extLst>
          </p:cNvPr>
          <p:cNvGraphicFramePr>
            <a:graphicFrameLocks noGrp="1"/>
          </p:cNvGraphicFramePr>
          <p:nvPr>
            <p:extLst>
              <p:ext uri="{D42A27DB-BD31-4B8C-83A1-F6EECF244321}">
                <p14:modId xmlns:p14="http://schemas.microsoft.com/office/powerpoint/2010/main" val="3981469031"/>
              </p:ext>
            </p:extLst>
          </p:nvPr>
        </p:nvGraphicFramePr>
        <p:xfrm>
          <a:off x="0" y="855494"/>
          <a:ext cx="12192001" cy="6002506"/>
        </p:xfrm>
        <a:graphic>
          <a:graphicData uri="http://schemas.openxmlformats.org/drawingml/2006/table">
            <a:tbl>
              <a:tblPr firstRow="1" bandRow="1">
                <a:tableStyleId>{5C22544A-7EE6-4342-B048-85BDC9FD1C3A}</a:tableStyleId>
              </a:tblPr>
              <a:tblGrid>
                <a:gridCol w="694908">
                  <a:extLst>
                    <a:ext uri="{9D8B030D-6E8A-4147-A177-3AD203B41FA5}">
                      <a16:colId xmlns:a16="http://schemas.microsoft.com/office/drawing/2014/main" val="1484463496"/>
                    </a:ext>
                  </a:extLst>
                </a:gridCol>
                <a:gridCol w="1493263">
                  <a:extLst>
                    <a:ext uri="{9D8B030D-6E8A-4147-A177-3AD203B41FA5}">
                      <a16:colId xmlns:a16="http://schemas.microsoft.com/office/drawing/2014/main" val="625873643"/>
                    </a:ext>
                  </a:extLst>
                </a:gridCol>
                <a:gridCol w="1249832">
                  <a:extLst>
                    <a:ext uri="{9D8B030D-6E8A-4147-A177-3AD203B41FA5}">
                      <a16:colId xmlns:a16="http://schemas.microsoft.com/office/drawing/2014/main" val="4005472507"/>
                    </a:ext>
                  </a:extLst>
                </a:gridCol>
                <a:gridCol w="1341018">
                  <a:extLst>
                    <a:ext uri="{9D8B030D-6E8A-4147-A177-3AD203B41FA5}">
                      <a16:colId xmlns:a16="http://schemas.microsoft.com/office/drawing/2014/main" val="1558338077"/>
                    </a:ext>
                  </a:extLst>
                </a:gridCol>
                <a:gridCol w="2122384">
                  <a:extLst>
                    <a:ext uri="{9D8B030D-6E8A-4147-A177-3AD203B41FA5}">
                      <a16:colId xmlns:a16="http://schemas.microsoft.com/office/drawing/2014/main" val="391710890"/>
                    </a:ext>
                  </a:extLst>
                </a:gridCol>
                <a:gridCol w="2186714">
                  <a:extLst>
                    <a:ext uri="{9D8B030D-6E8A-4147-A177-3AD203B41FA5}">
                      <a16:colId xmlns:a16="http://schemas.microsoft.com/office/drawing/2014/main" val="228737561"/>
                    </a:ext>
                  </a:extLst>
                </a:gridCol>
                <a:gridCol w="2045013">
                  <a:extLst>
                    <a:ext uri="{9D8B030D-6E8A-4147-A177-3AD203B41FA5}">
                      <a16:colId xmlns:a16="http://schemas.microsoft.com/office/drawing/2014/main" val="3466774132"/>
                    </a:ext>
                  </a:extLst>
                </a:gridCol>
                <a:gridCol w="1058869">
                  <a:extLst>
                    <a:ext uri="{9D8B030D-6E8A-4147-A177-3AD203B41FA5}">
                      <a16:colId xmlns:a16="http://schemas.microsoft.com/office/drawing/2014/main" val="1894489952"/>
                    </a:ext>
                  </a:extLst>
                </a:gridCol>
              </a:tblGrid>
              <a:tr h="1715002">
                <a:tc>
                  <a:txBody>
                    <a:bodyPr/>
                    <a:lstStyle/>
                    <a:p>
                      <a:pPr algn="ctr"/>
                      <a:r>
                        <a:rPr lang="en-US" dirty="0"/>
                        <a:t>S.NO</a:t>
                      </a:r>
                      <a:endParaRPr lang="en-IN" dirty="0"/>
                    </a:p>
                  </a:txBody>
                  <a:tcPr/>
                </a:tc>
                <a:tc>
                  <a:txBody>
                    <a:bodyPr/>
                    <a:lstStyle/>
                    <a:p>
                      <a:pPr algn="ctr"/>
                      <a:r>
                        <a:rPr lang="en-US" dirty="0"/>
                        <a:t>Year of </a:t>
                      </a:r>
                      <a:r>
                        <a:rPr lang="en-US" dirty="0" err="1"/>
                        <a:t>poublication</a:t>
                      </a:r>
                      <a:r>
                        <a:rPr lang="en-US" dirty="0"/>
                        <a:t>,</a:t>
                      </a:r>
                    </a:p>
                    <a:p>
                      <a:pPr algn="ctr"/>
                      <a:r>
                        <a:rPr lang="en-US" dirty="0" err="1"/>
                        <a:t>jurnal</a:t>
                      </a:r>
                      <a:r>
                        <a:rPr lang="en-US" dirty="0"/>
                        <a:t> name</a:t>
                      </a:r>
                      <a:endParaRPr lang="en-IN" dirty="0"/>
                    </a:p>
                  </a:txBody>
                  <a:tcPr/>
                </a:tc>
                <a:tc>
                  <a:txBody>
                    <a:bodyPr/>
                    <a:lstStyle/>
                    <a:p>
                      <a:pPr algn="ctr"/>
                      <a:r>
                        <a:rPr lang="en-US" dirty="0"/>
                        <a:t>Name of authors</a:t>
                      </a:r>
                      <a:endParaRPr lang="en-IN" dirty="0"/>
                    </a:p>
                  </a:txBody>
                  <a:tcPr/>
                </a:tc>
                <a:tc>
                  <a:txBody>
                    <a:bodyPr/>
                    <a:lstStyle/>
                    <a:p>
                      <a:pPr algn="ctr"/>
                      <a:r>
                        <a:rPr lang="en-US" dirty="0"/>
                        <a:t>Title of the paper</a:t>
                      </a:r>
                      <a:endParaRPr lang="en-IN" dirty="0"/>
                    </a:p>
                  </a:txBody>
                  <a:tcPr/>
                </a:tc>
                <a:tc>
                  <a:txBody>
                    <a:bodyPr/>
                    <a:lstStyle/>
                    <a:p>
                      <a:pPr algn="ctr"/>
                      <a:r>
                        <a:rPr lang="en-US" dirty="0"/>
                        <a:t>Problem taken in the paper</a:t>
                      </a:r>
                      <a:endParaRPr lang="en-IN" dirty="0"/>
                    </a:p>
                  </a:txBody>
                  <a:tcPr/>
                </a:tc>
                <a:tc>
                  <a:txBody>
                    <a:bodyPr/>
                    <a:lstStyle/>
                    <a:p>
                      <a:pPr algn="ctr"/>
                      <a:r>
                        <a:rPr lang="en-US" dirty="0"/>
                        <a:t>Improvements gained by the author</a:t>
                      </a:r>
                      <a:endParaRPr lang="en-IN" dirty="0"/>
                    </a:p>
                  </a:txBody>
                  <a:tcPr/>
                </a:tc>
                <a:tc>
                  <a:txBody>
                    <a:bodyPr/>
                    <a:lstStyle/>
                    <a:p>
                      <a:pPr algn="ctr"/>
                      <a:r>
                        <a:rPr lang="en-US" dirty="0"/>
                        <a:t>Limitations observed</a:t>
                      </a:r>
                      <a:endParaRPr lang="en-IN" dirty="0"/>
                    </a:p>
                  </a:txBody>
                  <a:tcPr/>
                </a:tc>
                <a:tc>
                  <a:txBody>
                    <a:bodyPr/>
                    <a:lstStyle/>
                    <a:p>
                      <a:r>
                        <a:rPr lang="en-US" dirty="0"/>
                        <a:t>parameters</a:t>
                      </a:r>
                      <a:endParaRPr lang="en-IN" dirty="0"/>
                    </a:p>
                  </a:txBody>
                  <a:tcPr/>
                </a:tc>
                <a:extLst>
                  <a:ext uri="{0D108BD9-81ED-4DB2-BD59-A6C34878D82A}">
                    <a16:rowId xmlns:a16="http://schemas.microsoft.com/office/drawing/2014/main" val="2543379334"/>
                  </a:ext>
                </a:extLst>
              </a:tr>
              <a:tr h="4287504">
                <a:tc>
                  <a:txBody>
                    <a:bodyPr/>
                    <a:lstStyle/>
                    <a:p>
                      <a:endParaRPr lang="en-US" dirty="0"/>
                    </a:p>
                    <a:p>
                      <a:r>
                        <a:rPr lang="en-US" dirty="0"/>
                        <a:t>  1</a:t>
                      </a:r>
                      <a:endParaRPr lang="en-IN" dirty="0"/>
                    </a:p>
                  </a:txBody>
                  <a:tcPr/>
                </a:tc>
                <a:tc>
                  <a:txBody>
                    <a:bodyPr/>
                    <a:lstStyle/>
                    <a:p>
                      <a:pPr algn="ctr"/>
                      <a:r>
                        <a:rPr lang="en-US" dirty="0"/>
                        <a:t>13,May 2021,               IEEE  Xplore</a:t>
                      </a:r>
                      <a:endParaRPr lang="en-IN" dirty="0"/>
                    </a:p>
                  </a:txBody>
                  <a:tcPr/>
                </a:tc>
                <a:tc>
                  <a:txBody>
                    <a:bodyPr/>
                    <a:lstStyle/>
                    <a:p>
                      <a:pPr algn="l"/>
                      <a:r>
                        <a:rPr lang="en-IN" dirty="0"/>
                        <a:t>Alexandra </a:t>
                      </a:r>
                      <a:r>
                        <a:rPr lang="en-IN" dirty="0" err="1"/>
                        <a:t>Fanca</a:t>
                      </a:r>
                      <a:r>
                        <a:rPr lang="en-IN" dirty="0"/>
                        <a:t>, Dan-Ioan </a:t>
                      </a:r>
                      <a:r>
                        <a:rPr lang="en-IN" dirty="0" err="1"/>
                        <a:t>Gota</a:t>
                      </a:r>
                      <a:r>
                        <a:rPr lang="en-IN" dirty="0"/>
                        <a:t>, Adela </a:t>
                      </a:r>
                      <a:r>
                        <a:rPr lang="en-IN" dirty="0" err="1"/>
                        <a:t>Puscasiu</a:t>
                      </a:r>
                      <a:r>
                        <a:rPr lang="en-IN" dirty="0"/>
                        <a:t>, </a:t>
                      </a:r>
                      <a:r>
                        <a:rPr lang="en-IN" dirty="0" err="1"/>
                        <a:t>Honoriu</a:t>
                      </a:r>
                      <a:r>
                        <a:rPr lang="en-IN" dirty="0"/>
                        <a:t> </a:t>
                      </a:r>
                      <a:r>
                        <a:rPr lang="en-IN" dirty="0" err="1"/>
                        <a:t>Valean</a:t>
                      </a:r>
                      <a:endParaRPr lang="en-IN" dirty="0"/>
                    </a:p>
                  </a:txBody>
                  <a:tcPr/>
                </a:tc>
                <a:tc>
                  <a:txBody>
                    <a:bodyPr/>
                    <a:lstStyle/>
                    <a:p>
                      <a:pPr algn="just"/>
                      <a:r>
                        <a:rPr lang="en-US" dirty="0"/>
                        <a:t>Recommendation Systems with Machine Learning </a:t>
                      </a:r>
                      <a:endParaRPr lang="en-IN" dirty="0"/>
                    </a:p>
                  </a:txBody>
                  <a:tcPr/>
                </a:tc>
                <a:tc>
                  <a:txBody>
                    <a:bodyPr/>
                    <a:lstStyle/>
                    <a:p>
                      <a:pPr algn="just"/>
                      <a:r>
                        <a:rPr lang="en-US" dirty="0"/>
                        <a:t>development and the comparison of multiple recommendation systems, capable of making item suggestions, based on user, item and user-item interaction data, using different machine learning algorithms</a:t>
                      </a:r>
                      <a:endParaRPr lang="en-IN" dirty="0"/>
                    </a:p>
                  </a:txBody>
                  <a:tcPr/>
                </a:tc>
                <a:tc>
                  <a:txBody>
                    <a:bodyPr/>
                    <a:lstStyle/>
                    <a:p>
                      <a:pPr marL="0" indent="0" algn="just">
                        <a:buFont typeface="Arial" panose="020B0604020202020204" pitchFamily="34" charset="0"/>
                        <a:buNone/>
                      </a:pPr>
                      <a:r>
                        <a:rPr lang="en-US" dirty="0"/>
                        <a:t>learning continuously from the new data as it comes. The current systems must be retrained periodically in order to incorporate information from freshly delivered data.</a:t>
                      </a:r>
                      <a:endParaRPr lang="en-IN" dirty="0"/>
                    </a:p>
                  </a:txBody>
                  <a:tcPr/>
                </a:tc>
                <a:tc>
                  <a:txBody>
                    <a:bodyPr/>
                    <a:lstStyle/>
                    <a:p>
                      <a:pPr marL="0" indent="0">
                        <a:buFont typeface="Arial" panose="020B0604020202020204" pitchFamily="34" charset="0"/>
                        <a:buNone/>
                      </a:pPr>
                      <a:r>
                        <a:rPr lang="en-US" dirty="0"/>
                        <a:t>  </a:t>
                      </a:r>
                      <a:r>
                        <a:rPr lang="en-US" dirty="0" err="1"/>
                        <a:t>collabarative</a:t>
                      </a:r>
                      <a:r>
                        <a:rPr lang="en-US" dirty="0"/>
                        <a:t> and content based systems implement  different approaches, so the final decision cannot be based completely on the RMSE value.</a:t>
                      </a:r>
                      <a:endParaRPr lang="en-IN" dirty="0"/>
                    </a:p>
                  </a:txBody>
                  <a:tcPr/>
                </a:tc>
                <a:tc>
                  <a:txBody>
                    <a:bodyPr/>
                    <a:lstStyle/>
                    <a:p>
                      <a:r>
                        <a:rPr lang="en-US" dirty="0"/>
                        <a:t>Movie ID,</a:t>
                      </a:r>
                    </a:p>
                    <a:p>
                      <a:r>
                        <a:rPr lang="en-US" dirty="0"/>
                        <a:t>TAG ID</a:t>
                      </a:r>
                    </a:p>
                    <a:p>
                      <a:r>
                        <a:rPr lang="en-US" dirty="0"/>
                        <a:t>USER ID</a:t>
                      </a:r>
                    </a:p>
                    <a:p>
                      <a:r>
                        <a:rPr lang="en-US" dirty="0"/>
                        <a:t>Rating,</a:t>
                      </a:r>
                    </a:p>
                    <a:p>
                      <a:r>
                        <a:rPr lang="en-US" dirty="0"/>
                        <a:t>timestamp</a:t>
                      </a:r>
                      <a:endParaRPr lang="en-IN" dirty="0"/>
                    </a:p>
                  </a:txBody>
                  <a:tcPr/>
                </a:tc>
                <a:extLst>
                  <a:ext uri="{0D108BD9-81ED-4DB2-BD59-A6C34878D82A}">
                    <a16:rowId xmlns:a16="http://schemas.microsoft.com/office/drawing/2014/main" val="1707924203"/>
                  </a:ext>
                </a:extLst>
              </a:tr>
            </a:tbl>
          </a:graphicData>
        </a:graphic>
      </p:graphicFrame>
      <p:sp>
        <p:nvSpPr>
          <p:cNvPr id="4" name="TextBox 3">
            <a:extLst>
              <a:ext uri="{FF2B5EF4-FFF2-40B4-BE49-F238E27FC236}">
                <a16:creationId xmlns:a16="http://schemas.microsoft.com/office/drawing/2014/main" id="{C3F92910-2B98-F777-61E0-2BE2BDA2912D}"/>
              </a:ext>
            </a:extLst>
          </p:cNvPr>
          <p:cNvSpPr txBox="1"/>
          <p:nvPr/>
        </p:nvSpPr>
        <p:spPr>
          <a:xfrm>
            <a:off x="3257323" y="147608"/>
            <a:ext cx="5861548" cy="707886"/>
          </a:xfrm>
          <a:prstGeom prst="rect">
            <a:avLst/>
          </a:prstGeom>
          <a:noFill/>
        </p:spPr>
        <p:txBody>
          <a:bodyPr wrap="square">
            <a:spAutoFit/>
          </a:bodyPr>
          <a:lstStyle/>
          <a:p>
            <a:pPr algn="ctr"/>
            <a:r>
              <a:rPr lang="en-US" sz="4000" dirty="0">
                <a:latin typeface="Times New Roman" pitchFamily="18" charset="0"/>
                <a:cs typeface="Times New Roman" pitchFamily="18" charset="0"/>
              </a:rPr>
              <a:t>Literature Review</a:t>
            </a:r>
          </a:p>
        </p:txBody>
      </p:sp>
    </p:spTree>
    <p:extLst>
      <p:ext uri="{BB962C8B-B14F-4D97-AF65-F5344CB8AC3E}">
        <p14:creationId xmlns:p14="http://schemas.microsoft.com/office/powerpoint/2010/main" val="81198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803</TotalTime>
  <Words>1964</Words>
  <Application>Microsoft Office PowerPoint</Application>
  <PresentationFormat>Widescreen</PresentationFormat>
  <Paragraphs>230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Corbel</vt:lpstr>
      <vt:lpstr>Times New Roman</vt:lpstr>
      <vt:lpstr>Verdana</vt:lpstr>
      <vt:lpstr>Wingdings</vt:lpstr>
      <vt:lpstr>Parallax</vt:lpstr>
      <vt:lpstr>PowerPoint Presentation</vt:lpstr>
      <vt:lpstr>PowerPoint Presentation</vt:lpstr>
      <vt:lpstr>CONTENTS</vt:lpstr>
      <vt:lpstr>Abstract </vt:lpstr>
      <vt:lpstr>PowerPoint Presentation</vt:lpstr>
      <vt:lpstr> Introduction </vt:lpstr>
      <vt:lpstr>PowerPoint Presentation</vt:lpstr>
      <vt:lpstr> Algorithm </vt:lpstr>
      <vt:lpstr>PowerPoint Presentation</vt:lpstr>
      <vt:lpstr>PowerPoint Presentation</vt:lpstr>
      <vt:lpstr>PowerPoint Presentation</vt:lpstr>
      <vt:lpstr>PowerPoint Presentation</vt:lpstr>
      <vt:lpstr>PowerPoint Presentation</vt:lpstr>
      <vt:lpstr>Existing System With Drawbacks </vt:lpstr>
      <vt:lpstr>PowerPoint Presentation</vt:lpstr>
      <vt:lpstr> Base Paper Results </vt:lpstr>
      <vt:lpstr>Problem statement </vt:lpstr>
      <vt:lpstr>Aim &amp; Scope </vt:lpstr>
      <vt:lpstr>Objectives </vt:lpstr>
      <vt:lpstr>Proposed Methodology</vt:lpstr>
      <vt:lpstr>PowerPoint Presentation</vt:lpstr>
      <vt:lpstr>Data Set Information  </vt:lpstr>
      <vt:lpstr>Work to be done in next semester </vt:lpstr>
      <vt:lpstr>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STANLEY COLLEGE OF ENGINEERING AND TECHNOLGY FOR WOMEN  Abids, Hyderabad  ECE Department Academic Year: 2019-2020 Batch: 2019-21</dc:title>
  <dc:creator>Asma Unissa</dc:creator>
  <cp:lastModifiedBy>veduka Dasaradha</cp:lastModifiedBy>
  <cp:revision>182</cp:revision>
  <dcterms:created xsi:type="dcterms:W3CDTF">2021-01-16T16:09:47Z</dcterms:created>
  <dcterms:modified xsi:type="dcterms:W3CDTF">2024-05-04T08:51:58Z</dcterms:modified>
</cp:coreProperties>
</file>