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2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702" autoAdjust="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B7133-1749-4CD1-9BCF-B03162C6F11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24A79E5-C668-463E-B9AC-F49A16211883}">
      <dgm:prSet phldrT="[Text]" custT="1"/>
      <dgm:spPr/>
      <dgm:t>
        <a:bodyPr/>
        <a:lstStyle/>
        <a:p>
          <a:r>
            <a:rPr lang="en-IN" sz="3600" dirty="0"/>
            <a:t>Importing libraries</a:t>
          </a:r>
        </a:p>
      </dgm:t>
    </dgm:pt>
    <dgm:pt modelId="{626A91BF-BC31-4D14-9E10-762AC8F900E9}" type="parTrans" cxnId="{031A1E08-587C-414C-8F9D-E9AF4205574E}">
      <dgm:prSet/>
      <dgm:spPr/>
      <dgm:t>
        <a:bodyPr/>
        <a:lstStyle/>
        <a:p>
          <a:endParaRPr lang="en-IN"/>
        </a:p>
      </dgm:t>
    </dgm:pt>
    <dgm:pt modelId="{5A10029B-E81D-4964-9737-DE44FE543F2F}" type="sibTrans" cxnId="{031A1E08-587C-414C-8F9D-E9AF4205574E}">
      <dgm:prSet/>
      <dgm:spPr/>
      <dgm:t>
        <a:bodyPr/>
        <a:lstStyle/>
        <a:p>
          <a:endParaRPr lang="en-IN"/>
        </a:p>
      </dgm:t>
    </dgm:pt>
    <dgm:pt modelId="{6B96FB1A-A7AD-438E-8F37-B3156E15ADE9}">
      <dgm:prSet phldrT="[Text]"/>
      <dgm:spPr/>
      <dgm:t>
        <a:bodyPr/>
        <a:lstStyle/>
        <a:p>
          <a:r>
            <a:rPr lang="en-IN" dirty="0"/>
            <a:t>Pre-processing</a:t>
          </a:r>
        </a:p>
      </dgm:t>
    </dgm:pt>
    <dgm:pt modelId="{7622B9CD-8191-49CF-AB7B-94DD6460E96A}" type="parTrans" cxnId="{826DE0FF-0B76-488E-AB52-ED02F314782C}">
      <dgm:prSet/>
      <dgm:spPr/>
      <dgm:t>
        <a:bodyPr/>
        <a:lstStyle/>
        <a:p>
          <a:endParaRPr lang="en-IN"/>
        </a:p>
      </dgm:t>
    </dgm:pt>
    <dgm:pt modelId="{3E83D0E9-8E4A-42B1-91E9-FC7C7FAE8ABE}" type="sibTrans" cxnId="{826DE0FF-0B76-488E-AB52-ED02F314782C}">
      <dgm:prSet/>
      <dgm:spPr/>
      <dgm:t>
        <a:bodyPr/>
        <a:lstStyle/>
        <a:p>
          <a:endParaRPr lang="en-IN"/>
        </a:p>
      </dgm:t>
    </dgm:pt>
    <dgm:pt modelId="{6AE5CC84-B170-4DC5-BD59-733BE219AD11}">
      <dgm:prSet phldrT="[Text]"/>
      <dgm:spPr/>
      <dgm:t>
        <a:bodyPr/>
        <a:lstStyle/>
        <a:p>
          <a:r>
            <a:rPr lang="en-IN" dirty="0"/>
            <a:t>Scaling</a:t>
          </a:r>
        </a:p>
      </dgm:t>
    </dgm:pt>
    <dgm:pt modelId="{44B4BF74-37B8-4C9B-B74C-7A29E3C7C657}" type="parTrans" cxnId="{6808ABF5-D53E-4A2E-B6E3-0BA486D793B6}">
      <dgm:prSet/>
      <dgm:spPr/>
      <dgm:t>
        <a:bodyPr/>
        <a:lstStyle/>
        <a:p>
          <a:endParaRPr lang="en-IN"/>
        </a:p>
      </dgm:t>
    </dgm:pt>
    <dgm:pt modelId="{0719F70E-5DD7-4C21-9D16-7FEEC0218253}" type="sibTrans" cxnId="{6808ABF5-D53E-4A2E-B6E3-0BA486D793B6}">
      <dgm:prSet/>
      <dgm:spPr/>
      <dgm:t>
        <a:bodyPr/>
        <a:lstStyle/>
        <a:p>
          <a:endParaRPr lang="en-IN"/>
        </a:p>
      </dgm:t>
    </dgm:pt>
    <dgm:pt modelId="{E34DFA4B-6231-4F52-BA7D-49167149AF63}">
      <dgm:prSet/>
      <dgm:spPr/>
      <dgm:t>
        <a:bodyPr/>
        <a:lstStyle/>
        <a:p>
          <a:r>
            <a:rPr lang="en-IN" dirty="0"/>
            <a:t>Model Building</a:t>
          </a:r>
        </a:p>
      </dgm:t>
    </dgm:pt>
    <dgm:pt modelId="{8159222B-0E73-4B8E-9602-25A7AC39CEF0}" type="parTrans" cxnId="{470D9125-21DD-4FC0-A2AD-F3B1184757C6}">
      <dgm:prSet/>
      <dgm:spPr/>
      <dgm:t>
        <a:bodyPr/>
        <a:lstStyle/>
        <a:p>
          <a:endParaRPr lang="en-IN"/>
        </a:p>
      </dgm:t>
    </dgm:pt>
    <dgm:pt modelId="{8B4C893F-6E28-45C3-BC93-7929AF60A31E}" type="sibTrans" cxnId="{470D9125-21DD-4FC0-A2AD-F3B1184757C6}">
      <dgm:prSet/>
      <dgm:spPr/>
      <dgm:t>
        <a:bodyPr/>
        <a:lstStyle/>
        <a:p>
          <a:endParaRPr lang="en-IN"/>
        </a:p>
      </dgm:t>
    </dgm:pt>
    <dgm:pt modelId="{6F34A462-D8B6-4901-B1CE-4D624A162F35}">
      <dgm:prSet/>
      <dgm:spPr/>
      <dgm:t>
        <a:bodyPr/>
        <a:lstStyle/>
        <a:p>
          <a:r>
            <a:rPr lang="en-IN" dirty="0"/>
            <a:t>Model evaluation</a:t>
          </a:r>
        </a:p>
      </dgm:t>
    </dgm:pt>
    <dgm:pt modelId="{8487422C-61ED-4AF3-92D6-5CE890C10254}" type="parTrans" cxnId="{140C3C4A-50D6-4F96-8188-B1B7C9B63751}">
      <dgm:prSet/>
      <dgm:spPr/>
      <dgm:t>
        <a:bodyPr/>
        <a:lstStyle/>
        <a:p>
          <a:endParaRPr lang="en-IN"/>
        </a:p>
      </dgm:t>
    </dgm:pt>
    <dgm:pt modelId="{0FA20BFE-2E3B-40DE-84B5-1A4640312233}" type="sibTrans" cxnId="{140C3C4A-50D6-4F96-8188-B1B7C9B63751}">
      <dgm:prSet/>
      <dgm:spPr/>
      <dgm:t>
        <a:bodyPr/>
        <a:lstStyle/>
        <a:p>
          <a:endParaRPr lang="en-IN"/>
        </a:p>
      </dgm:t>
    </dgm:pt>
    <dgm:pt modelId="{A69AFFF2-C809-40D3-8936-B1E56DDCA84E}" type="pres">
      <dgm:prSet presAssocID="{FBCB7133-1749-4CD1-9BCF-B03162C6F118}" presName="CompostProcess" presStyleCnt="0">
        <dgm:presLayoutVars>
          <dgm:dir/>
          <dgm:resizeHandles val="exact"/>
        </dgm:presLayoutVars>
      </dgm:prSet>
      <dgm:spPr/>
    </dgm:pt>
    <dgm:pt modelId="{B3AC9BAD-549E-4B18-B6B8-EAE66690055D}" type="pres">
      <dgm:prSet presAssocID="{FBCB7133-1749-4CD1-9BCF-B03162C6F118}" presName="arrow" presStyleLbl="bgShp" presStyleIdx="0" presStyleCnt="1"/>
      <dgm:spPr/>
    </dgm:pt>
    <dgm:pt modelId="{2C5A0E84-2F54-4B53-80AA-6CE63BA13428}" type="pres">
      <dgm:prSet presAssocID="{FBCB7133-1749-4CD1-9BCF-B03162C6F118}" presName="linearProcess" presStyleCnt="0"/>
      <dgm:spPr/>
    </dgm:pt>
    <dgm:pt modelId="{A0155521-646D-4699-885C-2B6EFF02AE88}" type="pres">
      <dgm:prSet presAssocID="{124A79E5-C668-463E-B9AC-F49A16211883}" presName="textNode" presStyleLbl="node1" presStyleIdx="0" presStyleCnt="5">
        <dgm:presLayoutVars>
          <dgm:bulletEnabled val="1"/>
        </dgm:presLayoutVars>
      </dgm:prSet>
      <dgm:spPr/>
    </dgm:pt>
    <dgm:pt modelId="{F6AE30EE-391B-4D52-942D-258EDED0DBED}" type="pres">
      <dgm:prSet presAssocID="{5A10029B-E81D-4964-9737-DE44FE543F2F}" presName="sibTrans" presStyleCnt="0"/>
      <dgm:spPr/>
    </dgm:pt>
    <dgm:pt modelId="{62686A74-6D9F-4727-AF1A-177B645B2CED}" type="pres">
      <dgm:prSet presAssocID="{6B96FB1A-A7AD-438E-8F37-B3156E15ADE9}" presName="textNode" presStyleLbl="node1" presStyleIdx="1" presStyleCnt="5">
        <dgm:presLayoutVars>
          <dgm:bulletEnabled val="1"/>
        </dgm:presLayoutVars>
      </dgm:prSet>
      <dgm:spPr/>
    </dgm:pt>
    <dgm:pt modelId="{D2AD930E-9455-4494-A795-5E65FF6AA21D}" type="pres">
      <dgm:prSet presAssocID="{3E83D0E9-8E4A-42B1-91E9-FC7C7FAE8ABE}" presName="sibTrans" presStyleCnt="0"/>
      <dgm:spPr/>
    </dgm:pt>
    <dgm:pt modelId="{A29D294F-9D29-4121-BFC8-1673F77BA2EF}" type="pres">
      <dgm:prSet presAssocID="{6AE5CC84-B170-4DC5-BD59-733BE219AD11}" presName="textNode" presStyleLbl="node1" presStyleIdx="2" presStyleCnt="5">
        <dgm:presLayoutVars>
          <dgm:bulletEnabled val="1"/>
        </dgm:presLayoutVars>
      </dgm:prSet>
      <dgm:spPr/>
    </dgm:pt>
    <dgm:pt modelId="{9FFE4191-8306-4EC9-9E3C-BA998AF1441A}" type="pres">
      <dgm:prSet presAssocID="{0719F70E-5DD7-4C21-9D16-7FEEC0218253}" presName="sibTrans" presStyleCnt="0"/>
      <dgm:spPr/>
    </dgm:pt>
    <dgm:pt modelId="{EEAF7328-C31D-4D40-A387-FE0D3540F755}" type="pres">
      <dgm:prSet presAssocID="{E34DFA4B-6231-4F52-BA7D-49167149AF63}" presName="textNode" presStyleLbl="node1" presStyleIdx="3" presStyleCnt="5">
        <dgm:presLayoutVars>
          <dgm:bulletEnabled val="1"/>
        </dgm:presLayoutVars>
      </dgm:prSet>
      <dgm:spPr/>
    </dgm:pt>
    <dgm:pt modelId="{20D73335-898B-4442-A5CF-A4BB5C92D05D}" type="pres">
      <dgm:prSet presAssocID="{8B4C893F-6E28-45C3-BC93-7929AF60A31E}" presName="sibTrans" presStyleCnt="0"/>
      <dgm:spPr/>
    </dgm:pt>
    <dgm:pt modelId="{FB167468-563E-4169-9E08-92AE6EF05A99}" type="pres">
      <dgm:prSet presAssocID="{6F34A462-D8B6-4901-B1CE-4D624A162F3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31A1E08-587C-414C-8F9D-E9AF4205574E}" srcId="{FBCB7133-1749-4CD1-9BCF-B03162C6F118}" destId="{124A79E5-C668-463E-B9AC-F49A16211883}" srcOrd="0" destOrd="0" parTransId="{626A91BF-BC31-4D14-9E10-762AC8F900E9}" sibTransId="{5A10029B-E81D-4964-9737-DE44FE543F2F}"/>
    <dgm:cxn modelId="{F7EBC70F-495B-45A7-87A9-EA33F46314E4}" type="presOf" srcId="{E34DFA4B-6231-4F52-BA7D-49167149AF63}" destId="{EEAF7328-C31D-4D40-A387-FE0D3540F755}" srcOrd="0" destOrd="0" presId="urn:microsoft.com/office/officeart/2005/8/layout/hProcess9"/>
    <dgm:cxn modelId="{470D9125-21DD-4FC0-A2AD-F3B1184757C6}" srcId="{FBCB7133-1749-4CD1-9BCF-B03162C6F118}" destId="{E34DFA4B-6231-4F52-BA7D-49167149AF63}" srcOrd="3" destOrd="0" parTransId="{8159222B-0E73-4B8E-9602-25A7AC39CEF0}" sibTransId="{8B4C893F-6E28-45C3-BC93-7929AF60A31E}"/>
    <dgm:cxn modelId="{92DABA2E-7C41-44F0-9B31-985FA38ED254}" type="presOf" srcId="{6F34A462-D8B6-4901-B1CE-4D624A162F35}" destId="{FB167468-563E-4169-9E08-92AE6EF05A99}" srcOrd="0" destOrd="0" presId="urn:microsoft.com/office/officeart/2005/8/layout/hProcess9"/>
    <dgm:cxn modelId="{B72FE735-DBEC-4B2C-ACD2-FDB8382C00DF}" type="presOf" srcId="{6B96FB1A-A7AD-438E-8F37-B3156E15ADE9}" destId="{62686A74-6D9F-4727-AF1A-177B645B2CED}" srcOrd="0" destOrd="0" presId="urn:microsoft.com/office/officeart/2005/8/layout/hProcess9"/>
    <dgm:cxn modelId="{80B3773A-FCDD-438B-96D0-6A0B1D0A3340}" type="presOf" srcId="{124A79E5-C668-463E-B9AC-F49A16211883}" destId="{A0155521-646D-4699-885C-2B6EFF02AE88}" srcOrd="0" destOrd="0" presId="urn:microsoft.com/office/officeart/2005/8/layout/hProcess9"/>
    <dgm:cxn modelId="{140C3C4A-50D6-4F96-8188-B1B7C9B63751}" srcId="{FBCB7133-1749-4CD1-9BCF-B03162C6F118}" destId="{6F34A462-D8B6-4901-B1CE-4D624A162F35}" srcOrd="4" destOrd="0" parTransId="{8487422C-61ED-4AF3-92D6-5CE890C10254}" sibTransId="{0FA20BFE-2E3B-40DE-84B5-1A4640312233}"/>
    <dgm:cxn modelId="{BBA19DB8-0382-4A98-AC6D-64CEA6746063}" type="presOf" srcId="{6AE5CC84-B170-4DC5-BD59-733BE219AD11}" destId="{A29D294F-9D29-4121-BFC8-1673F77BA2EF}" srcOrd="0" destOrd="0" presId="urn:microsoft.com/office/officeart/2005/8/layout/hProcess9"/>
    <dgm:cxn modelId="{EBB9B1E8-FC74-41A3-B277-D4EAFABE94FE}" type="presOf" srcId="{FBCB7133-1749-4CD1-9BCF-B03162C6F118}" destId="{A69AFFF2-C809-40D3-8936-B1E56DDCA84E}" srcOrd="0" destOrd="0" presId="urn:microsoft.com/office/officeart/2005/8/layout/hProcess9"/>
    <dgm:cxn modelId="{6808ABF5-D53E-4A2E-B6E3-0BA486D793B6}" srcId="{FBCB7133-1749-4CD1-9BCF-B03162C6F118}" destId="{6AE5CC84-B170-4DC5-BD59-733BE219AD11}" srcOrd="2" destOrd="0" parTransId="{44B4BF74-37B8-4C9B-B74C-7A29E3C7C657}" sibTransId="{0719F70E-5DD7-4C21-9D16-7FEEC0218253}"/>
    <dgm:cxn modelId="{826DE0FF-0B76-488E-AB52-ED02F314782C}" srcId="{FBCB7133-1749-4CD1-9BCF-B03162C6F118}" destId="{6B96FB1A-A7AD-438E-8F37-B3156E15ADE9}" srcOrd="1" destOrd="0" parTransId="{7622B9CD-8191-49CF-AB7B-94DD6460E96A}" sibTransId="{3E83D0E9-8E4A-42B1-91E9-FC7C7FAE8ABE}"/>
    <dgm:cxn modelId="{2C1E8565-9BB1-41AD-AE6E-D4B1AFCB0F4E}" type="presParOf" srcId="{A69AFFF2-C809-40D3-8936-B1E56DDCA84E}" destId="{B3AC9BAD-549E-4B18-B6B8-EAE66690055D}" srcOrd="0" destOrd="0" presId="urn:microsoft.com/office/officeart/2005/8/layout/hProcess9"/>
    <dgm:cxn modelId="{7D32DDEA-6F2E-4346-BD3D-7E05B8B0CE7C}" type="presParOf" srcId="{A69AFFF2-C809-40D3-8936-B1E56DDCA84E}" destId="{2C5A0E84-2F54-4B53-80AA-6CE63BA13428}" srcOrd="1" destOrd="0" presId="urn:microsoft.com/office/officeart/2005/8/layout/hProcess9"/>
    <dgm:cxn modelId="{9D2CC952-FC54-467C-8938-C3368A4EAFD5}" type="presParOf" srcId="{2C5A0E84-2F54-4B53-80AA-6CE63BA13428}" destId="{A0155521-646D-4699-885C-2B6EFF02AE88}" srcOrd="0" destOrd="0" presId="urn:microsoft.com/office/officeart/2005/8/layout/hProcess9"/>
    <dgm:cxn modelId="{C7D6EB8A-5472-4DA4-BC4F-77DB9A90B0CC}" type="presParOf" srcId="{2C5A0E84-2F54-4B53-80AA-6CE63BA13428}" destId="{F6AE30EE-391B-4D52-942D-258EDED0DBED}" srcOrd="1" destOrd="0" presId="urn:microsoft.com/office/officeart/2005/8/layout/hProcess9"/>
    <dgm:cxn modelId="{E9AB382D-4E4C-4D6B-8614-745AF69E9808}" type="presParOf" srcId="{2C5A0E84-2F54-4B53-80AA-6CE63BA13428}" destId="{62686A74-6D9F-4727-AF1A-177B645B2CED}" srcOrd="2" destOrd="0" presId="urn:microsoft.com/office/officeart/2005/8/layout/hProcess9"/>
    <dgm:cxn modelId="{84456968-86B6-4D74-8B50-A4498FD15376}" type="presParOf" srcId="{2C5A0E84-2F54-4B53-80AA-6CE63BA13428}" destId="{D2AD930E-9455-4494-A795-5E65FF6AA21D}" srcOrd="3" destOrd="0" presId="urn:microsoft.com/office/officeart/2005/8/layout/hProcess9"/>
    <dgm:cxn modelId="{35B52E93-3E8E-47E0-BB3B-2AA3FCC93CE6}" type="presParOf" srcId="{2C5A0E84-2F54-4B53-80AA-6CE63BA13428}" destId="{A29D294F-9D29-4121-BFC8-1673F77BA2EF}" srcOrd="4" destOrd="0" presId="urn:microsoft.com/office/officeart/2005/8/layout/hProcess9"/>
    <dgm:cxn modelId="{2DA43D8F-96B4-45AB-86BA-C478CC6980BC}" type="presParOf" srcId="{2C5A0E84-2F54-4B53-80AA-6CE63BA13428}" destId="{9FFE4191-8306-4EC9-9E3C-BA998AF1441A}" srcOrd="5" destOrd="0" presId="urn:microsoft.com/office/officeart/2005/8/layout/hProcess9"/>
    <dgm:cxn modelId="{5559E388-DE09-4162-9C65-DFC661C07D12}" type="presParOf" srcId="{2C5A0E84-2F54-4B53-80AA-6CE63BA13428}" destId="{EEAF7328-C31D-4D40-A387-FE0D3540F755}" srcOrd="6" destOrd="0" presId="urn:microsoft.com/office/officeart/2005/8/layout/hProcess9"/>
    <dgm:cxn modelId="{D9753161-46DD-4965-B37D-36F9CE2311A5}" type="presParOf" srcId="{2C5A0E84-2F54-4B53-80AA-6CE63BA13428}" destId="{20D73335-898B-4442-A5CF-A4BB5C92D05D}" srcOrd="7" destOrd="0" presId="urn:microsoft.com/office/officeart/2005/8/layout/hProcess9"/>
    <dgm:cxn modelId="{8B1590FC-2C4D-4F02-A730-8890E2620A84}" type="presParOf" srcId="{2C5A0E84-2F54-4B53-80AA-6CE63BA13428}" destId="{FB167468-563E-4169-9E08-92AE6EF05A9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C9BAD-549E-4B18-B6B8-EAE66690055D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55521-646D-4699-885C-2B6EFF02AE88}">
      <dsp:nvSpPr>
        <dsp:cNvPr id="0" name=""/>
        <dsp:cNvSpPr/>
      </dsp:nvSpPr>
      <dsp:spPr>
        <a:xfrm>
          <a:off x="3323" y="1305401"/>
          <a:ext cx="197527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Importing libraries</a:t>
          </a:r>
        </a:p>
      </dsp:txBody>
      <dsp:txXfrm>
        <a:off x="88289" y="1390367"/>
        <a:ext cx="1805342" cy="1570603"/>
      </dsp:txXfrm>
    </dsp:sp>
    <dsp:sp modelId="{62686A74-6D9F-4727-AF1A-177B645B2CED}">
      <dsp:nvSpPr>
        <dsp:cNvPr id="0" name=""/>
        <dsp:cNvSpPr/>
      </dsp:nvSpPr>
      <dsp:spPr>
        <a:xfrm>
          <a:off x="2136742" y="1305401"/>
          <a:ext cx="197527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Pre-processing</a:t>
          </a:r>
        </a:p>
      </dsp:txBody>
      <dsp:txXfrm>
        <a:off x="2221708" y="1390367"/>
        <a:ext cx="1805342" cy="1570603"/>
      </dsp:txXfrm>
    </dsp:sp>
    <dsp:sp modelId="{A29D294F-9D29-4121-BFC8-1673F77BA2EF}">
      <dsp:nvSpPr>
        <dsp:cNvPr id="0" name=""/>
        <dsp:cNvSpPr/>
      </dsp:nvSpPr>
      <dsp:spPr>
        <a:xfrm>
          <a:off x="4270162" y="1305401"/>
          <a:ext cx="197527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Scaling</a:t>
          </a:r>
        </a:p>
      </dsp:txBody>
      <dsp:txXfrm>
        <a:off x="4355128" y="1390367"/>
        <a:ext cx="1805342" cy="1570603"/>
      </dsp:txXfrm>
    </dsp:sp>
    <dsp:sp modelId="{EEAF7328-C31D-4D40-A387-FE0D3540F755}">
      <dsp:nvSpPr>
        <dsp:cNvPr id="0" name=""/>
        <dsp:cNvSpPr/>
      </dsp:nvSpPr>
      <dsp:spPr>
        <a:xfrm>
          <a:off x="6403582" y="1305401"/>
          <a:ext cx="197527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Model Building</a:t>
          </a:r>
        </a:p>
      </dsp:txBody>
      <dsp:txXfrm>
        <a:off x="6488548" y="1390367"/>
        <a:ext cx="1805342" cy="1570603"/>
      </dsp:txXfrm>
    </dsp:sp>
    <dsp:sp modelId="{FB167468-563E-4169-9E08-92AE6EF05A99}">
      <dsp:nvSpPr>
        <dsp:cNvPr id="0" name=""/>
        <dsp:cNvSpPr/>
      </dsp:nvSpPr>
      <dsp:spPr>
        <a:xfrm>
          <a:off x="8537001" y="1305401"/>
          <a:ext cx="1975274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Model evaluation</a:t>
          </a:r>
        </a:p>
      </dsp:txBody>
      <dsp:txXfrm>
        <a:off x="8621967" y="1390367"/>
        <a:ext cx="1805342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7CCAE5-B0FC-F670-484D-8D1E61C88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TuringMinds.Ai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3F519-F983-1118-5B07-F2680AA697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42E1D-6552-497D-A01B-B1FFE338BDD1}" type="datetime1">
              <a:rPr lang="en-IN" smtClean="0"/>
              <a:t>26-03-2023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F0660-1DD1-5BD4-CDFB-E0D4C34D68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Data Scientist Trainee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8314C-AEF2-0740-AA3B-B0F74D1E8F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896DD-6601-441D-B60D-33850F77BE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84551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TuringMinds.Ai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BF8D5-D303-422F-AA19-49C634ABE0C8}" type="datetime1">
              <a:rPr lang="en-IN" smtClean="0"/>
              <a:t>26-03-2023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Data Scientist Trainee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BC5DB-1693-417C-B8EE-A282FAADA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62773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</p:spTree>
    <p:extLst>
      <p:ext uri="{BB962C8B-B14F-4D97-AF65-F5344CB8AC3E}">
        <p14:creationId xmlns:p14="http://schemas.microsoft.com/office/powerpoint/2010/main" val="231897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7C22-902C-EF2A-BE9C-248374AED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831CE-43B4-7304-64EA-870D8A513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5752-74EC-D4B2-66CE-D362C8D7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6FBE9-0206-4896-8C34-5CD6C4D30281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8808-CACD-13E5-264C-A9ED55AD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A4E16-3885-7DCB-02D0-57E88891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28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17D9-0598-0932-7785-9C4CD4DA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C8A4C-DB80-09B5-4E41-F538AAB27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8D6C5-D33B-1AFA-CD60-6BB41AA7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10DC5-CD98-47FF-8EBB-3EED8023C724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A229-CDA4-4425-2A0A-68B43B5D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7F83C-AAE7-FBF9-A927-685FBE55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84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ABC86-BFD9-CE75-0380-4F4F02A86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98F13-C76C-FCC3-1F1A-26CCB264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C58CD-43E4-732F-525A-9418A850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C074-0054-42C0-B2C7-22D8325D8CEE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E8912-207E-D51D-6AD4-A4FDBA49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C8EF-80A6-BFB7-4BD6-20B1E1D8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04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75F7-FDC2-E89E-13A3-A4E7A925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BE17-FDE0-32E3-E8E9-43FE0A45C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98FC-1960-F2E1-A520-216A81A7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6ACEF-122B-4E2C-B220-6FCE641B2BB7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7A72-0230-FA82-4DFD-E6B0ACC8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B6C65-82AF-718A-72C6-F527D9BD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9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1E92-583C-EA02-5F5C-3BAFB6C10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F8C56-DDFA-4D99-A360-22D17E0C9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4796-0B8B-61B7-C1DD-ED6740E7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6900-C701-40D5-A36A-73B8100F437D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24329-F856-365F-B156-C625F817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7CDD-B7E9-06E7-9AF1-7EEEAC09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05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0EB7-17CD-2C5B-6A5F-79BCD89D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290EE-88F3-1FA0-8604-E34783A56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2DB30-7B90-8724-A85C-5F46C591D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3DE7B-3E23-F6CD-DB0E-52049674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786C-230A-4ECD-A522-F65F38E59E29}" type="datetime1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0AEBC-79C6-D007-AD0C-F383C6A1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519B9-711D-B4F5-7A49-8CAB3334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20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3375-C88A-E456-31DD-1940ABDB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EC82-5355-D0B1-2C3A-49221EF9A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1CB60-E353-19C0-F587-8846DE688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8B942-CF33-A90C-081E-20112A769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E3794-EF84-3206-0CA3-F253C58A4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FCC1C-20D9-86EC-AAE7-5C1FF5D1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3EC7-C415-49A6-876C-D382F4D02747}" type="datetime1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9BF08-7809-0FCF-2810-875BD897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09968-94E0-D2EE-89B9-E7EF2822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17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A9B4-88EE-65BA-33D0-F7CD6996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0DB26-BB98-580E-5B77-1AA54524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C93E-FA3C-4544-9E99-4AF1072E7656}" type="datetime1">
              <a:rPr lang="en-IN" smtClean="0"/>
              <a:t>26-03-2023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EE347-A3A9-27A5-FEAD-0B75BCFA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10A7B-CCA7-853D-1D34-B5532F90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00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DF785-F839-4EB7-FA9E-1860FBF9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22077-7DBD-45F7-9770-8D37B60026AE}" type="datetime1">
              <a:rPr lang="en-IN" smtClean="0"/>
              <a:t>26-03-2023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66BE9-103A-50B9-E57F-1199FD3B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5B6CA-6BD4-5DB0-E7D2-3AF080DB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9D2F-B9AC-F906-0332-AF34B977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765F-119C-B775-44CE-5A629CB54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E6785-28D1-CAE6-AA52-DE412BA2E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A0916-10A0-0949-46E3-A16BA5DA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F38-768F-485E-8B9D-578A20E73787}" type="datetime1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B081F-0C5C-4698-00C6-8CBF3417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CE1EB-C981-721E-32AF-E86850F0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2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631E-4876-3053-6065-A38AFF1D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146CB-9E79-7E9C-74E9-66CBEB653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BE07E-4ADF-8A7B-4E88-7181B5924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04226-3F33-876B-0DE6-61111BA2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FD6B-09D4-4E6E-97A3-3228CF8480B4}" type="datetime1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47137-984C-15EB-2E93-8622A92F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CFCB4-5F11-A7C1-B18E-907EA46A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98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17D9F-F051-F2F0-B779-644330CB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6D773-D8E0-A061-EF50-C5D1A044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556FC-C92D-7A54-0CA5-CD785063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78499-61BC-4915-8682-DFAF98AD913C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BE96C-CEC3-F7E6-6EE7-B2B8D9F88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Data Scientist Trainee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2CDE-4D72-C625-4911-189C44688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8676-422F-4959-9933-21DD34368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12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5A59-77F0-18E0-AB51-FA71E8B83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LASSO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A4B1F-213B-4814-4D9B-A9F2D9EA2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628" y="3770601"/>
            <a:ext cx="9144000" cy="165576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REGULARIZATION TECHNIQUE</a:t>
            </a:r>
          </a:p>
          <a:p>
            <a:r>
              <a:rPr lang="en-IN" b="1" dirty="0">
                <a:solidFill>
                  <a:srgbClr val="002060"/>
                </a:solidFill>
              </a:rPr>
              <a:t>INTERNSHIP IMMEDIATE LEAD</a:t>
            </a:r>
          </a:p>
          <a:p>
            <a:r>
              <a:rPr lang="en-IN" b="1" dirty="0">
                <a:solidFill>
                  <a:srgbClr val="002060"/>
                </a:solidFill>
              </a:rPr>
              <a:t>P. SRI HARI PRIYA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124D7-1DAC-AC7B-3333-1BE72A395832}"/>
              </a:ext>
            </a:extLst>
          </p:cNvPr>
          <p:cNvSpPr txBox="1"/>
          <p:nvPr/>
        </p:nvSpPr>
        <p:spPr>
          <a:xfrm>
            <a:off x="8205746" y="5057031"/>
            <a:ext cx="263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REDDAPPA M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0058F-3ACF-77D7-284D-E5B3ABC8D7B6}"/>
              </a:ext>
            </a:extLst>
          </p:cNvPr>
          <p:cNvSpPr txBox="1"/>
          <p:nvPr/>
        </p:nvSpPr>
        <p:spPr>
          <a:xfrm>
            <a:off x="1256306" y="5052653"/>
            <a:ext cx="200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27-03-2023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5EB4F-C48C-58AE-92FC-EA92B5A43FF0}"/>
              </a:ext>
            </a:extLst>
          </p:cNvPr>
          <p:cNvSpPr txBox="1"/>
          <p:nvPr/>
        </p:nvSpPr>
        <p:spPr>
          <a:xfrm>
            <a:off x="7903597" y="1510748"/>
            <a:ext cx="1948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002060"/>
                </a:solidFill>
              </a:rPr>
              <a:t>Turing</a:t>
            </a:r>
            <a:r>
              <a:rPr lang="en-IN" sz="2000" b="1" dirty="0" err="1">
                <a:solidFill>
                  <a:srgbClr val="FF0000"/>
                </a:solidFill>
              </a:rPr>
              <a:t>Minds</a:t>
            </a:r>
            <a:r>
              <a:rPr lang="en-IN" sz="2000" b="1" dirty="0" err="1">
                <a:solidFill>
                  <a:srgbClr val="002060"/>
                </a:solidFill>
              </a:rPr>
              <a:t>.Ai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20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3ADC-FF6E-8E09-C798-EE34F2C20E0A}"/>
              </a:ext>
            </a:extLst>
          </p:cNvPr>
          <p:cNvSpPr txBox="1">
            <a:spLocks/>
          </p:cNvSpPr>
          <p:nvPr/>
        </p:nvSpPr>
        <p:spPr>
          <a:xfrm>
            <a:off x="838200" y="34894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>
                <a:solidFill>
                  <a:srgbClr val="002060"/>
                </a:solidFill>
              </a:rPr>
              <a:t>LASSO REGRESSION</a:t>
            </a:r>
            <a:endParaRPr lang="en-IN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95CE0D6-A33C-C0D0-D652-930C75D351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318467"/>
              </p:ext>
            </p:extLst>
          </p:nvPr>
        </p:nvGraphicFramePr>
        <p:xfrm>
          <a:off x="635899" y="1347735"/>
          <a:ext cx="10361176" cy="4729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294">
                  <a:extLst>
                    <a:ext uri="{9D8B030D-6E8A-4147-A177-3AD203B41FA5}">
                      <a16:colId xmlns:a16="http://schemas.microsoft.com/office/drawing/2014/main" val="3763362677"/>
                    </a:ext>
                  </a:extLst>
                </a:gridCol>
                <a:gridCol w="2590294">
                  <a:extLst>
                    <a:ext uri="{9D8B030D-6E8A-4147-A177-3AD203B41FA5}">
                      <a16:colId xmlns:a16="http://schemas.microsoft.com/office/drawing/2014/main" val="944717574"/>
                    </a:ext>
                  </a:extLst>
                </a:gridCol>
                <a:gridCol w="2590294">
                  <a:extLst>
                    <a:ext uri="{9D8B030D-6E8A-4147-A177-3AD203B41FA5}">
                      <a16:colId xmlns:a16="http://schemas.microsoft.com/office/drawing/2014/main" val="2340290882"/>
                    </a:ext>
                  </a:extLst>
                </a:gridCol>
                <a:gridCol w="2590294">
                  <a:extLst>
                    <a:ext uri="{9D8B030D-6E8A-4147-A177-3AD203B41FA5}">
                      <a16:colId xmlns:a16="http://schemas.microsoft.com/office/drawing/2014/main" val="3424457200"/>
                    </a:ext>
                  </a:extLst>
                </a:gridCol>
              </a:tblGrid>
              <a:tr h="675626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SKLEARN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WITH OUT SKLEARN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74339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Grid-Search-CV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Grid-Search-CV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789687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 = 67.22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 = 73.89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 = 77.88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R2_score = 78.09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28165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Adjusted R2 = 59.18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Adjusted R2 = 67.48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Adjusted R2 = 77.50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Adjusted R2 = 77.75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211927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 = 3.82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 = 3.61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 = 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MAE = 2.81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568393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 = 29.49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 = 24.49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 = 15.24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MSE = 15.09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868402"/>
                  </a:ext>
                </a:extLst>
              </a:tr>
              <a:tr h="6756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 = 5.43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 = 4.84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 = 3.90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RMSE = 3.88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9141896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C149E-54C9-1A1C-D9AD-7870DF06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790F-48ED-4A24-8E90-E3C8D7DBCFEA}" type="datetime1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530EE-2B42-68D2-32C6-EA27BA75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890A3-9EC6-2E6C-459D-383B5B57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4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744D-D428-5EBB-D67A-328A6EC8671F}"/>
              </a:ext>
            </a:extLst>
          </p:cNvPr>
          <p:cNvSpPr txBox="1">
            <a:spLocks/>
          </p:cNvSpPr>
          <p:nvPr/>
        </p:nvSpPr>
        <p:spPr>
          <a:xfrm>
            <a:off x="838200" y="34894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>
                <a:solidFill>
                  <a:schemeClr val="tx2">
                    <a:lumMod val="75000"/>
                  </a:schemeClr>
                </a:solidFill>
              </a:rPr>
              <a:t>FLOW CHART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FD1EA00-52A3-7E09-B5AB-E074B4322EDF}"/>
              </a:ext>
            </a:extLst>
          </p:cNvPr>
          <p:cNvSpPr/>
          <p:nvPr/>
        </p:nvSpPr>
        <p:spPr>
          <a:xfrm>
            <a:off x="838200" y="1690687"/>
            <a:ext cx="1888816" cy="8016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80F0EDF-5B66-CC7D-96D0-F10FCD018D83}"/>
              </a:ext>
            </a:extLst>
          </p:cNvPr>
          <p:cNvSpPr/>
          <p:nvPr/>
        </p:nvSpPr>
        <p:spPr>
          <a:xfrm>
            <a:off x="838200" y="3366287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libraries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40CD55FC-5B36-E447-E2A1-73132A849C3C}"/>
              </a:ext>
            </a:extLst>
          </p:cNvPr>
          <p:cNvSpPr/>
          <p:nvPr/>
        </p:nvSpPr>
        <p:spPr>
          <a:xfrm>
            <a:off x="838200" y="5041887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data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1A918435-B5A8-39E0-4A55-806D56AE679B}"/>
              </a:ext>
            </a:extLst>
          </p:cNvPr>
          <p:cNvSpPr/>
          <p:nvPr/>
        </p:nvSpPr>
        <p:spPr>
          <a:xfrm>
            <a:off x="3385842" y="3366285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Handling missing values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5D0F8F0-6E8C-C686-A742-0198FF568013}"/>
              </a:ext>
            </a:extLst>
          </p:cNvPr>
          <p:cNvSpPr/>
          <p:nvPr/>
        </p:nvSpPr>
        <p:spPr>
          <a:xfrm>
            <a:off x="3385842" y="5041886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Merging datasets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03C5C4EF-3DA3-B85E-897C-CE086549E38A}"/>
              </a:ext>
            </a:extLst>
          </p:cNvPr>
          <p:cNvSpPr/>
          <p:nvPr/>
        </p:nvSpPr>
        <p:spPr>
          <a:xfrm>
            <a:off x="3385842" y="1690685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Identifying missing values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0670AA9A-8254-FF31-11FC-963227FCF281}"/>
              </a:ext>
            </a:extLst>
          </p:cNvPr>
          <p:cNvSpPr/>
          <p:nvPr/>
        </p:nvSpPr>
        <p:spPr>
          <a:xfrm>
            <a:off x="5933484" y="1690685"/>
            <a:ext cx="1888816" cy="801659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Visualization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84D19483-C3F7-C828-DC4F-2AC06B95366B}"/>
              </a:ext>
            </a:extLst>
          </p:cNvPr>
          <p:cNvSpPr/>
          <p:nvPr/>
        </p:nvSpPr>
        <p:spPr>
          <a:xfrm>
            <a:off x="5933484" y="3366284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Encoding categorical variables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B522FFC1-D702-73DE-3EFA-2370EC651166}"/>
              </a:ext>
            </a:extLst>
          </p:cNvPr>
          <p:cNvSpPr/>
          <p:nvPr/>
        </p:nvSpPr>
        <p:spPr>
          <a:xfrm>
            <a:off x="5933484" y="5041883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Splitting the data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8D563B96-B9C3-1963-0E85-7682B6C64618}"/>
              </a:ext>
            </a:extLst>
          </p:cNvPr>
          <p:cNvSpPr/>
          <p:nvPr/>
        </p:nvSpPr>
        <p:spPr>
          <a:xfrm>
            <a:off x="8481126" y="1690684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scaling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A87AB9FE-D75D-1BE1-358C-5EE69CDAB26D}"/>
              </a:ext>
            </a:extLst>
          </p:cNvPr>
          <p:cNvSpPr/>
          <p:nvPr/>
        </p:nvSpPr>
        <p:spPr>
          <a:xfrm>
            <a:off x="8481126" y="3366283"/>
            <a:ext cx="1888816" cy="8016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842D165-5918-CE7E-87BA-5A3C5C562B7F}"/>
              </a:ext>
            </a:extLst>
          </p:cNvPr>
          <p:cNvSpPr/>
          <p:nvPr/>
        </p:nvSpPr>
        <p:spPr>
          <a:xfrm>
            <a:off x="8481126" y="5041882"/>
            <a:ext cx="1888816" cy="801659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Fitting and predicting using the 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11D120-5A82-D640-A32F-E26188037B62}"/>
              </a:ext>
            </a:extLst>
          </p:cNvPr>
          <p:cNvCxnSpPr>
            <a:cxnSpLocks/>
          </p:cNvCxnSpPr>
          <p:nvPr/>
        </p:nvCxnSpPr>
        <p:spPr>
          <a:xfrm>
            <a:off x="1782608" y="2492343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BC16EE-11F3-913A-2C7B-3E8A1B7781C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782608" y="4167946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855655E-2AD6-285C-78C8-4B44391E3BFD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727016" y="2091515"/>
            <a:ext cx="658826" cy="335120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BFD686-0739-D26A-72F0-36E0D0EAA59B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4330250" y="2492344"/>
            <a:ext cx="0" cy="8739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A95E55-CA46-B08E-65AD-18CC024B0AE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330250" y="4167944"/>
            <a:ext cx="0" cy="87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B7648D-776D-4FA3-BEB4-70BB9AAAA46C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5274658" y="2091515"/>
            <a:ext cx="658826" cy="335120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B76E69-75F2-672A-1391-4DE1835D30D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877892" y="2492344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7A986D-85C0-1FDC-A1AA-A79519E9FC6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877892" y="4167943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52797B6-0E8D-8755-D4C2-93A03B1BF1C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7822300" y="2091514"/>
            <a:ext cx="658826" cy="33511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B3688B-03FD-7A25-D465-C53563DF514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9425534" y="2492343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328D12-6DCF-6415-B7E9-8359663976F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425534" y="4167942"/>
            <a:ext cx="0" cy="87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ate Placeholder 28">
            <a:extLst>
              <a:ext uri="{FF2B5EF4-FFF2-40B4-BE49-F238E27FC236}">
                <a16:creationId xmlns:a16="http://schemas.microsoft.com/office/drawing/2014/main" id="{B4676602-39C0-7BC5-A1BA-DDF9D987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E01D-7B3F-4B42-B329-660AA090B281}" type="datetime1">
              <a:rPr lang="en-IN" smtClean="0"/>
              <a:t>26-03-2023</a:t>
            </a:fld>
            <a:endParaRPr lang="en-IN"/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FE4532C6-60BA-E0F3-ABA2-B78D2666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D5BB740D-E80A-5AEA-8690-C7E1398C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84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3F7A-89BC-6D6B-9EB6-E39002F2DA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/>
              <a:t>LASSO REGRESSION</a:t>
            </a:r>
            <a:endParaRPr lang="en-IN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7983481-7EC1-60B5-6522-3D1F8A7B9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040580"/>
              </p:ext>
            </p:extLst>
          </p:nvPr>
        </p:nvGraphicFramePr>
        <p:xfrm>
          <a:off x="838200" y="1825624"/>
          <a:ext cx="10515600" cy="350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047312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8005719"/>
                    </a:ext>
                  </a:extLst>
                </a:gridCol>
                <a:gridCol w="2343588">
                  <a:extLst>
                    <a:ext uri="{9D8B030D-6E8A-4147-A177-3AD203B41FA5}">
                      <a16:colId xmlns:a16="http://schemas.microsoft.com/office/drawing/2014/main" val="3913453496"/>
                    </a:ext>
                  </a:extLst>
                </a:gridCol>
                <a:gridCol w="1862652">
                  <a:extLst>
                    <a:ext uri="{9D8B030D-6E8A-4147-A177-3AD203B41FA5}">
                      <a16:colId xmlns:a16="http://schemas.microsoft.com/office/drawing/2014/main" val="27923965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1599060"/>
                    </a:ext>
                  </a:extLst>
                </a:gridCol>
              </a:tblGrid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Mean absolute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700945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Car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409502.61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641860.23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25157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Sale of retail 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684670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Flight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4512.96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6810.68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074129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Melbourne 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0.5323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220752.72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288884.75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894647"/>
                  </a:ext>
                </a:extLst>
              </a:tr>
              <a:tr h="5842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Air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3374.06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436606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ED756-FB7C-E055-D502-F24E4B62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98B96-0FE8-41C7-8371-C1041FCCE5C5}" type="datetime1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6A245-42CC-3AAE-45A5-7231957A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5C28D-5AED-0F08-FDE1-B37E5DE4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9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C838-F918-CBDA-D8F5-3D7668327B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/>
              <a:t>LASSO REGRESSION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3275-FA0B-C4E8-69EE-242D904DEA8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STREAMLIT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E44BCF6-70FB-5803-2AD1-4527DBE90A89}"/>
              </a:ext>
            </a:extLst>
          </p:cNvPr>
          <p:cNvSpPr/>
          <p:nvPr/>
        </p:nvSpPr>
        <p:spPr>
          <a:xfrm>
            <a:off x="1304014" y="2647784"/>
            <a:ext cx="1598212" cy="9064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Taking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4CFB4A-7772-AADF-BC07-8E8809BC5BD4}"/>
              </a:ext>
            </a:extLst>
          </p:cNvPr>
          <p:cNvSpPr/>
          <p:nvPr/>
        </p:nvSpPr>
        <p:spPr>
          <a:xfrm>
            <a:off x="1304014" y="4213590"/>
            <a:ext cx="1598212" cy="90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 the 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2E873-1641-D634-0912-6FC61597FF71}"/>
              </a:ext>
            </a:extLst>
          </p:cNvPr>
          <p:cNvSpPr/>
          <p:nvPr/>
        </p:nvSpPr>
        <p:spPr>
          <a:xfrm>
            <a:off x="4412973" y="2647784"/>
            <a:ext cx="1630017" cy="90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 the app.py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53DF2D-92E6-BC2D-89A2-4726013370A1}"/>
              </a:ext>
            </a:extLst>
          </p:cNvPr>
          <p:cNvSpPr/>
          <p:nvPr/>
        </p:nvSpPr>
        <p:spPr>
          <a:xfrm>
            <a:off x="4412973" y="4213589"/>
            <a:ext cx="1630017" cy="90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 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31F8C7-2F3F-6DC5-0B2F-90161144436D}"/>
              </a:ext>
            </a:extLst>
          </p:cNvPr>
          <p:cNvSpPr/>
          <p:nvPr/>
        </p:nvSpPr>
        <p:spPr>
          <a:xfrm>
            <a:off x="7553737" y="2647784"/>
            <a:ext cx="1630017" cy="9064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app in the 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0E457E-73EB-FBB8-5661-3117F72BC95E}"/>
              </a:ext>
            </a:extLst>
          </p:cNvPr>
          <p:cNvCxnSpPr>
            <a:cxnSpLocks/>
            <a:stCxn id="4" idx="2"/>
            <a:endCxn id="4" idx="2"/>
          </p:cNvCxnSpPr>
          <p:nvPr/>
        </p:nvCxnSpPr>
        <p:spPr>
          <a:xfrm>
            <a:off x="2103120" y="355423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012D43-3A45-3370-9041-DF363D30BD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103120" y="3554233"/>
            <a:ext cx="0" cy="659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9BC5061-BA2B-7B64-860A-EC9172DDD9FD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902226" y="3101009"/>
            <a:ext cx="1510747" cy="156580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3BE4D9-18C7-EE03-3425-C16851688E5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227982" y="3554233"/>
            <a:ext cx="0" cy="659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AE3C97E-8014-FA21-2F86-71477738739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042990" y="3101009"/>
            <a:ext cx="1510747" cy="156580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0FECF58-5AFE-3261-48ED-E84DA76C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4329-6FAC-4BF2-BBEF-13E2A64B79B9}" type="datetime1">
              <a:rPr lang="en-IN" smtClean="0"/>
              <a:t>26-03-2023</a:t>
            </a:fld>
            <a:endParaRPr lang="en-IN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0948654D-7F5E-D235-8B62-81C37CB5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FC6BE35-25CD-5F05-208C-8E9D25AE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5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94A3-FC4F-9990-4959-0A2153F8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96F44-6B76-4FB7-F7D9-4C68425BB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7DA3ACF-7CF6-B078-D3FE-9027C944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9AE5-7802-4D9F-A1B0-DA0E2D8BDB67}" type="datetime1">
              <a:rPr lang="en-IN" smtClean="0"/>
              <a:t>26-03-2023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56852DC-D5A7-2FF4-8EB0-3DAE1F09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9F54D72-8D0C-094A-1540-0B6577716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10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2566-FBAE-4504-26BE-37EB7602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67DBE-1AF0-3C64-D334-CD1F16C6F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9E04950-0BD3-E5B5-9D28-4A91CDD2D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1C6-7543-46B3-A020-5C520763E09E}" type="datetime1">
              <a:rPr lang="en-IN" smtClean="0"/>
              <a:t>26-03-2023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C06871B-CEAE-0CBF-323D-5882C6C5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80F129-31DE-6BED-268A-BD14D5F0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79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698D-1E1C-E0E7-29FA-BFD65885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7078A-B431-AAB8-0B35-4EA693077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CE37DE-CA0F-7AE6-A5D4-5BAB49C4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F06B-4283-47C2-AF11-990882BA23C9}" type="datetime1">
              <a:rPr lang="en-IN" smtClean="0"/>
              <a:t>26-03-2023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18D0DF9-3BCE-DC35-8F2D-4F2924D1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80D2424-C98E-9182-B7A4-CC43CC0E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59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5A5C6-98FA-EE0B-6CB4-E7EB8454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Thank you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D217F5E-BC5B-4B32-5FDF-5532C44C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34101-F5D7-434B-8E81-0DD3866C731E}" type="datetime1">
              <a:rPr lang="en-IN" smtClean="0"/>
              <a:t>26-03-2023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961F738-6C9A-D858-2F79-D5FDA498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C6F732F-5FCB-9A4D-5378-E69E61BD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39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3CDE-B719-D4E2-FC5A-684AD60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BB2D7-A04E-1C9B-649A-C68B38263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Theory and Mathematics</a:t>
                </a:r>
              </a:p>
              <a:p>
                <a:r>
                  <a:rPr lang="en-IN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L1 Regression, Lasso Cost Function</a:t>
                </a:r>
              </a:p>
              <a:p>
                <a:pPr marL="0" indent="0">
                  <a:buNone/>
                </a:pPr>
                <a:r>
                  <a:rPr lang="en-IN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Lasso cost function = RSS </a:t>
                </a:r>
                <a14:m>
                  <m:oMath xmlns:m="http://schemas.openxmlformats.org/officeDocument/2006/math">
                    <m:r>
                      <a:rPr lang="pt-B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N" sz="28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IN" sz="28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RSS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8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sz="2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sz="2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800" b="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Regularization parameter</a:t>
                </a: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r>
                  <a:rPr lang="en-US" sz="2800" i="1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2800" i="1" baseline="-25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800" i="1" baseline="-25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The actual response value for the </a:t>
                </a:r>
                <a:r>
                  <a:rPr lang="en-US" sz="2800" b="0" i="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800" b="0" i="0" baseline="30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observation</a:t>
                </a: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r>
                  <a:rPr lang="en-US" sz="2800" i="1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ŷ</a:t>
                </a:r>
                <a:r>
                  <a:rPr lang="en-US" sz="2800" i="1" baseline="-25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800" i="1" baseline="-25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The predicted response value for the </a:t>
                </a:r>
                <a:r>
                  <a:rPr lang="en-US" sz="2800" b="0" i="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800" b="0" i="0" baseline="30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observation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BB2D7-A04E-1C9B-649A-C68B38263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BF394-855B-B149-9334-252E6B77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E555-86E5-4304-8E33-FF7E371EFA13}" type="datetime1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5EEA7-C760-B423-29D1-062CB46F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C3F0A-B6F7-973C-2290-A1225148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8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0A3-D3A1-79B5-80ED-370FD34F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0FF85-79BE-9561-5C2A-EA5E3A5DA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62" y="1817948"/>
            <a:ext cx="6538973" cy="409885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28CB9E-F4F7-E9FA-11BA-3F52D7F7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42C2-5B19-40DB-8DBB-A6A9DF167770}" type="datetime1">
              <a:rPr lang="en-IN" smtClean="0"/>
              <a:t>26-03-2023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2B7C35-515B-4F68-90A5-C142E8C1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092BF4C-4403-9CF4-5A81-30EC3E84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05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DBC2-A536-9644-90CF-4791D879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F49A5-E47C-EDA5-E448-7ED72E4AA224}"/>
              </a:ext>
            </a:extLst>
          </p:cNvPr>
          <p:cNvSpPr txBox="1"/>
          <p:nvPr/>
        </p:nvSpPr>
        <p:spPr>
          <a:xfrm>
            <a:off x="838200" y="2011680"/>
            <a:ext cx="10515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dimensional 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Simplification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Multicollinearity</a:t>
            </a: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and Limitations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 and Corns of Lasso Regression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9B43CF9-552B-8B55-B6FB-9944EBB1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DA4CD-393B-452C-8B50-A24832C96E0A}" type="datetime1">
              <a:rPr lang="en-IN" smtClean="0"/>
              <a:t>26-03-2023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722952-DE55-995E-E6C6-C7F01D0C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6E84AD-1202-6C11-4F56-D41B010D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2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40EB-2F3F-965F-9958-1BE7E6FD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2F6A-F726-C6F4-02D8-FD587D302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Eliminates the least important features.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5F53C-36E3-D788-F452-D6F8CD43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43F4-FF7D-4403-9D7B-ACB6081DDDCB}" type="datetime1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A4551-DB43-330E-859E-B0547914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8201F-6078-9169-27CC-27E62946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6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3CC0AAC5-CE8F-3C4A-1995-DCC4FC94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LASSO REGRESSION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902838C-80A1-CBBB-46A0-965E4B14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Flow chart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CABCDC89-5BF5-471F-51BC-A0BFCEC632E0}"/>
              </a:ext>
            </a:extLst>
          </p:cNvPr>
          <p:cNvSpPr/>
          <p:nvPr/>
        </p:nvSpPr>
        <p:spPr>
          <a:xfrm>
            <a:off x="1472749" y="2621819"/>
            <a:ext cx="1569855" cy="807181"/>
          </a:xfrm>
          <a:prstGeom prst="flowChartProcess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 libraries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E6D53F05-0FAA-B541-7917-2CEA561EF2ED}"/>
              </a:ext>
            </a:extLst>
          </p:cNvPr>
          <p:cNvSpPr/>
          <p:nvPr/>
        </p:nvSpPr>
        <p:spPr>
          <a:xfrm>
            <a:off x="1472750" y="3973764"/>
            <a:ext cx="1569854" cy="8071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 the dataset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0E9D8C-1021-AEDB-555A-03860269D06A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2257677" y="3429000"/>
            <a:ext cx="0" cy="544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77D9899F-AA5C-A39C-2D79-614A09B24880}"/>
              </a:ext>
            </a:extLst>
          </p:cNvPr>
          <p:cNvSpPr/>
          <p:nvPr/>
        </p:nvSpPr>
        <p:spPr>
          <a:xfrm>
            <a:off x="1472751" y="5325709"/>
            <a:ext cx="1569853" cy="8071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Pre-processing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9A5E40-4D85-7912-1C1A-FA426088BE94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2257677" y="4780945"/>
            <a:ext cx="1" cy="544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Alternate Process 37">
            <a:extLst>
              <a:ext uri="{FF2B5EF4-FFF2-40B4-BE49-F238E27FC236}">
                <a16:creationId xmlns:a16="http://schemas.microsoft.com/office/drawing/2014/main" id="{179E4BB6-29B2-9EC5-3D98-0D75A3EAF19A}"/>
              </a:ext>
            </a:extLst>
          </p:cNvPr>
          <p:cNvSpPr/>
          <p:nvPr/>
        </p:nvSpPr>
        <p:spPr>
          <a:xfrm>
            <a:off x="3962063" y="2621816"/>
            <a:ext cx="1569853" cy="8071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Processed data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6BD04B1-A644-518E-DEBE-86ED52918D13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3042604" y="3025407"/>
            <a:ext cx="919459" cy="270389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E2BE4C17-AAB6-0F38-720F-A87DC6DBC12D}"/>
              </a:ext>
            </a:extLst>
          </p:cNvPr>
          <p:cNvSpPr/>
          <p:nvPr/>
        </p:nvSpPr>
        <p:spPr>
          <a:xfrm>
            <a:off x="3962733" y="3973756"/>
            <a:ext cx="1569853" cy="8071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 test split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BDB60E-87A1-AA47-32F0-A19ED9990BDC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>
            <a:off x="4746990" y="3428997"/>
            <a:ext cx="670" cy="544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46B7070E-498A-DA6D-96F9-52A913C17595}"/>
              </a:ext>
            </a:extLst>
          </p:cNvPr>
          <p:cNvSpPr/>
          <p:nvPr/>
        </p:nvSpPr>
        <p:spPr>
          <a:xfrm>
            <a:off x="3961392" y="5325701"/>
            <a:ext cx="1569853" cy="8071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8E143B-D183-EC82-DC5A-1DEF75809F3D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 flipH="1">
            <a:off x="4746319" y="4780937"/>
            <a:ext cx="1341" cy="544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329C0300-C036-9640-6E4D-58F3A3CD8E56}"/>
              </a:ext>
            </a:extLst>
          </p:cNvPr>
          <p:cNvSpPr/>
          <p:nvPr/>
        </p:nvSpPr>
        <p:spPr>
          <a:xfrm>
            <a:off x="6165796" y="2621817"/>
            <a:ext cx="1569853" cy="80718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EDA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F2A8B6C-AC7E-E977-1305-98F219DB77D7}"/>
              </a:ext>
            </a:extLst>
          </p:cNvPr>
          <p:cNvCxnSpPr>
            <a:stCxn id="38" idx="3"/>
            <a:endCxn id="44" idx="1"/>
          </p:cNvCxnSpPr>
          <p:nvPr/>
        </p:nvCxnSpPr>
        <p:spPr>
          <a:xfrm>
            <a:off x="5531916" y="3025407"/>
            <a:ext cx="63388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0707F599-0814-61E1-3BC6-EC01D5156988}"/>
              </a:ext>
            </a:extLst>
          </p:cNvPr>
          <p:cNvSpPr/>
          <p:nvPr/>
        </p:nvSpPr>
        <p:spPr>
          <a:xfrm>
            <a:off x="8342557" y="2621809"/>
            <a:ext cx="1569853" cy="807181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Visualisation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375619-7FE9-1F24-A36E-00609CFE11DA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 flipV="1">
            <a:off x="7735649" y="3025400"/>
            <a:ext cx="606908" cy="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9C9C0535-4C04-355E-0DC6-B14B11A09D05}"/>
              </a:ext>
            </a:extLst>
          </p:cNvPr>
          <p:cNvSpPr/>
          <p:nvPr/>
        </p:nvSpPr>
        <p:spPr>
          <a:xfrm>
            <a:off x="6165796" y="5325701"/>
            <a:ext cx="1569853" cy="80718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CE0820-C565-43F3-E82A-62EAEEC330C9}"/>
              </a:ext>
            </a:extLst>
          </p:cNvPr>
          <p:cNvCxnSpPr>
            <a:stCxn id="42" idx="3"/>
            <a:endCxn id="48" idx="1"/>
          </p:cNvCxnSpPr>
          <p:nvPr/>
        </p:nvCxnSpPr>
        <p:spPr>
          <a:xfrm>
            <a:off x="5531245" y="5729292"/>
            <a:ext cx="6345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C4DB8FB0-8089-9B30-59C7-177BA9B33EBB}"/>
              </a:ext>
            </a:extLst>
          </p:cNvPr>
          <p:cNvSpPr/>
          <p:nvPr/>
        </p:nvSpPr>
        <p:spPr>
          <a:xfrm>
            <a:off x="6165796" y="3973754"/>
            <a:ext cx="1569853" cy="807181"/>
          </a:xfrm>
          <a:prstGeom prst="flowChartAlternateProcess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  parameter tuning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B0B52A20-C12D-FFF3-717C-D2135FC4730A}"/>
              </a:ext>
            </a:extLst>
          </p:cNvPr>
          <p:cNvSpPr/>
          <p:nvPr/>
        </p:nvSpPr>
        <p:spPr>
          <a:xfrm>
            <a:off x="8342558" y="5325688"/>
            <a:ext cx="1568512" cy="807181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with new 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EE169E-0961-A3F0-93F6-7BE4C892731D}"/>
              </a:ext>
            </a:extLst>
          </p:cNvPr>
          <p:cNvCxnSpPr>
            <a:stCxn id="48" idx="0"/>
            <a:endCxn id="50" idx="2"/>
          </p:cNvCxnSpPr>
          <p:nvPr/>
        </p:nvCxnSpPr>
        <p:spPr>
          <a:xfrm flipV="1">
            <a:off x="6950723" y="4780935"/>
            <a:ext cx="0" cy="544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65128F-6424-72D2-A8CE-E39FE0175D32}"/>
              </a:ext>
            </a:extLst>
          </p:cNvPr>
          <p:cNvCxnSpPr>
            <a:cxnSpLocks/>
            <a:stCxn id="50" idx="3"/>
            <a:endCxn id="55" idx="2"/>
          </p:cNvCxnSpPr>
          <p:nvPr/>
        </p:nvCxnSpPr>
        <p:spPr>
          <a:xfrm flipV="1">
            <a:off x="7735649" y="4377341"/>
            <a:ext cx="606908" cy="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A7EC06-99A2-54EF-D124-98C66640C859}"/>
              </a:ext>
            </a:extLst>
          </p:cNvPr>
          <p:cNvCxnSpPr>
            <a:cxnSpLocks/>
            <a:stCxn id="55" idx="4"/>
            <a:endCxn id="51" idx="0"/>
          </p:cNvCxnSpPr>
          <p:nvPr/>
        </p:nvCxnSpPr>
        <p:spPr>
          <a:xfrm>
            <a:off x="9126814" y="4780931"/>
            <a:ext cx="0" cy="544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48C79406-7173-A631-674F-053CA350E967}"/>
              </a:ext>
            </a:extLst>
          </p:cNvPr>
          <p:cNvSpPr/>
          <p:nvPr/>
        </p:nvSpPr>
        <p:spPr>
          <a:xfrm>
            <a:off x="8342557" y="3973750"/>
            <a:ext cx="1568513" cy="807181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Cross validation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B738F590-04D4-3015-D2E0-220A30E4094B}"/>
              </a:ext>
            </a:extLst>
          </p:cNvPr>
          <p:cNvSpPr/>
          <p:nvPr/>
        </p:nvSpPr>
        <p:spPr>
          <a:xfrm>
            <a:off x="10517979" y="5325689"/>
            <a:ext cx="1126459" cy="8071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7A950F-D187-C9D7-78D4-36DCE58F8A27}"/>
              </a:ext>
            </a:extLst>
          </p:cNvPr>
          <p:cNvCxnSpPr>
            <a:stCxn id="51" idx="3"/>
            <a:endCxn id="56" idx="1"/>
          </p:cNvCxnSpPr>
          <p:nvPr/>
        </p:nvCxnSpPr>
        <p:spPr>
          <a:xfrm>
            <a:off x="9911070" y="5729279"/>
            <a:ext cx="6069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ate Placeholder 60">
            <a:extLst>
              <a:ext uri="{FF2B5EF4-FFF2-40B4-BE49-F238E27FC236}">
                <a16:creationId xmlns:a16="http://schemas.microsoft.com/office/drawing/2014/main" id="{373A1893-E48A-38FB-1583-E7E5B6FC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7886-945C-4D94-85DA-97CA5AA0FCE4}" type="datetime1">
              <a:rPr lang="en-IN" smtClean="0"/>
              <a:t>26-03-2023</a:t>
            </a:fld>
            <a:endParaRPr lang="en-IN"/>
          </a:p>
        </p:txBody>
      </p:sp>
      <p:sp>
        <p:nvSpPr>
          <p:cNvPr id="62" name="Footer Placeholder 61">
            <a:extLst>
              <a:ext uri="{FF2B5EF4-FFF2-40B4-BE49-F238E27FC236}">
                <a16:creationId xmlns:a16="http://schemas.microsoft.com/office/drawing/2014/main" id="{67E3A5A7-CFE9-64EE-D8E9-F7C366FE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12AE06A3-C473-8A33-9389-F8291B6F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34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3BDE66-7FBD-8DFC-8D86-D0B577D9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LASSO REGRESSION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ECB9598C-AFD8-3F89-107F-4944342E0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1543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F9B0CA0-992F-C26B-2264-C8F4AFF7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A3F0-CECE-4079-8992-CE4A6D01C4CD}" type="datetime1">
              <a:rPr lang="en-IN" smtClean="0"/>
              <a:t>26-03-2023</a:t>
            </a:fld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B8E8EF-E380-D064-F772-409A8964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6A2A163-9176-B507-9DFF-88931337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2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0090-47EA-4BD9-67A1-882EBA3F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D6CE15-7417-DA54-D984-9D195F6E7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96" y="1930174"/>
            <a:ext cx="7466274" cy="4142240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84822C3-7DDB-CC90-8409-F42BBB05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9335-EEDD-4407-A328-D0DD59B8537C}" type="datetime1">
              <a:rPr lang="en-IN" smtClean="0"/>
              <a:t>26-03-2023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F000601-178B-2F54-1255-729B4541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953F901-2CFD-127D-11E4-ACA33AFA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4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55148A-8743-F063-4D97-EBFC5F22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LASSO REGRESSION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4192D95-07C0-3188-65C0-D9C5986EDAD8}"/>
              </a:ext>
            </a:extLst>
          </p:cNvPr>
          <p:cNvSpPr/>
          <p:nvPr/>
        </p:nvSpPr>
        <p:spPr>
          <a:xfrm>
            <a:off x="922492" y="1958273"/>
            <a:ext cx="1408015" cy="687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Importing the libraries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D3C0205-E72C-F35D-D48B-DF67ACE48D82}"/>
              </a:ext>
            </a:extLst>
          </p:cNvPr>
          <p:cNvSpPr/>
          <p:nvPr/>
        </p:nvSpPr>
        <p:spPr>
          <a:xfrm>
            <a:off x="922492" y="3099250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Reading the data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C027790-682C-28D2-E5C9-3171604482B4}"/>
              </a:ext>
            </a:extLst>
          </p:cNvPr>
          <p:cNvSpPr/>
          <p:nvPr/>
        </p:nvSpPr>
        <p:spPr>
          <a:xfrm>
            <a:off x="922491" y="4236181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Checking the data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E497DEE-FCF5-CE37-D26B-B43326F082D2}"/>
              </a:ext>
            </a:extLst>
          </p:cNvPr>
          <p:cNvSpPr/>
          <p:nvPr/>
        </p:nvSpPr>
        <p:spPr>
          <a:xfrm>
            <a:off x="922490" y="5373112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Assigning X and 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651D329-51E1-2F64-6742-CFE5F42F016F}"/>
              </a:ext>
            </a:extLst>
          </p:cNvPr>
          <p:cNvSpPr/>
          <p:nvPr/>
        </p:nvSpPr>
        <p:spPr>
          <a:xfrm>
            <a:off x="3172075" y="1958272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Splitting train &amp; test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2CE1297-C8F9-613D-39E0-65428E6018EE}"/>
              </a:ext>
            </a:extLst>
          </p:cNvPr>
          <p:cNvSpPr/>
          <p:nvPr/>
        </p:nvSpPr>
        <p:spPr>
          <a:xfrm>
            <a:off x="3172077" y="3097226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Scaling the data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C29A8F85-FB21-72ED-5265-3DF34FA7722E}"/>
              </a:ext>
            </a:extLst>
          </p:cNvPr>
          <p:cNvSpPr/>
          <p:nvPr/>
        </p:nvSpPr>
        <p:spPr>
          <a:xfrm>
            <a:off x="3172076" y="4236181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Building algorithm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D86BE649-2170-B05F-CB0D-BD9EA3CF7C83}"/>
              </a:ext>
            </a:extLst>
          </p:cNvPr>
          <p:cNvSpPr/>
          <p:nvPr/>
        </p:nvSpPr>
        <p:spPr>
          <a:xfrm>
            <a:off x="3172075" y="5373112"/>
            <a:ext cx="1408015" cy="6635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Calling the algorithm</a:t>
            </a:r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CF7FFA27-BE3C-37CE-A857-A28A54C9A68A}"/>
              </a:ext>
            </a:extLst>
          </p:cNvPr>
          <p:cNvSpPr/>
          <p:nvPr/>
        </p:nvSpPr>
        <p:spPr>
          <a:xfrm>
            <a:off x="5421654" y="1956253"/>
            <a:ext cx="2346696" cy="66354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building</a:t>
            </a:r>
          </a:p>
        </p:txBody>
      </p:sp>
      <p:sp>
        <p:nvSpPr>
          <p:cNvPr id="14" name="Flowchart: Preparation 13">
            <a:extLst>
              <a:ext uri="{FF2B5EF4-FFF2-40B4-BE49-F238E27FC236}">
                <a16:creationId xmlns:a16="http://schemas.microsoft.com/office/drawing/2014/main" id="{4BDFA733-377E-18D0-FF78-52E3B4BC0941}"/>
              </a:ext>
            </a:extLst>
          </p:cNvPr>
          <p:cNvSpPr/>
          <p:nvPr/>
        </p:nvSpPr>
        <p:spPr>
          <a:xfrm>
            <a:off x="5421662" y="3097226"/>
            <a:ext cx="2346692" cy="663547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Fitting the data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A3FBFFB8-943F-83DB-F4B0-7D771E59E0F8}"/>
              </a:ext>
            </a:extLst>
          </p:cNvPr>
          <p:cNvSpPr/>
          <p:nvPr/>
        </p:nvSpPr>
        <p:spPr>
          <a:xfrm>
            <a:off x="5421658" y="4234159"/>
            <a:ext cx="2346692" cy="6635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Predicting for new data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1D7E38E1-CE5E-3554-5554-D031B8E56DDC}"/>
              </a:ext>
            </a:extLst>
          </p:cNvPr>
          <p:cNvSpPr/>
          <p:nvPr/>
        </p:nvSpPr>
        <p:spPr>
          <a:xfrm>
            <a:off x="5421658" y="5375132"/>
            <a:ext cx="2346692" cy="66152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Checking performers metrics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DE92D47E-EEFD-7216-C6E8-525C5A2C1A51}"/>
              </a:ext>
            </a:extLst>
          </p:cNvPr>
          <p:cNvSpPr/>
          <p:nvPr/>
        </p:nvSpPr>
        <p:spPr>
          <a:xfrm>
            <a:off x="8609914" y="1956253"/>
            <a:ext cx="1934008" cy="9002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 parameter</a:t>
            </a:r>
          </a:p>
          <a:p>
            <a:pPr algn="ctr"/>
            <a:r>
              <a:rPr lang="en-IN" dirty="0"/>
              <a:t>tuning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F1AD4273-63E8-FCEC-F2E7-24572F07A360}"/>
              </a:ext>
            </a:extLst>
          </p:cNvPr>
          <p:cNvSpPr/>
          <p:nvPr/>
        </p:nvSpPr>
        <p:spPr>
          <a:xfrm>
            <a:off x="8609914" y="3546337"/>
            <a:ext cx="1934008" cy="9002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Grid search cv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E2714D08-007C-0400-75CD-8FF1FD0C7906}"/>
              </a:ext>
            </a:extLst>
          </p:cNvPr>
          <p:cNvSpPr/>
          <p:nvPr/>
        </p:nvSpPr>
        <p:spPr>
          <a:xfrm>
            <a:off x="8609914" y="5136422"/>
            <a:ext cx="1934008" cy="90023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 search cv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462A6B-43B9-5D93-066E-6E3463FDA657}"/>
              </a:ext>
            </a:extLst>
          </p:cNvPr>
          <p:cNvCxnSpPr>
            <a:cxnSpLocks/>
            <a:stCxn id="5" idx="3"/>
            <a:endCxn id="5" idx="3"/>
          </p:cNvCxnSpPr>
          <p:nvPr/>
        </p:nvCxnSpPr>
        <p:spPr>
          <a:xfrm>
            <a:off x="2330507" y="230218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98A441-3B50-690D-1058-D104A8524820}"/>
              </a:ext>
            </a:extLst>
          </p:cNvPr>
          <p:cNvCxnSpPr>
            <a:cxnSpLocks/>
          </p:cNvCxnSpPr>
          <p:nvPr/>
        </p:nvCxnSpPr>
        <p:spPr>
          <a:xfrm>
            <a:off x="1626497" y="2646096"/>
            <a:ext cx="0" cy="4531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6CE410-BF7E-A5D9-1D2A-06DBD9ECEBD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26499" y="3762797"/>
            <a:ext cx="1" cy="473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AE0841-852E-7978-5EC7-F97136904CE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626498" y="4899728"/>
            <a:ext cx="1" cy="473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A422DC3-7098-234A-79EC-ECAC81D6DDA4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330505" y="2290046"/>
            <a:ext cx="841570" cy="341484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6D6555-7D49-0C3B-3E2E-3548ABD5B0F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876083" y="2621819"/>
            <a:ext cx="2" cy="4754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E10F6D-7C8A-1D34-444E-77BC22BF96BA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876084" y="3760773"/>
            <a:ext cx="1" cy="4754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37B9C1-D709-A66B-4867-97AACA3E0F6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3876083" y="4899728"/>
            <a:ext cx="1" cy="4733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D615556-424E-44BE-32F4-FCAF639EBE0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580090" y="2288027"/>
            <a:ext cx="841564" cy="341685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B2B133-DDB3-2277-0944-A50871151EE6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595002" y="2619800"/>
            <a:ext cx="6" cy="477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8F80F-506B-6C9F-A9F9-A6775FF5BF30}"/>
              </a:ext>
            </a:extLst>
          </p:cNvPr>
          <p:cNvCxnSpPr>
            <a:cxnSpLocks/>
          </p:cNvCxnSpPr>
          <p:nvPr/>
        </p:nvCxnSpPr>
        <p:spPr>
          <a:xfrm flipH="1">
            <a:off x="6594996" y="3760773"/>
            <a:ext cx="4" cy="4733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2CC5A7-DDFF-074B-C972-EECCF32EE630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6595004" y="4897706"/>
            <a:ext cx="0" cy="477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253EA78-A356-E8DD-678B-299282FE2893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7768350" y="2406371"/>
            <a:ext cx="841564" cy="329952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EBFCDC-2C66-208E-7011-8861FD83BE88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576918" y="2856489"/>
            <a:ext cx="0" cy="6898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ED2DC9F-42FF-808C-D9A1-14AA1F2FCD1A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9576918" y="4446573"/>
            <a:ext cx="0" cy="6898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D87C6806-1D55-8349-E271-57A102AC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F017-F0B5-4435-BEAD-A43DEB2C8FE0}" type="datetime1">
              <a:rPr lang="en-IN" smtClean="0"/>
              <a:t>26-03-2023</a:t>
            </a:fld>
            <a:endParaRPr lang="en-IN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0B1D2483-13FC-F3C1-4127-BCD88262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 Scientist Trainee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234E35E8-2126-6667-C710-D820D0EB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8676-422F-4959-9933-21DD343680F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0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449</Words>
  <Application>Microsoft Office PowerPoint</Application>
  <PresentationFormat>Widescreen</PresentationFormat>
  <Paragraphs>190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LASSO REGRESSION</vt:lpstr>
      <vt:lpstr>PowerPoint Presentation</vt:lpstr>
      <vt:lpstr>PowerPoint Presentation</vt:lpstr>
      <vt:lpstr>PowerPoint Presentation</vt:lpstr>
      <vt:lpstr>PowerPoint Presentation</vt:lpstr>
      <vt:lpstr>LASSO REGRESSION</vt:lpstr>
      <vt:lpstr>LASSO REGRESSION</vt:lpstr>
      <vt:lpstr>PowerPoint Presentation</vt:lpstr>
      <vt:lpstr>LASSO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REGRESSION</dc:title>
  <dc:creator>Reddappa Mr</dc:creator>
  <cp:lastModifiedBy>Reddappa Mr</cp:lastModifiedBy>
  <cp:revision>3</cp:revision>
  <dcterms:created xsi:type="dcterms:W3CDTF">2023-03-26T06:40:19Z</dcterms:created>
  <dcterms:modified xsi:type="dcterms:W3CDTF">2023-03-26T08:11:15Z</dcterms:modified>
</cp:coreProperties>
</file>