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75" r:id="rId4"/>
    <p:sldId id="270" r:id="rId5"/>
    <p:sldId id="269" r:id="rId6"/>
    <p:sldId id="268" r:id="rId7"/>
    <p:sldId id="267" r:id="rId8"/>
    <p:sldId id="266" r:id="rId9"/>
    <p:sldId id="265" r:id="rId10"/>
    <p:sldId id="264" r:id="rId11"/>
    <p:sldId id="274" r:id="rId12"/>
    <p:sldId id="263" r:id="rId13"/>
    <p:sldId id="262" r:id="rId14"/>
    <p:sldId id="261" r:id="rId15"/>
    <p:sldId id="258" r:id="rId16"/>
    <p:sldId id="260" r:id="rId17"/>
    <p:sldId id="271" r:id="rId18"/>
    <p:sldId id="272" r:id="rId19"/>
    <p:sldId id="273"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7B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8" d="100"/>
          <a:sy n="78" d="100"/>
        </p:scale>
        <p:origin x="82"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4/2/2023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22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4/2/2023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91364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4/2/2023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85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4/2/2023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543083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4/2/2023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83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4/2/2023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85140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4/2/2023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61121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4/2/2023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14130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4/2/2023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04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4/2/2023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92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4/2/2023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48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4/2/2023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3987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Imag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BDC7-763C-FC04-F7E1-402918CC4FAF}"/>
              </a:ext>
            </a:extLst>
          </p:cNvPr>
          <p:cNvSpPr>
            <a:spLocks noGrp="1"/>
          </p:cNvSpPr>
          <p:nvPr>
            <p:ph type="ctrTitle"/>
          </p:nvPr>
        </p:nvSpPr>
        <p:spPr/>
        <p:txBody>
          <a:bodyPr/>
          <a:lstStyle/>
          <a:p>
            <a:pPr algn="ctr"/>
            <a:r>
              <a:rPr lang="en-IN" dirty="0"/>
              <a:t>CAPSTONE PROJECT</a:t>
            </a:r>
            <a:br>
              <a:rPr lang="en-IN" dirty="0"/>
            </a:br>
            <a:endParaRPr lang="en-IN" dirty="0"/>
          </a:p>
        </p:txBody>
      </p:sp>
      <p:sp>
        <p:nvSpPr>
          <p:cNvPr id="3" name="Subtitle 2">
            <a:extLst>
              <a:ext uri="{FF2B5EF4-FFF2-40B4-BE49-F238E27FC236}">
                <a16:creationId xmlns:a16="http://schemas.microsoft.com/office/drawing/2014/main" id="{E79AD6BC-EC97-810D-1064-A2709B09CB6D}"/>
              </a:ext>
            </a:extLst>
          </p:cNvPr>
          <p:cNvSpPr>
            <a:spLocks noGrp="1"/>
          </p:cNvSpPr>
          <p:nvPr>
            <p:ph type="subTitle" idx="1"/>
          </p:nvPr>
        </p:nvSpPr>
        <p:spPr/>
        <p:txBody>
          <a:bodyPr/>
          <a:lstStyle/>
          <a:p>
            <a:pPr algn="ctr"/>
            <a:r>
              <a:rPr lang="en-IN" b="1" dirty="0"/>
              <a:t>Telco Customer Churn prediction</a:t>
            </a:r>
          </a:p>
          <a:p>
            <a:pPr algn="ctr"/>
            <a:endParaRPr lang="en-IN" dirty="0"/>
          </a:p>
        </p:txBody>
      </p:sp>
      <p:sp>
        <p:nvSpPr>
          <p:cNvPr id="4" name="TextBox 3">
            <a:extLst>
              <a:ext uri="{FF2B5EF4-FFF2-40B4-BE49-F238E27FC236}">
                <a16:creationId xmlns:a16="http://schemas.microsoft.com/office/drawing/2014/main" id="{1453130D-6D73-6384-36C5-308D082B00BE}"/>
              </a:ext>
            </a:extLst>
          </p:cNvPr>
          <p:cNvSpPr txBox="1"/>
          <p:nvPr/>
        </p:nvSpPr>
        <p:spPr>
          <a:xfrm>
            <a:off x="7776376" y="5343277"/>
            <a:ext cx="1997629" cy="369332"/>
          </a:xfrm>
          <a:prstGeom prst="rect">
            <a:avLst/>
          </a:prstGeom>
          <a:noFill/>
        </p:spPr>
        <p:txBody>
          <a:bodyPr wrap="square" rtlCol="0">
            <a:spAutoFit/>
          </a:bodyPr>
          <a:lstStyle/>
          <a:p>
            <a:r>
              <a:rPr lang="en-IN" b="1" dirty="0"/>
              <a:t>REDDAPPA M R</a:t>
            </a:r>
          </a:p>
        </p:txBody>
      </p:sp>
      <p:sp>
        <p:nvSpPr>
          <p:cNvPr id="5" name="TextBox 4">
            <a:extLst>
              <a:ext uri="{FF2B5EF4-FFF2-40B4-BE49-F238E27FC236}">
                <a16:creationId xmlns:a16="http://schemas.microsoft.com/office/drawing/2014/main" id="{6358727D-1F37-53C7-938B-6B1FD187C7CA}"/>
              </a:ext>
            </a:extLst>
          </p:cNvPr>
          <p:cNvSpPr txBox="1"/>
          <p:nvPr/>
        </p:nvSpPr>
        <p:spPr>
          <a:xfrm>
            <a:off x="864895" y="5343277"/>
            <a:ext cx="1774938" cy="369332"/>
          </a:xfrm>
          <a:prstGeom prst="rect">
            <a:avLst/>
          </a:prstGeom>
          <a:noFill/>
        </p:spPr>
        <p:txBody>
          <a:bodyPr wrap="square" rtlCol="0">
            <a:spAutoFit/>
          </a:bodyPr>
          <a:lstStyle/>
          <a:p>
            <a:r>
              <a:rPr lang="en-IN" dirty="0"/>
              <a:t>03-04-2023</a:t>
            </a:r>
          </a:p>
        </p:txBody>
      </p:sp>
      <p:sp>
        <p:nvSpPr>
          <p:cNvPr id="6" name="TextBox 5">
            <a:extLst>
              <a:ext uri="{FF2B5EF4-FFF2-40B4-BE49-F238E27FC236}">
                <a16:creationId xmlns:a16="http://schemas.microsoft.com/office/drawing/2014/main" id="{E685F776-CE6A-0185-F867-38F474FD22D5}"/>
              </a:ext>
            </a:extLst>
          </p:cNvPr>
          <p:cNvSpPr txBox="1"/>
          <p:nvPr/>
        </p:nvSpPr>
        <p:spPr>
          <a:xfrm>
            <a:off x="8619214" y="852055"/>
            <a:ext cx="2523160" cy="400110"/>
          </a:xfrm>
          <a:prstGeom prst="rect">
            <a:avLst/>
          </a:prstGeom>
          <a:noFill/>
        </p:spPr>
        <p:txBody>
          <a:bodyPr wrap="square" rtlCol="0">
            <a:spAutoFit/>
          </a:bodyPr>
          <a:lstStyle/>
          <a:p>
            <a:r>
              <a:rPr lang="en-IN" sz="2000" b="1" dirty="0" err="1">
                <a:solidFill>
                  <a:schemeClr val="accent5">
                    <a:lumMod val="50000"/>
                  </a:schemeClr>
                </a:solidFill>
              </a:rPr>
              <a:t>Turing</a:t>
            </a:r>
            <a:r>
              <a:rPr lang="en-IN" sz="2000" b="1" dirty="0" err="1">
                <a:solidFill>
                  <a:srgbClr val="FF0000"/>
                </a:solidFill>
              </a:rPr>
              <a:t>Minds</a:t>
            </a:r>
            <a:r>
              <a:rPr lang="en-IN" sz="2000" b="1" dirty="0" err="1">
                <a:solidFill>
                  <a:schemeClr val="accent5">
                    <a:lumMod val="50000"/>
                  </a:schemeClr>
                </a:solidFill>
              </a:rPr>
              <a:t>.Ai</a:t>
            </a:r>
            <a:endParaRPr lang="en-IN" sz="2000" b="1" dirty="0">
              <a:solidFill>
                <a:schemeClr val="accent5">
                  <a:lumMod val="50000"/>
                </a:schemeClr>
              </a:solidFill>
            </a:endParaRPr>
          </a:p>
        </p:txBody>
      </p:sp>
      <p:sp>
        <p:nvSpPr>
          <p:cNvPr id="7" name="TextBox 6">
            <a:extLst>
              <a:ext uri="{FF2B5EF4-FFF2-40B4-BE49-F238E27FC236}">
                <a16:creationId xmlns:a16="http://schemas.microsoft.com/office/drawing/2014/main" id="{7C0C43FE-0B64-6842-4FAC-9D2E9402248A}"/>
              </a:ext>
            </a:extLst>
          </p:cNvPr>
          <p:cNvSpPr txBox="1"/>
          <p:nvPr/>
        </p:nvSpPr>
        <p:spPr>
          <a:xfrm>
            <a:off x="864895" y="852055"/>
            <a:ext cx="2003729" cy="369332"/>
          </a:xfrm>
          <a:prstGeom prst="rect">
            <a:avLst/>
          </a:prstGeom>
          <a:noFill/>
        </p:spPr>
        <p:txBody>
          <a:bodyPr wrap="square" rtlCol="0">
            <a:spAutoFit/>
          </a:bodyPr>
          <a:lstStyle/>
          <a:p>
            <a:r>
              <a:rPr lang="en-IN" b="1" dirty="0"/>
              <a:t>INSOFE</a:t>
            </a:r>
          </a:p>
        </p:txBody>
      </p:sp>
    </p:spTree>
    <p:extLst>
      <p:ext uri="{BB962C8B-B14F-4D97-AF65-F5344CB8AC3E}">
        <p14:creationId xmlns:p14="http://schemas.microsoft.com/office/powerpoint/2010/main" val="281475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sp>
        <p:nvSpPr>
          <p:cNvPr id="3" name="Content Placeholder 2">
            <a:extLst>
              <a:ext uri="{FF2B5EF4-FFF2-40B4-BE49-F238E27FC236}">
                <a16:creationId xmlns:a16="http://schemas.microsoft.com/office/drawing/2014/main" id="{88A4BC45-677D-C703-5805-7AD1A2BEAFDB}"/>
              </a:ext>
            </a:extLst>
          </p:cNvPr>
          <p:cNvSpPr>
            <a:spLocks noGrp="1"/>
          </p:cNvSpPr>
          <p:nvPr>
            <p:ph idx="1"/>
          </p:nvPr>
        </p:nvSpPr>
        <p:spPr/>
        <p:txBody>
          <a:bodyPr/>
          <a:lstStyle/>
          <a:p>
            <a:r>
              <a:rPr lang="en-IN" dirty="0"/>
              <a:t>Meaning of feature churn</a:t>
            </a:r>
          </a:p>
          <a:p>
            <a:pPr marL="342900" indent="-342900">
              <a:buFont typeface="Arial" panose="020B0604020202020204" pitchFamily="34" charset="0"/>
              <a:buChar char="•"/>
            </a:pPr>
            <a:r>
              <a:rPr lang="en-IN" sz="1600" dirty="0"/>
              <a:t>Churn – Whether the customer churned or not(Yes or No)</a:t>
            </a:r>
          </a:p>
          <a:p>
            <a:endParaRPr lang="en-IN" sz="1600" dirty="0"/>
          </a:p>
        </p:txBody>
      </p:sp>
      <p:pic>
        <p:nvPicPr>
          <p:cNvPr id="5" name="Picture 4" descr="Chart, bar chart&#10;&#10;Description automatically generated">
            <a:extLst>
              <a:ext uri="{FF2B5EF4-FFF2-40B4-BE49-F238E27FC236}">
                <a16:creationId xmlns:a16="http://schemas.microsoft.com/office/drawing/2014/main" id="{98720799-E24E-0FB4-DCF6-906BEEACF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7107" y="2750126"/>
            <a:ext cx="3775267" cy="3261790"/>
          </a:xfrm>
          <a:prstGeom prst="rect">
            <a:avLst/>
          </a:prstGeom>
        </p:spPr>
      </p:pic>
    </p:spTree>
    <p:extLst>
      <p:ext uri="{BB962C8B-B14F-4D97-AF65-F5344CB8AC3E}">
        <p14:creationId xmlns:p14="http://schemas.microsoft.com/office/powerpoint/2010/main" val="359461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sp>
        <p:nvSpPr>
          <p:cNvPr id="3" name="Content Placeholder 2">
            <a:extLst>
              <a:ext uri="{FF2B5EF4-FFF2-40B4-BE49-F238E27FC236}">
                <a16:creationId xmlns:a16="http://schemas.microsoft.com/office/drawing/2014/main" id="{88A4BC45-677D-C703-5805-7AD1A2BEAFDB}"/>
              </a:ext>
            </a:extLst>
          </p:cNvPr>
          <p:cNvSpPr>
            <a:spLocks noGrp="1"/>
          </p:cNvSpPr>
          <p:nvPr>
            <p:ph idx="1"/>
          </p:nvPr>
        </p:nvSpPr>
        <p:spPr/>
        <p:txBody>
          <a:bodyPr/>
          <a:lstStyle/>
          <a:p>
            <a:r>
              <a:rPr lang="en-IN" dirty="0"/>
              <a:t>Correlation in the data</a:t>
            </a:r>
          </a:p>
          <a:p>
            <a:r>
              <a:rPr lang="en-IN" dirty="0"/>
              <a:t>This plot says that the</a:t>
            </a:r>
          </a:p>
          <a:p>
            <a:r>
              <a:rPr lang="en-IN" dirty="0"/>
              <a:t>Correlation between tenure</a:t>
            </a:r>
          </a:p>
          <a:p>
            <a:r>
              <a:rPr lang="en-IN" dirty="0"/>
              <a:t>And </a:t>
            </a:r>
            <a:r>
              <a:rPr lang="en-IN" dirty="0" err="1"/>
              <a:t>totalcharges</a:t>
            </a:r>
            <a:r>
              <a:rPr lang="en-IN" dirty="0"/>
              <a:t> is 83% so </a:t>
            </a:r>
          </a:p>
          <a:p>
            <a:r>
              <a:rPr lang="en-IN" dirty="0"/>
              <a:t>Remove any column</a:t>
            </a:r>
          </a:p>
          <a:p>
            <a:endParaRPr lang="en-IN" dirty="0"/>
          </a:p>
        </p:txBody>
      </p:sp>
      <p:pic>
        <p:nvPicPr>
          <p:cNvPr id="6" name="Picture 5" descr="Chart, treemap chart&#10;&#10;Description automatically generated">
            <a:extLst>
              <a:ext uri="{FF2B5EF4-FFF2-40B4-BE49-F238E27FC236}">
                <a16:creationId xmlns:a16="http://schemas.microsoft.com/office/drawing/2014/main" id="{AC47A3C0-C813-0D85-3703-AB22018B5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018" y="1791740"/>
            <a:ext cx="7400889" cy="4989712"/>
          </a:xfrm>
          <a:prstGeom prst="rect">
            <a:avLst/>
          </a:prstGeom>
        </p:spPr>
      </p:pic>
    </p:spTree>
    <p:extLst>
      <p:ext uri="{BB962C8B-B14F-4D97-AF65-F5344CB8AC3E}">
        <p14:creationId xmlns:p14="http://schemas.microsoft.com/office/powerpoint/2010/main" val="237235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987309D7-D7AC-6AFE-B6CC-7EABED7429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5632" y="2749550"/>
            <a:ext cx="5393399" cy="3262313"/>
          </a:xfrm>
        </p:spPr>
      </p:pic>
    </p:spTree>
    <p:extLst>
      <p:ext uri="{BB962C8B-B14F-4D97-AF65-F5344CB8AC3E}">
        <p14:creationId xmlns:p14="http://schemas.microsoft.com/office/powerpoint/2010/main" val="392182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pic>
        <p:nvPicPr>
          <p:cNvPr id="5" name="Content Placeholder 4" descr="Graphical user interface, text, application&#10;&#10;Description automatically generated">
            <a:extLst>
              <a:ext uri="{FF2B5EF4-FFF2-40B4-BE49-F238E27FC236}">
                <a16:creationId xmlns:a16="http://schemas.microsoft.com/office/drawing/2014/main" id="{83B1CF99-FF40-2337-B048-0140294589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16" y="2291255"/>
            <a:ext cx="5532599" cy="1379340"/>
          </a:xfrm>
        </p:spPr>
      </p:pic>
      <p:pic>
        <p:nvPicPr>
          <p:cNvPr id="7" name="Picture 6" descr="Graphical user interface, text, application&#10;&#10;Description automatically generated">
            <a:extLst>
              <a:ext uri="{FF2B5EF4-FFF2-40B4-BE49-F238E27FC236}">
                <a16:creationId xmlns:a16="http://schemas.microsoft.com/office/drawing/2014/main" id="{CD4CDAF4-9218-AD07-98D2-2116882A6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78" y="3502197"/>
            <a:ext cx="9426757" cy="1249788"/>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5B8F4B46-5A88-3004-22B6-8B6AA00CF5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514" y="4751985"/>
            <a:ext cx="9030483" cy="1912786"/>
          </a:xfrm>
          <a:prstGeom prst="rect">
            <a:avLst/>
          </a:prstGeom>
        </p:spPr>
      </p:pic>
    </p:spTree>
    <p:extLst>
      <p:ext uri="{BB962C8B-B14F-4D97-AF65-F5344CB8AC3E}">
        <p14:creationId xmlns:p14="http://schemas.microsoft.com/office/powerpoint/2010/main" val="2796955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B14FC967-C9B4-05B4-1EB3-538BB67F1A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984" y="2457022"/>
            <a:ext cx="5982218" cy="2903472"/>
          </a:xfrm>
        </p:spPr>
      </p:pic>
    </p:spTree>
    <p:extLst>
      <p:ext uri="{BB962C8B-B14F-4D97-AF65-F5344CB8AC3E}">
        <p14:creationId xmlns:p14="http://schemas.microsoft.com/office/powerpoint/2010/main" val="3650780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pic>
        <p:nvPicPr>
          <p:cNvPr id="9" name="Content Placeholder 8" descr="Table&#10;&#10;Description automatically generated">
            <a:extLst>
              <a:ext uri="{FF2B5EF4-FFF2-40B4-BE49-F238E27FC236}">
                <a16:creationId xmlns:a16="http://schemas.microsoft.com/office/drawing/2014/main" id="{FA088E05-22E3-2827-FFE2-A29C13903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897755"/>
            <a:ext cx="10380663" cy="2965903"/>
          </a:xfrm>
        </p:spPr>
      </p:pic>
    </p:spTree>
    <p:extLst>
      <p:ext uri="{BB962C8B-B14F-4D97-AF65-F5344CB8AC3E}">
        <p14:creationId xmlns:p14="http://schemas.microsoft.com/office/powerpoint/2010/main" val="3483199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2FF10F51-2B20-DCED-63A2-A20CA5415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5539" y="2749550"/>
            <a:ext cx="7773585" cy="3262313"/>
          </a:xfrm>
        </p:spPr>
      </p:pic>
    </p:spTree>
    <p:extLst>
      <p:ext uri="{BB962C8B-B14F-4D97-AF65-F5344CB8AC3E}">
        <p14:creationId xmlns:p14="http://schemas.microsoft.com/office/powerpoint/2010/main" val="690767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pic>
        <p:nvPicPr>
          <p:cNvPr id="7" name="Content Placeholder 6" descr="Graphical user interface, text, application&#10;&#10;Description automatically generated">
            <a:extLst>
              <a:ext uri="{FF2B5EF4-FFF2-40B4-BE49-F238E27FC236}">
                <a16:creationId xmlns:a16="http://schemas.microsoft.com/office/drawing/2014/main" id="{84CB574A-7850-95D9-7E61-CE4105A857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801" y="2653960"/>
            <a:ext cx="8047417" cy="1912786"/>
          </a:xfrm>
        </p:spPr>
      </p:pic>
    </p:spTree>
    <p:extLst>
      <p:ext uri="{BB962C8B-B14F-4D97-AF65-F5344CB8AC3E}">
        <p14:creationId xmlns:p14="http://schemas.microsoft.com/office/powerpoint/2010/main" val="311842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sp>
        <p:nvSpPr>
          <p:cNvPr id="9" name="Content Placeholder 8">
            <a:extLst>
              <a:ext uri="{FF2B5EF4-FFF2-40B4-BE49-F238E27FC236}">
                <a16:creationId xmlns:a16="http://schemas.microsoft.com/office/drawing/2014/main" id="{532ACDFC-2EA8-CA24-6076-CEB31BE3B9EE}"/>
              </a:ext>
            </a:extLst>
          </p:cNvPr>
          <p:cNvSpPr>
            <a:spLocks noGrp="1"/>
          </p:cNvSpPr>
          <p:nvPr>
            <p:ph idx="1"/>
          </p:nvPr>
        </p:nvSpPr>
        <p:spPr/>
        <p:txBody>
          <a:bodyPr/>
          <a:lstStyle/>
          <a:p>
            <a:r>
              <a:rPr lang="en-IN" dirty="0"/>
              <a:t>Html interface</a:t>
            </a:r>
          </a:p>
          <a:p>
            <a:endParaRPr lang="en-IN" dirty="0"/>
          </a:p>
        </p:txBody>
      </p:sp>
      <p:pic>
        <p:nvPicPr>
          <p:cNvPr id="10" name="Content Placeholder 5" descr="Table&#10;&#10;Description automatically generated with medium confidence">
            <a:extLst>
              <a:ext uri="{FF2B5EF4-FFF2-40B4-BE49-F238E27FC236}">
                <a16:creationId xmlns:a16="http://schemas.microsoft.com/office/drawing/2014/main" id="{3160B79C-286B-3AFC-1613-863D8BCCE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56" y="2854692"/>
            <a:ext cx="3108844" cy="3262313"/>
          </a:xfrm>
          <a:prstGeom prst="rect">
            <a:avLst/>
          </a:prstGeom>
        </p:spPr>
      </p:pic>
    </p:spTree>
    <p:extLst>
      <p:ext uri="{BB962C8B-B14F-4D97-AF65-F5344CB8AC3E}">
        <p14:creationId xmlns:p14="http://schemas.microsoft.com/office/powerpoint/2010/main" val="1861580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sp>
        <p:nvSpPr>
          <p:cNvPr id="6" name="Content Placeholder 5">
            <a:extLst>
              <a:ext uri="{FF2B5EF4-FFF2-40B4-BE49-F238E27FC236}">
                <a16:creationId xmlns:a16="http://schemas.microsoft.com/office/drawing/2014/main" id="{32B67034-F9C3-D5D8-44E1-9166271B3CB8}"/>
              </a:ext>
            </a:extLst>
          </p:cNvPr>
          <p:cNvSpPr>
            <a:spLocks noGrp="1"/>
          </p:cNvSpPr>
          <p:nvPr>
            <p:ph idx="1"/>
          </p:nvPr>
        </p:nvSpPr>
        <p:spPr/>
        <p:txBody>
          <a:bodyPr/>
          <a:lstStyle/>
          <a:p>
            <a:r>
              <a:rPr lang="en-IN" dirty="0"/>
              <a:t>Deployment:</a:t>
            </a:r>
          </a:p>
          <a:p>
            <a:r>
              <a:rPr lang="en-IN" dirty="0"/>
              <a:t>using</a:t>
            </a:r>
          </a:p>
          <a:p>
            <a:r>
              <a:rPr lang="en-IN" dirty="0">
                <a:hlinkClick r:id="rId2" action="ppaction://hlinkfile"/>
              </a:rPr>
              <a:t>Jenkins</a:t>
            </a:r>
            <a:endParaRPr lang="en-IN" dirty="0"/>
          </a:p>
          <a:p>
            <a:r>
              <a:rPr lang="en-IN" dirty="0"/>
              <a:t>Docker</a:t>
            </a:r>
          </a:p>
          <a:p>
            <a:r>
              <a:rPr lang="en-IN" dirty="0"/>
              <a:t>Vs code</a:t>
            </a:r>
          </a:p>
        </p:txBody>
      </p:sp>
    </p:spTree>
    <p:extLst>
      <p:ext uri="{BB962C8B-B14F-4D97-AF65-F5344CB8AC3E}">
        <p14:creationId xmlns:p14="http://schemas.microsoft.com/office/powerpoint/2010/main" val="147107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pic>
        <p:nvPicPr>
          <p:cNvPr id="5" name="Content Placeholder 4" descr="A person talking on the phone&#10;&#10;Description automatically generated with medium confidence">
            <a:extLst>
              <a:ext uri="{FF2B5EF4-FFF2-40B4-BE49-F238E27FC236}">
                <a16:creationId xmlns:a16="http://schemas.microsoft.com/office/drawing/2014/main" id="{C0FDBFFC-47F5-12C3-E812-7AA5CD7C64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248" y="2570956"/>
            <a:ext cx="4514850" cy="3009900"/>
          </a:xfrm>
        </p:spPr>
      </p:pic>
    </p:spTree>
    <p:extLst>
      <p:ext uri="{BB962C8B-B14F-4D97-AF65-F5344CB8AC3E}">
        <p14:creationId xmlns:p14="http://schemas.microsoft.com/office/powerpoint/2010/main" val="74818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sp>
        <p:nvSpPr>
          <p:cNvPr id="4" name="TextBox 3">
            <a:extLst>
              <a:ext uri="{FF2B5EF4-FFF2-40B4-BE49-F238E27FC236}">
                <a16:creationId xmlns:a16="http://schemas.microsoft.com/office/drawing/2014/main" id="{7329A27A-0459-8F23-67F1-84D4339F0049}"/>
              </a:ext>
            </a:extLst>
          </p:cNvPr>
          <p:cNvSpPr txBox="1"/>
          <p:nvPr/>
        </p:nvSpPr>
        <p:spPr>
          <a:xfrm>
            <a:off x="4296890" y="3438939"/>
            <a:ext cx="3310394" cy="707886"/>
          </a:xfrm>
          <a:prstGeom prst="rect">
            <a:avLst/>
          </a:prstGeom>
          <a:noFill/>
        </p:spPr>
        <p:txBody>
          <a:bodyPr wrap="square" rtlCol="0">
            <a:spAutoFit/>
          </a:bodyPr>
          <a:lstStyle/>
          <a:p>
            <a:pPr algn="ctr"/>
            <a:r>
              <a:rPr lang="en-IN" sz="4000" b="1" dirty="0"/>
              <a:t>THANK YOU</a:t>
            </a:r>
          </a:p>
        </p:txBody>
      </p:sp>
    </p:spTree>
    <p:extLst>
      <p:ext uri="{BB962C8B-B14F-4D97-AF65-F5344CB8AC3E}">
        <p14:creationId xmlns:p14="http://schemas.microsoft.com/office/powerpoint/2010/main" val="8042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sp>
        <p:nvSpPr>
          <p:cNvPr id="3" name="Content Placeholder 2">
            <a:extLst>
              <a:ext uri="{FF2B5EF4-FFF2-40B4-BE49-F238E27FC236}">
                <a16:creationId xmlns:a16="http://schemas.microsoft.com/office/drawing/2014/main" id="{88A4BC45-677D-C703-5805-7AD1A2BEAFDB}"/>
              </a:ext>
            </a:extLst>
          </p:cNvPr>
          <p:cNvSpPr>
            <a:spLocks noGrp="1"/>
          </p:cNvSpPr>
          <p:nvPr>
            <p:ph idx="1"/>
          </p:nvPr>
        </p:nvSpPr>
        <p:spPr/>
        <p:txBody>
          <a:bodyPr/>
          <a:lstStyle/>
          <a:p>
            <a:r>
              <a:rPr lang="en-IN" dirty="0"/>
              <a:t>Problem Statement is to predict Telco customer churn.</a:t>
            </a:r>
          </a:p>
          <a:p>
            <a:r>
              <a:rPr lang="en-IN" dirty="0"/>
              <a:t>Telcos apply machine learning models to predict churn on an individual customer basis and take counter measures such as discounts, special offers to keep their customers. </a:t>
            </a:r>
          </a:p>
          <a:p>
            <a:r>
              <a:rPr lang="en-IN" dirty="0"/>
              <a:t>A customer churn analysis is a typical classification problem within the domain of supervised learning.</a:t>
            </a:r>
          </a:p>
          <a:p>
            <a:r>
              <a:rPr lang="en-IN" dirty="0"/>
              <a:t>For this problem there are 8 steps to follow</a:t>
            </a:r>
          </a:p>
        </p:txBody>
      </p:sp>
    </p:spTree>
    <p:extLst>
      <p:ext uri="{BB962C8B-B14F-4D97-AF65-F5344CB8AC3E}">
        <p14:creationId xmlns:p14="http://schemas.microsoft.com/office/powerpoint/2010/main" val="95084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sp>
        <p:nvSpPr>
          <p:cNvPr id="3" name="Content Placeholder 2">
            <a:extLst>
              <a:ext uri="{FF2B5EF4-FFF2-40B4-BE49-F238E27FC236}">
                <a16:creationId xmlns:a16="http://schemas.microsoft.com/office/drawing/2014/main" id="{88A4BC45-677D-C703-5805-7AD1A2BEAFDB}"/>
              </a:ext>
            </a:extLst>
          </p:cNvPr>
          <p:cNvSpPr>
            <a:spLocks noGrp="1"/>
          </p:cNvSpPr>
          <p:nvPr>
            <p:ph idx="1"/>
          </p:nvPr>
        </p:nvSpPr>
        <p:spPr/>
        <p:txBody>
          <a:bodyPr>
            <a:normAutofit/>
          </a:bodyPr>
          <a:lstStyle/>
          <a:p>
            <a:r>
              <a:rPr lang="en-IN" sz="1600" dirty="0"/>
              <a:t>Step1: Problem Definition</a:t>
            </a:r>
          </a:p>
          <a:p>
            <a:r>
              <a:rPr lang="en-IN" sz="1600" dirty="0"/>
              <a:t>Step2: Data Collection</a:t>
            </a:r>
          </a:p>
          <a:p>
            <a:r>
              <a:rPr lang="en-IN" sz="1600" dirty="0"/>
              <a:t>Step3: Exploration Data Analysis (EDA)</a:t>
            </a:r>
          </a:p>
          <a:p>
            <a:r>
              <a:rPr lang="en-IN" sz="1600" dirty="0"/>
              <a:t>Step4: Feature Engineering</a:t>
            </a:r>
          </a:p>
          <a:p>
            <a:r>
              <a:rPr lang="en-IN" sz="1600" dirty="0"/>
              <a:t>Step5: Train/Test Split</a:t>
            </a:r>
          </a:p>
          <a:p>
            <a:r>
              <a:rPr lang="en-IN" sz="1600" dirty="0"/>
              <a:t>Step6: Model Evaluation Metrics Definition</a:t>
            </a:r>
          </a:p>
          <a:p>
            <a:r>
              <a:rPr lang="en-IN" sz="1600" dirty="0"/>
              <a:t>Step7: Model Selection, Training, Prediction</a:t>
            </a:r>
          </a:p>
          <a:p>
            <a:r>
              <a:rPr lang="en-IN" sz="1600" dirty="0"/>
              <a:t>Step8: Hyperparameter Tuning/Model Improvement</a:t>
            </a:r>
          </a:p>
          <a:p>
            <a:endParaRPr lang="en-IN" sz="1800" dirty="0"/>
          </a:p>
        </p:txBody>
      </p:sp>
    </p:spTree>
    <p:extLst>
      <p:ext uri="{BB962C8B-B14F-4D97-AF65-F5344CB8AC3E}">
        <p14:creationId xmlns:p14="http://schemas.microsoft.com/office/powerpoint/2010/main" val="318962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sp>
        <p:nvSpPr>
          <p:cNvPr id="3" name="Content Placeholder 2">
            <a:extLst>
              <a:ext uri="{FF2B5EF4-FFF2-40B4-BE49-F238E27FC236}">
                <a16:creationId xmlns:a16="http://schemas.microsoft.com/office/drawing/2014/main" id="{88A4BC45-677D-C703-5805-7AD1A2BEAFDB}"/>
              </a:ext>
            </a:extLst>
          </p:cNvPr>
          <p:cNvSpPr>
            <a:spLocks noGrp="1"/>
          </p:cNvSpPr>
          <p:nvPr>
            <p:ph idx="1"/>
          </p:nvPr>
        </p:nvSpPr>
        <p:spPr/>
        <p:txBody>
          <a:bodyPr/>
          <a:lstStyle/>
          <a:p>
            <a:r>
              <a:rPr lang="en-IN" dirty="0"/>
              <a:t>Step1: Problem Definition</a:t>
            </a:r>
          </a:p>
          <a:p>
            <a:r>
              <a:rPr lang="en-IN" sz="1600" dirty="0"/>
              <a:t>The challenge is to predict if the individual customer will churn or not. To accomplish that, machine learning  models are trained based on 70% of the sample data. The remaining 30% are used to apply the trained model and assess their predictive power with regards to churn or not churn. </a:t>
            </a:r>
          </a:p>
          <a:p>
            <a:r>
              <a:rPr lang="en-IN" sz="1600" dirty="0"/>
              <a:t>To compare models and select the best model for the task, the accuracy is measured. Based on other characteristics of the data .</a:t>
            </a:r>
          </a:p>
        </p:txBody>
      </p:sp>
    </p:spTree>
    <p:extLst>
      <p:ext uri="{BB962C8B-B14F-4D97-AF65-F5344CB8AC3E}">
        <p14:creationId xmlns:p14="http://schemas.microsoft.com/office/powerpoint/2010/main" val="332901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sp>
        <p:nvSpPr>
          <p:cNvPr id="3" name="Content Placeholder 2">
            <a:extLst>
              <a:ext uri="{FF2B5EF4-FFF2-40B4-BE49-F238E27FC236}">
                <a16:creationId xmlns:a16="http://schemas.microsoft.com/office/drawing/2014/main" id="{88A4BC45-677D-C703-5805-7AD1A2BEAFDB}"/>
              </a:ext>
            </a:extLst>
          </p:cNvPr>
          <p:cNvSpPr>
            <a:spLocks noGrp="1"/>
          </p:cNvSpPr>
          <p:nvPr>
            <p:ph idx="1"/>
          </p:nvPr>
        </p:nvSpPr>
        <p:spPr/>
        <p:txBody>
          <a:bodyPr/>
          <a:lstStyle/>
          <a:p>
            <a:r>
              <a:rPr lang="en-IN" dirty="0"/>
              <a:t>Step2: Data Collection</a:t>
            </a:r>
          </a:p>
          <a:p>
            <a:r>
              <a:rPr lang="en-IN" sz="1600" dirty="0"/>
              <a:t>Data was given with the problem statement so moving to next steps.</a:t>
            </a:r>
          </a:p>
          <a:p>
            <a:r>
              <a:rPr lang="en-IN" sz="1600" dirty="0"/>
              <a:t>The use of pipelines build-up is started with imports of some basic libraries that are needed throughout the case. This includes Pandas  and NumPy for data handling and processing as well as Matplotlib and Seaborn for visualization.</a:t>
            </a:r>
          </a:p>
          <a:p>
            <a:r>
              <a:rPr lang="en-IN" sz="1600" dirty="0"/>
              <a:t>In the local folder data was there, so read the Jupyter-notebook and stored in a Pandas Data Frame.</a:t>
            </a:r>
          </a:p>
          <a:p>
            <a:endParaRPr lang="en-IN" sz="1600" dirty="0"/>
          </a:p>
        </p:txBody>
      </p:sp>
      <p:pic>
        <p:nvPicPr>
          <p:cNvPr id="7" name="Picture 6">
            <a:extLst>
              <a:ext uri="{FF2B5EF4-FFF2-40B4-BE49-F238E27FC236}">
                <a16:creationId xmlns:a16="http://schemas.microsoft.com/office/drawing/2014/main" id="{ED042A89-AB0D-05FC-2889-1F06F8B9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362" y="5096407"/>
            <a:ext cx="6957663" cy="480102"/>
          </a:xfrm>
          <a:prstGeom prst="rect">
            <a:avLst/>
          </a:prstGeom>
        </p:spPr>
      </p:pic>
    </p:spTree>
    <p:extLst>
      <p:ext uri="{BB962C8B-B14F-4D97-AF65-F5344CB8AC3E}">
        <p14:creationId xmlns:p14="http://schemas.microsoft.com/office/powerpoint/2010/main" val="190618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sp>
        <p:nvSpPr>
          <p:cNvPr id="3" name="Content Placeholder 2">
            <a:extLst>
              <a:ext uri="{FF2B5EF4-FFF2-40B4-BE49-F238E27FC236}">
                <a16:creationId xmlns:a16="http://schemas.microsoft.com/office/drawing/2014/main" id="{88A4BC45-677D-C703-5805-7AD1A2BEAFDB}"/>
              </a:ext>
            </a:extLst>
          </p:cNvPr>
          <p:cNvSpPr>
            <a:spLocks noGrp="1"/>
          </p:cNvSpPr>
          <p:nvPr>
            <p:ph idx="1"/>
          </p:nvPr>
        </p:nvSpPr>
        <p:spPr/>
        <p:txBody>
          <a:bodyPr/>
          <a:lstStyle/>
          <a:p>
            <a:r>
              <a:rPr lang="en-IN" dirty="0"/>
              <a:t>Step3: Exploratory Data Analysis</a:t>
            </a:r>
          </a:p>
          <a:p>
            <a:r>
              <a:rPr lang="en-IN" sz="1600" dirty="0"/>
              <a:t>After data collection, several steps are carried out to explore the data. Goal of this step is to got an understanding of the data  structure, conduct initial pre-processing, clean the data, identify patterns and inconsistencies in the data, build and validate hypothesis.</a:t>
            </a:r>
          </a:p>
          <a:p>
            <a:r>
              <a:rPr lang="en-IN" sz="2000" dirty="0"/>
              <a:t>Understanding</a:t>
            </a:r>
          </a:p>
          <a:p>
            <a:endParaRPr lang="en-IN" sz="1600" dirty="0"/>
          </a:p>
        </p:txBody>
      </p:sp>
      <p:pic>
        <p:nvPicPr>
          <p:cNvPr id="5" name="Picture 4" descr="A picture containing text&#10;&#10;Description automatically generated">
            <a:extLst>
              <a:ext uri="{FF2B5EF4-FFF2-40B4-BE49-F238E27FC236}">
                <a16:creationId xmlns:a16="http://schemas.microsoft.com/office/drawing/2014/main" id="{9F2865E4-BE47-91E1-84F0-F86044C72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300" y="4014689"/>
            <a:ext cx="6004353" cy="1997226"/>
          </a:xfrm>
          <a:prstGeom prst="rect">
            <a:avLst/>
          </a:prstGeom>
        </p:spPr>
      </p:pic>
    </p:spTree>
    <p:extLst>
      <p:ext uri="{BB962C8B-B14F-4D97-AF65-F5344CB8AC3E}">
        <p14:creationId xmlns:p14="http://schemas.microsoft.com/office/powerpoint/2010/main" val="219323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pic>
        <p:nvPicPr>
          <p:cNvPr id="5" name="Content Placeholder 4" descr="Table&#10;&#10;Description automatically generated">
            <a:extLst>
              <a:ext uri="{FF2B5EF4-FFF2-40B4-BE49-F238E27FC236}">
                <a16:creationId xmlns:a16="http://schemas.microsoft.com/office/drawing/2014/main" id="{EE50EE0F-7276-7A7B-F715-E3C7BD30DA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9197" y="2736705"/>
            <a:ext cx="3055610" cy="3262313"/>
          </a:xfrm>
        </p:spPr>
      </p:pic>
    </p:spTree>
    <p:extLst>
      <p:ext uri="{BB962C8B-B14F-4D97-AF65-F5344CB8AC3E}">
        <p14:creationId xmlns:p14="http://schemas.microsoft.com/office/powerpoint/2010/main" val="421191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F4E9-75FB-AEB6-02CC-3C40F3C94563}"/>
              </a:ext>
            </a:extLst>
          </p:cNvPr>
          <p:cNvSpPr>
            <a:spLocks noGrp="1"/>
          </p:cNvSpPr>
          <p:nvPr>
            <p:ph type="title"/>
          </p:nvPr>
        </p:nvSpPr>
        <p:spPr/>
        <p:txBody>
          <a:bodyPr/>
          <a:lstStyle/>
          <a:p>
            <a:r>
              <a:rPr lang="en-IN" dirty="0"/>
              <a:t>Telco Customer Churn</a:t>
            </a:r>
          </a:p>
        </p:txBody>
      </p:sp>
      <p:pic>
        <p:nvPicPr>
          <p:cNvPr id="5" name="Content Placeholder 4" descr="Table&#10;&#10;Description automatically generated">
            <a:extLst>
              <a:ext uri="{FF2B5EF4-FFF2-40B4-BE49-F238E27FC236}">
                <a16:creationId xmlns:a16="http://schemas.microsoft.com/office/drawing/2014/main" id="{94AA9B7A-07AE-614B-C6C6-6D235BA834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1998" y="2749550"/>
            <a:ext cx="6300667" cy="3262313"/>
          </a:xfrm>
        </p:spPr>
      </p:pic>
    </p:spTree>
    <p:extLst>
      <p:ext uri="{BB962C8B-B14F-4D97-AF65-F5344CB8AC3E}">
        <p14:creationId xmlns:p14="http://schemas.microsoft.com/office/powerpoint/2010/main" val="3615390028"/>
      </p:ext>
    </p:extLst>
  </p:cSld>
  <p:clrMapOvr>
    <a:masterClrMapping/>
  </p:clrMapOvr>
</p:sld>
</file>

<file path=ppt/theme/theme1.xml><?xml version="1.0" encoding="utf-8"?>
<a:theme xmlns:a="http://schemas.openxmlformats.org/drawingml/2006/main" name="Bevel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467</TotalTime>
  <Words>446</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Bierstadt</vt:lpstr>
      <vt:lpstr>BevelVTI</vt:lpstr>
      <vt:lpstr>CAPSTONE PROJECT </vt:lpstr>
      <vt:lpstr>Telco Customer Churn</vt:lpstr>
      <vt:lpstr>Telco Customer Churn</vt:lpstr>
      <vt:lpstr>Telco Customer Churn</vt:lpstr>
      <vt:lpstr>Telco Customer Churn</vt:lpstr>
      <vt:lpstr>Telco Customer Churn</vt:lpstr>
      <vt:lpstr>Telco Customer Churn</vt:lpstr>
      <vt:lpstr>Telco Customer Churn</vt:lpstr>
      <vt:lpstr>Telco Customer Churn</vt:lpstr>
      <vt:lpstr>Telco Customer Churn</vt:lpstr>
      <vt:lpstr>Telco Customer Churn</vt:lpstr>
      <vt:lpstr>Telco Customer Churn</vt:lpstr>
      <vt:lpstr>Telco Customer Churn</vt:lpstr>
      <vt:lpstr>Telco Customer Churn</vt:lpstr>
      <vt:lpstr>Telco Customer Churn</vt:lpstr>
      <vt:lpstr>Telco Customer Churn</vt:lpstr>
      <vt:lpstr>Telco Customer Churn</vt:lpstr>
      <vt:lpstr>Telco Customer Churn</vt:lpstr>
      <vt:lpstr>Telco Customer Churn</vt:lpstr>
      <vt:lpstr>Telco Customer Churn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Reddappa Mr</dc:creator>
  <cp:lastModifiedBy>Reddappa Mr</cp:lastModifiedBy>
  <cp:revision>5</cp:revision>
  <dcterms:created xsi:type="dcterms:W3CDTF">2023-04-01T04:57:13Z</dcterms:created>
  <dcterms:modified xsi:type="dcterms:W3CDTF">2023-04-02T03:36:51Z</dcterms:modified>
</cp:coreProperties>
</file>