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7" r:id="rId2"/>
    <p:sldId id="259" r:id="rId3"/>
    <p:sldId id="258" r:id="rId4"/>
    <p:sldId id="301" r:id="rId5"/>
    <p:sldId id="302" r:id="rId6"/>
    <p:sldId id="303" r:id="rId7"/>
    <p:sldId id="305" r:id="rId8"/>
    <p:sldId id="306" r:id="rId9"/>
    <p:sldId id="307" r:id="rId10"/>
    <p:sldId id="308" r:id="rId11"/>
    <p:sldId id="309" r:id="rId12"/>
    <p:sldId id="310" r:id="rId13"/>
    <p:sldId id="311" r:id="rId14"/>
    <p:sldId id="278" r:id="rId15"/>
  </p:sldIdLst>
  <p:sldSz cx="9144000" cy="5143500" type="screen16x9"/>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9pPr>
  </p:defaultTextStyle>
  <p:extLst>
    <p:ext uri="{EFAFB233-063F-42B5-8137-9DF3F51BA10A}">
      <p15:sldGuideLst xmlns:p15="http://schemas.microsoft.com/office/powerpoint/2012/main">
        <p15:guide id="1" orient="horz" pos="164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AAC801-4B59-A454-196D-0BD7F6B0778E}" v="71" dt="2023-03-11T06:32:41.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20" d="100"/>
          <a:sy n="120" d="100"/>
        </p:scale>
        <p:origin x="-135" y="-45"/>
      </p:cViewPr>
      <p:guideLst>
        <p:guide orient="horz" pos="164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itchFamily="34" charset="0"/>
                <a:ea typeface="SimSun" pitchFamily="2" charset="-122"/>
                <a:cs typeface="+mn-cs"/>
              </a:rPr>
              <a:t>2023/3/13</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itchFamily="34" charset="0"/>
                <a:ea typeface="SimSun"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itchFamily="34" charset="0"/>
                <a:ea typeface="SimSun" pitchFamily="2" charset="-122"/>
                <a:cs typeface="+mn-cs"/>
              </a:rPr>
              <a:t>2023/3/13</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itchFamily="34" charset="0"/>
                <a:ea typeface="SimSun"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8" name="Footer Placeholder 7"/>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Footer Placeholder 3"/>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3" name="Footer Placeholder 2"/>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a:ln>
                <a:noFill/>
              </a:ln>
              <a:solidFill>
                <a:srgbClr val="FFFFFF"/>
              </a:solidFill>
              <a:effectLst/>
              <a:uLnTx/>
              <a:uFillTx/>
              <a:latin typeface="Calibri" pitchFamily="34" charset="0"/>
              <a:ea typeface="Microsoft YaHei"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itchFamily="34" charset="-122"/>
              </a:defRPr>
            </a:lvl1p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2pPr>
      <a:lvl3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3pPr>
      <a:lvl4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4pPr>
      <a:lvl5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5pPr>
      <a:lvl6pPr marL="4572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6pPr>
      <a:lvl7pPr marL="9144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7pPr>
      <a:lvl8pPr marL="13716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8pPr>
      <a:lvl9pPr marL="18288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06" name="矩形 391"/>
            <p:cNvSpPr/>
            <p:nvPr/>
          </p:nvSpPr>
          <p:spPr>
            <a:xfrm>
              <a:off x="734486" y="180836"/>
              <a:ext cx="5313384" cy="645122"/>
            </a:xfrm>
            <a:prstGeom prst="rect">
              <a:avLst/>
            </a:prstGeom>
            <a:noFill/>
            <a:ln w="9525">
              <a:noFill/>
            </a:ln>
          </p:spPr>
          <p:txBody>
            <a:bodyPr wrap="none" anchor="t" anchorCtr="0">
              <a:spAutoFit/>
            </a:bodyPr>
            <a:lstStyle/>
            <a:p>
              <a:r>
                <a:rPr lang="en-US" altLang="zh-CN" sz="3600" b="1" dirty="0">
                  <a:solidFill>
                    <a:schemeClr val="bg1"/>
                  </a:solidFill>
                  <a:latin typeface="Microsoft YaHei" pitchFamily="34" charset="-122"/>
                  <a:ea typeface="Microsoft YaHei" pitchFamily="34" charset="-122"/>
                </a:rPr>
                <a:t>9099-Capstone Project</a:t>
              </a:r>
            </a:p>
          </p:txBody>
        </p:sp>
      </p:grpSp>
      <p:grpSp>
        <p:nvGrpSpPr>
          <p:cNvPr id="4107" name="Group 12"/>
          <p:cNvGrpSpPr/>
          <p:nvPr/>
        </p:nvGrpSpPr>
        <p:grpSpPr>
          <a:xfrm>
            <a:off x="735013" y="2112963"/>
            <a:ext cx="8408987" cy="574675"/>
            <a:chOff x="0" y="0"/>
            <a:chExt cx="8409514" cy="576002"/>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11" name="矩形 402"/>
            <p:cNvSpPr/>
            <p:nvPr/>
          </p:nvSpPr>
          <p:spPr>
            <a:xfrm>
              <a:off x="679769" y="78421"/>
              <a:ext cx="1497424" cy="399701"/>
            </a:xfrm>
            <a:prstGeom prst="rect">
              <a:avLst/>
            </a:prstGeom>
            <a:noFill/>
            <a:ln w="9525">
              <a:noFill/>
            </a:ln>
          </p:spPr>
          <p:txBody>
            <a:bodyPr wrap="none" anchor="t" anchorCtr="0">
              <a:spAutoFit/>
            </a:bodyPr>
            <a:lstStyle/>
            <a:p>
              <a:r>
                <a:rPr lang="en-US" altLang="zh-CN" sz="2000" dirty="0">
                  <a:solidFill>
                    <a:srgbClr val="7F6000"/>
                  </a:solidFill>
                  <a:latin typeface="Microsoft YaHei" pitchFamily="34" charset="-122"/>
                  <a:ea typeface="Microsoft YaHei" pitchFamily="34" charset="-122"/>
                </a:rPr>
                <a:t>Hackathon</a:t>
              </a:r>
            </a:p>
          </p:txBody>
        </p:sp>
      </p:gr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Please ensure that your submission is complete in all aspects. </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Multiple submission is not accepted.</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We strongly recommend </a:t>
            </a:r>
            <a:r>
              <a:rPr lang="en-US" altLang="en-IN" sz="1600" dirty="0">
                <a:solidFill>
                  <a:srgbClr val="FF0000"/>
                </a:solidFill>
                <a:latin typeface="Georgia Regular" panose="02040502050405020303" charset="0"/>
                <a:cs typeface="Georgia Regular" panose="02040502050405020303" charset="0"/>
                <a:sym typeface="+mn-ea"/>
              </a:rPr>
              <a:t>you to submit at least 60 minutes before</a:t>
            </a:r>
            <a:r>
              <a:rPr lang="en-US" altLang="en-IN" sz="1600" dirty="0">
                <a:latin typeface="Georgia Regular" panose="02040502050405020303" charset="0"/>
                <a:cs typeface="Georgia Regular" panose="02040502050405020303" charset="0"/>
                <a:sym typeface="+mn-ea"/>
              </a:rPr>
              <a:t> your deadline.</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Students need to attempt and submit the project well before time and do not wait for the last-minute submission.</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Do not refresh the page, press back button or any navigation key during upload process.</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061210"/>
          </a:xfrm>
          <a:prstGeom prst="rect">
            <a:avLst/>
          </a:prstGeom>
          <a:noFill/>
          <a:ln w="9525">
            <a:noFill/>
          </a:ln>
        </p:spPr>
        <p:txBody>
          <a:bodyPr wrap="square" anchor="t" anchorCtr="0">
            <a:spAutoFit/>
          </a:bodyPr>
          <a:lstStyle/>
          <a:p>
            <a:pPr marL="285750" marR="0" indent="-285750" algn="just">
              <a:lnSpc>
                <a:spcPct val="20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If a student fails to submit project for any reason whatsoever – no request to resubmit the project again would be considered.</a:t>
            </a:r>
            <a:endParaRPr lang="en-US" altLang="en-IN" sz="1600" dirty="0">
              <a:latin typeface="Georgia Regular" panose="02040502050405020303" charset="0"/>
              <a:cs typeface="Georgia Regular" panose="02040502050405020303" charset="0"/>
            </a:endParaRPr>
          </a:p>
          <a:p>
            <a:pPr marL="285750" marR="0" indent="-285750" algn="just">
              <a:lnSpc>
                <a:spcPct val="20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Result of project will not be displayed immediately.  It would be notified separately when the results will be displayed.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Students must ensure there is proper internet connectivity at their side while uploading the project file. </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Any sort of disruption like Power failure any other IT issues faced at student side during submission will not be consider.</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There will be no deadline extension so please make sure to submit before the deadline.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434115"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Assessment Scheme</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Presentation should be prepared by each student relavant to the project and should present in front of the panel.</a:t>
            </a: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Presentation should include relavant screenshots of the development and deployment lifecycle.</a:t>
            </a: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Capstone will be assessed based on the submission ( development, deployment )and viva.</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8"/>
          <p:cNvSpPr/>
          <p:nvPr/>
        </p:nvSpPr>
        <p:spPr>
          <a:xfrm flipH="1">
            <a:off x="7629525" y="0"/>
            <a:ext cx="576263" cy="233521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02" name="矩形 3"/>
          <p:cNvSpPr/>
          <p:nvPr/>
        </p:nvSpPr>
        <p:spPr>
          <a:xfrm>
            <a:off x="857250" y="2335213"/>
            <a:ext cx="900113" cy="2808287"/>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25603" name="Group 4"/>
          <p:cNvGrpSpPr/>
          <p:nvPr/>
        </p:nvGrpSpPr>
        <p:grpSpPr>
          <a:xfrm>
            <a:off x="857250" y="1431925"/>
            <a:ext cx="8286750" cy="901700"/>
            <a:chOff x="0" y="0"/>
            <a:chExt cx="8286663" cy="902064"/>
          </a:xfrm>
        </p:grpSpPr>
        <p:grpSp>
          <p:nvGrpSpPr>
            <p:cNvPr id="25604" name="Group 5"/>
            <p:cNvGrpSpPr/>
            <p:nvPr/>
          </p:nvGrpSpPr>
          <p:grpSpPr>
            <a:xfrm>
              <a:off x="0" y="0"/>
              <a:ext cx="8286663" cy="902064"/>
              <a:chOff x="0" y="0"/>
              <a:chExt cx="8286663" cy="902064"/>
            </a:xfrm>
          </p:grpSpPr>
          <p:sp>
            <p:nvSpPr>
              <p:cNvPr id="25605" name="矩形 4"/>
              <p:cNvSpPr/>
              <p:nvPr/>
            </p:nvSpPr>
            <p:spPr>
              <a:xfrm>
                <a:off x="900001" y="2064"/>
                <a:ext cx="7386662" cy="90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06" name="直角三角形 5"/>
              <p:cNvSpPr/>
              <p:nvPr/>
            </p:nvSpPr>
            <p:spPr>
              <a:xfrm rot="-5400000">
                <a:off x="0" y="0"/>
                <a:ext cx="900000" cy="90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25607" name="矩形 6"/>
            <p:cNvSpPr/>
            <p:nvPr/>
          </p:nvSpPr>
          <p:spPr>
            <a:xfrm>
              <a:off x="1056721" y="156583"/>
              <a:ext cx="2751459" cy="584775"/>
            </a:xfrm>
            <a:prstGeom prst="rect">
              <a:avLst/>
            </a:prstGeom>
            <a:noFill/>
            <a:ln w="9525">
              <a:noFill/>
            </a:ln>
          </p:spPr>
          <p:txBody>
            <a:bodyPr wrap="none" anchor="t" anchorCtr="0">
              <a:spAutoFit/>
            </a:bodyPr>
            <a:lstStyle/>
            <a:p>
              <a:r>
                <a:rPr lang="en-US" altLang="zh-CN" sz="3200" b="1" dirty="0">
                  <a:solidFill>
                    <a:schemeClr val="bg1"/>
                  </a:solidFill>
                  <a:latin typeface="Microsoft YaHei" pitchFamily="34" charset="-122"/>
                  <a:ea typeface="Microsoft YaHei" pitchFamily="34" charset="-122"/>
                </a:rPr>
                <a:t>THANK YOU</a:t>
              </a:r>
              <a:endParaRPr lang="zh-CN" altLang="en-US" sz="3200" b="1" dirty="0">
                <a:solidFill>
                  <a:schemeClr val="bg1"/>
                </a:solidFill>
                <a:latin typeface="Microsoft YaHei" pitchFamily="34" charset="-122"/>
                <a:ea typeface="Microsoft YaHei" pitchFamily="34" charset="-122"/>
              </a:endParaRPr>
            </a:p>
          </p:txBody>
        </p:sp>
      </p:grpSp>
      <p:grpSp>
        <p:nvGrpSpPr>
          <p:cNvPr id="25609" name="Group 10"/>
          <p:cNvGrpSpPr/>
          <p:nvPr/>
        </p:nvGrpSpPr>
        <p:grpSpPr>
          <a:xfrm>
            <a:off x="0" y="2329180"/>
            <a:ext cx="8206105" cy="577850"/>
            <a:chOff x="0" y="0"/>
            <a:chExt cx="8205524" cy="578062"/>
          </a:xfrm>
        </p:grpSpPr>
        <p:sp>
          <p:nvSpPr>
            <p:cNvPr id="25610" name="直角三角形 7"/>
            <p:cNvSpPr/>
            <p:nvPr/>
          </p:nvSpPr>
          <p:spPr>
            <a:xfrm rot="-10800000" flipH="1">
              <a:off x="7629524" y="2062"/>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11" name="矩形 9"/>
            <p:cNvSpPr/>
            <p:nvPr/>
          </p:nvSpPr>
          <p:spPr>
            <a:xfrm flipH="1">
              <a:off x="0" y="0"/>
              <a:ext cx="7629523"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 name="Group 2"/>
          <p:cNvGrpSpPr/>
          <p:nvPr/>
        </p:nvGrpSpPr>
        <p:grpSpPr>
          <a:xfrm>
            <a:off x="514350" y="1079500"/>
            <a:ext cx="3790950" cy="990600"/>
            <a:chOff x="0" y="0"/>
            <a:chExt cx="3792131" cy="989477"/>
          </a:xfrm>
        </p:grpSpPr>
        <p:grpSp>
          <p:nvGrpSpPr>
            <p:cNvPr id="7170" name="Group 3"/>
            <p:cNvGrpSpPr/>
            <p:nvPr/>
          </p:nvGrpSpPr>
          <p:grpSpPr>
            <a:xfrm>
              <a:off x="552131" y="200619"/>
              <a:ext cx="3240000" cy="788858"/>
              <a:chOff x="0" y="0"/>
              <a:chExt cx="3240000" cy="788858"/>
            </a:xfrm>
          </p:grpSpPr>
          <p:grpSp>
            <p:nvGrpSpPr>
              <p:cNvPr id="7171" name="Group 4"/>
              <p:cNvGrpSpPr/>
              <p:nvPr/>
            </p:nvGrpSpPr>
            <p:grpSpPr>
              <a:xfrm flipV="1">
                <a:off x="0" y="68857"/>
                <a:ext cx="3240000" cy="432000"/>
                <a:chOff x="0" y="0"/>
                <a:chExt cx="5525400" cy="736719"/>
              </a:xfrm>
            </p:grpSpPr>
            <p:sp>
              <p:nvSpPr>
                <p:cNvPr id="7172" name="矩形 2"/>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3" name="直角三角形 3"/>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174" name="Group 7"/>
              <p:cNvGrpSpPr/>
              <p:nvPr/>
            </p:nvGrpSpPr>
            <p:grpSpPr>
              <a:xfrm>
                <a:off x="0" y="0"/>
                <a:ext cx="3240000" cy="788858"/>
                <a:chOff x="0" y="0"/>
                <a:chExt cx="3240000" cy="788858"/>
              </a:xfrm>
            </p:grpSpPr>
            <p:sp>
              <p:nvSpPr>
                <p:cNvPr id="7175" name="直角三角形 5"/>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6" name="矩形 6"/>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7" name="矩形 13"/>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178" name="矩形 1"/>
            <p:cNvSpPr/>
            <p:nvPr/>
          </p:nvSpPr>
          <p:spPr>
            <a:xfrm>
              <a:off x="590230" y="331589"/>
              <a:ext cx="1172575"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OBJECTIVE</a:t>
              </a:r>
            </a:p>
          </p:txBody>
        </p:sp>
        <p:sp>
          <p:nvSpPr>
            <p:cNvPr id="7180" name="文本框 16"/>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1</a:t>
              </a:r>
              <a:endParaRPr lang="zh-CN" altLang="en-US" sz="5400" dirty="0">
                <a:solidFill>
                  <a:srgbClr val="A6A6A6"/>
                </a:solidFill>
                <a:latin typeface="Microsoft YaHei" pitchFamily="34" charset="-122"/>
                <a:ea typeface="Microsoft YaHei" pitchFamily="34" charset="-122"/>
              </a:endParaRPr>
            </a:p>
          </p:txBody>
        </p:sp>
      </p:grpSp>
      <p:grpSp>
        <p:nvGrpSpPr>
          <p:cNvPr id="7181" name="Group 14"/>
          <p:cNvGrpSpPr/>
          <p:nvPr/>
        </p:nvGrpSpPr>
        <p:grpSpPr>
          <a:xfrm>
            <a:off x="0" y="0"/>
            <a:ext cx="9144000" cy="711200"/>
            <a:chOff x="0" y="0"/>
            <a:chExt cx="9144001" cy="711548"/>
          </a:xfrm>
        </p:grpSpPr>
        <p:grpSp>
          <p:nvGrpSpPr>
            <p:cNvPr id="7182" name="Group 15"/>
            <p:cNvGrpSpPr/>
            <p:nvPr/>
          </p:nvGrpSpPr>
          <p:grpSpPr>
            <a:xfrm>
              <a:off x="0" y="0"/>
              <a:ext cx="9144001" cy="711548"/>
              <a:chOff x="0" y="0"/>
              <a:chExt cx="9144001" cy="711548"/>
            </a:xfrm>
          </p:grpSpPr>
          <p:sp>
            <p:nvSpPr>
              <p:cNvPr id="7183" name="矩形 178"/>
              <p:cNvSpPr/>
              <p:nvPr/>
            </p:nvSpPr>
            <p:spPr>
              <a:xfrm flipH="1">
                <a:off x="0" y="133902"/>
                <a:ext cx="9144001" cy="144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7184" name="Group 17"/>
              <p:cNvGrpSpPr/>
              <p:nvPr/>
            </p:nvGrpSpPr>
            <p:grpSpPr>
              <a:xfrm flipV="1">
                <a:off x="2896975" y="0"/>
                <a:ext cx="3384000" cy="711548"/>
                <a:chOff x="0" y="0"/>
                <a:chExt cx="5770972" cy="1324512"/>
              </a:xfrm>
            </p:grpSpPr>
            <p:sp>
              <p:nvSpPr>
                <p:cNvPr id="7185" name="矩形 175"/>
                <p:cNvSpPr/>
                <p:nvPr/>
              </p:nvSpPr>
              <p:spPr>
                <a:xfrm flipV="1">
                  <a:off x="736720" y="0"/>
                  <a:ext cx="4297533" cy="804146"/>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6" name="直角三角形 176"/>
                <p:cNvSpPr/>
                <p:nvPr/>
              </p:nvSpPr>
              <p:spPr>
                <a:xfrm>
                  <a:off x="5034252" y="0"/>
                  <a:ext cx="736720" cy="804146"/>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7" name="矩形 177"/>
                <p:cNvSpPr/>
                <p:nvPr/>
              </p:nvSpPr>
              <p:spPr>
                <a:xfrm flipV="1">
                  <a:off x="5034252" y="1076858"/>
                  <a:ext cx="736720" cy="247653"/>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8" name="直角三角形 179"/>
                <p:cNvSpPr/>
                <p:nvPr/>
              </p:nvSpPr>
              <p:spPr>
                <a:xfrm flipH="1">
                  <a:off x="0" y="0"/>
                  <a:ext cx="736720" cy="804146"/>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9" name="矩形 180"/>
                <p:cNvSpPr/>
                <p:nvPr/>
              </p:nvSpPr>
              <p:spPr>
                <a:xfrm flipV="1">
                  <a:off x="0" y="805744"/>
                  <a:ext cx="736720" cy="518768"/>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190" name="矩形 182"/>
            <p:cNvSpPr/>
            <p:nvPr/>
          </p:nvSpPr>
          <p:spPr>
            <a:xfrm>
              <a:off x="3946651" y="326271"/>
              <a:ext cx="1284647" cy="338554"/>
            </a:xfrm>
            <a:prstGeom prst="rect">
              <a:avLst/>
            </a:prstGeom>
            <a:noFill/>
            <a:ln w="9525">
              <a:noFill/>
            </a:ln>
          </p:spPr>
          <p:txBody>
            <a:bodyPr wrap="none" anchor="t" anchorCtr="0">
              <a:spAutoFit/>
            </a:bodyPr>
            <a:lstStyle/>
            <a:p>
              <a:r>
                <a:rPr lang="en-US" altLang="zh-CN" sz="1600" dirty="0">
                  <a:solidFill>
                    <a:schemeClr val="bg1"/>
                  </a:solidFill>
                  <a:latin typeface="Microsoft YaHei" pitchFamily="34" charset="-122"/>
                  <a:ea typeface="Microsoft YaHei" pitchFamily="34" charset="-122"/>
                </a:rPr>
                <a:t>CONTENTS</a:t>
              </a:r>
              <a:endParaRPr lang="zh-CN" altLang="en-US" sz="1600" dirty="0">
                <a:solidFill>
                  <a:schemeClr val="bg1"/>
                </a:solidFill>
                <a:latin typeface="Microsoft YaHei" pitchFamily="34" charset="-122"/>
                <a:ea typeface="Microsoft YaHei" pitchFamily="34" charset="-122"/>
              </a:endParaRPr>
            </a:p>
          </p:txBody>
        </p:sp>
      </p:grpSp>
      <p:grpSp>
        <p:nvGrpSpPr>
          <p:cNvPr id="7191" name="Group 24"/>
          <p:cNvGrpSpPr/>
          <p:nvPr/>
        </p:nvGrpSpPr>
        <p:grpSpPr>
          <a:xfrm>
            <a:off x="514350" y="2298700"/>
            <a:ext cx="3790950" cy="990600"/>
            <a:chOff x="0" y="0"/>
            <a:chExt cx="3792131" cy="989477"/>
          </a:xfrm>
        </p:grpSpPr>
        <p:grpSp>
          <p:nvGrpSpPr>
            <p:cNvPr id="7192" name="Group 25"/>
            <p:cNvGrpSpPr/>
            <p:nvPr/>
          </p:nvGrpSpPr>
          <p:grpSpPr>
            <a:xfrm>
              <a:off x="552131" y="200619"/>
              <a:ext cx="3240000" cy="788858"/>
              <a:chOff x="0" y="0"/>
              <a:chExt cx="3240000" cy="788858"/>
            </a:xfrm>
          </p:grpSpPr>
          <p:grpSp>
            <p:nvGrpSpPr>
              <p:cNvPr id="7193" name="Group 26"/>
              <p:cNvGrpSpPr/>
              <p:nvPr/>
            </p:nvGrpSpPr>
            <p:grpSpPr>
              <a:xfrm flipV="1">
                <a:off x="0" y="68857"/>
                <a:ext cx="3240000" cy="432000"/>
                <a:chOff x="0" y="0"/>
                <a:chExt cx="5525400" cy="736719"/>
              </a:xfrm>
            </p:grpSpPr>
            <p:sp>
              <p:nvSpPr>
                <p:cNvPr id="7194" name="矩形 105"/>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5" name="直角三角形 106"/>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196" name="Group 29"/>
              <p:cNvGrpSpPr/>
              <p:nvPr/>
            </p:nvGrpSpPr>
            <p:grpSpPr>
              <a:xfrm>
                <a:off x="0" y="0"/>
                <a:ext cx="3240000" cy="788858"/>
                <a:chOff x="0" y="0"/>
                <a:chExt cx="3240000" cy="788858"/>
              </a:xfrm>
            </p:grpSpPr>
            <p:sp>
              <p:nvSpPr>
                <p:cNvPr id="7197" name="直角三角形 102"/>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8" name="矩形 103"/>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9" name="矩形 104"/>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00" name="矩形 107"/>
            <p:cNvSpPr/>
            <p:nvPr/>
          </p:nvSpPr>
          <p:spPr>
            <a:xfrm>
              <a:off x="590230" y="331589"/>
              <a:ext cx="2215570"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PROBLEM STATEMENT</a:t>
              </a:r>
            </a:p>
          </p:txBody>
        </p:sp>
        <p:sp>
          <p:nvSpPr>
            <p:cNvPr id="7202" name="文本框 109"/>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2</a:t>
              </a:r>
              <a:endParaRPr lang="zh-CN" altLang="en-US" sz="5400" dirty="0">
                <a:solidFill>
                  <a:srgbClr val="A6A6A6"/>
                </a:solidFill>
                <a:latin typeface="Microsoft YaHei" pitchFamily="34" charset="-122"/>
                <a:ea typeface="Microsoft YaHei" pitchFamily="34" charset="-122"/>
              </a:endParaRPr>
            </a:p>
          </p:txBody>
        </p:sp>
      </p:grpSp>
      <p:grpSp>
        <p:nvGrpSpPr>
          <p:cNvPr id="7203" name="Group 36"/>
          <p:cNvGrpSpPr/>
          <p:nvPr/>
        </p:nvGrpSpPr>
        <p:grpSpPr>
          <a:xfrm>
            <a:off x="519113" y="3517900"/>
            <a:ext cx="3792537" cy="990600"/>
            <a:chOff x="0" y="0"/>
            <a:chExt cx="3792131" cy="989477"/>
          </a:xfrm>
        </p:grpSpPr>
        <p:grpSp>
          <p:nvGrpSpPr>
            <p:cNvPr id="7204" name="Group 37"/>
            <p:cNvGrpSpPr/>
            <p:nvPr/>
          </p:nvGrpSpPr>
          <p:grpSpPr>
            <a:xfrm>
              <a:off x="552131" y="200619"/>
              <a:ext cx="3240000" cy="788858"/>
              <a:chOff x="0" y="0"/>
              <a:chExt cx="3240000" cy="788858"/>
            </a:xfrm>
          </p:grpSpPr>
          <p:grpSp>
            <p:nvGrpSpPr>
              <p:cNvPr id="7205" name="Group 38"/>
              <p:cNvGrpSpPr/>
              <p:nvPr/>
            </p:nvGrpSpPr>
            <p:grpSpPr>
              <a:xfrm flipV="1">
                <a:off x="0" y="68857"/>
                <a:ext cx="3240000" cy="432000"/>
                <a:chOff x="0" y="0"/>
                <a:chExt cx="5525400" cy="736719"/>
              </a:xfrm>
            </p:grpSpPr>
            <p:sp>
              <p:nvSpPr>
                <p:cNvPr id="7206" name="矩形 116"/>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07" name="直角三角形 117"/>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08" name="Group 41"/>
              <p:cNvGrpSpPr/>
              <p:nvPr/>
            </p:nvGrpSpPr>
            <p:grpSpPr>
              <a:xfrm>
                <a:off x="0" y="0"/>
                <a:ext cx="3240000" cy="788858"/>
                <a:chOff x="0" y="0"/>
                <a:chExt cx="3240000" cy="788858"/>
              </a:xfrm>
            </p:grpSpPr>
            <p:sp>
              <p:nvSpPr>
                <p:cNvPr id="7209" name="直角三角形 113"/>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0" name="矩形 114"/>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1" name="矩形 115"/>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12" name="矩形 118"/>
            <p:cNvSpPr/>
            <p:nvPr/>
          </p:nvSpPr>
          <p:spPr>
            <a:xfrm>
              <a:off x="590230" y="331589"/>
              <a:ext cx="2594332"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SOLUTION REQUIREMENTS</a:t>
              </a:r>
            </a:p>
          </p:txBody>
        </p:sp>
        <p:sp>
          <p:nvSpPr>
            <p:cNvPr id="7214" name="文本框 120"/>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3</a:t>
              </a:r>
              <a:endParaRPr lang="zh-CN" altLang="en-US" sz="5400" dirty="0">
                <a:solidFill>
                  <a:srgbClr val="A6A6A6"/>
                </a:solidFill>
                <a:latin typeface="Microsoft YaHei" pitchFamily="34" charset="-122"/>
                <a:ea typeface="Microsoft YaHei" pitchFamily="34" charset="-122"/>
              </a:endParaRPr>
            </a:p>
          </p:txBody>
        </p:sp>
      </p:grpSp>
      <p:grpSp>
        <p:nvGrpSpPr>
          <p:cNvPr id="7215" name="Group 48"/>
          <p:cNvGrpSpPr/>
          <p:nvPr/>
        </p:nvGrpSpPr>
        <p:grpSpPr>
          <a:xfrm>
            <a:off x="4699000" y="1076325"/>
            <a:ext cx="3790950" cy="990600"/>
            <a:chOff x="0" y="0"/>
            <a:chExt cx="3792131" cy="989477"/>
          </a:xfrm>
        </p:grpSpPr>
        <p:grpSp>
          <p:nvGrpSpPr>
            <p:cNvPr id="7216" name="Group 49"/>
            <p:cNvGrpSpPr/>
            <p:nvPr/>
          </p:nvGrpSpPr>
          <p:grpSpPr>
            <a:xfrm>
              <a:off x="552131" y="200619"/>
              <a:ext cx="3240000" cy="788858"/>
              <a:chOff x="0" y="0"/>
              <a:chExt cx="3240000" cy="788858"/>
            </a:xfrm>
          </p:grpSpPr>
          <p:grpSp>
            <p:nvGrpSpPr>
              <p:cNvPr id="7217" name="Group 50"/>
              <p:cNvGrpSpPr/>
              <p:nvPr/>
            </p:nvGrpSpPr>
            <p:grpSpPr>
              <a:xfrm flipV="1">
                <a:off x="0" y="68857"/>
                <a:ext cx="3240000" cy="432000"/>
                <a:chOff x="0" y="0"/>
                <a:chExt cx="5525400" cy="736719"/>
              </a:xfrm>
            </p:grpSpPr>
            <p:sp>
              <p:nvSpPr>
                <p:cNvPr id="7218" name="矩形 127"/>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9" name="直角三角形 128"/>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20" name="Group 53"/>
              <p:cNvGrpSpPr/>
              <p:nvPr/>
            </p:nvGrpSpPr>
            <p:grpSpPr>
              <a:xfrm>
                <a:off x="0" y="0"/>
                <a:ext cx="3240000" cy="788858"/>
                <a:chOff x="0" y="0"/>
                <a:chExt cx="3240000" cy="788858"/>
              </a:xfrm>
            </p:grpSpPr>
            <p:sp>
              <p:nvSpPr>
                <p:cNvPr id="7221" name="直角三角形 124"/>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22" name="矩形 125"/>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23" name="矩形 126"/>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24" name="矩形 129"/>
            <p:cNvSpPr/>
            <p:nvPr/>
          </p:nvSpPr>
          <p:spPr>
            <a:xfrm>
              <a:off x="590230" y="331589"/>
              <a:ext cx="2699591"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SOFTWARE REQUIREMENTS</a:t>
              </a:r>
            </a:p>
          </p:txBody>
        </p:sp>
        <p:sp>
          <p:nvSpPr>
            <p:cNvPr id="7226" name="文本框 131"/>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4</a:t>
              </a:r>
              <a:endParaRPr lang="zh-CN" altLang="en-US" sz="5400" dirty="0">
                <a:solidFill>
                  <a:srgbClr val="A6A6A6"/>
                </a:solidFill>
                <a:latin typeface="Microsoft YaHei" pitchFamily="34" charset="-122"/>
                <a:ea typeface="Microsoft YaHei" pitchFamily="34" charset="-122"/>
              </a:endParaRPr>
            </a:p>
          </p:txBody>
        </p:sp>
      </p:grpSp>
      <p:grpSp>
        <p:nvGrpSpPr>
          <p:cNvPr id="7227" name="Group 60"/>
          <p:cNvGrpSpPr/>
          <p:nvPr/>
        </p:nvGrpSpPr>
        <p:grpSpPr>
          <a:xfrm>
            <a:off x="4699000" y="2295525"/>
            <a:ext cx="3790950" cy="990600"/>
            <a:chOff x="0" y="0"/>
            <a:chExt cx="3792131" cy="989477"/>
          </a:xfrm>
        </p:grpSpPr>
        <p:grpSp>
          <p:nvGrpSpPr>
            <p:cNvPr id="7228" name="Group 61"/>
            <p:cNvGrpSpPr/>
            <p:nvPr/>
          </p:nvGrpSpPr>
          <p:grpSpPr>
            <a:xfrm>
              <a:off x="552131" y="200619"/>
              <a:ext cx="3240000" cy="788858"/>
              <a:chOff x="0" y="0"/>
              <a:chExt cx="3240000" cy="788858"/>
            </a:xfrm>
          </p:grpSpPr>
          <p:grpSp>
            <p:nvGrpSpPr>
              <p:cNvPr id="7229" name="Group 62"/>
              <p:cNvGrpSpPr/>
              <p:nvPr/>
            </p:nvGrpSpPr>
            <p:grpSpPr>
              <a:xfrm flipV="1">
                <a:off x="0" y="68857"/>
                <a:ext cx="3240000" cy="432000"/>
                <a:chOff x="0" y="0"/>
                <a:chExt cx="5525400" cy="736719"/>
              </a:xfrm>
            </p:grpSpPr>
            <p:sp>
              <p:nvSpPr>
                <p:cNvPr id="7230" name="矩形 149"/>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1" name="直角三角形 161"/>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32" name="Group 65"/>
              <p:cNvGrpSpPr/>
              <p:nvPr/>
            </p:nvGrpSpPr>
            <p:grpSpPr>
              <a:xfrm>
                <a:off x="0" y="0"/>
                <a:ext cx="3240000" cy="788858"/>
                <a:chOff x="0" y="0"/>
                <a:chExt cx="3240000" cy="788858"/>
              </a:xfrm>
            </p:grpSpPr>
            <p:sp>
              <p:nvSpPr>
                <p:cNvPr id="7233" name="直角三角形 135"/>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4" name="矩形 136"/>
                <p:cNvSpPr/>
                <p:nvPr/>
              </p:nvSpPr>
              <p:spPr>
                <a:xfrm flipH="1">
                  <a:off x="284400" y="500585"/>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5" name="矩形 137"/>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36" name="矩形 173"/>
            <p:cNvSpPr/>
            <p:nvPr/>
          </p:nvSpPr>
          <p:spPr>
            <a:xfrm>
              <a:off x="590230" y="228836"/>
              <a:ext cx="2542062" cy="521378"/>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PROJECT DEADLINES AND</a:t>
              </a:r>
            </a:p>
            <a:p>
              <a:r>
                <a:rPr lang="en-US" altLang="zh-CN" sz="1400" dirty="0">
                  <a:solidFill>
                    <a:schemeClr val="bg1"/>
                  </a:solidFill>
                  <a:latin typeface="Microsoft YaHei" pitchFamily="34" charset="-122"/>
                  <a:ea typeface="Microsoft YaHei" pitchFamily="34" charset="-122"/>
                </a:rPr>
                <a:t> NAMING CONVENSIONS</a:t>
              </a:r>
            </a:p>
          </p:txBody>
        </p:sp>
        <p:sp>
          <p:nvSpPr>
            <p:cNvPr id="7238" name="文本框 184"/>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5</a:t>
              </a:r>
              <a:endParaRPr lang="zh-CN" altLang="en-US" sz="5400" dirty="0">
                <a:solidFill>
                  <a:srgbClr val="A6A6A6"/>
                </a:solidFill>
                <a:latin typeface="Microsoft YaHei" pitchFamily="34" charset="-122"/>
                <a:ea typeface="Microsoft YaHei" pitchFamily="34" charset="-122"/>
              </a:endParaRPr>
            </a:p>
          </p:txBody>
        </p:sp>
      </p:grpSp>
      <p:grpSp>
        <p:nvGrpSpPr>
          <p:cNvPr id="7239" name="Group 72"/>
          <p:cNvGrpSpPr/>
          <p:nvPr/>
        </p:nvGrpSpPr>
        <p:grpSpPr>
          <a:xfrm>
            <a:off x="4703763" y="3514725"/>
            <a:ext cx="3792537" cy="990600"/>
            <a:chOff x="0" y="0"/>
            <a:chExt cx="3792131" cy="989477"/>
          </a:xfrm>
        </p:grpSpPr>
        <p:grpSp>
          <p:nvGrpSpPr>
            <p:cNvPr id="7240" name="Group 73"/>
            <p:cNvGrpSpPr/>
            <p:nvPr/>
          </p:nvGrpSpPr>
          <p:grpSpPr>
            <a:xfrm>
              <a:off x="552131" y="200619"/>
              <a:ext cx="3240000" cy="788858"/>
              <a:chOff x="0" y="0"/>
              <a:chExt cx="3240000" cy="788858"/>
            </a:xfrm>
          </p:grpSpPr>
          <p:grpSp>
            <p:nvGrpSpPr>
              <p:cNvPr id="7241" name="Group 74"/>
              <p:cNvGrpSpPr/>
              <p:nvPr/>
            </p:nvGrpSpPr>
            <p:grpSpPr>
              <a:xfrm flipV="1">
                <a:off x="0" y="68857"/>
                <a:ext cx="3240000" cy="432000"/>
                <a:chOff x="0" y="0"/>
                <a:chExt cx="5525400" cy="736719"/>
              </a:xfrm>
            </p:grpSpPr>
            <p:sp>
              <p:nvSpPr>
                <p:cNvPr id="7242" name="矩形 191"/>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3" name="直角三角形 192"/>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44" name="Group 77"/>
              <p:cNvGrpSpPr/>
              <p:nvPr/>
            </p:nvGrpSpPr>
            <p:grpSpPr>
              <a:xfrm>
                <a:off x="0" y="0"/>
                <a:ext cx="3240000" cy="788858"/>
                <a:chOff x="0" y="0"/>
                <a:chExt cx="3240000" cy="788858"/>
              </a:xfrm>
            </p:grpSpPr>
            <p:sp>
              <p:nvSpPr>
                <p:cNvPr id="7245" name="直角三角形 188"/>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6" name="矩形 189"/>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7" name="矩形 190"/>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48" name="矩形 193"/>
            <p:cNvSpPr/>
            <p:nvPr/>
          </p:nvSpPr>
          <p:spPr>
            <a:xfrm>
              <a:off x="590230" y="331589"/>
              <a:ext cx="2904814"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GUIDELINES FOR SUBMISSION</a:t>
              </a:r>
            </a:p>
          </p:txBody>
        </p:sp>
        <p:sp>
          <p:nvSpPr>
            <p:cNvPr id="7250" name="文本框 195"/>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6</a:t>
              </a:r>
              <a:endParaRPr lang="zh-CN" altLang="en-US" sz="5400" dirty="0">
                <a:solidFill>
                  <a:srgbClr val="A6A6A6"/>
                </a:solidFill>
                <a:latin typeface="Microsoft YaHei" pitchFamily="34" charset="-122"/>
                <a:ea typeface="Microsoft YaHei" pitchFamily="34" charset="-122"/>
              </a:endParaRPr>
            </a:p>
          </p:txBody>
        </p:sp>
      </p:gr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1237696" cy="398965"/>
            </a:xfrm>
            <a:prstGeom prst="rect">
              <a:avLst/>
            </a:prstGeom>
            <a:solidFill>
              <a:srgbClr val="D2D2D2"/>
            </a:solidFill>
            <a:ln w="9525">
              <a:noFill/>
            </a:ln>
          </p:spPr>
          <p:txBody>
            <a:bodyPr wrap="none" anchor="t" anchorCtr="0">
              <a:spAutoFit/>
            </a:bodyPr>
            <a:lstStyle/>
            <a:p>
              <a:pPr algn="l"/>
              <a:r>
                <a:rPr lang="en-US" sz="2000" dirty="0">
                  <a:latin typeface="Georgia" panose="02040502050405020303" charset="0"/>
                  <a:cs typeface="Georgia" panose="02040502050405020303" charset="0"/>
                  <a:sym typeface="+mn-ea"/>
                </a:rPr>
                <a:t>Objective</a:t>
              </a:r>
              <a:endParaRPr lang="zh-CN" altLang="en-US" sz="2000" dirty="0">
                <a:solidFill>
                  <a:schemeClr val="bg1"/>
                </a:solidFill>
                <a:latin typeface="Georgia" panose="02040502050405020303" charset="0"/>
                <a:ea typeface="Microsoft YaHei" pitchFamily="34" charset="-122"/>
                <a:cs typeface="Georgia"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Explore the data and engineer new features</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Predict the yield for each farm during the given timestamps</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Given the forecasted demand for the next few months for a particular ingredient, device a strategy to source it</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Deploying the model </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CI/CD pipeline creation</a:t>
            </a: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352830" cy="398964"/>
            </a:xfrm>
            <a:prstGeom prst="rect">
              <a:avLst/>
            </a:prstGeom>
            <a:solidFill>
              <a:srgbClr val="D2D2D2"/>
            </a:solidFill>
            <a:ln w="9525">
              <a:noFill/>
            </a:ln>
          </p:spPr>
          <p:txBody>
            <a:bodyPr wrap="none" anchor="t" anchorCtr="0">
              <a:spAutoFit/>
            </a:bodyPr>
            <a:lstStyle/>
            <a:p>
              <a:pPr algn="l"/>
              <a:r>
                <a:rPr lang="en-US" sz="2000" dirty="0">
                  <a:latin typeface="Georgia Regular" panose="02040502050405020303" charset="0"/>
                  <a:cs typeface="Georgia Regular" panose="02040502050405020303" charset="0"/>
                  <a:sym typeface="+mn-ea"/>
                </a:rPr>
                <a:t>Problem Statement</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Predicting Customer Churn in a Telecom Company:</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A telecom company is facing a high customer churn rate and wants to reduce it.</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Customer churn refers to the process where a customer stops doing business with a</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company. In the telecom industry, customer churn is a major problem as acquiring newcustomers is more expensive than retaining existing customers. The company wants to use machine learning to predict which customers are likely to churn so that they cantake proactive measures to retain them. </a:t>
            </a: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774497"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Solution Requirements</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ML problem statement</a:t>
            </a:r>
            <a:r>
              <a:rPr lang="en-US" altLang="en-IN" sz="1600" dirty="0">
                <a:latin typeface="Times New Roman Regular" panose="02020603050405020304" charset="0"/>
                <a:cs typeface="Times New Roman Regular" panose="02020603050405020304" charset="0"/>
                <a:sym typeface="+mn-ea"/>
              </a:rPr>
              <a:t> - </a:t>
            </a:r>
            <a:r>
              <a:rPr lang="en-IN" sz="1600" dirty="0">
                <a:latin typeface="Times New Roman Regular" panose="02020603050405020304" charset="0"/>
                <a:cs typeface="Times New Roman Regular" panose="02020603050405020304" charset="0"/>
                <a:sym typeface="+mn-ea"/>
              </a:rPr>
              <a:t>Business Case</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Times New Roman Regular" panose="02020603050405020304" charset="0"/>
                <a:cs typeface="Times New Roman Regular" panose="02020603050405020304" charset="0"/>
                <a:sym typeface="+mn-ea"/>
              </a:rPr>
              <a:t>Data Preprocessing</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Data Exploration</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Visualization</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Models</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Validation and Parameter Tuning</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Times New Roman Regular" panose="02020603050405020304" charset="0"/>
                <a:cs typeface="Times New Roman Regular" panose="02020603050405020304" charset="0"/>
                <a:sym typeface="+mn-ea"/>
              </a:rPr>
              <a:t>CI/CD Pipeline - Deployment </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819585"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Software</a:t>
              </a:r>
              <a:r>
                <a:rPr lang="en-IN" sz="2000" dirty="0">
                  <a:latin typeface="Georgia Regular" panose="02040502050405020303" charset="0"/>
                  <a:cs typeface="Georgia Regular" panose="02040502050405020303" charset="0"/>
                  <a:sym typeface="+mn-ea"/>
                </a:rPr>
                <a:t> Requirements</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628650" marR="0" lvl="1"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a:t>
            </a:r>
            <a:r>
              <a:rPr lang="en-IN" sz="1600" dirty="0">
                <a:latin typeface="Georgia Regular" panose="02040502050405020303" charset="0"/>
                <a:cs typeface="Georgia Regular" panose="02040502050405020303" charset="0"/>
                <a:sym typeface="+mn-ea"/>
              </a:rPr>
              <a:t>ython</a:t>
            </a:r>
            <a:r>
              <a:rPr lang="en-US" altLang="en-IN" sz="1600" dirty="0">
                <a:latin typeface="Georgia Regular" panose="02040502050405020303" charset="0"/>
                <a:cs typeface="Georgia Regular" panose="02040502050405020303" charset="0"/>
                <a:sym typeface="+mn-ea"/>
              </a:rPr>
              <a:t> / PySpark </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Visualization</a:t>
            </a:r>
            <a:r>
              <a:rPr lang="en-US" altLang="en-IN" sz="1600" dirty="0">
                <a:latin typeface="Georgia Regular" panose="02040502050405020303" charset="0"/>
                <a:cs typeface="Georgia Regular" panose="02040502050405020303" charset="0"/>
                <a:sym typeface="+mn-ea"/>
              </a:rPr>
              <a:t> Packages / Tool</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G</a:t>
            </a:r>
            <a:r>
              <a:rPr lang="en-IN" sz="1600" dirty="0">
                <a:latin typeface="Georgia Regular" panose="02040502050405020303" charset="0"/>
                <a:cs typeface="Georgia Regular" panose="02040502050405020303" charset="0"/>
                <a:sym typeface="+mn-ea"/>
              </a:rPr>
              <a:t>it/</a:t>
            </a:r>
            <a:r>
              <a:rPr lang="en-US" altLang="en-IN" sz="1600" dirty="0">
                <a:latin typeface="Georgia Regular" panose="02040502050405020303" charset="0"/>
                <a:cs typeface="Georgia Regular" panose="02040502050405020303" charset="0"/>
                <a:sym typeface="+mn-ea"/>
              </a:rPr>
              <a:t>G</a:t>
            </a:r>
            <a:r>
              <a:rPr lang="en-IN" sz="1600" dirty="0">
                <a:latin typeface="Georgia Regular" panose="02040502050405020303" charset="0"/>
                <a:cs typeface="Georgia Regular" panose="02040502050405020303" charset="0"/>
                <a:sym typeface="+mn-ea"/>
              </a:rPr>
              <a:t>it </a:t>
            </a:r>
            <a:r>
              <a:rPr lang="en-US" altLang="en-IN" sz="1600" dirty="0">
                <a:latin typeface="Georgia Regular" panose="02040502050405020303" charset="0"/>
                <a:cs typeface="Georgia Regular" panose="02040502050405020303" charset="0"/>
                <a:sym typeface="+mn-ea"/>
              </a:rPr>
              <a:t>H</a:t>
            </a:r>
            <a:r>
              <a:rPr lang="en-IN" sz="1600" dirty="0">
                <a:latin typeface="Georgia Regular" panose="02040502050405020303" charset="0"/>
                <a:cs typeface="Georgia Regular" panose="02040502050405020303" charset="0"/>
                <a:sym typeface="+mn-ea"/>
              </a:rPr>
              <a:t>ub</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Docker</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CI/CD</a:t>
            </a:r>
            <a:r>
              <a:rPr lang="en-US" altLang="en-IN" sz="1600" dirty="0">
                <a:latin typeface="Georgia Regular" panose="02040502050405020303" charset="0"/>
                <a:cs typeface="Georgia Regular" panose="02040502050405020303" charset="0"/>
                <a:sym typeface="+mn-ea"/>
              </a:rPr>
              <a:t> - Jenkins </a:t>
            </a:r>
            <a:endParaRPr lang="en-US" alt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Anaconda </a:t>
            </a:r>
            <a:r>
              <a:rPr lang="en-US" altLang="en-IN" sz="1600" dirty="0">
                <a:latin typeface="Georgia Regular" panose="02040502050405020303" charset="0"/>
                <a:cs typeface="Georgia Regular" panose="02040502050405020303" charset="0"/>
                <a:sym typeface="+mn-ea"/>
              </a:rPr>
              <a:t>J</a:t>
            </a:r>
            <a:r>
              <a:rPr lang="en-IN" sz="1600" dirty="0">
                <a:latin typeface="Georgia Regular" panose="02040502050405020303" charset="0"/>
                <a:cs typeface="Georgia Regular" panose="02040502050405020303" charset="0"/>
                <a:sym typeface="+mn-ea"/>
              </a:rPr>
              <a:t>upyter Nootbook</a:t>
            </a:r>
            <a:r>
              <a:rPr lang="en-US" altLang="en-IN" sz="1600" dirty="0">
                <a:latin typeface="Georgia Regular" panose="02040502050405020303" charset="0"/>
                <a:cs typeface="Georgia Regular" panose="02040502050405020303" charset="0"/>
                <a:sym typeface="+mn-ea"/>
              </a:rPr>
              <a:t> / Google Collab</a:t>
            </a: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VS Code</a:t>
            </a:r>
            <a:r>
              <a:rPr lang="en-US" altLang="en-IN" sz="1600" dirty="0">
                <a:latin typeface="Georgia Regular" panose="02040502050405020303" charset="0"/>
                <a:cs typeface="Georgia Regular" panose="02040502050405020303" charset="0"/>
                <a:sym typeface="+mn-ea"/>
              </a:rPr>
              <a:t> Editor</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046739" cy="398964"/>
            </a:xfrm>
            <a:prstGeom prst="rect">
              <a:avLst/>
            </a:prstGeom>
            <a:solidFill>
              <a:srgbClr val="D2D2D2"/>
            </a:solidFill>
            <a:ln w="9525">
              <a:noFill/>
            </a:ln>
          </p:spPr>
          <p:txBody>
            <a:bodyPr wrap="none" anchor="t" anchorCtr="0">
              <a:spAutoFit/>
            </a:bodyPr>
            <a:lstStyle/>
            <a:p>
              <a:pPr algn="l"/>
              <a:r>
                <a:rPr lang="en-US" sz="2000" dirty="0">
                  <a:latin typeface="Georgia Regular" panose="02040502050405020303" charset="0"/>
                  <a:cs typeface="Georgia Regular" panose="02040502050405020303" charset="0"/>
                  <a:sym typeface="+mn-ea"/>
                </a:rPr>
                <a:t>Project Deadline</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985578" y="1236413"/>
            <a:ext cx="4250139" cy="1938020"/>
          </a:xfrm>
          <a:prstGeom prst="rect">
            <a:avLst/>
          </a:prstGeom>
          <a:noFill/>
          <a:ln w="9525">
            <a:noFill/>
          </a:ln>
        </p:spPr>
        <p:txBody>
          <a:bodyPr wrap="square" lIns="91440" tIns="45720" rIns="91440" bIns="45720" anchor="t" anchorCtr="0">
            <a:spAutoFit/>
          </a:bodyPr>
          <a:lstStyle/>
          <a:p>
            <a:pPr marR="0" algn="just">
              <a:lnSpc>
                <a:spcPct val="150000"/>
              </a:lnSpc>
              <a:spcBef>
                <a:spcPts val="0"/>
              </a:spcBef>
              <a:spcAft>
                <a:spcPts val="0"/>
              </a:spcAft>
            </a:pPr>
            <a:r>
              <a:rPr lang="en-IN" sz="1600" dirty="0">
                <a:latin typeface="Georgia Regular" panose="02040502050405020303" charset="0"/>
                <a:cs typeface="Georgia Regular" panose="02040502050405020303" charset="0"/>
                <a:sym typeface="+mn-ea"/>
              </a:rPr>
              <a:t>Start Date of Project: 1</a:t>
            </a:r>
            <a:r>
              <a:rPr lang="en-US" altLang="en-IN" sz="1600" dirty="0">
                <a:latin typeface="Georgia Regular" panose="02040502050405020303" charset="0"/>
                <a:cs typeface="Georgia Regular" panose="02040502050405020303" charset="0"/>
                <a:sym typeface="+mn-ea"/>
              </a:rPr>
              <a:t>1</a:t>
            </a:r>
            <a:r>
              <a:rPr lang="en-IN" sz="1600" dirty="0">
                <a:latin typeface="Georgia Regular" panose="02040502050405020303" charset="0"/>
                <a:cs typeface="Georgia Regular" panose="02040502050405020303" charset="0"/>
                <a:sym typeface="+mn-ea"/>
              </a:rPr>
              <a:t>th </a:t>
            </a:r>
            <a:r>
              <a:rPr lang="en-US" altLang="en-IN" sz="1600" dirty="0">
                <a:latin typeface="Georgia Regular" panose="02040502050405020303" charset="0"/>
                <a:cs typeface="Georgia Regular" panose="02040502050405020303" charset="0"/>
                <a:sym typeface="+mn-ea"/>
              </a:rPr>
              <a:t>March</a:t>
            </a:r>
            <a:r>
              <a:rPr lang="en-IN" sz="1600" dirty="0">
                <a:latin typeface="Georgia Regular" panose="02040502050405020303" charset="0"/>
                <a:cs typeface="Georgia Regular" panose="02040502050405020303" charset="0"/>
                <a:sym typeface="+mn-ea"/>
              </a:rPr>
              <a:t> 202</a:t>
            </a:r>
            <a:r>
              <a:rPr lang="en-US" altLang="en-IN" sz="1600" dirty="0">
                <a:latin typeface="Georgia Regular" panose="02040502050405020303" charset="0"/>
                <a:cs typeface="Georgia Regular" panose="02040502050405020303" charset="0"/>
                <a:sym typeface="+mn-ea"/>
              </a:rPr>
              <a:t>3</a:t>
            </a:r>
            <a:endParaRPr lang="en-IN" sz="1600" dirty="0">
              <a:latin typeface="Georgia Regular" panose="02040502050405020303" charset="0"/>
              <a:cs typeface="Georgia Regular" panose="02040502050405020303" charset="0"/>
            </a:endParaRPr>
          </a:p>
          <a:p>
            <a:pPr algn="just">
              <a:lnSpc>
                <a:spcPct val="150000"/>
              </a:lnSpc>
              <a:spcBef>
                <a:spcPts val="0"/>
              </a:spcBef>
              <a:spcAft>
                <a:spcPts val="0"/>
              </a:spcAft>
            </a:pPr>
            <a:r>
              <a:rPr lang="en-IN" sz="1600" dirty="0">
                <a:latin typeface="Georgia Regular"/>
                <a:ea typeface="SimSun"/>
                <a:cs typeface="Georgia Regular" panose="02040502050405020303" charset="0"/>
                <a:sym typeface="+mn-ea"/>
              </a:rPr>
              <a:t>End Date of Project: </a:t>
            </a:r>
            <a:r>
              <a:rPr lang="en-US" altLang="en-IN" sz="1600" dirty="0">
                <a:latin typeface="Georgia Regular"/>
                <a:ea typeface="SimSun"/>
                <a:cs typeface="Georgia Regular" panose="02040502050405020303" charset="0"/>
                <a:sym typeface="+mn-ea"/>
              </a:rPr>
              <a:t>03nd </a:t>
            </a:r>
            <a:r>
              <a:rPr lang="en-IN" sz="1600" dirty="0">
                <a:latin typeface="Georgia Regular"/>
                <a:ea typeface="SimSun"/>
                <a:cs typeface="Georgia Regular" panose="02040502050405020303" charset="0"/>
                <a:sym typeface="+mn-ea"/>
              </a:rPr>
              <a:t> </a:t>
            </a:r>
            <a:r>
              <a:rPr lang="en-US" altLang="en-IN" sz="1600" dirty="0">
                <a:latin typeface="Georgia Regular"/>
                <a:ea typeface="SimSun"/>
                <a:cs typeface="Georgia Regular" panose="02040502050405020303" charset="0"/>
                <a:sym typeface="+mn-ea"/>
              </a:rPr>
              <a:t>April</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US" altLang="en-IN" sz="1600" dirty="0">
              <a:latin typeface="Georgia Regular"/>
              <a:ea typeface="SimSun"/>
              <a:cs typeface="Georgia Regular" panose="02040502050405020303" charset="0"/>
            </a:endParaRPr>
          </a:p>
          <a:p>
            <a:pPr marR="0" algn="just">
              <a:lnSpc>
                <a:spcPct val="150000"/>
              </a:lnSpc>
              <a:spcBef>
                <a:spcPts val="0"/>
              </a:spcBef>
              <a:spcAft>
                <a:spcPts val="0"/>
              </a:spcAft>
            </a:pPr>
            <a:r>
              <a:rPr lang="en-US" altLang="en-IN" sz="1600" dirty="0">
                <a:latin typeface="Georgia Regular" panose="02040502050405020303" charset="0"/>
                <a:cs typeface="Georgia Regular" panose="02040502050405020303" charset="0"/>
                <a:sym typeface="+mn-ea"/>
              </a:rPr>
              <a:t>Submission in SEA Portal</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panose="02040502050405020303" charset="0"/>
                <a:cs typeface="Georgia Regular" panose="02040502050405020303" charset="0"/>
                <a:sym typeface="+mn-ea"/>
              </a:rPr>
              <a:t>From 11.03.23 @ 9.00 am</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panose="02040502050405020303" charset="0"/>
                <a:cs typeface="Georgia Regular" panose="02040502050405020303" charset="0"/>
                <a:sym typeface="+mn-ea"/>
              </a:rPr>
              <a:t>To 03.04.23 @ 12.00 pm</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
        <p:nvSpPr>
          <p:cNvPr id="2" name="矩形 10">
            <a:extLst>
              <a:ext uri="{FF2B5EF4-FFF2-40B4-BE49-F238E27FC236}">
                <a16:creationId xmlns:a16="http://schemas.microsoft.com/office/drawing/2014/main" id="{D9F49663-965E-02DF-82F9-6B0DCFBF3E38}"/>
              </a:ext>
            </a:extLst>
          </p:cNvPr>
          <p:cNvSpPr/>
          <p:nvPr/>
        </p:nvSpPr>
        <p:spPr>
          <a:xfrm>
            <a:off x="4868471" y="3042542"/>
            <a:ext cx="4250139" cy="1938020"/>
          </a:xfrm>
          <a:prstGeom prst="rect">
            <a:avLst/>
          </a:prstGeom>
          <a:noFill/>
          <a:ln w="9525">
            <a:noFill/>
          </a:ln>
        </p:spPr>
        <p:txBody>
          <a:bodyPr wrap="square" lIns="91440" tIns="45720" rIns="91440" bIns="45720" anchor="t" anchorCtr="0">
            <a:spAutoFit/>
          </a:bodyPr>
          <a:lstStyle/>
          <a:p>
            <a:pPr marR="0" algn="just">
              <a:lnSpc>
                <a:spcPct val="150000"/>
              </a:lnSpc>
              <a:spcBef>
                <a:spcPts val="0"/>
              </a:spcBef>
              <a:spcAft>
                <a:spcPts val="0"/>
              </a:spcAft>
            </a:pPr>
            <a:r>
              <a:rPr lang="en-IN" sz="1600" dirty="0">
                <a:latin typeface="Georgia Regular"/>
                <a:ea typeface="SimSun"/>
                <a:cs typeface="Georgia Regular" panose="02040502050405020303" charset="0"/>
                <a:sym typeface="+mn-ea"/>
              </a:rPr>
              <a:t>Start Date of Project: 13th </a:t>
            </a:r>
            <a:r>
              <a:rPr lang="en-US" altLang="en-IN" sz="1600" dirty="0">
                <a:latin typeface="Georgia Regular"/>
                <a:ea typeface="SimSun"/>
                <a:cs typeface="Georgia Regular" panose="02040502050405020303" charset="0"/>
                <a:sym typeface="+mn-ea"/>
              </a:rPr>
              <a:t>March</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IN" sz="1600" dirty="0">
              <a:latin typeface="Georgia Regular"/>
              <a:ea typeface="SimSun"/>
              <a:cs typeface="Georgia Regular" panose="02040502050405020303" charset="0"/>
            </a:endParaRPr>
          </a:p>
          <a:p>
            <a:pPr algn="just">
              <a:lnSpc>
                <a:spcPct val="150000"/>
              </a:lnSpc>
              <a:spcBef>
                <a:spcPts val="0"/>
              </a:spcBef>
              <a:spcAft>
                <a:spcPts val="0"/>
              </a:spcAft>
            </a:pPr>
            <a:r>
              <a:rPr lang="en-IN" sz="1600" dirty="0">
                <a:latin typeface="Georgia Regular"/>
                <a:ea typeface="SimSun"/>
                <a:cs typeface="Georgia Regular" panose="02040502050405020303" charset="0"/>
                <a:sym typeface="+mn-ea"/>
              </a:rPr>
              <a:t>End Date of Project: </a:t>
            </a:r>
            <a:r>
              <a:rPr lang="en-US" altLang="en-IN" sz="1600" dirty="0">
                <a:latin typeface="Georgia Regular"/>
                <a:ea typeface="SimSun"/>
                <a:cs typeface="Georgia Regular" panose="02040502050405020303" charset="0"/>
                <a:sym typeface="+mn-ea"/>
              </a:rPr>
              <a:t>02nd </a:t>
            </a:r>
            <a:r>
              <a:rPr lang="en-IN" sz="1600" dirty="0">
                <a:latin typeface="Georgia Regular"/>
                <a:ea typeface="SimSun"/>
                <a:cs typeface="Georgia Regular" panose="02040502050405020303" charset="0"/>
                <a:sym typeface="+mn-ea"/>
              </a:rPr>
              <a:t> </a:t>
            </a:r>
            <a:r>
              <a:rPr lang="en-US" altLang="en-IN" sz="1600" dirty="0">
                <a:latin typeface="Georgia Regular"/>
                <a:ea typeface="SimSun"/>
                <a:cs typeface="Georgia Regular" panose="02040502050405020303" charset="0"/>
                <a:sym typeface="+mn-ea"/>
              </a:rPr>
              <a:t>April</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US" altLang="en-IN" sz="1600" dirty="0">
              <a:latin typeface="Georgia Regular"/>
              <a:ea typeface="SimSun"/>
              <a:cs typeface="Georgia Regular" panose="02040502050405020303" charset="0"/>
            </a:endParaRPr>
          </a:p>
          <a:p>
            <a:pPr marR="0" algn="just">
              <a:lnSpc>
                <a:spcPct val="150000"/>
              </a:lnSpc>
              <a:spcBef>
                <a:spcPts val="0"/>
              </a:spcBef>
              <a:spcAft>
                <a:spcPts val="0"/>
              </a:spcAft>
            </a:pPr>
            <a:r>
              <a:rPr lang="en-US" altLang="en-IN" sz="1600" dirty="0">
                <a:latin typeface="Georgia Regular" panose="02040502050405020303" charset="0"/>
                <a:cs typeface="Georgia Regular" panose="02040502050405020303" charset="0"/>
                <a:sym typeface="+mn-ea"/>
              </a:rPr>
              <a:t>Submission in SEA Portal</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a:ea typeface="SimSun"/>
                <a:cs typeface="Georgia Regular" panose="02040502050405020303" charset="0"/>
                <a:sym typeface="+mn-ea"/>
              </a:rPr>
              <a:t>From 13.03.23 @ 9.00 am</a:t>
            </a:r>
            <a:endParaRPr lang="en-US" altLang="en-IN" sz="1600" dirty="0">
              <a:latin typeface="Georgia Regular"/>
              <a:ea typeface="SimSun"/>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a:ea typeface="SimSun"/>
                <a:cs typeface="Georgia Regular" panose="02040502050405020303" charset="0"/>
                <a:sym typeface="+mn-ea"/>
              </a:rPr>
              <a:t>To 02.04.23 @ 12.00 pm</a:t>
            </a:r>
            <a:endParaRPr lang="en-US" altLang="zh-CN" sz="1600" b="1" dirty="0">
              <a:latin typeface="Georgia Regular"/>
              <a:ea typeface="SimSun"/>
              <a:cs typeface="Times New Roman Regular" panose="02020603050405020304" charset="0"/>
            </a:endParaRPr>
          </a:p>
        </p:txBody>
      </p:sp>
      <p:sp>
        <p:nvSpPr>
          <p:cNvPr id="5" name="TextBox 4">
            <a:extLst>
              <a:ext uri="{FF2B5EF4-FFF2-40B4-BE49-F238E27FC236}">
                <a16:creationId xmlns:a16="http://schemas.microsoft.com/office/drawing/2014/main" id="{649F023A-6BC7-7288-B93A-C82BE9300FB6}"/>
              </a:ext>
            </a:extLst>
          </p:cNvPr>
          <p:cNvSpPr txBox="1"/>
          <p:nvPr/>
        </p:nvSpPr>
        <p:spPr>
          <a:xfrm>
            <a:off x="5306921" y="1870836"/>
            <a:ext cx="1052316" cy="3018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Georgia Regular"/>
                <a:ea typeface="SimSun"/>
              </a:rPr>
              <a:t>Batch</a:t>
            </a:r>
            <a:r>
              <a:rPr lang="en-IN" dirty="0">
                <a:latin typeface="Georgia Regular"/>
                <a:ea typeface="SimSun"/>
              </a:rPr>
              <a:t> 116</a:t>
            </a:r>
            <a:endParaRPr lang="en-IN" dirty="0">
              <a:latin typeface="Georgia Regular"/>
            </a:endParaRPr>
          </a:p>
        </p:txBody>
      </p:sp>
      <p:sp>
        <p:nvSpPr>
          <p:cNvPr id="6" name="TextBox 5">
            <a:extLst>
              <a:ext uri="{FF2B5EF4-FFF2-40B4-BE49-F238E27FC236}">
                <a16:creationId xmlns:a16="http://schemas.microsoft.com/office/drawing/2014/main" id="{3FBCCBD3-3CC9-0106-CDAF-5EFE82B17149}"/>
              </a:ext>
            </a:extLst>
          </p:cNvPr>
          <p:cNvSpPr txBox="1"/>
          <p:nvPr/>
        </p:nvSpPr>
        <p:spPr>
          <a:xfrm>
            <a:off x="2685577" y="3807324"/>
            <a:ext cx="1184563"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Georgia Regular"/>
                <a:ea typeface="SimSun"/>
              </a:rPr>
              <a:t>Batch</a:t>
            </a:r>
            <a:r>
              <a:rPr lang="en-IN" dirty="0">
                <a:latin typeface="Georgia Regular"/>
                <a:ea typeface="SimSun"/>
              </a:rPr>
              <a:t> 108B</a:t>
            </a:r>
            <a:endParaRPr lang="en-IN" dirty="0">
              <a:latin typeface="Georgia Regular"/>
            </a:endParaRPr>
          </a:p>
        </p:txBody>
      </p:sp>
      <p:sp>
        <p:nvSpPr>
          <p:cNvPr id="7" name="Arrow: Left 6">
            <a:extLst>
              <a:ext uri="{FF2B5EF4-FFF2-40B4-BE49-F238E27FC236}">
                <a16:creationId xmlns:a16="http://schemas.microsoft.com/office/drawing/2014/main" id="{26DBC9B4-1576-7831-1C98-4686F0420A9D}"/>
              </a:ext>
            </a:extLst>
          </p:cNvPr>
          <p:cNvSpPr/>
          <p:nvPr/>
        </p:nvSpPr>
        <p:spPr bwMode="auto">
          <a:xfrm>
            <a:off x="4630680" y="1871289"/>
            <a:ext cx="600558" cy="305152"/>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en-US" sz="1300" b="0" i="0" u="none" strike="noStrike" cap="none" normalizeH="0" baseline="0">
              <a:ln>
                <a:noFill/>
              </a:ln>
              <a:solidFill>
                <a:schemeClr val="tx1"/>
              </a:solidFill>
              <a:effectLst/>
              <a:latin typeface="Calibri" pitchFamily="34" charset="0"/>
              <a:ea typeface="SimSun" pitchFamily="2" charset="-122"/>
            </a:endParaRPr>
          </a:p>
        </p:txBody>
      </p:sp>
      <p:sp>
        <p:nvSpPr>
          <p:cNvPr id="8" name="Arrow: Left 7">
            <a:extLst>
              <a:ext uri="{FF2B5EF4-FFF2-40B4-BE49-F238E27FC236}">
                <a16:creationId xmlns:a16="http://schemas.microsoft.com/office/drawing/2014/main" id="{41C0A278-0920-447E-0D04-B7581486CECC}"/>
              </a:ext>
            </a:extLst>
          </p:cNvPr>
          <p:cNvSpPr/>
          <p:nvPr/>
        </p:nvSpPr>
        <p:spPr bwMode="auto">
          <a:xfrm rot="10800000">
            <a:off x="3969440" y="3793607"/>
            <a:ext cx="600558" cy="305152"/>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en-US" sz="1300" b="0" i="0" u="none" strike="noStrike" cap="none" normalizeH="0" baseline="0">
              <a:ln>
                <a:noFill/>
              </a:ln>
              <a:solidFill>
                <a:schemeClr val="tx1"/>
              </a:solidFill>
              <a:effectLst/>
              <a:latin typeface="Calibri" pitchFamily="34" charset="0"/>
              <a:ea typeface="SimSun" pitchFamily="2" charset="-122"/>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442370"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Naming Convention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1198880"/>
          </a:xfrm>
          <a:prstGeom prst="rect">
            <a:avLst/>
          </a:prstGeom>
          <a:noFill/>
          <a:ln w="9525">
            <a:noFill/>
          </a:ln>
        </p:spPr>
        <p:txBody>
          <a:bodyPr wrap="square" anchor="t" anchorCtr="0">
            <a:spAutoFit/>
          </a:bodyPr>
          <a:lstStyle/>
          <a:p>
            <a:pPr marR="0" algn="just">
              <a:lnSpc>
                <a:spcPct val="150000"/>
              </a:lnSpc>
              <a:spcBef>
                <a:spcPts val="0"/>
              </a:spcBef>
              <a:spcAft>
                <a:spcPts val="0"/>
              </a:spcAft>
            </a:pPr>
            <a:r>
              <a:rPr lang="en-US" sz="1600" dirty="0">
                <a:latin typeface="Georgia Regular" panose="02040502050405020303" charset="0"/>
                <a:cs typeface="Georgia Regular" panose="02040502050405020303" charset="0"/>
                <a:sym typeface="+mn-ea"/>
              </a:rPr>
              <a:t>SID_batchno_problemstatement.zip should be the file name</a:t>
            </a:r>
          </a:p>
          <a:p>
            <a:pPr marR="0" algn="just">
              <a:lnSpc>
                <a:spcPct val="150000"/>
              </a:lnSpc>
              <a:spcBef>
                <a:spcPts val="0"/>
              </a:spcBef>
              <a:spcAft>
                <a:spcPts val="0"/>
              </a:spcAft>
            </a:pPr>
            <a:r>
              <a:rPr lang="en-US" sz="1600" b="1" dirty="0">
                <a:latin typeface="Times New Roman Regular" panose="02020603050405020304" charset="0"/>
                <a:ea typeface="Microsoft YaHei" pitchFamily="34" charset="-122"/>
                <a:cs typeface="Times New Roman Regular" panose="02020603050405020304" charset="0"/>
              </a:rPr>
              <a:t>Example:</a:t>
            </a:r>
          </a:p>
          <a:p>
            <a:pPr marR="0" algn="just">
              <a:lnSpc>
                <a:spcPct val="150000"/>
              </a:lnSpc>
              <a:spcBef>
                <a:spcPts val="0"/>
              </a:spcBef>
              <a:spcAft>
                <a:spcPts val="0"/>
              </a:spcAft>
            </a:pPr>
            <a:r>
              <a:rPr lang="en-US" sz="1600" b="1" dirty="0">
                <a:latin typeface="Times New Roman Regular" panose="02020603050405020304" charset="0"/>
                <a:ea typeface="Microsoft YaHei" pitchFamily="34" charset="-122"/>
                <a:cs typeface="Times New Roman Regular" panose="02020603050405020304" charset="0"/>
              </a:rPr>
              <a:t>1021_realtimeproblemforretailindustry.zip</a:t>
            </a: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ipynb, ppt, dataset, any relevant document</a:t>
            </a:r>
            <a:r>
              <a:rPr lang="en-US" altLang="en-IN" sz="1600" dirty="0">
                <a:latin typeface="Georgia Regular" panose="02040502050405020303" charset="0"/>
                <a:cs typeface="Georgia Regular" panose="02040502050405020303" charset="0"/>
                <a:sym typeface="+mn-ea"/>
              </a:rPr>
              <a:t>(.pkl,requirements,docker,server.py etc..)</a:t>
            </a:r>
            <a:endParaRPr 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System will accept only ZIP file submissions i.e., in .zip format</a:t>
            </a:r>
            <a:r>
              <a:rPr lang="en-US" altLang="en-IN" sz="1600" dirty="0">
                <a:latin typeface="Georgia Regular" panose="02040502050405020303" charset="0"/>
                <a:cs typeface="Georgia Regular" panose="02040502050405020303" charset="0"/>
                <a:sym typeface="+mn-ea"/>
              </a:rPr>
              <a:t> </a:t>
            </a:r>
            <a:r>
              <a:rPr lang="en-IN" sz="1600" dirty="0">
                <a:latin typeface="Georgia Regular" panose="02040502050405020303" charset="0"/>
                <a:cs typeface="Georgia Regular" panose="02040502050405020303" charset="0"/>
                <a:sym typeface="+mn-ea"/>
              </a:rPr>
              <a:t>(Max size- </a:t>
            </a:r>
            <a:r>
              <a:rPr lang="en-US" altLang="en-IN" sz="1600" dirty="0">
                <a:latin typeface="Georgia Regular" panose="02040502050405020303" charset="0"/>
                <a:cs typeface="Georgia Regular" panose="02040502050405020303" charset="0"/>
                <a:sym typeface="+mn-ea"/>
              </a:rPr>
              <a:t>10</a:t>
            </a:r>
            <a:r>
              <a:rPr lang="en-IN" sz="1600" dirty="0">
                <a:latin typeface="Georgia Regular" panose="02040502050405020303" charset="0"/>
                <a:cs typeface="Georgia Regular" panose="02040502050405020303" charset="0"/>
                <a:sym typeface="+mn-ea"/>
              </a:rPr>
              <a:t>0 MB). </a:t>
            </a:r>
            <a:endParaRPr 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Review the uploaded the file in preview (which comes after saving the answer), The submission file is of zip type which cannot be previewed. Please download.</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Then finish assignment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itchFamily="34" charset="0"/>
            <a:ea typeface="SimSun"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3271</Words>
  <Application>Microsoft Office PowerPoint</Application>
  <PresentationFormat>On-screen Show (16:9)</PresentationFormat>
  <Paragraphs>114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bhargavar</cp:lastModifiedBy>
  <cp:revision>132</cp:revision>
  <dcterms:created xsi:type="dcterms:W3CDTF">2023-03-10T05:19:48Z</dcterms:created>
  <dcterms:modified xsi:type="dcterms:W3CDTF">2023-03-13T12:05:41Z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y fmtid="{D5CDD505-2E9C-101B-9397-08002B2CF9AE}" pid="3" name="ICV">
    <vt:lpwstr>0E3D1ED0DC944F19A16F6D164F549E02</vt:lpwstr>
  </property>
</Properties>
</file>