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9" r:id="rId4"/>
    <p:sldId id="258" r:id="rId5"/>
    <p:sldId id="259" r:id="rId6"/>
    <p:sldId id="271" r:id="rId7"/>
    <p:sldId id="260" r:id="rId8"/>
    <p:sldId id="272" r:id="rId9"/>
    <p:sldId id="262" r:id="rId10"/>
    <p:sldId id="273" r:id="rId11"/>
    <p:sldId id="274" r:id="rId12"/>
    <p:sldId id="263" r:id="rId13"/>
    <p:sldId id="275" r:id="rId14"/>
    <p:sldId id="276" r:id="rId15"/>
    <p:sldId id="277" r:id="rId16"/>
    <p:sldId id="278" r:id="rId17"/>
    <p:sldId id="279" r:id="rId18"/>
    <p:sldId id="280" r:id="rId19"/>
    <p:sldId id="281" r:id="rId20"/>
    <p:sldId id="264" r:id="rId21"/>
    <p:sldId id="282" r:id="rId22"/>
    <p:sldId id="283" r:id="rId23"/>
    <p:sldId id="285" r:id="rId24"/>
    <p:sldId id="286" r:id="rId25"/>
    <p:sldId id="287" r:id="rId26"/>
    <p:sldId id="288" r:id="rId27"/>
    <p:sldId id="289" r:id="rId28"/>
    <p:sldId id="265" r:id="rId29"/>
    <p:sldId id="290" r:id="rId30"/>
    <p:sldId id="266" r:id="rId31"/>
    <p:sldId id="291" r:id="rId32"/>
    <p:sldId id="292" r:id="rId33"/>
    <p:sldId id="294" r:id="rId34"/>
    <p:sldId id="267" r:id="rId35"/>
  </p:sldIdLst>
  <p:sldSz cx="18288000" cy="10287000"/>
  <p:notesSz cx="6858000" cy="9144000"/>
  <p:embeddedFontLst>
    <p:embeddedFont>
      <p:font typeface="Cambria Math" panose="02040503050406030204" pitchFamily="18" charset="0"/>
      <p:regular r:id="rId36"/>
    </p:embeddedFont>
    <p:embeddedFont>
      <p:font typeface="Cormorant Garamond Bold Italics"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033" autoAdjust="0"/>
  </p:normalViewPr>
  <p:slideViewPr>
    <p:cSldViewPr>
      <p:cViewPr varScale="1">
        <p:scale>
          <a:sx n="42" d="100"/>
          <a:sy n="42" d="100"/>
        </p:scale>
        <p:origin x="7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doi.org/10.1016/j.ogrm.2021.03.003"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BD0589-B03A-5B57-5EC5-3A0D22E1F63E}"/>
              </a:ext>
            </a:extLst>
          </p:cNvPr>
          <p:cNvPicPr>
            <a:picLocks noChangeAspect="1"/>
          </p:cNvPicPr>
          <p:nvPr/>
        </p:nvPicPr>
        <p:blipFill>
          <a:blip r:embed="rId2"/>
          <a:stretch>
            <a:fillRect/>
          </a:stretch>
        </p:blipFill>
        <p:spPr>
          <a:xfrm>
            <a:off x="0" y="228244"/>
            <a:ext cx="18288000" cy="2057400"/>
          </a:xfrm>
          <a:prstGeom prst="rect">
            <a:avLst/>
          </a:prstGeom>
        </p:spPr>
      </p:pic>
      <p:sp>
        <p:nvSpPr>
          <p:cNvPr id="12" name="TextBox 11">
            <a:extLst>
              <a:ext uri="{FF2B5EF4-FFF2-40B4-BE49-F238E27FC236}">
                <a16:creationId xmlns:a16="http://schemas.microsoft.com/office/drawing/2014/main" id="{C94F4A3D-4E6C-5668-B54F-D3A1702E969A}"/>
              </a:ext>
            </a:extLst>
          </p:cNvPr>
          <p:cNvSpPr txBox="1"/>
          <p:nvPr/>
        </p:nvSpPr>
        <p:spPr>
          <a:xfrm>
            <a:off x="3200400" y="3440547"/>
            <a:ext cx="12573000" cy="584775"/>
          </a:xfrm>
          <a:prstGeom prst="rect">
            <a:avLst/>
          </a:prstGeom>
          <a:noFill/>
        </p:spPr>
        <p:txBody>
          <a:bodyPr wrap="square">
            <a:spAutoFit/>
          </a:bodyPr>
          <a:lstStyle/>
          <a:p>
            <a:pPr defTabSz="1097280">
              <a:spcBef>
                <a:spcPts val="1200"/>
              </a:spcBef>
            </a:pPr>
            <a:r>
              <a:rPr lang="en-US" sz="3200" b="1" dirty="0">
                <a:solidFill>
                  <a:prstClr val="black"/>
                </a:solidFill>
                <a:latin typeface="Times New Roman" panose="02020603050405020304" pitchFamily="18" charset="0"/>
                <a:cs typeface="Times New Roman" panose="02020603050405020304" pitchFamily="18" charset="0"/>
              </a:rPr>
              <a:t>DEPARTMENT OF COMPUTER SCIENCE AND ENGINEERING</a:t>
            </a:r>
          </a:p>
        </p:txBody>
      </p:sp>
      <p:sp>
        <p:nvSpPr>
          <p:cNvPr id="14" name="TextBox 13">
            <a:extLst>
              <a:ext uri="{FF2B5EF4-FFF2-40B4-BE49-F238E27FC236}">
                <a16:creationId xmlns:a16="http://schemas.microsoft.com/office/drawing/2014/main" id="{09B340DB-4B6C-086C-BE21-4931B57C4613}"/>
              </a:ext>
            </a:extLst>
          </p:cNvPr>
          <p:cNvSpPr txBox="1"/>
          <p:nvPr/>
        </p:nvSpPr>
        <p:spPr>
          <a:xfrm>
            <a:off x="6858000" y="6267153"/>
            <a:ext cx="4038600" cy="584775"/>
          </a:xfrm>
          <a:prstGeom prst="rect">
            <a:avLst/>
          </a:prstGeom>
          <a:noFill/>
        </p:spPr>
        <p:txBody>
          <a:bodyPr wrap="square">
            <a:spAutoFit/>
          </a:bodyPr>
          <a:lstStyle/>
          <a:p>
            <a:pPr defTabSz="1097280">
              <a:spcBef>
                <a:spcPts val="1200"/>
              </a:spcBef>
            </a:pPr>
            <a:r>
              <a:rPr lang="en-US" sz="3200" dirty="0">
                <a:solidFill>
                  <a:prstClr val="black"/>
                </a:solidFill>
                <a:latin typeface="Times New Roman" panose="02020603050405020304" pitchFamily="18" charset="0"/>
                <a:cs typeface="Times New Roman" panose="02020603050405020304" pitchFamily="18" charset="0"/>
              </a:rPr>
              <a:t>Under the Guidance of </a:t>
            </a:r>
          </a:p>
        </p:txBody>
      </p:sp>
      <p:sp>
        <p:nvSpPr>
          <p:cNvPr id="16" name="TextBox 15">
            <a:extLst>
              <a:ext uri="{FF2B5EF4-FFF2-40B4-BE49-F238E27FC236}">
                <a16:creationId xmlns:a16="http://schemas.microsoft.com/office/drawing/2014/main" id="{A7BE627D-C30A-86C6-4EAC-EA779983F812}"/>
              </a:ext>
            </a:extLst>
          </p:cNvPr>
          <p:cNvSpPr txBox="1"/>
          <p:nvPr/>
        </p:nvSpPr>
        <p:spPr>
          <a:xfrm>
            <a:off x="2737539" y="4484518"/>
            <a:ext cx="13721661" cy="1323439"/>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Automated Endometriosis Detection Using Histopathological    	    Image Data with a Hybrid CNN RNN Model </a:t>
            </a:r>
            <a:endParaRPr lang="en-IN" sz="4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5390673-19F6-28CA-1DC4-19528602D5C7}"/>
              </a:ext>
            </a:extLst>
          </p:cNvPr>
          <p:cNvSpPr txBox="1"/>
          <p:nvPr/>
        </p:nvSpPr>
        <p:spPr>
          <a:xfrm>
            <a:off x="6428584" y="7038826"/>
            <a:ext cx="9144000" cy="584775"/>
          </a:xfrm>
          <a:prstGeom prst="rect">
            <a:avLst/>
          </a:prstGeom>
          <a:noFill/>
        </p:spPr>
        <p:txBody>
          <a:bodyPr wrap="square">
            <a:spAutoFit/>
          </a:bodyPr>
          <a:lstStyle/>
          <a:p>
            <a:r>
              <a:rPr lang="en-IN" sz="3200" dirty="0" err="1">
                <a:latin typeface="Times New Roman" panose="02020603050405020304" pitchFamily="18" charset="0"/>
                <a:cs typeface="Times New Roman" panose="02020603050405020304" pitchFamily="18" charset="0"/>
              </a:rPr>
              <a:t>Ms.C.SUNEETHA</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M.Tech</a:t>
            </a:r>
            <a:r>
              <a:rPr lang="en-IN" sz="3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32BE4BF5-B7AA-CFBA-374C-F95B83EC48E3}"/>
              </a:ext>
            </a:extLst>
          </p:cNvPr>
          <p:cNvSpPr txBox="1"/>
          <p:nvPr/>
        </p:nvSpPr>
        <p:spPr>
          <a:xfrm>
            <a:off x="11887200" y="8115300"/>
            <a:ext cx="5486400" cy="1384995"/>
          </a:xfrm>
          <a:prstGeom prst="rect">
            <a:avLst/>
          </a:prstGeom>
          <a:noFill/>
        </p:spPr>
        <p:txBody>
          <a:bodyPr wrap="square">
            <a:spAutoFit/>
          </a:bodyPr>
          <a:lstStyle/>
          <a:p>
            <a:r>
              <a:rPr lang="pt-BR" sz="2800" dirty="0">
                <a:latin typeface="Times New Roman" panose="02020603050405020304" pitchFamily="18" charset="0"/>
                <a:cs typeface="Times New Roman" panose="02020603050405020304" pitchFamily="18" charset="0"/>
              </a:rPr>
              <a:t>J.CHENCHU DHARANI[R190878]</a:t>
            </a:r>
          </a:p>
          <a:p>
            <a:r>
              <a:rPr lang="pt-BR" sz="2800" dirty="0">
                <a:latin typeface="Times New Roman" panose="02020603050405020304" pitchFamily="18" charset="0"/>
                <a:cs typeface="Times New Roman" panose="02020603050405020304" pitchFamily="18" charset="0"/>
              </a:rPr>
              <a:t>R.KUSUMA[R190932]</a:t>
            </a:r>
          </a:p>
          <a:p>
            <a:r>
              <a:rPr lang="pt-BR" sz="2800" dirty="0">
                <a:latin typeface="Times New Roman" panose="02020603050405020304" pitchFamily="18" charset="0"/>
                <a:cs typeface="Times New Roman" panose="02020603050405020304" pitchFamily="18" charset="0"/>
              </a:rPr>
              <a:t>N.REDDEPPA [R190879]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F2FAFA13-D75B-750C-AEFC-E031C1944365}"/>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B6BE4F4C-2B3D-EB19-45F5-63F1DBFE2596}"/>
              </a:ext>
            </a:extLst>
          </p:cNvPr>
          <p:cNvGrpSpPr/>
          <p:nvPr/>
        </p:nvGrpSpPr>
        <p:grpSpPr>
          <a:xfrm>
            <a:off x="304800" y="2027481"/>
            <a:ext cx="17678400" cy="7725777"/>
            <a:chOff x="0" y="0"/>
            <a:chExt cx="2591141" cy="2709333"/>
          </a:xfrm>
        </p:grpSpPr>
        <p:sp>
          <p:nvSpPr>
            <p:cNvPr id="5" name="Freeform 5">
              <a:extLst>
                <a:ext uri="{FF2B5EF4-FFF2-40B4-BE49-F238E27FC236}">
                  <a16:creationId xmlns:a16="http://schemas.microsoft.com/office/drawing/2014/main" id="{E6B3E609-4175-4A4C-E210-B41EEAF16485}"/>
                </a:ext>
              </a:extLst>
            </p:cNvPr>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a:extLst>
                <a:ext uri="{FF2B5EF4-FFF2-40B4-BE49-F238E27FC236}">
                  <a16:creationId xmlns:a16="http://schemas.microsoft.com/office/drawing/2014/main" id="{83A25DCC-9F9B-EB72-7714-08B4BD09F5BC}"/>
                </a:ext>
              </a:extLst>
            </p:cNvPr>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a:extLst>
              <a:ext uri="{FF2B5EF4-FFF2-40B4-BE49-F238E27FC236}">
                <a16:creationId xmlns:a16="http://schemas.microsoft.com/office/drawing/2014/main" id="{28122BA1-36C1-7BF9-34E8-EC9461898D24}"/>
              </a:ext>
            </a:extLst>
          </p:cNvPr>
          <p:cNvSpPr txBox="1"/>
          <p:nvPr/>
        </p:nvSpPr>
        <p:spPr>
          <a:xfrm>
            <a:off x="1028700" y="599709"/>
            <a:ext cx="16649700" cy="1128194"/>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Module </a:t>
            </a:r>
            <a:r>
              <a:rPr lang="en-US" sz="7200" b="1" i="1" dirty="0">
                <a:solidFill>
                  <a:srgbClr val="0F4662"/>
                </a:solidFill>
                <a:latin typeface="Cormorant Garamond Bold Italics"/>
                <a:ea typeface="Cormorant Garamond Bold Italics"/>
                <a:cs typeface="Cormorant Garamond Bold Italics"/>
                <a:sym typeface="Cormorant Garamond Bold Italics"/>
              </a:rPr>
              <a:t>1:</a:t>
            </a:r>
            <a:r>
              <a:rPr lang="en-US" sz="6400" b="1" i="1" dirty="0">
                <a:solidFill>
                  <a:srgbClr val="0F4662"/>
                </a:solidFill>
                <a:latin typeface="Cormorant Garamond Bold Italics"/>
                <a:ea typeface="Cormorant Garamond Bold Italics"/>
                <a:cs typeface="Cormorant Garamond Bold Italics"/>
                <a:sym typeface="Cormorant Garamond Bold Italics"/>
              </a:rPr>
              <a:t> Data collection and Data augmentation</a:t>
            </a:r>
            <a:r>
              <a:rPr lang="en-US" sz="7200" b="1" i="1" dirty="0">
                <a:solidFill>
                  <a:srgbClr val="0F4662"/>
                </a:solidFill>
                <a:latin typeface="Cormorant Garamond Bold Italics"/>
                <a:ea typeface="Cormorant Garamond Bold Italics"/>
                <a:cs typeface="Cormorant Garamond Bold Italics"/>
                <a:sym typeface="Cormorant Garamond Bold Italics"/>
              </a:rPr>
              <a:t> </a:t>
            </a:r>
          </a:p>
        </p:txBody>
      </p:sp>
      <p:sp>
        <p:nvSpPr>
          <p:cNvPr id="17" name="TextBox 16">
            <a:extLst>
              <a:ext uri="{FF2B5EF4-FFF2-40B4-BE49-F238E27FC236}">
                <a16:creationId xmlns:a16="http://schemas.microsoft.com/office/drawing/2014/main" id="{7BFBF888-2929-6B0C-503F-D1F0ED91B371}"/>
              </a:ext>
            </a:extLst>
          </p:cNvPr>
          <p:cNvSpPr txBox="1"/>
          <p:nvPr/>
        </p:nvSpPr>
        <p:spPr>
          <a:xfrm>
            <a:off x="685800" y="2512010"/>
            <a:ext cx="16649700" cy="6986528"/>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Dataset Overview : </a:t>
            </a:r>
            <a:r>
              <a:rPr lang="en-IN" sz="2800" dirty="0">
                <a:latin typeface="Times New Roman" panose="02020603050405020304" pitchFamily="18" charset="0"/>
                <a:cs typeface="Times New Roman" panose="02020603050405020304" pitchFamily="18" charset="0"/>
              </a:rPr>
              <a:t>The dataset for this project consists of 3302 images, with each image labelled according to its respective class. The dataset includes four primary tissue types: </a:t>
            </a:r>
          </a:p>
          <a:p>
            <a:r>
              <a:rPr lang="en-IN" sz="2800" dirty="0">
                <a:latin typeface="Times New Roman" panose="02020603050405020304" pitchFamily="18" charset="0"/>
                <a:cs typeface="Times New Roman" panose="02020603050405020304" pitchFamily="18" charset="0"/>
              </a:rPr>
              <a:t>• Normal Endometrium (NE)</a:t>
            </a:r>
          </a:p>
          <a:p>
            <a:r>
              <a:rPr lang="en-IN" sz="2800" dirty="0">
                <a:latin typeface="Times New Roman" panose="02020603050405020304" pitchFamily="18" charset="0"/>
                <a:cs typeface="Times New Roman" panose="02020603050405020304" pitchFamily="18" charset="0"/>
              </a:rPr>
              <a:t>• Endometrial Polyp (EP) </a:t>
            </a:r>
          </a:p>
          <a:p>
            <a:r>
              <a:rPr lang="en-IN" sz="2800" dirty="0">
                <a:latin typeface="Times New Roman" panose="02020603050405020304" pitchFamily="18" charset="0"/>
                <a:cs typeface="Times New Roman" panose="02020603050405020304" pitchFamily="18" charset="0"/>
              </a:rPr>
              <a:t>• Endometrial Hyperplasia (EH) </a:t>
            </a:r>
          </a:p>
          <a:p>
            <a:r>
              <a:rPr lang="en-IN" sz="2800" dirty="0">
                <a:latin typeface="Times New Roman" panose="02020603050405020304" pitchFamily="18" charset="0"/>
                <a:cs typeface="Times New Roman" panose="02020603050405020304" pitchFamily="18" charset="0"/>
              </a:rPr>
              <a:t>• Endometrioid Adenocarcinoma (EA) Furthermore,</a:t>
            </a:r>
          </a:p>
          <a:p>
            <a:r>
              <a:rPr lang="en-IN" sz="2800" dirty="0">
                <a:latin typeface="Times New Roman" panose="02020603050405020304" pitchFamily="18" charset="0"/>
                <a:cs typeface="Times New Roman" panose="02020603050405020304" pitchFamily="18" charset="0"/>
              </a:rPr>
              <a:t>     The NE class is subdivided into three subtypes: </a:t>
            </a:r>
          </a:p>
          <a:p>
            <a:r>
              <a:rPr lang="en-IN" sz="2800" dirty="0">
                <a:latin typeface="Times New Roman" panose="02020603050405020304" pitchFamily="18" charset="0"/>
                <a:cs typeface="Times New Roman" panose="02020603050405020304" pitchFamily="18" charset="0"/>
              </a:rPr>
              <a:t>• Luteal Phase </a:t>
            </a:r>
          </a:p>
          <a:p>
            <a:r>
              <a:rPr lang="en-IN" sz="2800" dirty="0">
                <a:latin typeface="Times New Roman" panose="02020603050405020304" pitchFamily="18" charset="0"/>
                <a:cs typeface="Times New Roman" panose="02020603050405020304" pitchFamily="18" charset="0"/>
              </a:rPr>
              <a:t>• Menstrual Phase </a:t>
            </a:r>
          </a:p>
          <a:p>
            <a:r>
              <a:rPr lang="en-IN" sz="2800" dirty="0">
                <a:latin typeface="Times New Roman" panose="02020603050405020304" pitchFamily="18" charset="0"/>
                <a:cs typeface="Times New Roman" panose="02020603050405020304" pitchFamily="18" charset="0"/>
              </a:rPr>
              <a:t>• Follicular Phase 8 </a:t>
            </a:r>
          </a:p>
          <a:p>
            <a:r>
              <a:rPr lang="en-IN" sz="2800" dirty="0">
                <a:latin typeface="Times New Roman" panose="02020603050405020304" pitchFamily="18" charset="0"/>
                <a:cs typeface="Times New Roman" panose="02020603050405020304" pitchFamily="18" charset="0"/>
              </a:rPr>
              <a:t>    The EH class is subdivided into two categories: </a:t>
            </a:r>
          </a:p>
          <a:p>
            <a:r>
              <a:rPr lang="en-IN" sz="2800" dirty="0">
                <a:latin typeface="Times New Roman" panose="02020603050405020304" pitchFamily="18" charset="0"/>
                <a:cs typeface="Times New Roman" panose="02020603050405020304" pitchFamily="18" charset="0"/>
              </a:rPr>
              <a:t>• Simple Hyperplasia </a:t>
            </a:r>
          </a:p>
          <a:p>
            <a:r>
              <a:rPr lang="en-IN" sz="2800" dirty="0">
                <a:latin typeface="Times New Roman" panose="02020603050405020304" pitchFamily="18" charset="0"/>
                <a:cs typeface="Times New Roman" panose="02020603050405020304" pitchFamily="18" charset="0"/>
              </a:rPr>
              <a:t>• Complex Hyperplasia </a:t>
            </a:r>
            <a:endParaRPr lang="en-IN"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23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CA88C7E7-BFDC-EF35-CA26-D0D8F4DE57D8}"/>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A3713D53-10D0-5A02-D7C7-7E4FFB9BB8E5}"/>
              </a:ext>
            </a:extLst>
          </p:cNvPr>
          <p:cNvGrpSpPr/>
          <p:nvPr/>
        </p:nvGrpSpPr>
        <p:grpSpPr>
          <a:xfrm>
            <a:off x="304800" y="2027481"/>
            <a:ext cx="17678400" cy="7725777"/>
            <a:chOff x="0" y="0"/>
            <a:chExt cx="2591141" cy="2709333"/>
          </a:xfrm>
        </p:grpSpPr>
        <p:sp>
          <p:nvSpPr>
            <p:cNvPr id="5" name="Freeform 5">
              <a:extLst>
                <a:ext uri="{FF2B5EF4-FFF2-40B4-BE49-F238E27FC236}">
                  <a16:creationId xmlns:a16="http://schemas.microsoft.com/office/drawing/2014/main" id="{262869E8-C0F0-20AF-5E63-4A55381A08D9}"/>
                </a:ext>
              </a:extLst>
            </p:cNvPr>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a:extLst>
                <a:ext uri="{FF2B5EF4-FFF2-40B4-BE49-F238E27FC236}">
                  <a16:creationId xmlns:a16="http://schemas.microsoft.com/office/drawing/2014/main" id="{D8231EFD-B8DE-E3B4-55A1-E2414CAB9EB6}"/>
                </a:ext>
              </a:extLst>
            </p:cNvPr>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a:extLst>
              <a:ext uri="{FF2B5EF4-FFF2-40B4-BE49-F238E27FC236}">
                <a16:creationId xmlns:a16="http://schemas.microsoft.com/office/drawing/2014/main" id="{67B46F20-AAD2-C99B-0A8D-B05439DCF5F8}"/>
              </a:ext>
            </a:extLst>
          </p:cNvPr>
          <p:cNvSpPr txBox="1"/>
          <p:nvPr/>
        </p:nvSpPr>
        <p:spPr>
          <a:xfrm>
            <a:off x="1601429" y="435986"/>
            <a:ext cx="15086371" cy="1128194"/>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Module </a:t>
            </a:r>
            <a:r>
              <a:rPr lang="en-US" sz="7200" b="1" i="1" dirty="0">
                <a:solidFill>
                  <a:srgbClr val="0F4662"/>
                </a:solidFill>
                <a:latin typeface="Cormorant Garamond Bold Italics"/>
                <a:ea typeface="Cormorant Garamond Bold Italics"/>
                <a:cs typeface="Cormorant Garamond Bold Italics"/>
                <a:sym typeface="Cormorant Garamond Bold Italics"/>
              </a:rPr>
              <a:t>1:</a:t>
            </a:r>
            <a:r>
              <a:rPr lang="en-US" sz="6400" b="1" i="1" dirty="0">
                <a:solidFill>
                  <a:srgbClr val="0F4662"/>
                </a:solidFill>
                <a:latin typeface="Cormorant Garamond Bold Italics"/>
                <a:ea typeface="Cormorant Garamond Bold Italics"/>
                <a:cs typeface="Cormorant Garamond Bold Italics"/>
                <a:sym typeface="Cormorant Garamond Bold Italics"/>
              </a:rPr>
              <a:t> Data collection and Data augmentation</a:t>
            </a:r>
            <a:r>
              <a:rPr lang="en-US" sz="7200" b="1" i="1" dirty="0">
                <a:solidFill>
                  <a:srgbClr val="0F4662"/>
                </a:solidFill>
                <a:latin typeface="Cormorant Garamond Bold Italics"/>
                <a:ea typeface="Cormorant Garamond Bold Italics"/>
                <a:cs typeface="Cormorant Garamond Bold Italics"/>
                <a:sym typeface="Cormorant Garamond Bold Italics"/>
              </a:rPr>
              <a:t> </a:t>
            </a:r>
          </a:p>
        </p:txBody>
      </p:sp>
      <p:sp>
        <p:nvSpPr>
          <p:cNvPr id="17" name="TextBox 16">
            <a:extLst>
              <a:ext uri="{FF2B5EF4-FFF2-40B4-BE49-F238E27FC236}">
                <a16:creationId xmlns:a16="http://schemas.microsoft.com/office/drawing/2014/main" id="{A9368EBD-E96F-6751-FD70-3C41FD5DB687}"/>
              </a:ext>
            </a:extLst>
          </p:cNvPr>
          <p:cNvSpPr txBox="1"/>
          <p:nvPr/>
        </p:nvSpPr>
        <p:spPr>
          <a:xfrm>
            <a:off x="685800" y="2512010"/>
            <a:ext cx="16649700" cy="954107"/>
          </a:xfrm>
          <a:prstGeom prst="rect">
            <a:avLst/>
          </a:prstGeom>
          <a:noFill/>
        </p:spPr>
        <p:txBody>
          <a:bodyPr wrap="square">
            <a:spAutoFit/>
          </a:bodyPr>
          <a:lstStyle/>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2551572-AD1C-7A7A-62C9-52CF6E12E5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2247900"/>
            <a:ext cx="3796140" cy="2771644"/>
          </a:xfrm>
          <a:prstGeom prst="rect">
            <a:avLst/>
          </a:prstGeom>
        </p:spPr>
      </p:pic>
      <p:pic>
        <p:nvPicPr>
          <p:cNvPr id="15" name="Picture 14">
            <a:extLst>
              <a:ext uri="{FF2B5EF4-FFF2-40B4-BE49-F238E27FC236}">
                <a16:creationId xmlns:a16="http://schemas.microsoft.com/office/drawing/2014/main" id="{400C62CF-6500-7BC3-16A1-E055095FBD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977262" y="2247900"/>
            <a:ext cx="3820287" cy="2771644"/>
          </a:xfrm>
          <a:prstGeom prst="rect">
            <a:avLst/>
          </a:prstGeom>
        </p:spPr>
      </p:pic>
      <p:pic>
        <p:nvPicPr>
          <p:cNvPr id="16" name="Picture 15">
            <a:extLst>
              <a:ext uri="{FF2B5EF4-FFF2-40B4-BE49-F238E27FC236}">
                <a16:creationId xmlns:a16="http://schemas.microsoft.com/office/drawing/2014/main" id="{E586B6D5-0B0F-8DFA-1FAA-5C4670EEA6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6401450"/>
            <a:ext cx="3796140" cy="2847417"/>
          </a:xfrm>
          <a:prstGeom prst="rect">
            <a:avLst/>
          </a:prstGeom>
        </p:spPr>
      </p:pic>
      <p:pic>
        <p:nvPicPr>
          <p:cNvPr id="18" name="Picture 17">
            <a:extLst>
              <a:ext uri="{FF2B5EF4-FFF2-40B4-BE49-F238E27FC236}">
                <a16:creationId xmlns:a16="http://schemas.microsoft.com/office/drawing/2014/main" id="{5E6F556F-EA36-50A0-4093-399B37964C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73548" y="6401450"/>
            <a:ext cx="3824001" cy="2847417"/>
          </a:xfrm>
          <a:prstGeom prst="rect">
            <a:avLst/>
          </a:prstGeom>
        </p:spPr>
      </p:pic>
      <p:sp>
        <p:nvSpPr>
          <p:cNvPr id="20" name="TextBox 19">
            <a:extLst>
              <a:ext uri="{FF2B5EF4-FFF2-40B4-BE49-F238E27FC236}">
                <a16:creationId xmlns:a16="http://schemas.microsoft.com/office/drawing/2014/main" id="{70F813D4-1A41-6D6C-F756-EF9D8EA863CE}"/>
              </a:ext>
            </a:extLst>
          </p:cNvPr>
          <p:cNvSpPr txBox="1"/>
          <p:nvPr/>
        </p:nvSpPr>
        <p:spPr>
          <a:xfrm>
            <a:off x="3511346" y="5143500"/>
            <a:ext cx="23622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Figure 1.1: </a:t>
            </a:r>
            <a:r>
              <a:rPr lang="en-IN" sz="1800" dirty="0">
                <a:effectLst/>
                <a:latin typeface="Times New Roman" panose="02020603050405020304" pitchFamily="18" charset="0"/>
                <a:ea typeface="Calibri" panose="020F0502020204030204" pitchFamily="34" charset="0"/>
              </a:rPr>
              <a:t>EA </a:t>
            </a:r>
            <a:endParaRPr lang="en-IN" dirty="0"/>
          </a:p>
        </p:txBody>
      </p:sp>
      <p:sp>
        <p:nvSpPr>
          <p:cNvPr id="25" name="TextBox 24">
            <a:extLst>
              <a:ext uri="{FF2B5EF4-FFF2-40B4-BE49-F238E27FC236}">
                <a16:creationId xmlns:a16="http://schemas.microsoft.com/office/drawing/2014/main" id="{312300A6-CAD3-45EE-B486-D7E1F507E6F6}"/>
              </a:ext>
            </a:extLst>
          </p:cNvPr>
          <p:cNvSpPr txBox="1"/>
          <p:nvPr/>
        </p:nvSpPr>
        <p:spPr>
          <a:xfrm>
            <a:off x="12818748" y="5239963"/>
            <a:ext cx="21336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Figure 1.2:</a:t>
            </a:r>
            <a:r>
              <a:rPr lang="en-IN" sz="1800" dirty="0">
                <a:effectLst/>
                <a:latin typeface="Times New Roman" panose="02020603050405020304" pitchFamily="18" charset="0"/>
                <a:ea typeface="Calibri" panose="020F0502020204030204" pitchFamily="34" charset="0"/>
              </a:rPr>
              <a:t> NE</a:t>
            </a:r>
            <a:endParaRPr lang="en-IN" dirty="0"/>
          </a:p>
        </p:txBody>
      </p:sp>
      <p:sp>
        <p:nvSpPr>
          <p:cNvPr id="27" name="TextBox 26">
            <a:extLst>
              <a:ext uri="{FF2B5EF4-FFF2-40B4-BE49-F238E27FC236}">
                <a16:creationId xmlns:a16="http://schemas.microsoft.com/office/drawing/2014/main" id="{F05B4E7D-A9F6-3087-D717-6C15CBEDD021}"/>
              </a:ext>
            </a:extLst>
          </p:cNvPr>
          <p:cNvSpPr txBox="1"/>
          <p:nvPr/>
        </p:nvSpPr>
        <p:spPr>
          <a:xfrm>
            <a:off x="3511346" y="9299089"/>
            <a:ext cx="2426110" cy="38191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Figure 1.3 </a:t>
            </a:r>
            <a:r>
              <a:rPr lang="en-IN" sz="1800" dirty="0">
                <a:effectLst/>
                <a:latin typeface="Times New Roman" panose="02020603050405020304" pitchFamily="18" charset="0"/>
                <a:ea typeface="Calibri" panose="020F0502020204030204" pitchFamily="34" charset="0"/>
              </a:rPr>
              <a:t>EH</a:t>
            </a:r>
            <a:r>
              <a:rPr lang="en-IN" sz="1800" b="1" dirty="0">
                <a:effectLst/>
                <a:latin typeface="Times New Roman" panose="02020603050405020304" pitchFamily="18" charset="0"/>
                <a:ea typeface="Calibri" panose="020F0502020204030204" pitchFamily="34" charset="0"/>
              </a:rPr>
              <a:t> </a:t>
            </a:r>
            <a:endParaRPr lang="en-IN" dirty="0"/>
          </a:p>
        </p:txBody>
      </p:sp>
      <p:sp>
        <p:nvSpPr>
          <p:cNvPr id="29" name="TextBox 28">
            <a:extLst>
              <a:ext uri="{FF2B5EF4-FFF2-40B4-BE49-F238E27FC236}">
                <a16:creationId xmlns:a16="http://schemas.microsoft.com/office/drawing/2014/main" id="{16706089-B2FE-8205-B44D-16339015D730}"/>
              </a:ext>
            </a:extLst>
          </p:cNvPr>
          <p:cNvSpPr txBox="1"/>
          <p:nvPr/>
        </p:nvSpPr>
        <p:spPr>
          <a:xfrm>
            <a:off x="12994875" y="9283473"/>
            <a:ext cx="303414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 Figure 1.4</a:t>
            </a:r>
            <a:r>
              <a:rPr lang="en-IN" sz="1800" dirty="0">
                <a:effectLst/>
                <a:latin typeface="Times New Roman" panose="02020603050405020304" pitchFamily="18" charset="0"/>
                <a:ea typeface="Calibri" panose="020F0502020204030204" pitchFamily="34" charset="0"/>
              </a:rPr>
              <a:t> EP</a:t>
            </a:r>
            <a:endParaRPr lang="en-IN" dirty="0"/>
          </a:p>
        </p:txBody>
      </p:sp>
    </p:spTree>
    <p:extLst>
      <p:ext uri="{BB962C8B-B14F-4D97-AF65-F5344CB8AC3E}">
        <p14:creationId xmlns:p14="http://schemas.microsoft.com/office/powerpoint/2010/main" val="26101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2133600" y="266700"/>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Module </a:t>
            </a:r>
            <a:r>
              <a:rPr lang="en-US" sz="7200" b="1" i="1" dirty="0">
                <a:solidFill>
                  <a:srgbClr val="0F4662"/>
                </a:solidFill>
                <a:latin typeface="Cormorant Garamond Bold Italics"/>
                <a:ea typeface="Cormorant Garamond Bold Italics"/>
                <a:cs typeface="Cormorant Garamond Bold Italics"/>
                <a:sym typeface="Cormorant Garamond Bold Italics"/>
              </a:rPr>
              <a:t>1:</a:t>
            </a:r>
            <a:r>
              <a:rPr lang="en-US" sz="6400" b="1" i="1" dirty="0">
                <a:solidFill>
                  <a:srgbClr val="0F4662"/>
                </a:solidFill>
                <a:latin typeface="Cormorant Garamond Bold Italics"/>
                <a:ea typeface="Cormorant Garamond Bold Italics"/>
                <a:cs typeface="Cormorant Garamond Bold Italics"/>
                <a:sym typeface="Cormorant Garamond Bold Italics"/>
              </a:rPr>
              <a:t> Data collection and Data augmentation</a:t>
            </a:r>
            <a:r>
              <a:rPr lang="en-US" sz="7200" b="1" i="1" dirty="0">
                <a:solidFill>
                  <a:srgbClr val="0F4662"/>
                </a:solidFill>
                <a:latin typeface="Cormorant Garamond Bold Italics"/>
                <a:ea typeface="Cormorant Garamond Bold Italics"/>
                <a:cs typeface="Cormorant Garamond Bold Italics"/>
                <a:sym typeface="Cormorant Garamond Bold Italics"/>
              </a:rPr>
              <a:t> </a:t>
            </a:r>
          </a:p>
        </p:txBody>
      </p:sp>
      <p:sp>
        <p:nvSpPr>
          <p:cNvPr id="15" name="TextBox 14">
            <a:extLst>
              <a:ext uri="{FF2B5EF4-FFF2-40B4-BE49-F238E27FC236}">
                <a16:creationId xmlns:a16="http://schemas.microsoft.com/office/drawing/2014/main" id="{54DF8148-F267-E42B-E173-5D60C828344B}"/>
              </a:ext>
            </a:extLst>
          </p:cNvPr>
          <p:cNvSpPr txBox="1"/>
          <p:nvPr/>
        </p:nvSpPr>
        <p:spPr>
          <a:xfrm>
            <a:off x="228600" y="1866901"/>
            <a:ext cx="13335000" cy="7848302"/>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 Sources: </a:t>
            </a:r>
            <a:r>
              <a:rPr lang="en-US" sz="2800" dirty="0">
                <a:latin typeface="Times New Roman" panose="02020603050405020304" pitchFamily="18" charset="0"/>
                <a:cs typeface="Times New Roman" panose="02020603050405020304" pitchFamily="18" charset="0"/>
              </a:rPr>
              <a:t>For this project, the images were sourced from publicly available medical datasets and collaboration with hospitals or medical research centers. Several databases, such as The Cancer Imaging Archive (TCIA) and other research publications on endometriosis, provided annotated images of endometrial tissues that were useful for training the deep learning models.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Preprocessing of Data: </a:t>
            </a:r>
            <a:r>
              <a:rPr lang="en-US" sz="2800" dirty="0">
                <a:latin typeface="Times New Roman" panose="02020603050405020304" pitchFamily="18" charset="0"/>
                <a:cs typeface="Times New Roman" panose="02020603050405020304" pitchFamily="18" charset="0"/>
              </a:rPr>
              <a:t>Data preprocessing is a crucial step to ensure that the data is in the right format and optimized for the model. For histopathological images, this involves a series of transformations that standardize the images and make them suitable for feeding into the deep learning model.</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Data Splitting: </a:t>
            </a:r>
            <a:r>
              <a:rPr lang="en-US" sz="2800" dirty="0">
                <a:latin typeface="Times New Roman" panose="02020603050405020304" pitchFamily="18" charset="0"/>
                <a:cs typeface="Times New Roman" panose="02020603050405020304" pitchFamily="18" charset="0"/>
              </a:rPr>
              <a:t>The dataset was split into three main sets: </a:t>
            </a:r>
          </a:p>
          <a:p>
            <a:r>
              <a:rPr lang="en-US" sz="2800" dirty="0">
                <a:latin typeface="Times New Roman" panose="02020603050405020304" pitchFamily="18" charset="0"/>
                <a:cs typeface="Times New Roman" panose="02020603050405020304" pitchFamily="18" charset="0"/>
              </a:rPr>
              <a:t>• Training Set: 2308 images used for training the model. </a:t>
            </a:r>
          </a:p>
          <a:p>
            <a:r>
              <a:rPr lang="en-US" sz="2800" dirty="0">
                <a:latin typeface="Times New Roman" panose="02020603050405020304" pitchFamily="18" charset="0"/>
                <a:cs typeface="Times New Roman" panose="02020603050405020304" pitchFamily="18" charset="0"/>
              </a:rPr>
              <a:t>• Validation Set: 493 images used to validate the model during training. </a:t>
            </a:r>
          </a:p>
          <a:p>
            <a:r>
              <a:rPr lang="en-US" sz="2800" dirty="0">
                <a:latin typeface="Times New Roman" panose="02020603050405020304" pitchFamily="18" charset="0"/>
                <a:cs typeface="Times New Roman" panose="02020603050405020304" pitchFamily="18" charset="0"/>
              </a:rPr>
              <a:t>• Test Set: 501 images used for evaluating the final performance of the model.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division ensures that the model is trained on a set of images, validated to avoid overfitting, and tested on unseen data to estimate its generalization capabilities.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63DC51B5-8A14-79BA-A4DF-5269D14F27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3C813C2-7C72-AAF2-0807-598C00BF3788}"/>
              </a:ext>
            </a:extLst>
          </p:cNvPr>
          <p:cNvGrpSpPr/>
          <p:nvPr/>
        </p:nvGrpSpPr>
        <p:grpSpPr>
          <a:xfrm>
            <a:off x="13660651" y="0"/>
            <a:ext cx="4627349" cy="10287000"/>
            <a:chOff x="0" y="0"/>
            <a:chExt cx="1218726" cy="2709333"/>
          </a:xfrm>
        </p:grpSpPr>
        <p:sp>
          <p:nvSpPr>
            <p:cNvPr id="3" name="Freeform 3">
              <a:extLst>
                <a:ext uri="{FF2B5EF4-FFF2-40B4-BE49-F238E27FC236}">
                  <a16:creationId xmlns:a16="http://schemas.microsoft.com/office/drawing/2014/main" id="{9FFFE7D0-CAF0-58F0-4E07-88A7AB4ED9B9}"/>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a:extLst>
                <a:ext uri="{FF2B5EF4-FFF2-40B4-BE49-F238E27FC236}">
                  <a16:creationId xmlns:a16="http://schemas.microsoft.com/office/drawing/2014/main" id="{DEDA8CFB-27F4-98AB-5F6B-2440D6D022A1}"/>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a:extLst>
              <a:ext uri="{FF2B5EF4-FFF2-40B4-BE49-F238E27FC236}">
                <a16:creationId xmlns:a16="http://schemas.microsoft.com/office/drawing/2014/main" id="{E730F4E6-0A50-5248-CC21-6B01178A9644}"/>
              </a:ext>
            </a:extLst>
          </p:cNvPr>
          <p:cNvSpPr txBox="1"/>
          <p:nvPr/>
        </p:nvSpPr>
        <p:spPr>
          <a:xfrm>
            <a:off x="2133600" y="266700"/>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Module </a:t>
            </a:r>
            <a:r>
              <a:rPr lang="en-US" sz="7200" b="1" i="1" dirty="0">
                <a:solidFill>
                  <a:srgbClr val="0F4662"/>
                </a:solidFill>
                <a:latin typeface="Cormorant Garamond Bold Italics"/>
                <a:ea typeface="Cormorant Garamond Bold Italics"/>
                <a:cs typeface="Cormorant Garamond Bold Italics"/>
                <a:sym typeface="Cormorant Garamond Bold Italics"/>
              </a:rPr>
              <a:t>1:</a:t>
            </a:r>
            <a:r>
              <a:rPr lang="en-US" sz="6400" b="1" i="1" dirty="0">
                <a:solidFill>
                  <a:srgbClr val="0F4662"/>
                </a:solidFill>
                <a:latin typeface="Cormorant Garamond Bold Italics"/>
                <a:ea typeface="Cormorant Garamond Bold Italics"/>
                <a:cs typeface="Cormorant Garamond Bold Italics"/>
                <a:sym typeface="Cormorant Garamond Bold Italics"/>
              </a:rPr>
              <a:t> Data collection and Data augmentation</a:t>
            </a:r>
            <a:r>
              <a:rPr lang="en-US" sz="7200" b="1" i="1" dirty="0">
                <a:solidFill>
                  <a:srgbClr val="0F4662"/>
                </a:solidFill>
                <a:latin typeface="Cormorant Garamond Bold Italics"/>
                <a:ea typeface="Cormorant Garamond Bold Italics"/>
                <a:cs typeface="Cormorant Garamond Bold Italics"/>
                <a:sym typeface="Cormorant Garamond Bold Italics"/>
              </a:rPr>
              <a:t> </a:t>
            </a:r>
          </a:p>
        </p:txBody>
      </p:sp>
      <p:sp>
        <p:nvSpPr>
          <p:cNvPr id="15" name="TextBox 14">
            <a:extLst>
              <a:ext uri="{FF2B5EF4-FFF2-40B4-BE49-F238E27FC236}">
                <a16:creationId xmlns:a16="http://schemas.microsoft.com/office/drawing/2014/main" id="{74D79E00-F204-D7AD-5960-78A3D14ACAD9}"/>
              </a:ext>
            </a:extLst>
          </p:cNvPr>
          <p:cNvSpPr txBox="1"/>
          <p:nvPr/>
        </p:nvSpPr>
        <p:spPr>
          <a:xfrm>
            <a:off x="308445" y="1597817"/>
            <a:ext cx="13335000" cy="871007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 Augmentation :</a:t>
            </a:r>
            <a:r>
              <a:rPr lang="en-US" sz="2800" dirty="0">
                <a:latin typeface="Times New Roman" panose="02020603050405020304" pitchFamily="18" charset="0"/>
                <a:cs typeface="Times New Roman" panose="02020603050405020304" pitchFamily="18" charset="0"/>
              </a:rPr>
              <a:t>Techniques Data augmentation plays a vital role in improving the performance of deep learning models, especially when dealing with limited data. By artificially increasing the size of the dataset, data augmentation helps the model become more robust and able to generalize better to unseen images.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Types of Augmentation Applied For the histopathological images in this project, several augmentation techniques were employed, including: </a:t>
            </a:r>
          </a:p>
          <a:p>
            <a:r>
              <a:rPr lang="en-US" sz="2800" dirty="0">
                <a:latin typeface="Times New Roman" panose="02020603050405020304" pitchFamily="18" charset="0"/>
                <a:cs typeface="Times New Roman" panose="02020603050405020304" pitchFamily="18" charset="0"/>
              </a:rPr>
              <a:t>• Rotation: Random rotation of images helps the model recognize tissue patterns from different orientations, mimicking the natural variability found in real-world medical imaging. </a:t>
            </a:r>
          </a:p>
          <a:p>
            <a:r>
              <a:rPr lang="en-US" sz="2800" dirty="0">
                <a:latin typeface="Times New Roman" panose="02020603050405020304" pitchFamily="18" charset="0"/>
                <a:cs typeface="Times New Roman" panose="02020603050405020304" pitchFamily="18" charset="0"/>
              </a:rPr>
              <a:t>• Flipping: Horizontal and vertical flips simulate variations in how tissue images might appear in different orientations. This technique helps the model become invariant to the direction of tissue samples. </a:t>
            </a:r>
          </a:p>
          <a:p>
            <a:r>
              <a:rPr lang="en-US" sz="2800" dirty="0">
                <a:latin typeface="Times New Roman" panose="02020603050405020304" pitchFamily="18" charset="0"/>
                <a:cs typeface="Times New Roman" panose="02020603050405020304" pitchFamily="18" charset="0"/>
              </a:rPr>
              <a:t>• Zooming: Random zooms help the model focus on different regions of the tissue samples, providing a broader view of features and improving the robustness of feature extraction. </a:t>
            </a:r>
          </a:p>
          <a:p>
            <a:r>
              <a:rPr lang="en-US" sz="2800" dirty="0">
                <a:latin typeface="Times New Roman" panose="02020603050405020304" pitchFamily="18" charset="0"/>
                <a:cs typeface="Times New Roman" panose="02020603050405020304" pitchFamily="18" charset="0"/>
              </a:rPr>
              <a:t>• Shifting: Random shifts horizontally and vertically ensure that the model is not biased by the location of the tissue within the image. </a:t>
            </a:r>
          </a:p>
          <a:p>
            <a:r>
              <a:rPr lang="en-US" sz="2800" dirty="0">
                <a:latin typeface="Times New Roman" panose="02020603050405020304" pitchFamily="18" charset="0"/>
                <a:cs typeface="Times New Roman" panose="02020603050405020304" pitchFamily="18" charset="0"/>
              </a:rPr>
              <a:t>• Shearing: This technique alters the shape of the image to simulate slight distortions, which can be expected in actual slide preparation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26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73A5469C-5E70-21FA-A9FF-BAA85AE071F2}"/>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CAFCC99A-999D-D9A4-03D4-30E4B5C6B347}"/>
              </a:ext>
            </a:extLst>
          </p:cNvPr>
          <p:cNvSpPr txBox="1"/>
          <p:nvPr/>
        </p:nvSpPr>
        <p:spPr>
          <a:xfrm>
            <a:off x="2286000" y="234549"/>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2: Defining the Model and Training </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15" name="TextBox 14">
            <a:extLst>
              <a:ext uri="{FF2B5EF4-FFF2-40B4-BE49-F238E27FC236}">
                <a16:creationId xmlns:a16="http://schemas.microsoft.com/office/drawing/2014/main" id="{55C9373C-AEB5-742B-D022-61564328635D}"/>
              </a:ext>
            </a:extLst>
          </p:cNvPr>
          <p:cNvSpPr txBox="1"/>
          <p:nvPr/>
        </p:nvSpPr>
        <p:spPr>
          <a:xfrm>
            <a:off x="308444" y="1597817"/>
            <a:ext cx="17750955" cy="741741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Once the data has been prepared and augmented, the next crucial step in any machine learning pipeline is to define and train the model. For the automated detection of endometriosis using histopathological images, we have chosen a hybrid deep learning model that combines Convolutional Neural Networks (CNNs) and Recurrent Neural Networks (RNNs). This hybrid architecture is designed to effectively handle spatial and sequential dependencies in the image data, which is essential for accurately classifying the different tissue types and subtypes associated with endometriosis.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Overview of the Model Architecture: </a:t>
            </a:r>
            <a:r>
              <a:rPr lang="en-US" sz="2800" dirty="0">
                <a:latin typeface="Times New Roman" panose="02020603050405020304" pitchFamily="18" charset="0"/>
                <a:cs typeface="Times New Roman" panose="02020603050405020304" pitchFamily="18" charset="0"/>
              </a:rPr>
              <a:t>The model used in this project is a hybrid architecture that combines the strengths of CNNs for spatial feature extraction and RNNs (specifically Long Short-Term Memory or LSTM) for sequential pattern recognition. The CNN component is responsible for learning the spatial features in the histopathological images, such as textures, edges, and patterns that are characteristic of different tissue types. The RNN component, on the other hand, processes the temporal dependencies in the sequence of features extracted by the CNN, allowing the model to learn how these features evolve across different stages and classes of endometriosis. </a:t>
            </a:r>
          </a:p>
          <a:p>
            <a:r>
              <a:rPr lang="en-US" sz="2800" dirty="0">
                <a:latin typeface="Times New Roman" panose="02020603050405020304" pitchFamily="18" charset="0"/>
                <a:cs typeface="Times New Roman" panose="02020603050405020304" pitchFamily="18" charset="0"/>
              </a:rPr>
              <a:t>In the model, the CNN architecture consists of several convolutional blocks, </a:t>
            </a:r>
          </a:p>
          <a:p>
            <a:r>
              <a:rPr lang="en-US" sz="2800" dirty="0">
                <a:latin typeface="Times New Roman" panose="02020603050405020304" pitchFamily="18" charset="0"/>
                <a:cs typeface="Times New Roman" panose="02020603050405020304" pitchFamily="18" charset="0"/>
              </a:rPr>
              <a:t>Where each block consists of: </a:t>
            </a:r>
          </a:p>
          <a:p>
            <a:r>
              <a:rPr lang="en-US" sz="2800" dirty="0">
                <a:latin typeface="Times New Roman" panose="02020603050405020304" pitchFamily="18" charset="0"/>
                <a:cs typeface="Times New Roman" panose="02020603050405020304" pitchFamily="18" charset="0"/>
              </a:rPr>
              <a:t>• Convolutional Layer: Filters applied to extract features. </a:t>
            </a:r>
          </a:p>
          <a:p>
            <a:r>
              <a:rPr lang="en-US" sz="2800" dirty="0">
                <a:latin typeface="Times New Roman" panose="02020603050405020304" pitchFamily="18" charset="0"/>
                <a:cs typeface="Times New Roman" panose="02020603050405020304" pitchFamily="18" charset="0"/>
              </a:rPr>
              <a:t>• Activation Function (</a:t>
            </a:r>
            <a:r>
              <a:rPr lang="en-US" sz="2800" dirty="0" err="1">
                <a:latin typeface="Times New Roman" panose="02020603050405020304" pitchFamily="18" charset="0"/>
                <a:cs typeface="Times New Roman" panose="02020603050405020304" pitchFamily="18" charset="0"/>
              </a:rPr>
              <a:t>ReLU</a:t>
            </a:r>
            <a:r>
              <a:rPr lang="en-US" sz="2800" dirty="0">
                <a:latin typeface="Times New Roman" panose="02020603050405020304" pitchFamily="18" charset="0"/>
                <a:cs typeface="Times New Roman" panose="02020603050405020304" pitchFamily="18" charset="0"/>
              </a:rPr>
              <a:t>): Introduces non-linearity and ensures the model can learn complex features. </a:t>
            </a:r>
          </a:p>
          <a:p>
            <a:r>
              <a:rPr lang="en-US" sz="2800" dirty="0">
                <a:latin typeface="Times New Roman" panose="02020603050405020304" pitchFamily="18" charset="0"/>
                <a:cs typeface="Times New Roman" panose="02020603050405020304" pitchFamily="18" charset="0"/>
              </a:rPr>
              <a:t>• Max Pooling: Reduces the spatial dimensions of the image while retaining important features.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16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F418D98F-F96E-3B18-7918-2491A547140B}"/>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0C7BDA52-72D4-9923-2C38-2527A1FA5753}"/>
              </a:ext>
            </a:extLst>
          </p:cNvPr>
          <p:cNvSpPr txBox="1"/>
          <p:nvPr/>
        </p:nvSpPr>
        <p:spPr>
          <a:xfrm>
            <a:off x="2286000" y="234549"/>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2: Defining the Model and Training </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15" name="TextBox 14">
            <a:extLst>
              <a:ext uri="{FF2B5EF4-FFF2-40B4-BE49-F238E27FC236}">
                <a16:creationId xmlns:a16="http://schemas.microsoft.com/office/drawing/2014/main" id="{4E81B226-F680-3FB8-E7E3-816AB23E3C3D}"/>
              </a:ext>
            </a:extLst>
          </p:cNvPr>
          <p:cNvSpPr txBox="1"/>
          <p:nvPr/>
        </p:nvSpPr>
        <p:spPr>
          <a:xfrm>
            <a:off x="308444" y="1597817"/>
            <a:ext cx="17750955"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Model Integration: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CNN + RNN Hybrid Model The hybrid CNN-RNN model combines the best of both worlds: the CNN handles the spatial feature extraction, while the RNN captures temporal relationships. This hybrid model is particularly effective for the classification of histopathological images, where the spatial structure of tissue types and the sequential progression of tissue abnormalities must be understood. By combining CNN and RNN, the model benefits from improved feature extraction and pattern recognition, ultimately leading to better classification accuracy.</a:t>
            </a:r>
          </a:p>
          <a:p>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26E2BA-7109-1C40-8303-6EB1013A4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588388"/>
            <a:ext cx="10744200" cy="4100795"/>
          </a:xfrm>
          <a:prstGeom prst="rect">
            <a:avLst/>
          </a:prstGeom>
        </p:spPr>
      </p:pic>
      <p:sp>
        <p:nvSpPr>
          <p:cNvPr id="4" name="TextBox 3">
            <a:extLst>
              <a:ext uri="{FF2B5EF4-FFF2-40B4-BE49-F238E27FC236}">
                <a16:creationId xmlns:a16="http://schemas.microsoft.com/office/drawing/2014/main" id="{B90C0043-3C7F-EFF4-D3A7-80353A90BE21}"/>
              </a:ext>
            </a:extLst>
          </p:cNvPr>
          <p:cNvSpPr txBox="1"/>
          <p:nvPr/>
        </p:nvSpPr>
        <p:spPr>
          <a:xfrm>
            <a:off x="6400800" y="9258300"/>
            <a:ext cx="4343400" cy="38100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2.1: Hybrid Model Architecture </a:t>
            </a:r>
          </a:p>
        </p:txBody>
      </p:sp>
    </p:spTree>
    <p:extLst>
      <p:ext uri="{BB962C8B-B14F-4D97-AF65-F5344CB8AC3E}">
        <p14:creationId xmlns:p14="http://schemas.microsoft.com/office/powerpoint/2010/main" val="240248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B513B962-9E0F-8F62-4D73-103A4669AC51}"/>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4649FF5D-33BA-16EB-728B-038CFB28828E}"/>
              </a:ext>
            </a:extLst>
          </p:cNvPr>
          <p:cNvSpPr txBox="1"/>
          <p:nvPr/>
        </p:nvSpPr>
        <p:spPr>
          <a:xfrm>
            <a:off x="2286000" y="234549"/>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2: Defining the Model and Training </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15" name="TextBox 14">
            <a:extLst>
              <a:ext uri="{FF2B5EF4-FFF2-40B4-BE49-F238E27FC236}">
                <a16:creationId xmlns:a16="http://schemas.microsoft.com/office/drawing/2014/main" id="{3ABE4363-CF41-D5C6-AA4D-63BFD2F05C6C}"/>
              </a:ext>
            </a:extLst>
          </p:cNvPr>
          <p:cNvSpPr txBox="1"/>
          <p:nvPr/>
        </p:nvSpPr>
        <p:spPr>
          <a:xfrm>
            <a:off x="1428749" y="2296567"/>
            <a:ext cx="15430501" cy="569386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The complete architecture consists of: </a:t>
            </a:r>
          </a:p>
          <a:p>
            <a:r>
              <a:rPr lang="en-US" sz="2800" dirty="0">
                <a:latin typeface="Times New Roman" panose="02020603050405020304" pitchFamily="18" charset="0"/>
                <a:cs typeface="Times New Roman" panose="02020603050405020304" pitchFamily="18" charset="0"/>
              </a:rPr>
              <a:t>• Convolutional Layers (CNN): Extracts local features. </a:t>
            </a:r>
          </a:p>
          <a:p>
            <a:r>
              <a:rPr lang="en-US" sz="2800" dirty="0">
                <a:latin typeface="Times New Roman" panose="02020603050405020304" pitchFamily="18" charset="0"/>
                <a:cs typeface="Times New Roman" panose="02020603050405020304" pitchFamily="18" charset="0"/>
              </a:rPr>
              <a:t>• Pooling Layers: Reduces the dimensionality. </a:t>
            </a:r>
          </a:p>
          <a:p>
            <a:r>
              <a:rPr lang="en-US" sz="2800" dirty="0">
                <a:latin typeface="Times New Roman" panose="02020603050405020304" pitchFamily="18" charset="0"/>
                <a:cs typeface="Times New Roman" panose="02020603050405020304" pitchFamily="18" charset="0"/>
              </a:rPr>
              <a:t>• Flattening Layer: Converts the 2D feature maps into 1D vectors. </a:t>
            </a:r>
          </a:p>
          <a:p>
            <a:r>
              <a:rPr lang="en-US" sz="2800" dirty="0">
                <a:latin typeface="Times New Roman" panose="02020603050405020304" pitchFamily="18" charset="0"/>
                <a:cs typeface="Times New Roman" panose="02020603050405020304" pitchFamily="18" charset="0"/>
              </a:rPr>
              <a:t>• LSTM Layers (RNN): Processes the extracted features in sequence. </a:t>
            </a:r>
          </a:p>
          <a:p>
            <a:r>
              <a:rPr lang="en-US" sz="2800" dirty="0">
                <a:latin typeface="Times New Roman" panose="02020603050405020304" pitchFamily="18" charset="0"/>
                <a:cs typeface="Times New Roman" panose="02020603050405020304" pitchFamily="18" charset="0"/>
              </a:rPr>
              <a:t>• Dense Layer: Final fully connected layer for classification. </a:t>
            </a:r>
          </a:p>
          <a:p>
            <a:r>
              <a:rPr lang="en-US" sz="2800" dirty="0">
                <a:latin typeface="Times New Roman" panose="02020603050405020304" pitchFamily="18" charset="0"/>
                <a:cs typeface="Times New Roman" panose="02020603050405020304" pitchFamily="18" charset="0"/>
              </a:rPr>
              <a:t>• SoftMax Activation: Outputs class probabilities for each tissue type.</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Model Implementation </a:t>
            </a:r>
          </a:p>
          <a:p>
            <a:r>
              <a:rPr lang="en-US" sz="2800" dirty="0">
                <a:latin typeface="Times New Roman" panose="02020603050405020304" pitchFamily="18" charset="0"/>
                <a:cs typeface="Times New Roman" panose="02020603050405020304" pitchFamily="18" charset="0"/>
              </a:rPr>
              <a:t>Defining the Model in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The model was implemented using the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deep learning framework with TensorFlow as the backend.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provides a high-level interface to define complex models in a simple and user-friendly way. Below is a sample implementation of the CNN-RNN hybrid model for endometriosis detection.</a:t>
            </a:r>
          </a:p>
        </p:txBody>
      </p:sp>
    </p:spTree>
    <p:extLst>
      <p:ext uri="{BB962C8B-B14F-4D97-AF65-F5344CB8AC3E}">
        <p14:creationId xmlns:p14="http://schemas.microsoft.com/office/powerpoint/2010/main" val="414728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C0ED9BFA-C15D-EF50-F510-62AA131CB9B6}"/>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430EBC98-DC11-4CF9-45D3-660507FEB96C}"/>
              </a:ext>
            </a:extLst>
          </p:cNvPr>
          <p:cNvSpPr txBox="1"/>
          <p:nvPr/>
        </p:nvSpPr>
        <p:spPr>
          <a:xfrm>
            <a:off x="2286000" y="234549"/>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2: Defining the Model and Training </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15" name="TextBox 14">
            <a:extLst>
              <a:ext uri="{FF2B5EF4-FFF2-40B4-BE49-F238E27FC236}">
                <a16:creationId xmlns:a16="http://schemas.microsoft.com/office/drawing/2014/main" id="{6DD42080-9084-95D8-BEF4-46751324BEF1}"/>
              </a:ext>
            </a:extLst>
          </p:cNvPr>
          <p:cNvSpPr txBox="1"/>
          <p:nvPr/>
        </p:nvSpPr>
        <p:spPr>
          <a:xfrm>
            <a:off x="762000" y="1714500"/>
            <a:ext cx="17068800" cy="6555641"/>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Model Training </a:t>
            </a:r>
          </a:p>
          <a:p>
            <a:r>
              <a:rPr lang="en-US" sz="2800" dirty="0">
                <a:latin typeface="Times New Roman" panose="02020603050405020304" pitchFamily="18" charset="0"/>
                <a:cs typeface="Times New Roman" panose="02020603050405020304" pitchFamily="18" charset="0"/>
              </a:rPr>
              <a:t>Training Parameters: The training of the model is a crucial process that involves adjusting various parameters to ensure the model converges to an optimal solution.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following training parameters were used: </a:t>
            </a:r>
          </a:p>
          <a:p>
            <a:r>
              <a:rPr lang="en-US" sz="2800" dirty="0">
                <a:latin typeface="Times New Roman" panose="02020603050405020304" pitchFamily="18" charset="0"/>
                <a:cs typeface="Times New Roman" panose="02020603050405020304" pitchFamily="18" charset="0"/>
              </a:rPr>
              <a:t>• Epochs: 50 epochs were selected to allow the model sufficient time to learn from the data. </a:t>
            </a:r>
          </a:p>
          <a:p>
            <a:r>
              <a:rPr lang="en-US" sz="2800" dirty="0">
                <a:latin typeface="Times New Roman" panose="02020603050405020304" pitchFamily="18" charset="0"/>
                <a:cs typeface="Times New Roman" panose="02020603050405020304" pitchFamily="18" charset="0"/>
              </a:rPr>
              <a:t>• Batch Size: A batch size of 32 was used to strike a balance between computation efficiency and convergence. </a:t>
            </a:r>
          </a:p>
          <a:p>
            <a:r>
              <a:rPr lang="en-US" sz="2800" dirty="0">
                <a:latin typeface="Times New Roman" panose="02020603050405020304" pitchFamily="18" charset="0"/>
                <a:cs typeface="Times New Roman" panose="02020603050405020304" pitchFamily="18" charset="0"/>
              </a:rPr>
              <a:t>• Optimizer: Adam optimizer was chosen due to its adaptive learning rate and good performance on image data. </a:t>
            </a:r>
          </a:p>
          <a:p>
            <a:r>
              <a:rPr lang="en-US" sz="2800" dirty="0">
                <a:latin typeface="Times New Roman" panose="02020603050405020304" pitchFamily="18" charset="0"/>
                <a:cs typeface="Times New Roman" panose="02020603050405020304" pitchFamily="18" charset="0"/>
              </a:rPr>
              <a:t>• Loss Function: Categorical cross-entropy was selected since this is a multi-class classification problem. </a:t>
            </a:r>
          </a:p>
          <a:p>
            <a:r>
              <a:rPr lang="en-US" sz="2800" dirty="0">
                <a:latin typeface="Times New Roman" panose="02020603050405020304" pitchFamily="18" charset="0"/>
                <a:cs typeface="Times New Roman" panose="02020603050405020304" pitchFamily="18" charset="0"/>
              </a:rPr>
              <a:t>• Metrics: Accuracy was used as the performance metric.</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Model Training Process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model was trained on the augmented training dataset, which included various transformations of the original images to improve generalization. During training, the model adjusted its weights based on the gradient of the loss function with respect to the parameters, using backpropagation. </a:t>
            </a:r>
          </a:p>
        </p:txBody>
      </p:sp>
    </p:spTree>
    <p:extLst>
      <p:ext uri="{BB962C8B-B14F-4D97-AF65-F5344CB8AC3E}">
        <p14:creationId xmlns:p14="http://schemas.microsoft.com/office/powerpoint/2010/main" val="319955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C2FA1455-ACA7-7371-F4D5-8F7DCE32EF21}"/>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090CC3F1-5799-7F1E-B2CF-E6235F680A97}"/>
              </a:ext>
            </a:extLst>
          </p:cNvPr>
          <p:cNvSpPr txBox="1"/>
          <p:nvPr/>
        </p:nvSpPr>
        <p:spPr>
          <a:xfrm>
            <a:off x="1828800" y="266700"/>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3: Model Evaluation and Integration</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F79AB4-6724-37C5-7F9E-10B8FB6B8370}"/>
                  </a:ext>
                </a:extLst>
              </p:cNvPr>
              <p:cNvSpPr txBox="1"/>
              <p:nvPr/>
            </p:nvSpPr>
            <p:spPr>
              <a:xfrm>
                <a:off x="762000" y="1714500"/>
                <a:ext cx="17068800" cy="744806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Evaluation is a critical part of the model development lifecycle as it helps to identify areas for improvement. We will explore various techniques used to assess the performance of the model, including confusion matrices, classification reports, and other evaluation metrics. This section will also cover how the model handles different classes and its robustness in predicting endometriosis subtypes across the test dataset.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Performance Metrics for Model Evaluation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most commonly used evaluation metrics for classification models are accuracy, precision, recall, and F1-score. These metrics give an in-depth look at the model's ability to classify histopathological images accurately. In multi-class classification problems like the one in this project, it is crucial to evaluate the model's performance for each individual class and overall. </a:t>
                </a:r>
              </a:p>
              <a:p>
                <a:endParaRPr lang="en-US" sz="2800" dirty="0">
                  <a:latin typeface="Times New Roman" panose="02020603050405020304" pitchFamily="18" charset="0"/>
                  <a:cs typeface="Times New Roman" panose="02020603050405020304" pitchFamily="18" charset="0"/>
                </a:endParaRPr>
              </a:p>
              <a:p>
                <a:pPr marL="457200" indent="-457200">
                  <a:buClr>
                    <a:schemeClr val="accent5">
                      <a:lumMod val="60000"/>
                      <a:lumOff val="40000"/>
                    </a:schemeClr>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Measures the proportion of correct predictions over the total number of predictions. It is one of the most basic metrics used to evaluate a classification model.</a:t>
                </a:r>
              </a:p>
              <a:p>
                <a:pPr indent="457200" algn="ctr">
                  <a:lnSpc>
                    <a:spcPct val="150000"/>
                  </a:lnSpc>
                  <a:spcAft>
                    <a:spcPts val="800"/>
                  </a:spcAft>
                  <a:tabLst>
                    <a:tab pos="2133600" algn="l"/>
                  </a:tabLst>
                </a:pPr>
                <a14:m>
                  <m:oMathPara xmlns:m="http://schemas.openxmlformats.org/officeDocument/2006/math">
                    <m:oMathParaPr>
                      <m:jc m:val="centerGroup"/>
                    </m:oMathParaPr>
                    <m:oMath xmlns:m="http://schemas.openxmlformats.org/officeDocument/2006/math">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IN" sz="2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𝑇𝑁</m:t>
                          </m:r>
                        </m:num>
                        <m:den>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𝑇𝑁</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𝐹𝑃</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23F79AB4-6724-37C5-7F9E-10B8FB6B8370}"/>
                  </a:ext>
                </a:extLst>
              </p:cNvPr>
              <p:cNvSpPr txBox="1">
                <a:spLocks noRot="1" noChangeAspect="1" noMove="1" noResize="1" noEditPoints="1" noAdjustHandles="1" noChangeArrowheads="1" noChangeShapeType="1" noTextEdit="1"/>
              </p:cNvSpPr>
              <p:nvPr/>
            </p:nvSpPr>
            <p:spPr>
              <a:xfrm>
                <a:off x="762000" y="1714500"/>
                <a:ext cx="17068800" cy="7448065"/>
              </a:xfrm>
              <a:prstGeom prst="rect">
                <a:avLst/>
              </a:prstGeom>
              <a:blipFill>
                <a:blip r:embed="rId2"/>
                <a:stretch>
                  <a:fillRect l="-714" t="-818"/>
                </a:stretch>
              </a:blipFill>
            </p:spPr>
            <p:txBody>
              <a:bodyPr/>
              <a:lstStyle/>
              <a:p>
                <a:r>
                  <a:rPr lang="en-IN">
                    <a:noFill/>
                  </a:rPr>
                  <a:t> </a:t>
                </a:r>
              </a:p>
            </p:txBody>
          </p:sp>
        </mc:Fallback>
      </mc:AlternateContent>
    </p:spTree>
    <p:extLst>
      <p:ext uri="{BB962C8B-B14F-4D97-AF65-F5344CB8AC3E}">
        <p14:creationId xmlns:p14="http://schemas.microsoft.com/office/powerpoint/2010/main" val="332214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06F276C6-8E1C-AE71-873F-4BF27337166A}"/>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61FD4DA1-18E4-1527-61C6-43C06D949A09}"/>
              </a:ext>
            </a:extLst>
          </p:cNvPr>
          <p:cNvSpPr txBox="1"/>
          <p:nvPr/>
        </p:nvSpPr>
        <p:spPr>
          <a:xfrm>
            <a:off x="1828800" y="266700"/>
            <a:ext cx="15430500" cy="1128194"/>
          </a:xfrm>
          <a:prstGeom prst="rect">
            <a:avLst/>
          </a:prstGeom>
        </p:spPr>
        <p:txBody>
          <a:bodyPr wrap="square" lIns="0" tIns="0" rIns="0" bIns="0" rtlCol="0" anchor="t">
            <a:spAutoFit/>
          </a:bodyPr>
          <a:lstStyle/>
          <a:p>
            <a:pPr marL="0" lvl="0" indent="0" algn="l">
              <a:lnSpc>
                <a:spcPts val="8959"/>
              </a:lnSpc>
              <a:spcBef>
                <a:spcPct val="0"/>
              </a:spcBef>
            </a:pPr>
            <a:r>
              <a:rPr lang="en-US" sz="6600" dirty="0">
                <a:solidFill>
                  <a:schemeClr val="accent1">
                    <a:lumMod val="50000"/>
                  </a:schemeClr>
                </a:solidFill>
                <a:latin typeface="Cormorant Garamond Bold Italics" panose="020B0604020202020204" charset="0"/>
              </a:rPr>
              <a:t>Module 3: Model Evaluation and Integration</a:t>
            </a:r>
            <a:endParaRPr lang="en-US" sz="72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A62B12-5931-0FCA-3863-FC109A13405E}"/>
                  </a:ext>
                </a:extLst>
              </p:cNvPr>
              <p:cNvSpPr txBox="1"/>
              <p:nvPr/>
            </p:nvSpPr>
            <p:spPr>
              <a:xfrm>
                <a:off x="762000" y="1714500"/>
                <a:ext cx="17068800" cy="8059963"/>
              </a:xfrm>
              <a:prstGeom prst="rect">
                <a:avLst/>
              </a:prstGeom>
              <a:noFill/>
            </p:spPr>
            <p:txBody>
              <a:bodyPr wrap="square">
                <a:spAutoFit/>
              </a:bodyPr>
              <a:lstStyle/>
              <a:p>
                <a:pPr marL="457200" indent="-457200">
                  <a:buClr>
                    <a:schemeClr val="accent4">
                      <a:lumMod val="75000"/>
                    </a:schemeClr>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Measures the proportion of true positive predictions out of all positive predictions made by the model. It is important when the cost of false positives is high.</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33600" algn="l"/>
                  </a:tabLst>
                </a:pPr>
                <a14:m>
                  <m:oMathPara xmlns:m="http://schemas.openxmlformats.org/officeDocument/2006/math">
                    <m:oMathParaPr>
                      <m:jc m:val="centerGroup"/>
                    </m:oMathParaPr>
                    <m:oMath xmlns:m="http://schemas.openxmlformats.org/officeDocument/2006/math">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𝐹𝑃</m:t>
                          </m:r>
                        </m:den>
                      </m:f>
                    </m:oMath>
                  </m:oMathPara>
                </a14:m>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Clr>
                    <a:schemeClr val="accent5">
                      <a:lumMod val="60000"/>
                      <a:lumOff val="40000"/>
                    </a:schemeClr>
                  </a:buClr>
                  <a:buFont typeface="Wingdings" panose="05000000000000000000" pitchFamily="2" charset="2"/>
                  <a:buChar char="Ø"/>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Clr>
                    <a:schemeClr val="accent5">
                      <a:lumMod val="60000"/>
                      <a:lumOff val="40000"/>
                    </a:schemeClr>
                  </a:buClr>
                  <a:buFont typeface="Wingdings" panose="05000000000000000000" pitchFamily="2" charset="2"/>
                  <a:buChar char="Ø"/>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Recall (Sensitivity)</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Measures the proportion of actual positives that are correctly identified. It is important when the cost of false negatives is high.</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2133600" algn="l"/>
                  </a:tabLst>
                </a:pPr>
                <a14:m>
                  <m:oMathPara xmlns:m="http://schemas.openxmlformats.org/officeDocument/2006/math">
                    <m:oMathParaPr>
                      <m:jc m:val="centerGroup"/>
                    </m:oMathParaPr>
                    <m:oMath xmlns:m="http://schemas.openxmlformats.org/officeDocument/2006/math">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m:oMathPara>
                </a14:m>
                <a:endParaRPr lang="en-IN" sz="28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50000"/>
                  </a:lnSpc>
                  <a:spcAft>
                    <a:spcPts val="800"/>
                  </a:spcAft>
                  <a:buClr>
                    <a:schemeClr val="accent3">
                      <a:lumMod val="60000"/>
                      <a:lumOff val="40000"/>
                    </a:schemeClr>
                  </a:buClr>
                  <a:buFont typeface="Wingdings" panose="05000000000000000000" pitchFamily="2" charset="2"/>
                  <a:buChar char="Ø"/>
                  <a:tabLst>
                    <a:tab pos="2133600" algn="l"/>
                  </a:tabLst>
                </a:pPr>
                <a:r>
                  <a:rPr lang="en-I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The harmonic mean of precision and recall, providing a balance between them. It is especially useful when you need to balance the importance of both false positives and false negatives.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ct val="150000"/>
                  </a:lnSpc>
                  <a:spcAft>
                    <a:spcPts val="800"/>
                  </a:spcAft>
                  <a:tabLst>
                    <a:tab pos="2133600" algn="l"/>
                  </a:tabLst>
                </a:pPr>
                <a14:m>
                  <m:oMathPara xmlns:m="http://schemas.openxmlformats.org/officeDocument/2006/math">
                    <m:oMathParaPr>
                      <m:jc m:val="centerGroup"/>
                    </m:oMathParaPr>
                    <m:oMath xmlns:m="http://schemas.openxmlformats.org/officeDocument/2006/math">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𝐹</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num>
                        <m:den>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800" i="1" kern="100">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den>
                      </m:f>
                    </m:oMath>
                  </m:oMathPara>
                </a14:m>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B0A62B12-5931-0FCA-3863-FC109A13405E}"/>
                  </a:ext>
                </a:extLst>
              </p:cNvPr>
              <p:cNvSpPr txBox="1">
                <a:spLocks noRot="1" noChangeAspect="1" noMove="1" noResize="1" noEditPoints="1" noAdjustHandles="1" noChangeArrowheads="1" noChangeShapeType="1" noTextEdit="1"/>
              </p:cNvSpPr>
              <p:nvPr/>
            </p:nvSpPr>
            <p:spPr>
              <a:xfrm>
                <a:off x="762000" y="1714500"/>
                <a:ext cx="17068800" cy="8059963"/>
              </a:xfrm>
              <a:prstGeom prst="rect">
                <a:avLst/>
              </a:prstGeom>
              <a:blipFill>
                <a:blip r:embed="rId2"/>
                <a:stretch>
                  <a:fillRect l="-607" t="-756" r="-286"/>
                </a:stretch>
              </a:blipFill>
            </p:spPr>
            <p:txBody>
              <a:bodyPr/>
              <a:lstStyle/>
              <a:p>
                <a:r>
                  <a:rPr lang="en-IN">
                    <a:noFill/>
                  </a:rPr>
                  <a:t> </a:t>
                </a:r>
              </a:p>
            </p:txBody>
          </p:sp>
        </mc:Fallback>
      </mc:AlternateContent>
    </p:spTree>
    <p:extLst>
      <p:ext uri="{BB962C8B-B14F-4D97-AF65-F5344CB8AC3E}">
        <p14:creationId xmlns:p14="http://schemas.microsoft.com/office/powerpoint/2010/main" val="12747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1" name="TextBox 11"/>
          <p:cNvSpPr txBox="1"/>
          <p:nvPr/>
        </p:nvSpPr>
        <p:spPr>
          <a:xfrm>
            <a:off x="4186518" y="266700"/>
            <a:ext cx="9914964" cy="1099019"/>
          </a:xfrm>
          <a:prstGeom prst="rect">
            <a:avLst/>
          </a:prstGeom>
        </p:spPr>
        <p:txBody>
          <a:bodyPr lIns="0" tIns="0" rIns="0" bIns="0" rtlCol="0" anchor="t">
            <a:spAutoFit/>
          </a:bodyPr>
          <a:lstStyle/>
          <a:p>
            <a:pPr marL="0" lvl="0" indent="0" algn="ctr">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Abstract</a:t>
            </a:r>
          </a:p>
        </p:txBody>
      </p:sp>
      <p:sp>
        <p:nvSpPr>
          <p:cNvPr id="21" name="TextBox 20">
            <a:extLst>
              <a:ext uri="{FF2B5EF4-FFF2-40B4-BE49-F238E27FC236}">
                <a16:creationId xmlns:a16="http://schemas.microsoft.com/office/drawing/2014/main" id="{3B0DEEF1-1188-CE2F-FE16-734C39BEC057}"/>
              </a:ext>
            </a:extLst>
          </p:cNvPr>
          <p:cNvSpPr txBox="1"/>
          <p:nvPr/>
        </p:nvSpPr>
        <p:spPr>
          <a:xfrm>
            <a:off x="838200" y="1562100"/>
            <a:ext cx="17068800" cy="6124754"/>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	Endometriosis, a condition that affects the female reproductive system, requires accurate and timely diagnosis for effective treatment. Histopathological image analysis is a crucial method in diagnosing various forms of uterine cancer, including endometrial cancer. This project presents an innovative approach for automated endometriosis detection using a hybrid deep learning model that integrates Convolutional Neural Networks (CNN) with Recurrent Neural Networks (RNN), specifically Long Short-Term Memory (LSTM) units. The goal is to enhance the classification accuracy of different endometrial tissue types based on histopathological images.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dataset used in this study consists of histopathological images representing four main types of endometrial tissue: normal endometrium (NE), endometrial polyp (EP), endometrial hyperplasia (EH), and endometrioid adenocarcinoma (EA). To address the variability within these tissue types, the NE class is further subdivided into luteal, menstrual, and follicular phases of the menstrual cycle, while EH is divided into simple and complex hyperplasia. Such diversity in tissue morphology and the challenges of classifying them highlight the need for a hybrid CNN-RNN model to accurately extract both spatial and temporal features from the images.</a:t>
            </a:r>
          </a:p>
          <a:p>
            <a:r>
              <a:rPr lang="en-US"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pic>
        <p:nvPicPr>
          <p:cNvPr id="17" name="Picture 16">
            <a:extLst>
              <a:ext uri="{FF2B5EF4-FFF2-40B4-BE49-F238E27FC236}">
                <a16:creationId xmlns:a16="http://schemas.microsoft.com/office/drawing/2014/main" id="{4014A674-E98E-0B3C-D203-C1CFF965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400300"/>
            <a:ext cx="9677400" cy="5562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04DF91DC-53A9-CE81-CD75-9604A7E7ED6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DC7492E8-8956-9FBE-8196-72FA4023AEBC}"/>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pic>
        <p:nvPicPr>
          <p:cNvPr id="2" name="Picture 1">
            <a:extLst>
              <a:ext uri="{FF2B5EF4-FFF2-40B4-BE49-F238E27FC236}">
                <a16:creationId xmlns:a16="http://schemas.microsoft.com/office/drawing/2014/main" id="{B98E8A1B-DC25-1F31-38AA-2C1BC7EAA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095500"/>
            <a:ext cx="8839200" cy="6694554"/>
          </a:xfrm>
          <a:prstGeom prst="rect">
            <a:avLst/>
          </a:prstGeom>
        </p:spPr>
      </p:pic>
      <p:sp>
        <p:nvSpPr>
          <p:cNvPr id="4" name="TextBox 3">
            <a:extLst>
              <a:ext uri="{FF2B5EF4-FFF2-40B4-BE49-F238E27FC236}">
                <a16:creationId xmlns:a16="http://schemas.microsoft.com/office/drawing/2014/main" id="{FA3B7510-F32D-DC88-B723-4AC8C1EBE4E5}"/>
              </a:ext>
            </a:extLst>
          </p:cNvPr>
          <p:cNvSpPr txBox="1"/>
          <p:nvPr/>
        </p:nvSpPr>
        <p:spPr>
          <a:xfrm>
            <a:off x="4267200" y="9000938"/>
            <a:ext cx="9144000" cy="463397"/>
          </a:xfrm>
          <a:prstGeom prst="rect">
            <a:avLst/>
          </a:prstGeom>
          <a:noFill/>
        </p:spPr>
        <p:txBody>
          <a:bodyPr wrap="square">
            <a:spAutoFit/>
          </a:bodyPr>
          <a:lstStyle/>
          <a:p>
            <a:pPr algn="ctr">
              <a:lnSpc>
                <a:spcPct val="150000"/>
              </a:lnSpc>
              <a:spcAft>
                <a:spcPts val="800"/>
              </a:spcAft>
              <a:tabLst>
                <a:tab pos="2133600" algn="l"/>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Graph 3.1:</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Model 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287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906A4C74-FC9E-9344-2CE7-A173CC0FC48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5C76BC3D-3028-BD70-1251-2850FF7F3B31}"/>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5" name="TextBox 4">
            <a:extLst>
              <a:ext uri="{FF2B5EF4-FFF2-40B4-BE49-F238E27FC236}">
                <a16:creationId xmlns:a16="http://schemas.microsoft.com/office/drawing/2014/main" id="{284B7337-2CB1-070F-60BB-2C0F5B0B2850}"/>
              </a:ext>
            </a:extLst>
          </p:cNvPr>
          <p:cNvSpPr txBox="1"/>
          <p:nvPr/>
        </p:nvSpPr>
        <p:spPr>
          <a:xfrm>
            <a:off x="1295400" y="2171700"/>
            <a:ext cx="9144000" cy="523220"/>
          </a:xfrm>
          <a:prstGeom prst="rect">
            <a:avLst/>
          </a:prstGeom>
          <a:noFill/>
        </p:spPr>
        <p:txBody>
          <a:bodyPr wrap="square">
            <a:spAutoFit/>
          </a:bodyPr>
          <a:lstStyle/>
          <a:p>
            <a:r>
              <a:rPr lang="en-IN" sz="2800" b="1" dirty="0">
                <a:effectLst/>
                <a:latin typeface="Times New Roman" panose="02020603050405020304" pitchFamily="18" charset="0"/>
                <a:ea typeface="Times New Roman" panose="02020603050405020304" pitchFamily="18" charset="0"/>
              </a:rPr>
              <a:t>Classification Report</a:t>
            </a:r>
            <a:endParaRPr lang="en-IN" sz="2800" dirty="0"/>
          </a:p>
        </p:txBody>
      </p:sp>
      <p:sp>
        <p:nvSpPr>
          <p:cNvPr id="8" name="TextBox 7">
            <a:extLst>
              <a:ext uri="{FF2B5EF4-FFF2-40B4-BE49-F238E27FC236}">
                <a16:creationId xmlns:a16="http://schemas.microsoft.com/office/drawing/2014/main" id="{CB4977A2-0ADD-3294-EC91-AC9871B49801}"/>
              </a:ext>
            </a:extLst>
          </p:cNvPr>
          <p:cNvSpPr txBox="1"/>
          <p:nvPr/>
        </p:nvSpPr>
        <p:spPr>
          <a:xfrm>
            <a:off x="990600" y="2781300"/>
            <a:ext cx="16383000" cy="2246769"/>
          </a:xfrm>
          <a:prstGeom prst="rect">
            <a:avLst/>
          </a:prstGeom>
          <a:noFill/>
        </p:spPr>
        <p:txBody>
          <a:bodyPr wrap="square">
            <a:spAutoFit/>
          </a:bodyPr>
          <a:lstStyle/>
          <a:p>
            <a:r>
              <a:rPr lang="en-IN" sz="2800" dirty="0">
                <a:effectLst/>
                <a:latin typeface="Times New Roman" panose="02020603050405020304" pitchFamily="18" charset="0"/>
                <a:ea typeface="Times New Roman" panose="02020603050405020304" pitchFamily="18" charset="0"/>
              </a:rPr>
              <a:t>The classification report is a summary of the precision, recall, F1-score, and support for each class. It provides a comprehensive overview of how well the model performs across all classes in terms of both accuracy and class imbalance. In the case of multi-class classification, the classification report will include these metrics for each of the four main classes as well as for the subtypes of normal endometrium (luteal, menstrual, follicular) and endometrial hyperplasia (simple, complex).</a:t>
            </a:r>
            <a:endParaRPr lang="en-IN" sz="2800" dirty="0"/>
          </a:p>
        </p:txBody>
      </p:sp>
      <p:pic>
        <p:nvPicPr>
          <p:cNvPr id="9" name="Picture 8">
            <a:extLst>
              <a:ext uri="{FF2B5EF4-FFF2-40B4-BE49-F238E27FC236}">
                <a16:creationId xmlns:a16="http://schemas.microsoft.com/office/drawing/2014/main" id="{4F731D08-2AED-919B-564F-27B56C733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5233122"/>
            <a:ext cx="8305800" cy="4495800"/>
          </a:xfrm>
          <a:prstGeom prst="rect">
            <a:avLst/>
          </a:prstGeom>
        </p:spPr>
      </p:pic>
    </p:spTree>
    <p:extLst>
      <p:ext uri="{BB962C8B-B14F-4D97-AF65-F5344CB8AC3E}">
        <p14:creationId xmlns:p14="http://schemas.microsoft.com/office/powerpoint/2010/main" val="72632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BA26CD71-3C69-2C0C-AF76-DEB51973430F}"/>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C2FE1469-57B8-973A-D149-482370C2E28D}"/>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8" name="TextBox 7">
            <a:extLst>
              <a:ext uri="{FF2B5EF4-FFF2-40B4-BE49-F238E27FC236}">
                <a16:creationId xmlns:a16="http://schemas.microsoft.com/office/drawing/2014/main" id="{5E22473C-3668-D09B-E2DF-E6E42E14F5F9}"/>
              </a:ext>
            </a:extLst>
          </p:cNvPr>
          <p:cNvSpPr txBox="1"/>
          <p:nvPr/>
        </p:nvSpPr>
        <p:spPr>
          <a:xfrm>
            <a:off x="1143000" y="1652743"/>
            <a:ext cx="16383000" cy="9089668"/>
          </a:xfrm>
          <a:prstGeom prst="rect">
            <a:avLst/>
          </a:prstGeom>
          <a:noFill/>
        </p:spPr>
        <p:txBody>
          <a:bodyPr wrap="square">
            <a:spAutoFit/>
          </a:bodyPr>
          <a:lstStyle/>
          <a:p>
            <a:pPr>
              <a:lnSpc>
                <a:spcPct val="150000"/>
              </a:lnSpc>
              <a:spcAft>
                <a:spcPts val="800"/>
              </a:spcAft>
              <a:tabLst>
                <a:tab pos="2133600" algn="l"/>
              </a:tabLs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tabLst>
                <a:tab pos="2133600" algn="l"/>
              </a:tabLst>
            </a:pP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The confusion matrix is a powerful tool for visualizing the performance of a classification model. It shows the number of correct and incorrect predictions made by the model across all classes. The matrix is particularly useful in identifying patterns in the misclassifications, which can help in understanding which classes are being confused with others.</a:t>
            </a:r>
          </a:p>
          <a:p>
            <a:pPr algn="just">
              <a:spcAft>
                <a:spcPts val="800"/>
              </a:spcAft>
              <a:tabLst>
                <a:tab pos="2133600" algn="l"/>
              </a:tabLst>
            </a:pPr>
            <a:endPar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spcAft>
                <a:spcPts val="800"/>
              </a:spcAft>
              <a:buSzPts val="1000"/>
              <a:buFont typeface="Wingdings" panose="05000000000000000000" pitchFamily="2" charset="2"/>
              <a:buChar char="Ø"/>
              <a:tabLst>
                <a:tab pos="457200" algn="l"/>
                <a:tab pos="2133600" algn="l"/>
              </a:tabLs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True Positive (TP)</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Instances that were correctly classified as positive.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800"/>
              </a:spcAft>
              <a:buSzPts val="1000"/>
              <a:buFont typeface="Wingdings" panose="05000000000000000000" pitchFamily="2" charset="2"/>
              <a:buChar char="Ø"/>
              <a:tabLst>
                <a:tab pos="457200" algn="l"/>
                <a:tab pos="2133600" algn="l"/>
              </a:tabLs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True Negative (TN)</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Instances that were correctly classified as negative.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800"/>
              </a:spcAft>
              <a:buSzPts val="1000"/>
              <a:buFont typeface="Wingdings" panose="05000000000000000000" pitchFamily="2" charset="2"/>
              <a:buChar char="Ø"/>
              <a:tabLst>
                <a:tab pos="457200" algn="l"/>
                <a:tab pos="2133600" algn="l"/>
              </a:tabLs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False Positive (FP)</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Instances that were incorrectly classified as positive.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50000"/>
              </a:lnSpc>
              <a:spcAft>
                <a:spcPts val="800"/>
              </a:spcAft>
              <a:buSzPts val="1000"/>
              <a:buFont typeface="Wingdings" panose="05000000000000000000" pitchFamily="2" charset="2"/>
              <a:buChar char="Ø"/>
              <a:tabLst>
                <a:tab pos="457200" algn="l"/>
                <a:tab pos="2133600" algn="l"/>
              </a:tabLst>
            </a:pPr>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False Negative (FN)</a:t>
            </a: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Instances that were incorrectly classified as negative.</a:t>
            </a:r>
            <a:endParaRPr lang="en-I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spcAft>
                <a:spcPts val="800"/>
              </a:spcAft>
              <a:buSzPts val="1000"/>
              <a:buFont typeface="Wingdings" panose="05000000000000000000" pitchFamily="2" charset="2"/>
              <a:buChar char="Ø"/>
              <a:tabLst>
                <a:tab pos="457200" algn="l"/>
                <a:tab pos="2133600" algn="l"/>
              </a:tabLst>
            </a:pPr>
            <a:endPar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buSzPts val="1000"/>
              <a:tabLst>
                <a:tab pos="457200" algn="l"/>
                <a:tab pos="2133600" algn="l"/>
              </a:tabLst>
            </a:pPr>
            <a:r>
              <a:rPr lang="en-IN" sz="2800" kern="100" dirty="0">
                <a:effectLst/>
                <a:latin typeface="Times New Roman" panose="02020603050405020304" pitchFamily="18" charset="0"/>
                <a:ea typeface="Times New Roman" panose="02020603050405020304" pitchFamily="18" charset="0"/>
                <a:cs typeface="Times New Roman" panose="02020603050405020304" pitchFamily="18" charset="0"/>
              </a:rPr>
              <a:t>A detailed analysis of the confusion matrix will help to identify specific areas where the model is performing well or where misclassifications are occurring.</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SzPts val="1000"/>
              <a:tabLst>
                <a:tab pos="457200" algn="l"/>
                <a:tab pos="2133600" algn="l"/>
              </a:tabLs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tabLst>
                <a:tab pos="2133600" algn="l"/>
              </a:tabLs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76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E0078B1E-1F5E-5727-3166-E802AA6D0F29}"/>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0CE23592-3DF2-01E1-0743-CB87B57D37E9}"/>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8" name="TextBox 7">
            <a:extLst>
              <a:ext uri="{FF2B5EF4-FFF2-40B4-BE49-F238E27FC236}">
                <a16:creationId xmlns:a16="http://schemas.microsoft.com/office/drawing/2014/main" id="{6BC0E99C-F17C-3051-70F9-331350F40E5E}"/>
              </a:ext>
            </a:extLst>
          </p:cNvPr>
          <p:cNvSpPr txBox="1"/>
          <p:nvPr/>
        </p:nvSpPr>
        <p:spPr>
          <a:xfrm>
            <a:off x="1143000" y="1652743"/>
            <a:ext cx="16383000" cy="2021066"/>
          </a:xfrm>
          <a:prstGeom prst="rect">
            <a:avLst/>
          </a:prstGeom>
          <a:noFill/>
        </p:spPr>
        <p:txBody>
          <a:bodyPr wrap="square">
            <a:spAutoFit/>
          </a:bodyPr>
          <a:lstStyle/>
          <a:p>
            <a:pPr>
              <a:lnSpc>
                <a:spcPct val="150000"/>
              </a:lnSpc>
              <a:spcAft>
                <a:spcPts val="800"/>
              </a:spcAft>
              <a:tabLst>
                <a:tab pos="2133600" algn="l"/>
              </a:tabLst>
            </a:pPr>
            <a:r>
              <a:rPr lang="en-US" sz="2800" dirty="0">
                <a:latin typeface="Times New Roman" panose="02020603050405020304" pitchFamily="18" charset="0"/>
                <a:cs typeface="Times New Roman" panose="02020603050405020304" pitchFamily="18" charset="0"/>
              </a:rPr>
              <a:t>Confusion Matrix showing the classification results for the four main classes (NE, EP, EH, EA) and subtypes.</a:t>
            </a:r>
          </a:p>
          <a:p>
            <a:pPr>
              <a:lnSpc>
                <a:spcPct val="150000"/>
              </a:lnSpc>
              <a:spcAft>
                <a:spcPts val="800"/>
              </a:spcAft>
              <a:tabLst>
                <a:tab pos="2133600" algn="l"/>
              </a:tabLst>
            </a:pPr>
            <a:r>
              <a:rPr lang="en-US" sz="2800" dirty="0">
                <a:latin typeface="Times New Roman" panose="02020603050405020304" pitchFamily="18" charset="0"/>
                <a:cs typeface="Times New Roman" panose="02020603050405020304" pitchFamily="18" charset="0"/>
              </a:rPr>
              <a:t>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tabLst>
                <a:tab pos="21336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8BB4556-9C2D-DD1C-D355-CF8C20846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663276"/>
            <a:ext cx="6934200" cy="5715000"/>
          </a:xfrm>
          <a:prstGeom prst="rect">
            <a:avLst/>
          </a:prstGeom>
        </p:spPr>
      </p:pic>
      <p:sp>
        <p:nvSpPr>
          <p:cNvPr id="4" name="TextBox 3">
            <a:extLst>
              <a:ext uri="{FF2B5EF4-FFF2-40B4-BE49-F238E27FC236}">
                <a16:creationId xmlns:a16="http://schemas.microsoft.com/office/drawing/2014/main" id="{D6EFBE3F-4408-2E2C-49DA-191E7436A212}"/>
              </a:ext>
            </a:extLst>
          </p:cNvPr>
          <p:cNvSpPr txBox="1"/>
          <p:nvPr/>
        </p:nvSpPr>
        <p:spPr>
          <a:xfrm>
            <a:off x="6858000" y="8877300"/>
            <a:ext cx="3200400" cy="463397"/>
          </a:xfrm>
          <a:prstGeom prst="rect">
            <a:avLst/>
          </a:prstGeom>
          <a:noFill/>
        </p:spPr>
        <p:txBody>
          <a:bodyPr wrap="square">
            <a:spAutoFit/>
          </a:bodyPr>
          <a:lstStyle/>
          <a:p>
            <a:pPr algn="just">
              <a:lnSpc>
                <a:spcPct val="150000"/>
              </a:lnSpc>
              <a:spcAft>
                <a:spcPts val="800"/>
              </a:spcAft>
              <a:tabLst>
                <a:tab pos="2133600" algn="l"/>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Graph 3.2: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03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BE1DD0FE-16A6-5B9D-A6E5-E6E4A07D0B9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DF93514-8976-87A1-1049-708E8148F2A0}"/>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5" name="TextBox 4">
            <a:extLst>
              <a:ext uri="{FF2B5EF4-FFF2-40B4-BE49-F238E27FC236}">
                <a16:creationId xmlns:a16="http://schemas.microsoft.com/office/drawing/2014/main" id="{F06C8873-AE8A-EE69-8DC6-8290E003A2FA}"/>
              </a:ext>
            </a:extLst>
          </p:cNvPr>
          <p:cNvSpPr txBox="1"/>
          <p:nvPr/>
        </p:nvSpPr>
        <p:spPr>
          <a:xfrm>
            <a:off x="1066800" y="1638300"/>
            <a:ext cx="16611600" cy="569386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Integration Using Flask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integration phase involved creating a user-friendly web application that allows users to upload histopathological images and receive real-time predictions from the trained model. Flask was chosen for its simplicity and flexibility, making it ideal for deploying machine learning models as web applications. </a:t>
            </a:r>
          </a:p>
          <a:p>
            <a:pPr marL="514350" indent="-514350">
              <a:buAutoNum type="arabicPeriod"/>
            </a:pPr>
            <a:r>
              <a:rPr lang="en-US" sz="2800" b="1" dirty="0">
                <a:latin typeface="Times New Roman" panose="02020603050405020304" pitchFamily="18" charset="0"/>
                <a:cs typeface="Times New Roman" panose="02020603050405020304" pitchFamily="18" charset="0"/>
              </a:rPr>
              <a:t>Flask Setup: </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Flask was installed and configured as the backend framework for the application.</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Required dependencies such as TensorFlow, Flask, and OpenCV were installed for model inference and image handling. </a:t>
            </a:r>
          </a:p>
          <a:p>
            <a:r>
              <a:rPr lang="en-US" sz="2800" b="1" dirty="0">
                <a:latin typeface="Times New Roman" panose="02020603050405020304" pitchFamily="18" charset="0"/>
                <a:cs typeface="Times New Roman" panose="02020603050405020304" pitchFamily="18" charset="0"/>
              </a:rPr>
              <a:t>2. Building the User Interface: </a:t>
            </a:r>
          </a:p>
          <a:p>
            <a:r>
              <a:rPr lang="en-US" sz="2800" dirty="0">
                <a:latin typeface="Times New Roman" panose="02020603050405020304" pitchFamily="18" charset="0"/>
                <a:cs typeface="Times New Roman" panose="02020603050405020304" pitchFamily="18" charset="0"/>
              </a:rPr>
              <a:t>A simple HTML/CSS-based frontend was developed, consisting of: </a:t>
            </a:r>
          </a:p>
          <a:p>
            <a:r>
              <a:rPr lang="en-US" sz="2800" dirty="0">
                <a:latin typeface="Times New Roman" panose="02020603050405020304" pitchFamily="18" charset="0"/>
                <a:cs typeface="Times New Roman" panose="02020603050405020304" pitchFamily="18" charset="0"/>
              </a:rPr>
              <a:t>▪ A file upload form to allow users to upload histopathological images. </a:t>
            </a:r>
          </a:p>
          <a:p>
            <a:r>
              <a:rPr lang="en-US" sz="2800" dirty="0">
                <a:latin typeface="Times New Roman" panose="02020603050405020304" pitchFamily="18" charset="0"/>
                <a:cs typeface="Times New Roman" panose="02020603050405020304" pitchFamily="18" charset="0"/>
              </a:rPr>
              <a:t>▪ A submit button to send the uploaded image to the backend for processing. </a:t>
            </a:r>
          </a:p>
          <a:p>
            <a:r>
              <a:rPr lang="en-US" sz="2800" dirty="0">
                <a:latin typeface="Times New Roman" panose="02020603050405020304" pitchFamily="18" charset="0"/>
                <a:cs typeface="Times New Roman" panose="02020603050405020304" pitchFamily="18" charset="0"/>
              </a:rPr>
              <a:t>▪ A result section to display the predicted class and confidence score.</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605451-A54B-AB97-6276-E1407764A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6076" y="5372100"/>
            <a:ext cx="5432323" cy="3429000"/>
          </a:xfrm>
          <a:prstGeom prst="rect">
            <a:avLst/>
          </a:prstGeom>
        </p:spPr>
      </p:pic>
      <p:sp>
        <p:nvSpPr>
          <p:cNvPr id="10" name="TextBox 9">
            <a:extLst>
              <a:ext uri="{FF2B5EF4-FFF2-40B4-BE49-F238E27FC236}">
                <a16:creationId xmlns:a16="http://schemas.microsoft.com/office/drawing/2014/main" id="{4C12FFE6-CB75-C503-4D96-E1F3CD1DADFE}"/>
              </a:ext>
            </a:extLst>
          </p:cNvPr>
          <p:cNvSpPr txBox="1"/>
          <p:nvPr/>
        </p:nvSpPr>
        <p:spPr>
          <a:xfrm>
            <a:off x="12815118" y="9105900"/>
            <a:ext cx="4294237" cy="463397"/>
          </a:xfrm>
          <a:prstGeom prst="rect">
            <a:avLst/>
          </a:prstGeom>
          <a:noFill/>
        </p:spPr>
        <p:txBody>
          <a:bodyPr wrap="square">
            <a:spAutoFit/>
          </a:bodyPr>
          <a:lstStyle/>
          <a:p>
            <a:pPr algn="ctr">
              <a:lnSpc>
                <a:spcPct val="150000"/>
              </a:lnSpc>
              <a:spcAft>
                <a:spcPts val="800"/>
              </a:spcAft>
              <a:tabLst>
                <a:tab pos="2133600" algn="l"/>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Figure 3.1</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User Interface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623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92FB8BAD-44E5-0A22-D9A3-0512A9A8148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A8234CA2-54E1-07A1-29AC-E2E19BBDAA84}"/>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sp>
        <p:nvSpPr>
          <p:cNvPr id="5" name="TextBox 4">
            <a:extLst>
              <a:ext uri="{FF2B5EF4-FFF2-40B4-BE49-F238E27FC236}">
                <a16:creationId xmlns:a16="http://schemas.microsoft.com/office/drawing/2014/main" id="{94F7FBFD-ABC2-7311-3135-0633F7863147}"/>
              </a:ext>
            </a:extLst>
          </p:cNvPr>
          <p:cNvSpPr txBox="1"/>
          <p:nvPr/>
        </p:nvSpPr>
        <p:spPr>
          <a:xfrm>
            <a:off x="1066800" y="1638300"/>
            <a:ext cx="16611600" cy="569386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3. Backend Functionality: </a:t>
            </a: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 The model was loaded into memory using TensorFlow's </a:t>
            </a:r>
            <a:r>
              <a:rPr lang="en-US" sz="2800" dirty="0" err="1">
                <a:latin typeface="Times New Roman" panose="02020603050405020304" pitchFamily="18" charset="0"/>
                <a:cs typeface="Times New Roman" panose="02020603050405020304" pitchFamily="18" charset="0"/>
              </a:rPr>
              <a:t>load_model</a:t>
            </a:r>
            <a:r>
              <a:rPr lang="en-US" sz="2800" dirty="0">
                <a:latin typeface="Times New Roman" panose="02020603050405020304" pitchFamily="18" charset="0"/>
                <a:cs typeface="Times New Roman" panose="02020603050405020304" pitchFamily="18" charset="0"/>
              </a:rPr>
              <a:t>() function. </a:t>
            </a:r>
          </a:p>
          <a:p>
            <a:r>
              <a:rPr lang="en-US" sz="2800" dirty="0">
                <a:latin typeface="Times New Roman" panose="02020603050405020304" pitchFamily="18" charset="0"/>
                <a:cs typeface="Times New Roman" panose="02020603050405020304" pitchFamily="18" charset="0"/>
              </a:rPr>
              <a:t>o Uploaded images were processed to match the input dimensions required by the CNN-RNN model. </a:t>
            </a:r>
          </a:p>
          <a:p>
            <a:r>
              <a:rPr lang="en-US" sz="2800" dirty="0">
                <a:latin typeface="Times New Roman" panose="02020603050405020304" pitchFamily="18" charset="0"/>
                <a:cs typeface="Times New Roman" panose="02020603050405020304" pitchFamily="18" charset="0"/>
              </a:rPr>
              <a:t>o Predictions were generated, and the class label along with the confidence score was returned to the user.</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4. Workflow: </a:t>
            </a: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 The user uploads an image via the web interface.</a:t>
            </a:r>
          </a:p>
          <a:p>
            <a:r>
              <a:rPr lang="en-US" sz="2800" dirty="0">
                <a:latin typeface="Times New Roman" panose="02020603050405020304" pitchFamily="18" charset="0"/>
                <a:cs typeface="Times New Roman" panose="02020603050405020304" pitchFamily="18" charset="0"/>
              </a:rPr>
              <a:t>o The backend processes the image, runs it through the hybrid CNN-RNN model, and sends the result back to the frontend.</a:t>
            </a:r>
          </a:p>
          <a:p>
            <a:r>
              <a:rPr lang="en-US" sz="2800" dirty="0">
                <a:latin typeface="Times New Roman" panose="02020603050405020304" pitchFamily="18" charset="0"/>
                <a:cs typeface="Times New Roman" panose="02020603050405020304" pitchFamily="18" charset="0"/>
              </a:rPr>
              <a:t>o The frontend displays the classification result along with confidence scores.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69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D9F4C67E-E174-41FA-DCF7-FD415B62EC0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6D407801-36BC-7D09-8CF5-23714B2A9376}"/>
              </a:ext>
            </a:extLst>
          </p:cNvPr>
          <p:cNvSpPr txBox="1"/>
          <p:nvPr/>
        </p:nvSpPr>
        <p:spPr>
          <a:xfrm>
            <a:off x="2590800" y="342900"/>
            <a:ext cx="12839700" cy="1084464"/>
          </a:xfrm>
          <a:prstGeom prst="rect">
            <a:avLst/>
          </a:prstGeom>
        </p:spPr>
        <p:txBody>
          <a:bodyPr wrap="square" lIns="0" tIns="0" rIns="0" bIns="0" rtlCol="0" anchor="t">
            <a:spAutoFit/>
          </a:bodyPr>
          <a:lstStyle/>
          <a:p>
            <a:pPr marL="0" lvl="0" indent="0" algn="l">
              <a:lnSpc>
                <a:spcPts val="8959"/>
              </a:lnSpc>
              <a:spcBef>
                <a:spcPct val="0"/>
              </a:spcBef>
            </a:pPr>
            <a:r>
              <a:rPr lang="en-US" sz="6000" dirty="0">
                <a:solidFill>
                  <a:schemeClr val="accent1">
                    <a:lumMod val="50000"/>
                  </a:schemeClr>
                </a:solidFill>
                <a:latin typeface="Cormorant Garamond Bold Italics" panose="020B0604020202020204" charset="0"/>
              </a:rPr>
              <a:t>Module 3: Model Evaluation and Integration</a:t>
            </a:r>
            <a:endParaRPr lang="en-US" sz="6600" b="1" i="1" dirty="0">
              <a:solidFill>
                <a:schemeClr val="accent1">
                  <a:lumMod val="50000"/>
                </a:schemeClr>
              </a:solidFill>
              <a:latin typeface="Cormorant Garamond Bold Italics" panose="020B0604020202020204" charset="0"/>
              <a:ea typeface="Cormorant Garamond Bold Italics"/>
              <a:cs typeface="Cormorant Garamond Bold Italics"/>
              <a:sym typeface="Cormorant Garamond Bold Italics"/>
            </a:endParaRPr>
          </a:p>
        </p:txBody>
      </p:sp>
      <p:pic>
        <p:nvPicPr>
          <p:cNvPr id="2" name="Picture 1">
            <a:extLst>
              <a:ext uri="{FF2B5EF4-FFF2-40B4-BE49-F238E27FC236}">
                <a16:creationId xmlns:a16="http://schemas.microsoft.com/office/drawing/2014/main" id="{F5B043E6-1F15-653C-B8B3-ED46249685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095500"/>
            <a:ext cx="4743702" cy="4953000"/>
          </a:xfrm>
          <a:prstGeom prst="rect">
            <a:avLst/>
          </a:prstGeom>
        </p:spPr>
      </p:pic>
      <p:pic>
        <p:nvPicPr>
          <p:cNvPr id="3" name="Picture 2">
            <a:extLst>
              <a:ext uri="{FF2B5EF4-FFF2-40B4-BE49-F238E27FC236}">
                <a16:creationId xmlns:a16="http://schemas.microsoft.com/office/drawing/2014/main" id="{50A5A067-0B5D-D3F2-291B-41A6024A7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8950" y="2149577"/>
            <a:ext cx="4743702" cy="4952999"/>
          </a:xfrm>
          <a:prstGeom prst="rect">
            <a:avLst/>
          </a:prstGeom>
        </p:spPr>
      </p:pic>
      <p:sp>
        <p:nvSpPr>
          <p:cNvPr id="7" name="TextBox 6">
            <a:extLst>
              <a:ext uri="{FF2B5EF4-FFF2-40B4-BE49-F238E27FC236}">
                <a16:creationId xmlns:a16="http://schemas.microsoft.com/office/drawing/2014/main" id="{976628C1-A041-D2B5-B241-8F0A45EC246E}"/>
              </a:ext>
            </a:extLst>
          </p:cNvPr>
          <p:cNvSpPr txBox="1"/>
          <p:nvPr/>
        </p:nvSpPr>
        <p:spPr>
          <a:xfrm>
            <a:off x="2362200" y="7675255"/>
            <a:ext cx="7162800" cy="463397"/>
          </a:xfrm>
          <a:prstGeom prst="rect">
            <a:avLst/>
          </a:prstGeom>
          <a:noFill/>
        </p:spPr>
        <p:txBody>
          <a:bodyPr wrap="square">
            <a:spAutoFit/>
          </a:bodyPr>
          <a:lstStyle/>
          <a:p>
            <a:pPr algn="ctr">
              <a:lnSpc>
                <a:spcPct val="150000"/>
              </a:lnSpc>
              <a:spcAft>
                <a:spcPts val="800"/>
              </a:spcAft>
              <a:tabLst>
                <a:tab pos="2133600" algn="l"/>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Figure 3.2</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:Predicted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6A34884-4783-D3AD-BC3D-05199840A548}"/>
              </a:ext>
            </a:extLst>
          </p:cNvPr>
          <p:cNvSpPr txBox="1"/>
          <p:nvPr/>
        </p:nvSpPr>
        <p:spPr>
          <a:xfrm>
            <a:off x="12496800" y="2095500"/>
            <a:ext cx="5334000" cy="6555641"/>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system successfully classified the uploaded images, predicting one as Endometrial Hyperplasia (EH) with 83.82% confidence and another as Normal Endometrium (NE) with 86.38% confidence. These results demonstrate the model’s effectiveness in distinguishing pathological and normal tissues using its CNN+RNN hybrid architecture. Such predictions validate the model’s potential to support diagnostic processes with reliable and precise classifications.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4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10" name="TextBox 10"/>
          <p:cNvSpPr txBox="1"/>
          <p:nvPr/>
        </p:nvSpPr>
        <p:spPr>
          <a:xfrm>
            <a:off x="1028701" y="599709"/>
            <a:ext cx="72771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Results and Discussion</a:t>
            </a:r>
          </a:p>
        </p:txBody>
      </p:sp>
      <p:sp>
        <p:nvSpPr>
          <p:cNvPr id="11" name="TextBox 11"/>
          <p:cNvSpPr txBox="1"/>
          <p:nvPr/>
        </p:nvSpPr>
        <p:spPr>
          <a:xfrm>
            <a:off x="1028700" y="1934897"/>
            <a:ext cx="16230600" cy="4158959"/>
          </a:xfrm>
          <a:prstGeom prst="rect">
            <a:avLst/>
          </a:prstGeom>
        </p:spPr>
        <p:txBody>
          <a:bodyPr lIns="0" tIns="0" rIns="0" bIns="0" rtlCol="0" anchor="t">
            <a:spAutoFit/>
          </a:bodyPr>
          <a:lstStyle/>
          <a:p>
            <a:pPr marL="0" lvl="0" indent="0" algn="l">
              <a:lnSpc>
                <a:spcPts val="4079"/>
              </a:lnSpc>
            </a:pPr>
            <a:r>
              <a:rPr lang="en-US" sz="2800" b="1" dirty="0">
                <a:latin typeface="Times New Roman" panose="02020603050405020304" pitchFamily="18" charset="0"/>
                <a:cs typeface="Times New Roman" panose="02020603050405020304" pitchFamily="18" charset="0"/>
              </a:rPr>
              <a:t>Results: </a:t>
            </a:r>
            <a:r>
              <a:rPr lang="en-US" sz="2800" dirty="0">
                <a:latin typeface="Times New Roman" panose="02020603050405020304" pitchFamily="18" charset="0"/>
                <a:cs typeface="Times New Roman" panose="02020603050405020304" pitchFamily="18" charset="0"/>
              </a:rPr>
              <a:t>The evaluation of the hybrid CNN-RNN model was conducted on a test dataset consisting of 501 images, classified into four categories: EA, EH, EP, and NE. </a:t>
            </a:r>
          </a:p>
          <a:p>
            <a:pPr marL="0" lvl="0" indent="0" algn="l">
              <a:lnSpc>
                <a:spcPts val="4079"/>
              </a:lnSpc>
            </a:pPr>
            <a:r>
              <a:rPr lang="en-US" sz="2800" dirty="0">
                <a:latin typeface="Times New Roman" panose="02020603050405020304" pitchFamily="18" charset="0"/>
                <a:cs typeface="Times New Roman" panose="02020603050405020304" pitchFamily="18" charset="0"/>
              </a:rPr>
              <a:t>The following sections provide a detailed analysis of the model's performance based on various metrics and observations. </a:t>
            </a:r>
          </a:p>
          <a:p>
            <a:pPr marL="0" lvl="0" indent="0" algn="l">
              <a:lnSpc>
                <a:spcPts val="4079"/>
              </a:lnSpc>
            </a:pPr>
            <a:r>
              <a:rPr lang="en-US" sz="2800" dirty="0">
                <a:latin typeface="Times New Roman" panose="02020603050405020304" pitchFamily="18" charset="0"/>
                <a:cs typeface="Times New Roman" panose="02020603050405020304" pitchFamily="18" charset="0"/>
              </a:rPr>
              <a:t>• Training Accuracy: The model achieved a training accuracy of 78%, indicating a good ability to fit the training data. </a:t>
            </a:r>
          </a:p>
          <a:p>
            <a:pPr marL="0" lvl="0" indent="0" algn="l">
              <a:lnSpc>
                <a:spcPts val="4079"/>
              </a:lnSpc>
            </a:pPr>
            <a:r>
              <a:rPr lang="en-US" sz="2800" dirty="0">
                <a:latin typeface="Times New Roman" panose="02020603050405020304" pitchFamily="18" charset="0"/>
                <a:cs typeface="Times New Roman" panose="02020603050405020304" pitchFamily="18" charset="0"/>
              </a:rPr>
              <a:t>• Test Accuracy: A test accuracy of 65% was observed, suggesting that the model is moderately generalizing to unseen data but still leaves room for improvement.</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graphicFrame>
        <p:nvGraphicFramePr>
          <p:cNvPr id="12" name="Table 11">
            <a:extLst>
              <a:ext uri="{FF2B5EF4-FFF2-40B4-BE49-F238E27FC236}">
                <a16:creationId xmlns:a16="http://schemas.microsoft.com/office/drawing/2014/main" id="{5C07B673-6334-3B19-7018-F46F8B258ADA}"/>
              </a:ext>
            </a:extLst>
          </p:cNvPr>
          <p:cNvGraphicFramePr>
            <a:graphicFrameLocks noGrp="1"/>
          </p:cNvGraphicFramePr>
          <p:nvPr>
            <p:extLst>
              <p:ext uri="{D42A27DB-BD31-4B8C-83A1-F6EECF244321}">
                <p14:modId xmlns:p14="http://schemas.microsoft.com/office/powerpoint/2010/main" val="1982254077"/>
              </p:ext>
            </p:extLst>
          </p:nvPr>
        </p:nvGraphicFramePr>
        <p:xfrm>
          <a:off x="2819400" y="6093856"/>
          <a:ext cx="11963398" cy="3172190"/>
        </p:xfrm>
        <a:graphic>
          <a:graphicData uri="http://schemas.openxmlformats.org/drawingml/2006/table">
            <a:tbl>
              <a:tblPr firstRow="1" firstCol="1" bandRow="1">
                <a:tableStyleId>{7DF18680-E054-41AD-8BC1-D1AEF772440D}</a:tableStyleId>
              </a:tblPr>
              <a:tblGrid>
                <a:gridCol w="2392414">
                  <a:extLst>
                    <a:ext uri="{9D8B030D-6E8A-4147-A177-3AD203B41FA5}">
                      <a16:colId xmlns:a16="http://schemas.microsoft.com/office/drawing/2014/main" val="3870297245"/>
                    </a:ext>
                  </a:extLst>
                </a:gridCol>
                <a:gridCol w="2392414">
                  <a:extLst>
                    <a:ext uri="{9D8B030D-6E8A-4147-A177-3AD203B41FA5}">
                      <a16:colId xmlns:a16="http://schemas.microsoft.com/office/drawing/2014/main" val="3652360260"/>
                    </a:ext>
                  </a:extLst>
                </a:gridCol>
                <a:gridCol w="2392414">
                  <a:extLst>
                    <a:ext uri="{9D8B030D-6E8A-4147-A177-3AD203B41FA5}">
                      <a16:colId xmlns:a16="http://schemas.microsoft.com/office/drawing/2014/main" val="515743505"/>
                    </a:ext>
                  </a:extLst>
                </a:gridCol>
                <a:gridCol w="2392414">
                  <a:extLst>
                    <a:ext uri="{9D8B030D-6E8A-4147-A177-3AD203B41FA5}">
                      <a16:colId xmlns:a16="http://schemas.microsoft.com/office/drawing/2014/main" val="1596960228"/>
                    </a:ext>
                  </a:extLst>
                </a:gridCol>
                <a:gridCol w="2393742">
                  <a:extLst>
                    <a:ext uri="{9D8B030D-6E8A-4147-A177-3AD203B41FA5}">
                      <a16:colId xmlns:a16="http://schemas.microsoft.com/office/drawing/2014/main" val="3150900510"/>
                    </a:ext>
                  </a:extLst>
                </a:gridCol>
              </a:tblGrid>
              <a:tr h="634438">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class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precision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Recall</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F1 Score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Support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954875"/>
                  </a:ext>
                </a:extLst>
              </a:tr>
              <a:tr h="634438">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EA</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0.88</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0.74</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0.81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81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46934"/>
                  </a:ext>
                </a:extLst>
              </a:tr>
              <a:tr h="634438">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EH</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0.66</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0.63</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0.64</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122</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71022"/>
                  </a:ext>
                </a:extLst>
              </a:tr>
              <a:tr h="634438">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EP</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0.43</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0.62</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0.51</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96</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269420"/>
                  </a:ext>
                </a:extLst>
              </a:tr>
              <a:tr h="634438">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NE</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0.72</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0.64</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a:effectLst/>
                          <a:latin typeface="Times New Roman" panose="02020603050405020304" pitchFamily="18" charset="0"/>
                          <a:cs typeface="Times New Roman" panose="02020603050405020304" pitchFamily="18" charset="0"/>
                        </a:rPr>
                        <a:t>0.68</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2400" kern="100" dirty="0">
                          <a:effectLst/>
                          <a:latin typeface="Times New Roman" panose="02020603050405020304" pitchFamily="18" charset="0"/>
                          <a:cs typeface="Times New Roman" panose="02020603050405020304" pitchFamily="18" charset="0"/>
                        </a:rPr>
                        <a:t>202</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057254"/>
                  </a:ext>
                </a:extLst>
              </a:tr>
            </a:tbl>
          </a:graphicData>
        </a:graphic>
      </p:graphicFrame>
      <p:sp>
        <p:nvSpPr>
          <p:cNvPr id="14" name="TextBox 13">
            <a:extLst>
              <a:ext uri="{FF2B5EF4-FFF2-40B4-BE49-F238E27FC236}">
                <a16:creationId xmlns:a16="http://schemas.microsoft.com/office/drawing/2014/main" id="{937ACEF0-7908-F435-9FBB-D708AE98DA94}"/>
              </a:ext>
            </a:extLst>
          </p:cNvPr>
          <p:cNvSpPr txBox="1"/>
          <p:nvPr/>
        </p:nvSpPr>
        <p:spPr>
          <a:xfrm>
            <a:off x="838200" y="9086087"/>
            <a:ext cx="15621000" cy="1141146"/>
          </a:xfrm>
          <a:prstGeom prst="rect">
            <a:avLst/>
          </a:prstGeom>
          <a:noFill/>
        </p:spPr>
        <p:txBody>
          <a:bodyPr wrap="square">
            <a:spAutoFit/>
          </a:bodyPr>
          <a:lstStyle/>
          <a:p>
            <a:pPr indent="457200"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Table summarizes the precision, recall, and F1-scores for each class. These metrics provide insights into the model’s 					ability to classify different tissue types accurately.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a:extLst>
            <a:ext uri="{FF2B5EF4-FFF2-40B4-BE49-F238E27FC236}">
              <a16:creationId xmlns:a16="http://schemas.microsoft.com/office/drawing/2014/main" id="{52F8406D-8EE7-97FA-78FE-8E9BA853959A}"/>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12595EA1-D49D-79D1-6BB1-256197E04482}"/>
              </a:ext>
            </a:extLst>
          </p:cNvPr>
          <p:cNvSpPr txBox="1"/>
          <p:nvPr/>
        </p:nvSpPr>
        <p:spPr>
          <a:xfrm>
            <a:off x="1028701" y="599709"/>
            <a:ext cx="72771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Results and Discussion</a:t>
            </a:r>
          </a:p>
        </p:txBody>
      </p:sp>
      <p:sp>
        <p:nvSpPr>
          <p:cNvPr id="11" name="TextBox 11">
            <a:extLst>
              <a:ext uri="{FF2B5EF4-FFF2-40B4-BE49-F238E27FC236}">
                <a16:creationId xmlns:a16="http://schemas.microsoft.com/office/drawing/2014/main" id="{279007AD-B235-42DF-F885-DB4F5EA5F677}"/>
              </a:ext>
            </a:extLst>
          </p:cNvPr>
          <p:cNvSpPr txBox="1"/>
          <p:nvPr/>
        </p:nvSpPr>
        <p:spPr>
          <a:xfrm>
            <a:off x="152400" y="1943100"/>
            <a:ext cx="17830799" cy="8365239"/>
          </a:xfrm>
          <a:prstGeom prst="rect">
            <a:avLst/>
          </a:prstGeom>
        </p:spPr>
        <p:txBody>
          <a:bodyPr wrap="square" lIns="0" tIns="0" rIns="0" bIns="0" rtlCol="0" anchor="t">
            <a:spAutoFit/>
          </a:bodyPr>
          <a:lstStyle/>
          <a:p>
            <a:pPr marL="0" lvl="0" indent="0" algn="l">
              <a:lnSpc>
                <a:spcPts val="4079"/>
              </a:lnSpc>
            </a:pPr>
            <a:r>
              <a:rPr lang="en-US" sz="2800" b="1" dirty="0">
                <a:latin typeface="Times New Roman" panose="02020603050405020304" pitchFamily="18" charset="0"/>
                <a:cs typeface="Times New Roman" panose="02020603050405020304" pitchFamily="18" charset="0"/>
              </a:rPr>
              <a:t>EA (Endometrioid Adenocarcinoma): </a:t>
            </a:r>
            <a:r>
              <a:rPr lang="en-US" sz="2800" dirty="0">
                <a:latin typeface="Times New Roman" panose="02020603050405020304" pitchFamily="18" charset="0"/>
                <a:cs typeface="Times New Roman" panose="02020603050405020304" pitchFamily="18" charset="0"/>
              </a:rPr>
              <a:t>Achieved the highest precision (0.88) and F1-score (0.81), reflecting the model's ability to detect this class with reasonable accuracy. However, the recall (0.74) indicates that some true positives were missed.</a:t>
            </a:r>
          </a:p>
          <a:p>
            <a:pPr marL="0" lvl="0" indent="0" algn="l">
              <a:lnSpc>
                <a:spcPts val="4079"/>
              </a:lnSpc>
            </a:pPr>
            <a:r>
              <a:rPr lang="en-US" sz="2800" b="1" dirty="0">
                <a:latin typeface="Times New Roman" panose="02020603050405020304" pitchFamily="18" charset="0"/>
                <a:cs typeface="Times New Roman" panose="02020603050405020304" pitchFamily="18" charset="0"/>
              </a:rPr>
              <a:t>EH (Endometrial Hyperplasia): </a:t>
            </a:r>
            <a:r>
              <a:rPr lang="en-US" sz="2800" dirty="0">
                <a:latin typeface="Times New Roman" panose="02020603050405020304" pitchFamily="18" charset="0"/>
                <a:cs typeface="Times New Roman" panose="02020603050405020304" pitchFamily="18" charset="0"/>
              </a:rPr>
              <a:t>Moderate precision (0.66) and recall (0.63) suggest that the model struggles slightly to distinguish this class from others. </a:t>
            </a:r>
          </a:p>
          <a:p>
            <a:pPr marL="0" lvl="0" indent="0" algn="l">
              <a:lnSpc>
                <a:spcPts val="4079"/>
              </a:lnSpc>
            </a:pPr>
            <a:r>
              <a:rPr lang="en-US" sz="2800" b="1" dirty="0">
                <a:latin typeface="Times New Roman" panose="02020603050405020304" pitchFamily="18" charset="0"/>
                <a:cs typeface="Times New Roman" panose="02020603050405020304" pitchFamily="18" charset="0"/>
              </a:rPr>
              <a:t>EP (Endometrial Polyp): </a:t>
            </a:r>
            <a:r>
              <a:rPr lang="en-US" sz="2800" dirty="0">
                <a:latin typeface="Times New Roman" panose="02020603050405020304" pitchFamily="18" charset="0"/>
                <a:cs typeface="Times New Roman" panose="02020603050405020304" pitchFamily="18" charset="0"/>
              </a:rPr>
              <a:t>The lowest precision (0.43) highlights significant challenges in accurately identifying this class. A recall of 0.62 indicates better sensitivity but still shows room for improvement. 31 </a:t>
            </a:r>
          </a:p>
          <a:p>
            <a:pPr marL="0" lvl="0" indent="0" algn="l">
              <a:lnSpc>
                <a:spcPts val="4079"/>
              </a:lnSpc>
            </a:pPr>
            <a:r>
              <a:rPr lang="en-US" sz="2800" b="1" dirty="0">
                <a:latin typeface="Times New Roman" panose="02020603050405020304" pitchFamily="18" charset="0"/>
                <a:cs typeface="Times New Roman" panose="02020603050405020304" pitchFamily="18" charset="0"/>
              </a:rPr>
              <a:t>NE (Normal Endometrium): </a:t>
            </a:r>
            <a:r>
              <a:rPr lang="en-US" sz="2800" dirty="0">
                <a:latin typeface="Times New Roman" panose="02020603050405020304" pitchFamily="18" charset="0"/>
                <a:cs typeface="Times New Roman" panose="02020603050405020304" pitchFamily="18" charset="0"/>
              </a:rPr>
              <a:t>A relatively balanced performance with precision (0.72) and recall (0.64), reflecting adequate identification of normal tissue. </a:t>
            </a:r>
          </a:p>
          <a:p>
            <a:pPr marL="0" lvl="0" indent="0" algn="l">
              <a:lnSpc>
                <a:spcPts val="4079"/>
              </a:lnSpc>
            </a:pPr>
            <a:r>
              <a:rPr lang="en-US" sz="2800" b="1" dirty="0">
                <a:latin typeface="Times New Roman" panose="02020603050405020304" pitchFamily="18" charset="0"/>
                <a:cs typeface="Times New Roman" panose="02020603050405020304" pitchFamily="18" charset="0"/>
              </a:rPr>
              <a:t>Macro Average: </a:t>
            </a:r>
            <a:r>
              <a:rPr lang="en-US" sz="2800" dirty="0">
                <a:latin typeface="Times New Roman" panose="02020603050405020304" pitchFamily="18" charset="0"/>
                <a:cs typeface="Times New Roman" panose="02020603050405020304" pitchFamily="18" charset="0"/>
              </a:rPr>
              <a:t>The macro averages of precision (0.67), recall (0.66), and F1-score (0.66) indicate that the model's performance is consistent across classes, but not exceptional. </a:t>
            </a:r>
          </a:p>
          <a:p>
            <a:pPr marL="0" lvl="0" indent="0" algn="l">
              <a:lnSpc>
                <a:spcPts val="4079"/>
              </a:lnSpc>
            </a:pPr>
            <a:r>
              <a:rPr lang="en-US" sz="2800" b="1" dirty="0">
                <a:latin typeface="Times New Roman" panose="02020603050405020304" pitchFamily="18" charset="0"/>
                <a:cs typeface="Times New Roman" panose="02020603050405020304" pitchFamily="18" charset="0"/>
              </a:rPr>
              <a:t>Weighted Average: </a:t>
            </a:r>
            <a:r>
              <a:rPr lang="en-US" sz="2800" dirty="0">
                <a:latin typeface="Times New Roman" panose="02020603050405020304" pitchFamily="18" charset="0"/>
                <a:cs typeface="Times New Roman" panose="02020603050405020304" pitchFamily="18" charset="0"/>
              </a:rPr>
              <a:t>A weighted average F1-score of 0.66 shows that the model favors classes with higher support, such as NE and EH. </a:t>
            </a:r>
          </a:p>
          <a:p>
            <a:pPr marL="0" lvl="0" indent="0" algn="l">
              <a:lnSpc>
                <a:spcPts val="4079"/>
              </a:lnSpc>
            </a:pPr>
            <a:r>
              <a:rPr lang="en-US" sz="2800" dirty="0">
                <a:latin typeface="Times New Roman" panose="02020603050405020304" pitchFamily="18" charset="0"/>
                <a:cs typeface="Times New Roman" panose="02020603050405020304" pitchFamily="18" charset="0"/>
              </a:rPr>
              <a:t>The confusion matrix (Table 1) reveals the specific misclassifications. Common Misclassifications: Instances of EP are often misclassified as EH or NE due to overlapping features. Similarly, EH is occasionally confused with EA, possibly due to similar morphological characteristics..</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Tree>
    <p:extLst>
      <p:ext uri="{BB962C8B-B14F-4D97-AF65-F5344CB8AC3E}">
        <p14:creationId xmlns:p14="http://schemas.microsoft.com/office/powerpoint/2010/main" val="316746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630B0810-3285-0628-181C-3656918AB9D6}"/>
            </a:ext>
          </a:extLst>
        </p:cNvPr>
        <p:cNvGrpSpPr/>
        <p:nvPr/>
      </p:nvGrpSpPr>
      <p:grpSpPr>
        <a:xfrm>
          <a:off x="0" y="0"/>
          <a:ext cx="0" cy="0"/>
          <a:chOff x="0" y="0"/>
          <a:chExt cx="0" cy="0"/>
        </a:xfrm>
      </p:grpSpPr>
      <p:sp>
        <p:nvSpPr>
          <p:cNvPr id="11" name="TextBox 11">
            <a:extLst>
              <a:ext uri="{FF2B5EF4-FFF2-40B4-BE49-F238E27FC236}">
                <a16:creationId xmlns:a16="http://schemas.microsoft.com/office/drawing/2014/main" id="{849B8478-7D6D-B0C6-9DEB-931778E88D19}"/>
              </a:ext>
            </a:extLst>
          </p:cNvPr>
          <p:cNvSpPr txBox="1"/>
          <p:nvPr/>
        </p:nvSpPr>
        <p:spPr>
          <a:xfrm>
            <a:off x="4186518" y="266700"/>
            <a:ext cx="9914964" cy="1099019"/>
          </a:xfrm>
          <a:prstGeom prst="rect">
            <a:avLst/>
          </a:prstGeom>
        </p:spPr>
        <p:txBody>
          <a:bodyPr lIns="0" tIns="0" rIns="0" bIns="0" rtlCol="0" anchor="t">
            <a:spAutoFit/>
          </a:bodyPr>
          <a:lstStyle/>
          <a:p>
            <a:pPr marL="0" lvl="0" indent="0" algn="ctr">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Abstract</a:t>
            </a:r>
          </a:p>
        </p:txBody>
      </p:sp>
      <p:sp>
        <p:nvSpPr>
          <p:cNvPr id="21" name="TextBox 20">
            <a:extLst>
              <a:ext uri="{FF2B5EF4-FFF2-40B4-BE49-F238E27FC236}">
                <a16:creationId xmlns:a16="http://schemas.microsoft.com/office/drawing/2014/main" id="{B20E7DBC-CB3F-473E-504D-A3F9DEB0E20B}"/>
              </a:ext>
            </a:extLst>
          </p:cNvPr>
          <p:cNvSpPr txBox="1"/>
          <p:nvPr/>
        </p:nvSpPr>
        <p:spPr>
          <a:xfrm>
            <a:off x="762000" y="1562100"/>
            <a:ext cx="17068800" cy="5478423"/>
          </a:xfrm>
          <a:prstGeom prst="rect">
            <a:avLst/>
          </a:prstGeom>
          <a:noFill/>
        </p:spPr>
        <p:txBody>
          <a:bodyPr wrap="square">
            <a:spAutoFit/>
          </a:bodyPr>
          <a:lstStyle/>
          <a:p>
            <a:pPr>
              <a:lnSpc>
                <a:spcPct val="150000"/>
              </a:lnSpc>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This dual approach allows for more comprehensive analysis, improving the model's ability to differentiate between subtle variations in tissue structures. To enhance generalization and prevent overfitting, the dataset was pre-processed and augmented, ensuring the model could effectively learn from a diverse set of image variations. </a:t>
            </a:r>
          </a:p>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Experimental results demonstrate the superiority of the CNN-RNN hybrid model over traditional CNN-only approaches. The model achieves higher accuracy, sensitivity, and specificity across the classification tasks, confirming its potential for real-world clinical application. Cross-validation further substantiated the model's robustness and reliability in handling the complexity of histopathological image data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Tech Stack: Python, TensorFlow (with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Convolutional Neural Networks (CNN), Recurrent Neural Networks (RNN) with LSTM, </a:t>
            </a: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a:t>
            </a:r>
            <a:r>
              <a:rPr lang="en-US" sz="2800" dirty="0"/>
              <a:t>. </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726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Discussions</a:t>
            </a:r>
          </a:p>
        </p:txBody>
      </p:sp>
      <p:sp>
        <p:nvSpPr>
          <p:cNvPr id="3" name="TextBox 3"/>
          <p:cNvSpPr txBox="1"/>
          <p:nvPr/>
        </p:nvSpPr>
        <p:spPr>
          <a:xfrm>
            <a:off x="1028700" y="2275343"/>
            <a:ext cx="16611600" cy="5736314"/>
          </a:xfrm>
          <a:prstGeom prst="rect">
            <a:avLst/>
          </a:prstGeom>
        </p:spPr>
        <p:txBody>
          <a:bodyPr wrap="square" lIns="0" tIns="0" rIns="0" bIns="0" rtlCol="0" anchor="t">
            <a:spAutoFit/>
          </a:bodyPr>
          <a:lstStyle/>
          <a:p>
            <a:pPr marL="0" lvl="0" indent="0">
              <a:lnSpc>
                <a:spcPts val="4079"/>
              </a:lnSpc>
            </a:pPr>
            <a:r>
              <a:rPr lang="en-US" sz="2800" dirty="0">
                <a:latin typeface="Times New Roman" panose="02020603050405020304" pitchFamily="18" charset="0"/>
                <a:cs typeface="Times New Roman" panose="02020603050405020304" pitchFamily="18" charset="0"/>
              </a:rPr>
              <a:t>Discussions The results of the hybrid CNN-RNN model highlight its ability to handle the complexity of histopathological image classification, achieving a training accuracy of 78% and a test accuracy of 65%. The model demonstrates strong performance for certain classes, such as EA and NE, where precision and F1-scores are relatively high. This underscores the efficacy of the CNN in capturing intricate spatial features and the RNN in identifying temporal dependencies. However, the gap between training and test accuracies suggests overfitting, which indicates the need for more robust regularization techniques or enhanced dataset diversity. </a:t>
            </a:r>
          </a:p>
          <a:p>
            <a:pPr marL="0" lvl="0" indent="0">
              <a:lnSpc>
                <a:spcPts val="4079"/>
              </a:lnSpc>
            </a:pPr>
            <a:endParaRPr lang="en-US" sz="2800" dirty="0">
              <a:latin typeface="Times New Roman" panose="02020603050405020304" pitchFamily="18" charset="0"/>
              <a:cs typeface="Times New Roman" panose="02020603050405020304" pitchFamily="18" charset="0"/>
            </a:endParaRPr>
          </a:p>
          <a:p>
            <a:pPr marL="0" lvl="0" indent="0">
              <a:lnSpc>
                <a:spcPts val="4079"/>
              </a:lnSpc>
            </a:pPr>
            <a:r>
              <a:rPr lang="en-US" sz="2800" dirty="0">
                <a:latin typeface="Times New Roman" panose="02020603050405020304" pitchFamily="18" charset="0"/>
                <a:cs typeface="Times New Roman" panose="02020603050405020304" pitchFamily="18" charset="0"/>
              </a:rPr>
              <a:t>	Despite these challenges, the hybrid approach provides a solid foundation for understanding spatial and sequential patterns in histopathological data. The results not only validate the potential of combining CNN and RNN architectures but also highlight avenues for future optimization. Improved training strategies and richer datasets could further enhance the model's applicability to real-world diagnostic scenarios.</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32AC5436-5BFA-2DB9-9877-6501C1A3BF3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B5F8B97-220E-E7FB-0FE4-BC156DA2AF84}"/>
              </a:ext>
            </a:extLst>
          </p:cNvPr>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Conclusion and Future Enhancement</a:t>
            </a:r>
          </a:p>
        </p:txBody>
      </p:sp>
      <p:sp>
        <p:nvSpPr>
          <p:cNvPr id="3" name="TextBox 3">
            <a:extLst>
              <a:ext uri="{FF2B5EF4-FFF2-40B4-BE49-F238E27FC236}">
                <a16:creationId xmlns:a16="http://schemas.microsoft.com/office/drawing/2014/main" id="{36034FB9-9F25-B526-65A2-FE7C92D2E07B}"/>
              </a:ext>
            </a:extLst>
          </p:cNvPr>
          <p:cNvSpPr txBox="1"/>
          <p:nvPr/>
        </p:nvSpPr>
        <p:spPr>
          <a:xfrm>
            <a:off x="533400" y="2275343"/>
            <a:ext cx="17373600" cy="6262099"/>
          </a:xfrm>
          <a:prstGeom prst="rect">
            <a:avLst/>
          </a:prstGeom>
        </p:spPr>
        <p:txBody>
          <a:bodyPr wrap="square" lIns="0" tIns="0" rIns="0" bIns="0" rtlCol="0" anchor="t">
            <a:spAutoFit/>
          </a:bodyPr>
          <a:lstStyle/>
          <a:p>
            <a:pPr marL="0" lvl="0" indent="0">
              <a:lnSpc>
                <a:spcPts val="4079"/>
              </a:lnSpc>
            </a:pPr>
            <a:r>
              <a:rPr lang="en-US" sz="2800" b="1" dirty="0">
                <a:latin typeface="Times New Roman" panose="02020603050405020304" pitchFamily="18" charset="0"/>
                <a:cs typeface="Times New Roman" panose="02020603050405020304" pitchFamily="18" charset="0"/>
              </a:rPr>
              <a:t>Conclusion: </a:t>
            </a:r>
            <a:r>
              <a:rPr lang="en-US" sz="2800" dirty="0">
                <a:latin typeface="Times New Roman" panose="02020603050405020304" pitchFamily="18" charset="0"/>
                <a:cs typeface="Times New Roman" panose="02020603050405020304" pitchFamily="18" charset="0"/>
              </a:rPr>
              <a:t>This project successfully implemented a hybrid CNN-RNN model to classify histopathological images into four types of endometrial tissues: EA, EH, EP, and NE. The integration of CNNs for spatial feature extraction and RNNs (specifically LSTMs) for sequential learning demonstrated the potential to handle the complex patterns in histopathological data effectively. The model achieved a training accuracy of 78% and a test accuracy of 65%, highlighting its capability to identify tissue types despite the inherent challenges posed by overlapping features and class imbalances. This hybrid architecture serves as a significant step toward automating endometriosis diagnosis, reducing the reliance on manual interpretations, and accelerating clinical decision-making.</a:t>
            </a:r>
          </a:p>
          <a:p>
            <a:pPr marL="0" lvl="0" indent="0">
              <a:lnSpc>
                <a:spcPts val="4079"/>
              </a:lnSpc>
            </a:pPr>
            <a:r>
              <a:rPr lang="en-US" sz="2800" dirty="0">
                <a:solidFill>
                  <a:srgbClr val="0F4662"/>
                </a:solidFill>
                <a:latin typeface="Times New Roman" panose="02020603050405020304" pitchFamily="18" charset="0"/>
                <a:ea typeface="Quicksand"/>
                <a:cs typeface="Times New Roman" panose="02020603050405020304" pitchFamily="18" charset="0"/>
                <a:sym typeface="Quicksand"/>
              </a:rPr>
              <a:t>	</a:t>
            </a:r>
            <a:r>
              <a:rPr lang="en-US" sz="2800" dirty="0">
                <a:latin typeface="Times New Roman" panose="02020603050405020304" pitchFamily="18" charset="0"/>
                <a:cs typeface="Times New Roman" panose="02020603050405020304" pitchFamily="18" charset="0"/>
              </a:rPr>
              <a:t>While the results are promising, there is room for improvement. Addressing class specific issues, particularly the lower performance in EP and EH classifications, requires fine tuning the model and exploring additional strategies. For instance, implementing attention mechanisms could help focus on critical features, while experimenting with ensemble learning techniques might enhance overall performance. Increasing dataset diversity by incorporating images from varied sources and using advanced augmentation techniques could further improve the model's robustness. </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Tree>
    <p:extLst>
      <p:ext uri="{BB962C8B-B14F-4D97-AF65-F5344CB8AC3E}">
        <p14:creationId xmlns:p14="http://schemas.microsoft.com/office/powerpoint/2010/main" val="339332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2D5921BF-F1BA-F704-8241-928A83652AE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269FC0A-42D0-E111-58A1-07C0C6D1F7DF}"/>
              </a:ext>
            </a:extLst>
          </p:cNvPr>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Conclusion and Future Enhancement</a:t>
            </a:r>
          </a:p>
        </p:txBody>
      </p:sp>
      <p:sp>
        <p:nvSpPr>
          <p:cNvPr id="3" name="TextBox 3">
            <a:extLst>
              <a:ext uri="{FF2B5EF4-FFF2-40B4-BE49-F238E27FC236}">
                <a16:creationId xmlns:a16="http://schemas.microsoft.com/office/drawing/2014/main" id="{71BCED52-33E5-F45C-6CED-C7396F9180F2}"/>
              </a:ext>
            </a:extLst>
          </p:cNvPr>
          <p:cNvSpPr txBox="1"/>
          <p:nvPr/>
        </p:nvSpPr>
        <p:spPr>
          <a:xfrm>
            <a:off x="685800" y="2275343"/>
            <a:ext cx="17221200" cy="3633174"/>
          </a:xfrm>
          <a:prstGeom prst="rect">
            <a:avLst/>
          </a:prstGeom>
        </p:spPr>
        <p:txBody>
          <a:bodyPr wrap="square" lIns="0" tIns="0" rIns="0" bIns="0" rtlCol="0" anchor="t">
            <a:spAutoFit/>
          </a:bodyPr>
          <a:lstStyle/>
          <a:p>
            <a:pPr marL="0" lvl="0" indent="0">
              <a:lnSpc>
                <a:spcPts val="4079"/>
              </a:lnSpc>
            </a:pPr>
            <a:r>
              <a:rPr lang="en-US" sz="2800" b="1" dirty="0">
                <a:latin typeface="Times New Roman" panose="02020603050405020304" pitchFamily="18" charset="0"/>
                <a:cs typeface="Times New Roman" panose="02020603050405020304" pitchFamily="18" charset="0"/>
              </a:rPr>
              <a:t>Future Enhancement : </a:t>
            </a:r>
          </a:p>
          <a:p>
            <a:pPr marL="0" lvl="0" indent="0">
              <a:lnSpc>
                <a:spcPts val="4079"/>
              </a:lnSpc>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Future enhancements include the development of a real-time clinical application by optimizing the model for deployment in healthcare environments. Leveraging frameworks like TensorFlow Lite for model compression and ensuring compatibility with edge devices will enable seamless integration into diagnostic workflows. Additionally, expanding the scope of the dataset to include other gynecological conditions could make the system more comprehensive. These advancements have the potential to transform the hybrid CNN-RNN model into a valuable tool for pathologists, providing reliable, fast, and accurate support for endometriosis and related diagnoses. </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Tree>
    <p:extLst>
      <p:ext uri="{BB962C8B-B14F-4D97-AF65-F5344CB8AC3E}">
        <p14:creationId xmlns:p14="http://schemas.microsoft.com/office/powerpoint/2010/main" val="2972342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a:extLst>
            <a:ext uri="{FF2B5EF4-FFF2-40B4-BE49-F238E27FC236}">
              <a16:creationId xmlns:a16="http://schemas.microsoft.com/office/drawing/2014/main" id="{7CF8CAB3-9DF6-87C0-A64A-9123EB1AA699}"/>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0DA316B0-CCCA-F112-8D67-0B56B145EBF8}"/>
              </a:ext>
            </a:extLst>
          </p:cNvPr>
          <p:cNvSpPr txBox="1"/>
          <p:nvPr/>
        </p:nvSpPr>
        <p:spPr>
          <a:xfrm>
            <a:off x="1028701" y="599709"/>
            <a:ext cx="4305299"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References</a:t>
            </a:r>
          </a:p>
        </p:txBody>
      </p:sp>
      <p:sp>
        <p:nvSpPr>
          <p:cNvPr id="3" name="TextBox 2">
            <a:extLst>
              <a:ext uri="{FF2B5EF4-FFF2-40B4-BE49-F238E27FC236}">
                <a16:creationId xmlns:a16="http://schemas.microsoft.com/office/drawing/2014/main" id="{1DB4FD2C-0855-9971-6532-B906635A0098}"/>
              </a:ext>
            </a:extLst>
          </p:cNvPr>
          <p:cNvSpPr txBox="1"/>
          <p:nvPr/>
        </p:nvSpPr>
        <p:spPr>
          <a:xfrm>
            <a:off x="1028701" y="2247868"/>
            <a:ext cx="16116299" cy="6880217"/>
          </a:xfrm>
          <a:prstGeom prst="rect">
            <a:avLst/>
          </a:prstGeom>
          <a:noFill/>
        </p:spPr>
        <p:txBody>
          <a:bodyPr wrap="square">
            <a:spAutoFit/>
          </a:bodyPr>
          <a:lstStyle/>
          <a:p>
            <a:pPr marL="0" lvl="0" indent="0">
              <a:lnSpc>
                <a:spcPts val="4079"/>
              </a:lnSpc>
            </a:pPr>
            <a:r>
              <a:rPr lang="en-IN" sz="2800" dirty="0">
                <a:latin typeface="Times New Roman" panose="02020603050405020304" pitchFamily="18" charset="0"/>
                <a:cs typeface="Times New Roman" panose="02020603050405020304" pitchFamily="18" charset="0"/>
              </a:rPr>
              <a:t>[1] S. Kumar and M. Singh, "Breast Cancer Detection Based on Feature Selection Using Enhanced Grey Wolf Optimizer and Support Vector Machine Algorithms", Vietnam Journal of Computer Science, vol. 08, no. 02, pp. 177-197, 2020.</a:t>
            </a:r>
          </a:p>
          <a:p>
            <a:pPr marL="0" lvl="0" indent="0">
              <a:lnSpc>
                <a:spcPts val="4079"/>
              </a:lnSpc>
            </a:pPr>
            <a:r>
              <a:rPr lang="en-IN" sz="2800" dirty="0">
                <a:latin typeface="Times New Roman" panose="02020603050405020304" pitchFamily="18" charset="0"/>
                <a:cs typeface="Times New Roman" panose="02020603050405020304" pitchFamily="18" charset="0"/>
              </a:rPr>
              <a:t> </a:t>
            </a:r>
          </a:p>
          <a:p>
            <a:pPr marL="0" lvl="0" indent="0">
              <a:lnSpc>
                <a:spcPts val="4079"/>
              </a:lnSpc>
            </a:pPr>
            <a:r>
              <a:rPr lang="en-IN" sz="2800" dirty="0">
                <a:latin typeface="Times New Roman" panose="02020603050405020304" pitchFamily="18" charset="0"/>
                <a:cs typeface="Times New Roman" panose="02020603050405020304" pitchFamily="18" charset="0"/>
              </a:rPr>
              <a:t>[2] H. Chen, Z. Zhang, W. Yin, C. Zhao, F. Wang and Y. Li, "A study on depth classification of defects by machine learning based on hyper-parameter search", Measurement, vol. 189, p. 110660, 2022.,https://doi.org/10.1016/j.measurement.2021.110660.</a:t>
            </a:r>
          </a:p>
          <a:p>
            <a:pPr marL="0" lvl="0" indent="0">
              <a:lnSpc>
                <a:spcPts val="4079"/>
              </a:lnSpc>
            </a:pPr>
            <a:endParaRPr lang="en-IN" sz="2800" dirty="0">
              <a:latin typeface="Times New Roman" panose="02020603050405020304" pitchFamily="18" charset="0"/>
              <a:cs typeface="Times New Roman" panose="02020603050405020304" pitchFamily="18" charset="0"/>
            </a:endParaRPr>
          </a:p>
          <a:p>
            <a:pPr marL="0" lvl="0" indent="0">
              <a:lnSpc>
                <a:spcPts val="4079"/>
              </a:lnSpc>
            </a:pPr>
            <a:r>
              <a:rPr lang="en-IN" sz="2800" dirty="0">
                <a:latin typeface="Times New Roman" panose="02020603050405020304" pitchFamily="18" charset="0"/>
                <a:cs typeface="Times New Roman" panose="02020603050405020304" pitchFamily="18" charset="0"/>
              </a:rPr>
              <a:t>[3] K. </a:t>
            </a:r>
            <a:r>
              <a:rPr lang="en-IN" sz="2800" dirty="0" err="1">
                <a:latin typeface="Times New Roman" panose="02020603050405020304" pitchFamily="18" charset="0"/>
                <a:cs typeface="Times New Roman" panose="02020603050405020304" pitchFamily="18" charset="0"/>
              </a:rPr>
              <a:t>Skorupskaite</a:t>
            </a:r>
            <a:r>
              <a:rPr lang="en-IN" sz="2800" dirty="0">
                <a:latin typeface="Times New Roman" panose="02020603050405020304" pitchFamily="18" charset="0"/>
                <a:cs typeface="Times New Roman" panose="02020603050405020304" pitchFamily="18" charset="0"/>
              </a:rPr>
              <a:t> and H. Bhandari, "Endometriosis and fertility", Obstetrics, Gynaecology &amp; Reproductive Medicine, vol. 31, no. 5, pp. 131-136, 2021., </a:t>
            </a:r>
            <a:r>
              <a:rPr lang="en-IN" sz="2800" dirty="0">
                <a:latin typeface="Times New Roman" panose="02020603050405020304" pitchFamily="18" charset="0"/>
                <a:cs typeface="Times New Roman" panose="02020603050405020304" pitchFamily="18" charset="0"/>
                <a:hlinkClick r:id="rId2"/>
              </a:rPr>
              <a:t>https://doi.org/10.1016/j.ogrm.2021.03.003</a:t>
            </a:r>
            <a:r>
              <a:rPr lang="en-IN" sz="2800" dirty="0">
                <a:latin typeface="Times New Roman" panose="02020603050405020304" pitchFamily="18" charset="0"/>
                <a:cs typeface="Times New Roman" panose="02020603050405020304" pitchFamily="18" charset="0"/>
              </a:rPr>
              <a:t>.</a:t>
            </a:r>
          </a:p>
          <a:p>
            <a:pPr marL="0" lvl="0" indent="0">
              <a:lnSpc>
                <a:spcPts val="4079"/>
              </a:lnSpc>
            </a:pPr>
            <a:endParaRPr lang="en-IN" sz="2800" dirty="0">
              <a:latin typeface="Times New Roman" panose="02020603050405020304" pitchFamily="18" charset="0"/>
              <a:cs typeface="Times New Roman" panose="02020603050405020304" pitchFamily="18" charset="0"/>
            </a:endParaRPr>
          </a:p>
          <a:p>
            <a:pPr marL="0" lvl="0" indent="0">
              <a:lnSpc>
                <a:spcPts val="4079"/>
              </a:lnSpc>
            </a:pPr>
            <a:r>
              <a:rPr lang="en-US" sz="2800" dirty="0">
                <a:latin typeface="Times New Roman" panose="02020603050405020304" pitchFamily="18" charset="0"/>
                <a:cs typeface="Times New Roman" panose="02020603050405020304" pitchFamily="18" charset="0"/>
              </a:rPr>
              <a:t>[4] B. Shi et al., "Early Recognition and Discrimination of COVID-19 Severity Using Slime </a:t>
            </a:r>
            <a:r>
              <a:rPr lang="en-US" sz="2800" dirty="0" err="1">
                <a:latin typeface="Times New Roman" panose="02020603050405020304" pitchFamily="18" charset="0"/>
                <a:cs typeface="Times New Roman" panose="02020603050405020304" pitchFamily="18" charset="0"/>
              </a:rPr>
              <a:t>Mould</a:t>
            </a:r>
            <a:r>
              <a:rPr lang="en-US" sz="2800" dirty="0">
                <a:latin typeface="Times New Roman" panose="02020603050405020304" pitchFamily="18" charset="0"/>
                <a:cs typeface="Times New Roman" panose="02020603050405020304" pitchFamily="18" charset="0"/>
              </a:rPr>
              <a:t> Support Vector Machine for Medical Decision-Making," in IEEE Access, vol. 9, pp. 121996-122015, 2021. </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Tree>
    <p:extLst>
      <p:ext uri="{BB962C8B-B14F-4D97-AF65-F5344CB8AC3E}">
        <p14:creationId xmlns:p14="http://schemas.microsoft.com/office/powerpoint/2010/main" val="139275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533400" y="1562100"/>
            <a:ext cx="17449800" cy="9402061"/>
          </a:xfrm>
          <a:prstGeom prst="rect">
            <a:avLst/>
          </a:prstGeom>
        </p:spPr>
        <p:txBody>
          <a:bodyPr wrap="square" lIns="0" tIns="0" rIns="0" bIns="0" rtlCol="0" anchor="t">
            <a:spAutoFit/>
          </a:bodyPr>
          <a:lstStyle/>
          <a:p>
            <a:pPr marL="0" lvl="0" indent="0"/>
            <a:r>
              <a:rPr lang="en-US" sz="2800" dirty="0">
                <a:latin typeface="Times New Roman" panose="02020603050405020304" pitchFamily="18" charset="0"/>
                <a:cs typeface="Times New Roman" panose="02020603050405020304" pitchFamily="18" charset="0"/>
              </a:rPr>
              <a:t>	</a:t>
            </a:r>
            <a:r>
              <a:rPr lang="en-US" sz="2800" dirty="0"/>
              <a:t> </a:t>
            </a:r>
            <a:r>
              <a:rPr lang="en-US" sz="2800" dirty="0">
                <a:latin typeface="Times New Roman" panose="02020603050405020304" pitchFamily="18" charset="0"/>
                <a:cs typeface="Times New Roman" panose="02020603050405020304" pitchFamily="18" charset="0"/>
              </a:rPr>
              <a:t>Endometriosis diagnosis significantly impacts women's reproductive health, with histopathological analysis being the gold standard. However, manual interpretation of tissue images is time-consuming and subjective, often delaying diagnoses. This project aims to address these challenges by developing an automated system using a hybrid CNN-RNN model to classify histopathological images more efficiently and accurately.</a:t>
            </a:r>
          </a:p>
          <a:p>
            <a:pPr marL="0" lvl="0" indent="0"/>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dataset comprises 2308 images, split into training (2308), validation (493), and test (501) sets, organized by tissue types and subtypes. The classification task demands capturing both fine-grained spatial features and sequential dependencies, making the hybrid CNN-RNN architecture ideal.</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CNN component extracts spatial features, like edges, textures, and shapes, crucial for distinguishing tissue types. A fine-tuned pre-trained VGG16 architecture was employed for this purpose. The RNN, specifically an LSTM, processes the CNN output, capturing relationships across image regions for more context-aware predictions.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model demonstrated significant improvements in accuracy, sensitivity, and specificity, effectively classifying different tissue types and subtypes. It has the potential to assist pathologists in diagnosing endometriosis more quickly and accurately, with applications in gynecological cancers.</a:t>
            </a:r>
          </a:p>
          <a:p>
            <a:r>
              <a:rPr lang="en-US" sz="2800" dirty="0">
                <a:latin typeface="Times New Roman" panose="02020603050405020304" pitchFamily="18" charset="0"/>
                <a:cs typeface="Times New Roman" panose="02020603050405020304" pitchFamily="18" charset="0"/>
              </a:rPr>
              <a:t>However, the model's generalizability is limited by the dataset size. Future work will focus on expanding the dataset and optimizing the model for real-time clinical deployment.</a:t>
            </a:r>
          </a:p>
          <a:p>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	</a:t>
            </a:r>
            <a:endParaRPr lang="en-US" sz="2800" dirty="0">
              <a:solidFill>
                <a:srgbClr val="0F4662"/>
              </a:solidFill>
              <a:latin typeface="Times New Roman" panose="02020603050405020304" pitchFamily="18" charset="0"/>
              <a:ea typeface="Quicksand"/>
              <a:cs typeface="Times New Roman" panose="02020603050405020304" pitchFamily="18" charset="0"/>
              <a:sym typeface="Quicksand"/>
            </a:endParaRPr>
          </a:p>
        </p:txBody>
      </p:sp>
      <p:sp>
        <p:nvSpPr>
          <p:cNvPr id="6" name="TextBox 6"/>
          <p:cNvSpPr txBox="1"/>
          <p:nvPr/>
        </p:nvSpPr>
        <p:spPr>
          <a:xfrm>
            <a:off x="5081818" y="266700"/>
            <a:ext cx="8048163" cy="1099019"/>
          </a:xfrm>
          <a:prstGeom prst="rect">
            <a:avLst/>
          </a:prstGeom>
        </p:spPr>
        <p:txBody>
          <a:bodyPr lIns="0" tIns="0" rIns="0" bIns="0" rtlCol="0" anchor="t">
            <a:spAutoFit/>
          </a:bodyPr>
          <a:lstStyle/>
          <a:p>
            <a:pPr marL="0" lvl="0" indent="0" algn="ctr">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Literature</a:t>
            </a:r>
          </a:p>
        </p:txBody>
      </p:sp>
      <p:sp>
        <p:nvSpPr>
          <p:cNvPr id="12" name="TextBox 11">
            <a:extLst>
              <a:ext uri="{FF2B5EF4-FFF2-40B4-BE49-F238E27FC236}">
                <a16:creationId xmlns:a16="http://schemas.microsoft.com/office/drawing/2014/main" id="{26A97C3E-8A7D-0565-E26C-CC9E96B2538A}"/>
              </a:ext>
            </a:extLst>
          </p:cNvPr>
          <p:cNvSpPr txBox="1"/>
          <p:nvPr/>
        </p:nvSpPr>
        <p:spPr>
          <a:xfrm>
            <a:off x="304800" y="1943100"/>
            <a:ext cx="13789093" cy="7848302"/>
          </a:xfrm>
          <a:prstGeom prst="rect">
            <a:avLst/>
          </a:prstGeom>
          <a:noFill/>
        </p:spPr>
        <p:txBody>
          <a:bodyPr wrap="square">
            <a:spAutoFit/>
          </a:bodyPr>
          <a:lstStyle/>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Runyu</a:t>
            </a:r>
            <a:r>
              <a:rPr lang="en-US" sz="2800" dirty="0">
                <a:latin typeface="Times New Roman" panose="02020603050405020304" pitchFamily="18" charset="0"/>
                <a:cs typeface="Times New Roman" panose="02020603050405020304" pitchFamily="18" charset="0"/>
              </a:rPr>
              <a:t> Hong et al. (2021) introduced a Multi-Resolution CNN (</a:t>
            </a:r>
            <a:r>
              <a:rPr lang="en-US" sz="2800" dirty="0" err="1">
                <a:latin typeface="Times New Roman" panose="02020603050405020304" pitchFamily="18" charset="0"/>
                <a:cs typeface="Times New Roman" panose="02020603050405020304" pitchFamily="18" charset="0"/>
              </a:rPr>
              <a:t>Panoptes</a:t>
            </a:r>
            <a:r>
              <a:rPr lang="en-US" sz="2800" dirty="0">
                <a:latin typeface="Times New Roman" panose="02020603050405020304" pitchFamily="18" charset="0"/>
                <a:cs typeface="Times New Roman" panose="02020603050405020304" pitchFamily="18" charset="0"/>
              </a:rPr>
              <a:t>) model, which demonstrated its effectiveness by achieving an AUROC of up to 0.969 in predicting histological and molecular subtypes. This study highlighted the potential of deep learning for clinical applications, but it also faced challenges, particularly in the extensive data preprocessing required and the model's difficulty in classifying rarer molecular subtypes.</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 </a:t>
            </a:r>
            <a:r>
              <a:rPr lang="en-US" sz="2800" dirty="0" err="1">
                <a:latin typeface="Times New Roman" panose="02020603050405020304" pitchFamily="18" charset="0"/>
                <a:cs typeface="Times New Roman" panose="02020603050405020304" pitchFamily="18" charset="0"/>
              </a:rPr>
              <a:t>Visalaxi</a:t>
            </a:r>
            <a:r>
              <a:rPr lang="en-US" sz="2800" dirty="0">
                <a:latin typeface="Times New Roman" panose="02020603050405020304" pitchFamily="18" charset="0"/>
                <a:cs typeface="Times New Roman" panose="02020603050405020304" pitchFamily="18" charset="0"/>
              </a:rPr>
              <a:t> and T. </a:t>
            </a:r>
            <a:r>
              <a:rPr lang="en-US" sz="2800" dirty="0" err="1">
                <a:latin typeface="Times New Roman" panose="02020603050405020304" pitchFamily="18" charset="0"/>
                <a:cs typeface="Times New Roman" panose="02020603050405020304" pitchFamily="18" charset="0"/>
              </a:rPr>
              <a:t>Sudalai</a:t>
            </a:r>
            <a:r>
              <a:rPr lang="en-US" sz="2800" dirty="0">
                <a:latin typeface="Times New Roman" panose="02020603050405020304" pitchFamily="18" charset="0"/>
                <a:cs typeface="Times New Roman" panose="02020603050405020304" pitchFamily="18" charset="0"/>
              </a:rPr>
              <a:t> Muthu (2021) applied ResNet50 with transfer learning to laparoscopic images of endometriosis. Their model achieved a high classification accuracy of 92% during training and 90% during testing, with enhanced precision and recall for pathological regions. However, the study's reliance on a large labeled dataset and moderate AUC (0.78) indicated the need for improvements in model robustness.</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Chen X (2020) employed the YOLOv3 detection model to analyze MRI images for predicting lesion locations and myometrial invasion in endometrial cancer. This approach achieved high specificity (87.5%) and a remarkable negative predictive value (96.3%). Nevertheless, the model's utility was constrained by its limitation to T2-weighted MRI, excluding other imaging modalities and thus reducing its generalizability for comprehensive diagnosis.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F6F2A04C-B7C7-76FB-0350-10C565A04E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FAFC723-8769-2346-DEED-20156BEBD78B}"/>
              </a:ext>
            </a:extLst>
          </p:cNvPr>
          <p:cNvGrpSpPr/>
          <p:nvPr/>
        </p:nvGrpSpPr>
        <p:grpSpPr>
          <a:xfrm>
            <a:off x="14093893" y="15849"/>
            <a:ext cx="4194107" cy="10271151"/>
            <a:chOff x="0" y="0"/>
            <a:chExt cx="1104621" cy="2705159"/>
          </a:xfrm>
        </p:grpSpPr>
        <p:sp>
          <p:nvSpPr>
            <p:cNvPr id="3" name="Freeform 3">
              <a:extLst>
                <a:ext uri="{FF2B5EF4-FFF2-40B4-BE49-F238E27FC236}">
                  <a16:creationId xmlns:a16="http://schemas.microsoft.com/office/drawing/2014/main" id="{0E608FC7-4FDB-3226-F194-EC658369C6D9}"/>
                </a:ext>
              </a:extLst>
            </p:cNvPr>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a:extLst>
                <a:ext uri="{FF2B5EF4-FFF2-40B4-BE49-F238E27FC236}">
                  <a16:creationId xmlns:a16="http://schemas.microsoft.com/office/drawing/2014/main" id="{319037C3-F3EF-EE86-78D2-4B78CE01EBBC}"/>
                </a:ext>
              </a:extLst>
            </p:cNvPr>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8" name="TextBox 8">
            <a:extLst>
              <a:ext uri="{FF2B5EF4-FFF2-40B4-BE49-F238E27FC236}">
                <a16:creationId xmlns:a16="http://schemas.microsoft.com/office/drawing/2014/main" id="{0D1A4027-2D15-C10A-5C52-D4487F49E154}"/>
              </a:ext>
            </a:extLst>
          </p:cNvPr>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Literature</a:t>
            </a:r>
          </a:p>
        </p:txBody>
      </p:sp>
      <p:sp>
        <p:nvSpPr>
          <p:cNvPr id="12" name="TextBox 11">
            <a:extLst>
              <a:ext uri="{FF2B5EF4-FFF2-40B4-BE49-F238E27FC236}">
                <a16:creationId xmlns:a16="http://schemas.microsoft.com/office/drawing/2014/main" id="{54C6C4BF-3CD4-E51D-6986-23AD257A79A3}"/>
              </a:ext>
            </a:extLst>
          </p:cNvPr>
          <p:cNvSpPr txBox="1"/>
          <p:nvPr/>
        </p:nvSpPr>
        <p:spPr>
          <a:xfrm>
            <a:off x="304801" y="1943100"/>
            <a:ext cx="13030200" cy="4832092"/>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Sabrina Madad Zadeh (2021) utilized Mask R-CNN for semantic segmentation of uterine regions in laparoscopic images. The model performed exceptionally well, achieving a validation accuracy of 97%. Despite its success, it struggled to segment ovarian regions accurately, achieving only 24% accuracy due to insufficient annotated data, which limited its effectiveness for smaller datasets.</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Dong HC (2020) proposed a CNN with U-Net architecture for MRI segmentation to detect early-stage endometrial cancer. This model improved lesion region segmentation but underperformed compared to expert radiologists. The study highlighted the need for additional training and validation using more diverse datasets to enhance the model's reliability and accuracy.</a:t>
            </a:r>
          </a:p>
        </p:txBody>
      </p:sp>
    </p:spTree>
    <p:extLst>
      <p:ext uri="{BB962C8B-B14F-4D97-AF65-F5344CB8AC3E}">
        <p14:creationId xmlns:p14="http://schemas.microsoft.com/office/powerpoint/2010/main" val="374734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1066800" y="289449"/>
            <a:ext cx="35814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Motivation</a:t>
            </a:r>
          </a:p>
        </p:txBody>
      </p:sp>
      <p:sp>
        <p:nvSpPr>
          <p:cNvPr id="13" name="Freeform 13"/>
          <p:cNvSpPr/>
          <p:nvPr/>
        </p:nvSpPr>
        <p:spPr>
          <a:xfrm>
            <a:off x="15697200" y="589058"/>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66800" y="94869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5">
            <a:extLst>
              <a:ext uri="{FF2B5EF4-FFF2-40B4-BE49-F238E27FC236}">
                <a16:creationId xmlns:a16="http://schemas.microsoft.com/office/drawing/2014/main" id="{8DD71B18-7382-4447-ABEB-9B217CD94685}"/>
              </a:ext>
            </a:extLst>
          </p:cNvPr>
          <p:cNvSpPr txBox="1"/>
          <p:nvPr/>
        </p:nvSpPr>
        <p:spPr>
          <a:xfrm>
            <a:off x="762000" y="1899349"/>
            <a:ext cx="16840200" cy="698652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Endometriosis, a complex and often misdiagnosed condition, significantly impacts women's reproductive health. Accurate and timely diagnosis is essential for effective treatment, but manual histopathological analysis is labor-intensive, subjective, and prone to delays. These challenges highlight the urgent need for automated, reliable, and efficient diagnostic tools in medical imaging.</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Histopathological images provide a wealth of information, but their complexity requires sophisticated computational methods for accurate interpretation. Traditional machine learning models, while effective in simpler tasks, struggle to capture the intricate spatial and sequential patterns in histopathological data. The advent of deep learning, particularly Convolutional Neural Networks (CNNs) and Recurrent Neural Networks (RNNs), offers a promising solution by enabling automated feature extraction and pattern recognition.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integration of data augmentation and robust preprocessing techniques ensures the model generalizes well despite the relatively small dataset. The project's ultimate goal is to reduce the burden on pathologists, accelerate diagnostic workflows, and provide a scalable solution for real-world clinical applications, paving the way for advancements in automated medical diagnostics.</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845BBB49-B2D8-1C5D-F3EA-F39A8B516917}"/>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7D5D9B8E-F3C8-B52D-29A6-0463AD67BE05}"/>
              </a:ext>
            </a:extLst>
          </p:cNvPr>
          <p:cNvSpPr txBox="1"/>
          <p:nvPr/>
        </p:nvSpPr>
        <p:spPr>
          <a:xfrm>
            <a:off x="1066800" y="289449"/>
            <a:ext cx="54864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Contribution</a:t>
            </a:r>
          </a:p>
        </p:txBody>
      </p:sp>
      <p:sp>
        <p:nvSpPr>
          <p:cNvPr id="13" name="Freeform 13">
            <a:extLst>
              <a:ext uri="{FF2B5EF4-FFF2-40B4-BE49-F238E27FC236}">
                <a16:creationId xmlns:a16="http://schemas.microsoft.com/office/drawing/2014/main" id="{CBDBC348-48FA-559F-97D8-141BD4A51E7A}"/>
              </a:ext>
            </a:extLst>
          </p:cNvPr>
          <p:cNvSpPr/>
          <p:nvPr/>
        </p:nvSpPr>
        <p:spPr>
          <a:xfrm>
            <a:off x="15697200" y="589058"/>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a:extLst>
              <a:ext uri="{FF2B5EF4-FFF2-40B4-BE49-F238E27FC236}">
                <a16:creationId xmlns:a16="http://schemas.microsoft.com/office/drawing/2014/main" id="{4DEF2660-E86A-CB5D-E249-C1098D8D6952}"/>
              </a:ext>
            </a:extLst>
          </p:cNvPr>
          <p:cNvSpPr/>
          <p:nvPr/>
        </p:nvSpPr>
        <p:spPr>
          <a:xfrm>
            <a:off x="1066800" y="94869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5">
            <a:extLst>
              <a:ext uri="{FF2B5EF4-FFF2-40B4-BE49-F238E27FC236}">
                <a16:creationId xmlns:a16="http://schemas.microsoft.com/office/drawing/2014/main" id="{F7184C85-81AD-9BF3-FF61-DA63DBD34C60}"/>
              </a:ext>
            </a:extLst>
          </p:cNvPr>
          <p:cNvSpPr txBox="1"/>
          <p:nvPr/>
        </p:nvSpPr>
        <p:spPr>
          <a:xfrm>
            <a:off x="762000" y="1899349"/>
            <a:ext cx="16840200" cy="698652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This project introduces a novel hybrid CNN-RNN architecture for automated detection of endometriosis, effectively combining spatial feature extraction and sequential pattern recognition. It classifies four primary tissue types (NE, EP, EH, EA) and subtypes, addressing the complexities of histopathological images. Advanced data augmentation techniques improve model generalization, while robust preprocessing ensures consistency in training. The model is evaluated using standard metrics (accuracy, precision, recall, F1-score) for comprehensive performance analysis. By demonstrating clinical relevance, the model supports faster, more accurate diagnoses, reducing the burden on pathologists. Additionally, the project outlines future enhancements, including attention mechanisms and dataset expansion, paving the way for advancements in gynecological diagnostics.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 hybrid CNN-RNN model for automated endometriosis detection, combining spatial feature extraction and sequential dependency learning to classify four primary tissue types (NE, EP, EH, EA) and subtypes. Advanced data augmentation and preprocessing enhance generalization and robustness. The model achieves promising results, supporting faster, more accurate diagnoses while reducing pathologists' workload. Evaluated with metrics like accuracy and F1-score, it demonstrates clinical applicability. Future directions include incorporating attention mechanisms and expanding datasets, paving the way for improved gynecological diagnostics.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33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304800" y="2027481"/>
            <a:ext cx="17678400" cy="7725777"/>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16649700" cy="1128194"/>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Module </a:t>
            </a:r>
            <a:r>
              <a:rPr lang="en-US" sz="7200" b="1" i="1" dirty="0">
                <a:solidFill>
                  <a:srgbClr val="0F4662"/>
                </a:solidFill>
                <a:latin typeface="Cormorant Garamond Bold Italics"/>
                <a:ea typeface="Cormorant Garamond Bold Italics"/>
                <a:cs typeface="Cormorant Garamond Bold Italics"/>
                <a:sym typeface="Cormorant Garamond Bold Italics"/>
              </a:rPr>
              <a:t>1:</a:t>
            </a:r>
            <a:r>
              <a:rPr lang="en-US" sz="6400" b="1" i="1" dirty="0">
                <a:solidFill>
                  <a:srgbClr val="0F4662"/>
                </a:solidFill>
                <a:latin typeface="Cormorant Garamond Bold Italics"/>
                <a:ea typeface="Cormorant Garamond Bold Italics"/>
                <a:cs typeface="Cormorant Garamond Bold Italics"/>
                <a:sym typeface="Cormorant Garamond Bold Italics"/>
              </a:rPr>
              <a:t> Data collection and Data augmentation</a:t>
            </a:r>
            <a:r>
              <a:rPr lang="en-US" sz="7200" b="1" i="1" dirty="0">
                <a:solidFill>
                  <a:srgbClr val="0F4662"/>
                </a:solidFill>
                <a:latin typeface="Cormorant Garamond Bold Italics"/>
                <a:ea typeface="Cormorant Garamond Bold Italics"/>
                <a:cs typeface="Cormorant Garamond Bold Italics"/>
                <a:sym typeface="Cormorant Garamond Bold Italics"/>
              </a:rPr>
              <a:t> </a:t>
            </a:r>
          </a:p>
        </p:txBody>
      </p:sp>
      <p:sp>
        <p:nvSpPr>
          <p:cNvPr id="17" name="TextBox 16">
            <a:extLst>
              <a:ext uri="{FF2B5EF4-FFF2-40B4-BE49-F238E27FC236}">
                <a16:creationId xmlns:a16="http://schemas.microsoft.com/office/drawing/2014/main" id="{C2C748C7-E2C1-3550-EFEB-A092234866AE}"/>
              </a:ext>
            </a:extLst>
          </p:cNvPr>
          <p:cNvSpPr txBox="1"/>
          <p:nvPr/>
        </p:nvSpPr>
        <p:spPr>
          <a:xfrm>
            <a:off x="685800" y="2512010"/>
            <a:ext cx="16649700" cy="526297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any machine learning project, especially one involving image classification, the quality and quantity of the data play a crucial role in determining the success of the model. For deep learning models such as Convolutional Neural Networks (CNNs) and Recurrent Neural Networks (RNNs), large and diverse datasets are required to enable the model to learn complex patterns and generalize well. Data collection and augmentation, therefore, are critical steps in the development of a robust machine learning pipeline. </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Data Collection for Histopathological Images:</a:t>
            </a:r>
          </a:p>
          <a:p>
            <a:r>
              <a:rPr lang="en-US" sz="2800" dirty="0">
                <a:latin typeface="Times New Roman" panose="02020603050405020304" pitchFamily="18" charset="0"/>
                <a:cs typeface="Times New Roman" panose="02020603050405020304" pitchFamily="18" charset="0"/>
              </a:rPr>
              <a:t>		Data collection for this project involved acquiring a comprehensive dataset of histopathological images, specifically focused on detecting endometriosis from tissue samples. Histopathological images are obtained through the process of biopsies or surgical samples, where tissue sections are stained, mounted on slides, and examined under a microscope. For this project, the images were collected from various sources, ensuring a broad representation of the different tissue types and subtypes associated with endometriosis.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4862</Words>
  <Application>Microsoft Office PowerPoint</Application>
  <PresentationFormat>Custom</PresentationFormat>
  <Paragraphs>259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Wingdings</vt:lpstr>
      <vt:lpstr>Times New Roman</vt:lpstr>
      <vt:lpstr>Cambria Math</vt:lpstr>
      <vt:lpstr>Calibri</vt:lpstr>
      <vt:lpstr>Arial</vt:lpstr>
      <vt:lpstr>Cormorant Garamond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REDDEPPA</dc:creator>
  <cp:lastModifiedBy>Jinka Chenchu Dharani</cp:lastModifiedBy>
  <cp:revision>6</cp:revision>
  <dcterms:created xsi:type="dcterms:W3CDTF">2006-08-16T00:00:00Z</dcterms:created>
  <dcterms:modified xsi:type="dcterms:W3CDTF">2024-11-29T08:57:55Z</dcterms:modified>
  <dc:identifier>DAGX1QRAh4U</dc:identifier>
</cp:coreProperties>
</file>