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308" r:id="rId6"/>
    <p:sldId id="260" r:id="rId7"/>
    <p:sldId id="261" r:id="rId8"/>
    <p:sldId id="316" r:id="rId9"/>
    <p:sldId id="317" r:id="rId10"/>
    <p:sldId id="262" r:id="rId11"/>
    <p:sldId id="263" r:id="rId12"/>
    <p:sldId id="266" r:id="rId13"/>
    <p:sldId id="267" r:id="rId14"/>
    <p:sldId id="264" r:id="rId15"/>
    <p:sldId id="265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318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17" autoAdjust="0"/>
  </p:normalViewPr>
  <p:slideViewPr>
    <p:cSldViewPr>
      <p:cViewPr varScale="1">
        <p:scale>
          <a:sx n="53" d="100"/>
          <a:sy n="53" d="100"/>
        </p:scale>
        <p:origin x="1171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77294-39C6-46DF-9F6E-A84FB2FBE19B}" type="datetimeFigureOut">
              <a:rPr lang="ru-RU" smtClean="0"/>
              <a:t>05.08.2016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9F5FF-C23A-4FEC-84EC-1B1F82D62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61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Сбербанковская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нотация представляет собой усеченную версию BPMN - сведены к минимуму элементы событий, шлюзы; действия ограничены обозначениями множественного процесса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подпроцесса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Отличия от стандартных элементов состоят в наличии у элемента задачи поля под уникальный для данной схемы номер, по которому возможно в дальнейшем ссылаться на эту задачу из документации или другого места процесса. Также на каждой задаче указана информация в виде «бочонков» о том, какие системы участвуют в данном сценарии.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сути, BPMN используется как инструмент аналитики с высокой степенью наглядности для бизнеса.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9F5FF-C23A-4FEC-84EC-1B1F82D628B7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2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8451-D07F-434F-A64B-BFB5A254F8F3}" type="datetimeFigureOut">
              <a:rPr lang="ru-RU" smtClean="0"/>
              <a:t>05.08.2016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E98-23A5-48BD-84E7-BE4E7D905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66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8451-D07F-434F-A64B-BFB5A254F8F3}" type="datetimeFigureOut">
              <a:rPr lang="ru-RU" smtClean="0"/>
              <a:t>05.08.2016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E98-23A5-48BD-84E7-BE4E7D905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79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8451-D07F-434F-A64B-BFB5A254F8F3}" type="datetimeFigureOut">
              <a:rPr lang="ru-RU" smtClean="0"/>
              <a:t>05.08.2016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E98-23A5-48BD-84E7-BE4E7D905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77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8451-D07F-434F-A64B-BFB5A254F8F3}" type="datetimeFigureOut">
              <a:rPr lang="ru-RU" smtClean="0"/>
              <a:t>05.08.2016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E98-23A5-48BD-84E7-BE4E7D905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94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8451-D07F-434F-A64B-BFB5A254F8F3}" type="datetimeFigureOut">
              <a:rPr lang="ru-RU" smtClean="0"/>
              <a:t>05.08.2016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E98-23A5-48BD-84E7-BE4E7D905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4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8451-D07F-434F-A64B-BFB5A254F8F3}" type="datetimeFigureOut">
              <a:rPr lang="ru-RU" smtClean="0"/>
              <a:t>05.08.2016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E98-23A5-48BD-84E7-BE4E7D905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42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8451-D07F-434F-A64B-BFB5A254F8F3}" type="datetimeFigureOut">
              <a:rPr lang="ru-RU" smtClean="0"/>
              <a:t>05.08.2016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E98-23A5-48BD-84E7-BE4E7D905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00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8451-D07F-434F-A64B-BFB5A254F8F3}" type="datetimeFigureOut">
              <a:rPr lang="ru-RU" smtClean="0"/>
              <a:t>05.08.2016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E98-23A5-48BD-84E7-BE4E7D905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17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8451-D07F-434F-A64B-BFB5A254F8F3}" type="datetimeFigureOut">
              <a:rPr lang="ru-RU" smtClean="0"/>
              <a:t>05.08.2016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E98-23A5-48BD-84E7-BE4E7D905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32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8451-D07F-434F-A64B-BFB5A254F8F3}" type="datetimeFigureOut">
              <a:rPr lang="ru-RU" smtClean="0"/>
              <a:t>05.08.2016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E98-23A5-48BD-84E7-BE4E7D905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89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8451-D07F-434F-A64B-BFB5A254F8F3}" type="datetimeFigureOut">
              <a:rPr lang="ru-RU" smtClean="0"/>
              <a:t>05.08.2016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8E98-23A5-48BD-84E7-BE4E7D905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8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08451-D07F-434F-A64B-BFB5A254F8F3}" type="datetimeFigureOut">
              <a:rPr lang="ru-RU" smtClean="0"/>
              <a:t>05.08.2016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88E98-23A5-48BD-84E7-BE4E7D905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73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g.org/spec/BPMN/2.0/" TargetMode="External"/><Relationship Id="rId7" Type="http://schemas.openxmlformats.org/officeDocument/2006/relationships/hyperlink" Target="http://www.osp.ru/os/2011/08/13011140" TargetMode="External"/><Relationship Id="rId2" Type="http://schemas.openxmlformats.org/officeDocument/2006/relationships/hyperlink" Target="http://www.bpm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sp.ru/os/2012/08/13019266" TargetMode="External"/><Relationship Id="rId5" Type="http://schemas.openxmlformats.org/officeDocument/2006/relationships/hyperlink" Target="http://www.directum-journal.ru/docs/1624827.html" TargetMode="External"/><Relationship Id="rId4" Type="http://schemas.openxmlformats.org/officeDocument/2006/relationships/hyperlink" Target="http://www.elma-bpm.ru/product/bpm/bpmn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Нотация </a:t>
            </a:r>
            <a:r>
              <a:rPr lang="en-US" dirty="0" smtClean="0"/>
              <a:t>BPMN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1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Изменения в версии </a:t>
            </a:r>
            <a:r>
              <a:rPr lang="ru-RU" dirty="0" smtClean="0"/>
              <a:t>2.0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Версия 2.0 нотации вышла в январе 2011 </a:t>
            </a:r>
            <a:r>
              <a:rPr lang="ru-RU" dirty="0" smtClean="0"/>
              <a:t>года</a:t>
            </a:r>
          </a:p>
          <a:p>
            <a:r>
              <a:rPr lang="ru-RU" b="1" dirty="0" smtClean="0"/>
              <a:t>Маркеры задач. </a:t>
            </a:r>
            <a:r>
              <a:rPr lang="ru-RU" dirty="0" smtClean="0"/>
              <a:t>Задачи </a:t>
            </a:r>
            <a:r>
              <a:rPr lang="ru-RU" dirty="0"/>
              <a:t>в предыдущей версии нотации были безличными. Если требовалось на диаграмме указать, что данная задача в автоматическом режиме обрабатывается системой, либо вручную пользователем, на данном шаге использовалась текстовая аннотация, что, несомненно, загромождало схему. В версии 2.0 появились новые элементы – маркеры задач, позволяющие указать характер выполняемой работы. Значок маркера отображается в верхнем углу элемента «Задача».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Маркеры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Служба</a:t>
            </a:r>
            <a:r>
              <a:rPr lang="ru-RU" dirty="0"/>
              <a:t> – показывает задачу, которая выполняется системой автоматически. В качестве примера можно привести шаг </a:t>
            </a:r>
            <a:r>
              <a:rPr lang="ru-RU" dirty="0" smtClean="0"/>
              <a:t>интеграции.</a:t>
            </a:r>
          </a:p>
          <a:p>
            <a:r>
              <a:rPr lang="ru-RU" b="1" dirty="0" smtClean="0"/>
              <a:t>Скрипт</a:t>
            </a:r>
            <a:r>
              <a:rPr lang="ru-RU" dirty="0"/>
              <a:t> – не каждая автоматизированная задача в системе – служба. В </a:t>
            </a:r>
            <a:r>
              <a:rPr lang="ru-RU" dirty="0" err="1"/>
              <a:t>сервисно</a:t>
            </a:r>
            <a:r>
              <a:rPr lang="ru-RU" dirty="0"/>
              <a:t>-ориентированной архитектуре это может быть так, но опять-таки не всегда. Некоторые задачи могут представлять собой небольшие скрипты на каком-либо языке программирования. К примеру – обнуление служебной информации системы. Для этого используются задачи с данным </a:t>
            </a:r>
            <a:r>
              <a:rPr lang="ru-RU" dirty="0" smtClean="0"/>
              <a:t>маркером.</a:t>
            </a:r>
          </a:p>
          <a:p>
            <a:r>
              <a:rPr lang="ru-RU" b="1" dirty="0" smtClean="0"/>
              <a:t>Обмен </a:t>
            </a:r>
            <a:r>
              <a:rPr lang="ru-RU" b="1" dirty="0"/>
              <a:t>сообщениями</a:t>
            </a:r>
            <a:r>
              <a:rPr lang="ru-RU" dirty="0"/>
              <a:t> – показывает задачу обмена сообщениями. Так как коммуникация – не всегда односторонний процесс, возникает проблема, что после отправки сообщения требуется ожидать ответа прежде, чем продолжить коммуникацию. Возникает неопределенность, что использовать – задачу или событие? Проблема была решена в BPMN 2.0. Вместо двух элементов – отправки сообщения и получения ответа становится возможным использовать одну задачу с маркером обмена сообщениями.</a:t>
            </a:r>
          </a:p>
          <a:p>
            <a:endParaRPr lang="ru-RU" dirty="0"/>
          </a:p>
        </p:txBody>
      </p:sp>
      <p:sp>
        <p:nvSpPr>
          <p:cNvPr id="4" name="AutoShape 2" descr="http://wiki.bpm.lanit/download/attachments/6979605/markers1.png?version=1&amp;modificationDate=13452144080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8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Маркеры задач</a:t>
            </a:r>
            <a:endParaRPr lang="ru-RU" dirty="0"/>
          </a:p>
        </p:txBody>
      </p:sp>
      <p:sp>
        <p:nvSpPr>
          <p:cNvPr id="4" name="AutoShape 2" descr="http://wiki.bpm.lanit/download/attachments/6979605/markers1.png?version=1&amp;modificationDate=13452144080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6480720" cy="482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0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Маркеры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Ручная </a:t>
            </a:r>
            <a:r>
              <a:rPr lang="ru-RU" b="1" dirty="0"/>
              <a:t>задача</a:t>
            </a:r>
            <a:r>
              <a:rPr lang="ru-RU" dirty="0"/>
              <a:t> и </a:t>
            </a:r>
            <a:r>
              <a:rPr lang="ru-RU" b="1" dirty="0"/>
              <a:t>Пользовательская задача</a:t>
            </a:r>
            <a:r>
              <a:rPr lang="ru-RU" dirty="0"/>
              <a:t> – два этих маркера, на первый взгляд, отображают одно и то же. Разница же в том, что пользовательская задача предполагает обработку в BPM или CRM системе, где она может быть назначена какому-либо пользователю. Ручная задача может предполагать множество действий, все из которых находятся вне области диаграммы взаимодействия систем. Примером такого типа задачи может служить монтажник, устанавливающий телефон в местонахождении клиента.</a:t>
            </a:r>
          </a:p>
          <a:p>
            <a:r>
              <a:rPr lang="ru-RU" b="1" dirty="0" smtClean="0"/>
              <a:t>Бизнес-правило</a:t>
            </a:r>
            <a:r>
              <a:rPr lang="ru-RU" dirty="0"/>
              <a:t> – представляет собой инструмент для обеспечения доступа к механизму бизнес-правил, а также для получения информации об изменениях в бизнес-процессе.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68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Маркеры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" descr="http://wiki.bpm.lanit/download/attachments/6979605/markers1.png?version=1&amp;modificationDate=13452144080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84784"/>
            <a:ext cx="5770510" cy="441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3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Новые </a:t>
            </a:r>
            <a:r>
              <a:rPr lang="ru-RU" dirty="0" smtClean="0"/>
              <a:t>артефакты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Набор артефактов расширился и теперь включает в себя элементы </a:t>
            </a:r>
            <a:r>
              <a:rPr lang="ru-RU" b="1" dirty="0"/>
              <a:t>входных и выходных данных</a:t>
            </a:r>
            <a:r>
              <a:rPr lang="ru-RU" dirty="0"/>
              <a:t>, которые соответственно отображают данные, являющиеся исходными и обработанными,  </a:t>
            </a:r>
            <a:r>
              <a:rPr lang="ru-RU" b="1" dirty="0"/>
              <a:t>коллекцию объектов данных</a:t>
            </a:r>
            <a:r>
              <a:rPr lang="ru-RU" dirty="0"/>
              <a:t>, отображающих несколько экземпляров данных, как, к примеру, массив данных, и </a:t>
            </a:r>
            <a:r>
              <a:rPr lang="ru-RU" b="1" dirty="0"/>
              <a:t>хранилище данных</a:t>
            </a:r>
            <a:r>
              <a:rPr lang="ru-RU" dirty="0"/>
              <a:t> – базы данных и прочие источник данных разных типов.</a:t>
            </a:r>
          </a:p>
        </p:txBody>
      </p:sp>
    </p:spTree>
    <p:extLst>
      <p:ext uri="{BB962C8B-B14F-4D97-AF65-F5344CB8AC3E}">
        <p14:creationId xmlns:p14="http://schemas.microsoft.com/office/powerpoint/2010/main" val="22795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Новые </a:t>
            </a:r>
            <a:r>
              <a:rPr lang="ru-RU" dirty="0" smtClean="0"/>
              <a:t>артефакты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823691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33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прерывающие </a:t>
            </a:r>
            <a:r>
              <a:rPr lang="ru-RU" dirty="0" smtClean="0"/>
              <a:t>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Важным нововведением стало добавление не прерывающих событий. Они обозначаются кругом с двойной пунктирной линией и фигурой внутри. Суть не прерывающих событий в том, чтобы в процессе обработки процесса при наступлении события начать его обработку без остановки текущего действия процесса.</a:t>
            </a:r>
          </a:p>
        </p:txBody>
      </p:sp>
    </p:spTree>
    <p:extLst>
      <p:ext uri="{BB962C8B-B14F-4D97-AF65-F5344CB8AC3E}">
        <p14:creationId xmlns:p14="http://schemas.microsoft.com/office/powerpoint/2010/main" val="23365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прерывающие </a:t>
            </a:r>
            <a:r>
              <a:rPr lang="ru-RU" dirty="0" smtClean="0"/>
              <a:t>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AutoShape 2" descr="http://wiki.bpm.lanit/download/attachments/6979605/non-interrupt.png?version=1&amp;modificationDate=13452144080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4824"/>
            <a:ext cx="5169415" cy="396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4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оказан </a:t>
            </a:r>
            <a:r>
              <a:rPr lang="ru-RU" dirty="0"/>
              <a:t>процесс с промежуточным сообщением</a:t>
            </a:r>
            <a:r>
              <a:rPr lang="ru-RU" dirty="0" smtClean="0"/>
              <a:t>:</a:t>
            </a:r>
          </a:p>
          <a:p>
            <a:r>
              <a:rPr lang="ru-RU" dirty="0"/>
              <a:t>Сообщения в процессе выполнения задачи А не поступило, поэтому после завершение сразу стала выполняться задача В.</a:t>
            </a:r>
          </a:p>
        </p:txBody>
      </p:sp>
      <p:sp>
        <p:nvSpPr>
          <p:cNvPr id="4" name="AutoShape 2" descr="http://wiki.bpm.lanit/download/attachments/6979605/non-interrupt3.png?version=1&amp;modificationDate=13452144080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65104"/>
            <a:ext cx="7607373" cy="2384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8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Назначение </a:t>
            </a:r>
            <a:r>
              <a:rPr lang="en-US" dirty="0" smtClean="0"/>
              <a:t>BPMN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BPMN (</a:t>
            </a:r>
            <a:r>
              <a:rPr lang="ru-RU" dirty="0" err="1"/>
              <a:t>Business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Notation</a:t>
            </a:r>
            <a:r>
              <a:rPr lang="ru-RU" dirty="0"/>
              <a:t>) (</a:t>
            </a:r>
            <a:r>
              <a:rPr lang="ru-RU" i="1" dirty="0"/>
              <a:t>нотация и модель бизнес-процессов) </a:t>
            </a:r>
            <a:r>
              <a:rPr lang="ru-RU" dirty="0"/>
              <a:t>– это система условных обозначений для описания бизнес-процессов. Под бизнес-процессом подразумевается деятельность, происходящей внутри какой-либо компании. Открытие счетов, принятие и увольнение сотрудников, согласование документов – все эти действия можно рассматривать как бизнес-процесс либо его часть.</a:t>
            </a:r>
          </a:p>
          <a:p>
            <a:r>
              <a:rPr lang="ru-RU" dirty="0"/>
              <a:t>BPMN – это графическая нотация. Графические нотации сильно выигрывают перед текстовым описанием благодаря своей наглядности для читателя. Не все аспекты процесса так доступны и очевидны, если их описать текстом.</a:t>
            </a:r>
          </a:p>
          <a:p>
            <a:r>
              <a:rPr lang="ru-RU" dirty="0"/>
              <a:t>Основной целью разработки BPMN было получение нотации, легко понимаемой всеми пользователями: от бизнес-аналитика, создающего первые наброски описаний процессов, к техническим специалистам, отвечающим за реализацию этих процессов в Системе, и, наконец, до людей, которые управляют этими процессами и контролируют их работу.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2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467" y="1628800"/>
            <a:ext cx="8229600" cy="244827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</a:t>
            </a:r>
            <a:r>
              <a:rPr lang="ru-RU" dirty="0" smtClean="0"/>
              <a:t>оказан </a:t>
            </a:r>
            <a:r>
              <a:rPr lang="ru-RU" dirty="0"/>
              <a:t>процесс с промежуточным сообщением и вариант обработки поступления сообщения</a:t>
            </a:r>
            <a:r>
              <a:rPr lang="ru-RU" dirty="0" smtClean="0"/>
              <a:t>.</a:t>
            </a:r>
          </a:p>
          <a:p>
            <a:r>
              <a:rPr lang="ru-RU" dirty="0"/>
              <a:t>При поступлении сообщения выполнение задачи А было прекращено и для обработки сообщения управление было передано на задачу С, после чего выполнилась задача В.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7072"/>
            <a:ext cx="7945415" cy="2490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77155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Пример процесса с не прерывающим событием</a:t>
            </a:r>
            <a:r>
              <a:rPr lang="ru-RU" dirty="0" smtClean="0"/>
              <a:t>:</a:t>
            </a:r>
          </a:p>
          <a:p>
            <a:r>
              <a:rPr lang="ru-RU" dirty="0"/>
              <a:t>В данном случае при поступлении сообщения обработка задачи А не прекращается, одновременно выполняется параллельная обработка события в задаче С, после чего потоки синхронизируются и происходит обработка задачи В.</a:t>
            </a:r>
          </a:p>
          <a:p>
            <a:r>
              <a:rPr lang="ru-RU" dirty="0"/>
              <a:t>Задача С выделена градиентов, потому что она может быть и не выполнена в процессе обработки. Заметим, что в первых двух случаях использовался шлюз "Исключающее ИЛИ", в то время как в третьем - "</a:t>
            </a:r>
            <a:r>
              <a:rPr lang="ru-RU" dirty="0" err="1"/>
              <a:t>Неисключащее</a:t>
            </a:r>
            <a:r>
              <a:rPr lang="ru-RU" dirty="0"/>
              <a:t> ИЛИ" именно по причине того, что неизвестно, поступит ли сообщение и будет ли выполнена задача С</a:t>
            </a:r>
          </a:p>
          <a:p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77355"/>
            <a:ext cx="6571416" cy="247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3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Новые типы </a:t>
            </a:r>
            <a:r>
              <a:rPr lang="ru-RU" dirty="0" smtClean="0"/>
              <a:t>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Были введены дополнительные типы событий, такие как эскалация и параллельное множественное событие. Эскалация позволяет передать задачу на более высокий иерархический уровень. К примеру, если сотрудник не в состоянии выполнить задачу, он может эскалировать ее выше, своему начальнику.</a:t>
            </a:r>
          </a:p>
          <a:p>
            <a:r>
              <a:rPr lang="ru-RU" dirty="0"/>
              <a:t>Параллельное множественное событие обрабатывает все множество параллельных событий. В сценарии мы можем указать список происшествий, который должен произойти для запуска данного события.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Новые типы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" descr="http://wiki.bpm.lanit/download/attachments/6979605/new_events.png?version=1&amp;modificationDate=13452148630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608457" cy="291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54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Мультиэкземплярные</a:t>
            </a:r>
            <a:r>
              <a:rPr lang="ru-RU" dirty="0" smtClean="0"/>
              <a:t>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введением </a:t>
            </a:r>
            <a:r>
              <a:rPr lang="ru-RU" dirty="0" err="1"/>
              <a:t>мультиэкземплярных</a:t>
            </a:r>
            <a:r>
              <a:rPr lang="ru-RU" dirty="0"/>
              <a:t> задач была решена проблема с отображением на диаграмме задач, повторяющихся неопределенное число раз. Если при работе с версией 1.2  для этого требовалось делать текстовую аннотацию, то теперь это указывается соответствующей иконкой на элементе задачи.</a:t>
            </a:r>
          </a:p>
        </p:txBody>
      </p:sp>
    </p:spTree>
    <p:extLst>
      <p:ext uri="{BB962C8B-B14F-4D97-AF65-F5344CB8AC3E}">
        <p14:creationId xmlns:p14="http://schemas.microsoft.com/office/powerpoint/2010/main" val="94123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Мультиэкземплярные</a:t>
            </a:r>
            <a:r>
              <a:rPr lang="ru-RU" dirty="0" smtClean="0"/>
              <a:t>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02292" y="1600200"/>
            <a:ext cx="3384507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Например, нам требуется провести три последовательные итерации одного действия. В старой версии нотации нам требовалось создать три действия, соединив их последовательно. В новой – потребуется лишь элемент последовательной обработки и текстовое примечание.</a:t>
            </a:r>
          </a:p>
          <a:p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5233046" cy="356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3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Мультиэкземплярные</a:t>
            </a:r>
            <a:r>
              <a:rPr lang="ru-RU" dirty="0" smtClean="0"/>
              <a:t>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60032" y="1600200"/>
            <a:ext cx="3826768" cy="4525963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В качестве иллюстрации параллельной </a:t>
            </a:r>
            <a:r>
              <a:rPr lang="ru-RU" dirty="0" err="1"/>
              <a:t>мультиэкземплярной</a:t>
            </a:r>
            <a:r>
              <a:rPr lang="ru-RU" dirty="0"/>
              <a:t> задачи можно рассмотреть ситуацию, когда требуется параллельно обработать несколько поступивших писем. Если до версии 2.0 требовалось делать параллельные шлюзы и ветви для каждого экземпляра, то теперь достаточно поставить элемент параллельной </a:t>
            </a:r>
            <a:r>
              <a:rPr lang="ru-RU" dirty="0" err="1"/>
              <a:t>мультиэкземплярной</a:t>
            </a:r>
            <a:r>
              <a:rPr lang="ru-RU" dirty="0"/>
              <a:t> задачи и примечание с количеством обрабатываемых сущностей.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41433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7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Хореография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3968" y="1600200"/>
            <a:ext cx="4402832" cy="4525963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Хореография похожа на приватный бизнес-процесс, т.к. состоит из последовательности действий, событий и шлюзов. Отличие хореографии заключается в том, что под действиями в ней подразумеваются взаимоотношения, представляющие собой обмен одним или более сообщениями между двумя или более участниками. Ещё одним отличием хореографии от стандартного процесса является то, что в ней нет центрального исполнителя (владельца дорожки). Использовать хореографию можно, скажем, для отображения взаимодействия нескольких участников при выполнении бизнес-процесса.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3545406" cy="355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4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Хореография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2476871"/>
          </a:xfrm>
        </p:spPr>
        <p:txBody>
          <a:bodyPr>
            <a:normAutofit fontScale="47500" lnSpcReduction="20000"/>
          </a:bodyPr>
          <a:lstStyle/>
          <a:p>
            <a:r>
              <a:rPr lang="ru-RU" dirty="0"/>
              <a:t>В качестве примера можно привести процесс сбора таймшитов</a:t>
            </a:r>
            <a:r>
              <a:rPr lang="ru-RU" dirty="0" smtClean="0"/>
              <a:t>:</a:t>
            </a:r>
          </a:p>
          <a:p>
            <a:r>
              <a:rPr lang="ru-RU" dirty="0"/>
              <a:t>В первом сценарии "Выставить напоминание..." участвует проектный офис (он, как инициатор, отображается на белом фоне) и сотрудники (они отображаются как %</a:t>
            </a:r>
            <a:r>
              <a:rPr lang="ru-RU" dirty="0" err="1"/>
              <a:t>username</a:t>
            </a:r>
            <a:r>
              <a:rPr lang="ru-RU" dirty="0"/>
              <a:t>% на сером фоне и имеет </a:t>
            </a:r>
            <a:r>
              <a:rPr lang="ru-RU" dirty="0" err="1"/>
              <a:t>маркет</a:t>
            </a:r>
            <a:r>
              <a:rPr lang="ru-RU" dirty="0"/>
              <a:t> </a:t>
            </a:r>
            <a:r>
              <a:rPr lang="ru-RU" b="1" dirty="0"/>
              <a:t>||| (</a:t>
            </a:r>
            <a:r>
              <a:rPr lang="ru-RU" b="1" dirty="0" err="1"/>
              <a:t>Multi-Instance</a:t>
            </a:r>
            <a:r>
              <a:rPr lang="ru-RU" b="1" dirty="0"/>
              <a:t>),</a:t>
            </a:r>
            <a:r>
              <a:rPr lang="ru-RU" dirty="0"/>
              <a:t> отображающий, что получателями являются несколько человек). В качестве сообщения от Проектного офиса является сообщение-напоминание.</a:t>
            </a:r>
          </a:p>
          <a:p>
            <a:r>
              <a:rPr lang="ru-RU" dirty="0"/>
              <a:t>Следующим действием является </a:t>
            </a:r>
            <a:r>
              <a:rPr lang="ru-RU" dirty="0" err="1"/>
              <a:t>отравка</a:t>
            </a:r>
            <a:r>
              <a:rPr lang="ru-RU" dirty="0"/>
              <a:t> таймшита. В данной задаче инициатором являются сущности %</a:t>
            </a:r>
            <a:r>
              <a:rPr lang="ru-RU" dirty="0" err="1"/>
              <a:t>username</a:t>
            </a:r>
            <a:r>
              <a:rPr lang="ru-RU" dirty="0"/>
              <a:t>%, отображающиеся на белом фоне, а </a:t>
            </a:r>
            <a:r>
              <a:rPr lang="ru-RU" dirty="0" err="1"/>
              <a:t>получатем</a:t>
            </a:r>
            <a:r>
              <a:rPr lang="ru-RU" dirty="0"/>
              <a:t> - Проектный офис (на сером фоне). Инициатор отравляет сообщение - таймшит, на что получатель отвечает сообщением - информацией о получении.</a:t>
            </a:r>
          </a:p>
          <a:p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73016"/>
            <a:ext cx="6914666" cy="3075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37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Полезная ссылка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http://www.businessprocessincubator.com/index.php/catalog/product/view/id/2018/s/bpmn-2-0-modeler-for-visio/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5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создания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BPMN — спецификация, разработанная в 2001-2004 годах специально созданной некоммерческой организацией </a:t>
            </a:r>
            <a:r>
              <a:rPr lang="ru-RU" dirty="0" err="1"/>
              <a:t>Business</a:t>
            </a:r>
            <a:r>
              <a:rPr lang="ru-RU" dirty="0"/>
              <a:t> </a:t>
            </a:r>
            <a:r>
              <a:rPr lang="ru-RU" dirty="0" err="1"/>
              <a:t>Process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Initiative</a:t>
            </a:r>
            <a:r>
              <a:rPr lang="ru-RU" dirty="0"/>
              <a:t> (BPMI). Она создавалась для способствования стандартизации бизнес-процессов. После слияния в 2005 году с некоммерческим объединением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Group</a:t>
            </a:r>
            <a:r>
              <a:rPr lang="ru-RU" dirty="0"/>
              <a:t> (OMG), занимающимся разработкой и продвижением объектно-ориентированных технологий и стандартов, было выпущено две версии нотации – 1.2 (январь 2009 года) и 2.0 (январь 2011 года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en-US" dirty="0" smtClean="0"/>
              <a:t>The OMG lists 62 tool vendors who oﬀer products that support BPMN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04664"/>
            <a:ext cx="19812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8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Отличия от диаграммы деятельности </a:t>
            </a:r>
            <a:r>
              <a:rPr lang="ru-RU" dirty="0" smtClean="0"/>
              <a:t>UML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Итак, кроме BPMN у </a:t>
            </a:r>
            <a:r>
              <a:rPr lang="ru-RU" dirty="0" err="1"/>
              <a:t>Objective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Group</a:t>
            </a:r>
            <a:r>
              <a:rPr lang="ru-RU" dirty="0"/>
              <a:t> есть в разработке другое средство моделирования – UML. А в UML есть такой тип диаграмм, как Диаграмма деятельности. Многие задаются вопросом – а зачем использовать в таком случае BPMN?</a:t>
            </a:r>
          </a:p>
        </p:txBody>
      </p:sp>
    </p:spTree>
    <p:extLst>
      <p:ext uri="{BB962C8B-B14F-4D97-AF65-F5344CB8AC3E}">
        <p14:creationId xmlns:p14="http://schemas.microsoft.com/office/powerpoint/2010/main" val="25406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Отличия от диаграммы деятельности </a:t>
            </a:r>
            <a:r>
              <a:rPr lang="ru-RU" dirty="0" smtClean="0"/>
              <a:t>UML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Для сравнения приведем одну и ту же схему в двух нотациях – одна в UML, вторая в BPMN. Несмотря на идентичность, схемы отличаются по визуальному восприятию.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06820"/>
            <a:ext cx="5904656" cy="3720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87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UML нотации относительно BPMN: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UML нотация проще.</a:t>
            </a:r>
          </a:p>
          <a:p>
            <a:r>
              <a:rPr lang="ru-RU" dirty="0"/>
              <a:t>Значительному числу пользователей графы процессов, нарисованные в UML нотации (с движением точек управления бизнес-процесса преимущественно сверху-вниз) более понятны, чем процессы, нарисованные в BPMN нотации.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5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BPMN </a:t>
            </a:r>
            <a:r>
              <a:rPr lang="ru-RU" dirty="0"/>
              <a:t>нотации: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Более понятные изображения таймеров.</a:t>
            </a:r>
          </a:p>
          <a:p>
            <a:r>
              <a:rPr lang="ru-RU" dirty="0"/>
              <a:t>Существенно более удобно работать с бизнес-исключениями (компенсациями, ошибками и </a:t>
            </a:r>
            <a:r>
              <a:rPr lang="ru-RU" dirty="0" err="1"/>
              <a:t>тп</a:t>
            </a:r>
            <a:r>
              <a:rPr lang="ru-RU" dirty="0"/>
              <a:t>).</a:t>
            </a:r>
          </a:p>
          <a:p>
            <a:r>
              <a:rPr lang="ru-RU" dirty="0"/>
              <a:t>Нагляднее представлены ресурсы, использованные в процессе.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8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BPMN </a:t>
            </a:r>
            <a:r>
              <a:rPr lang="en-US" dirty="0" err="1" smtClean="0"/>
              <a:t>vs</a:t>
            </a:r>
            <a:r>
              <a:rPr lang="en-US" dirty="0" smtClean="0"/>
              <a:t> UML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BPMN, согласно OMG, применяется на самом верхнем уровне — уровне бизнес-процессов, а UML — на уровне компонентов программного обеспечения для описания интерфейсов между компонентами программного обеспечения и сервисами.</a:t>
            </a:r>
          </a:p>
          <a:p>
            <a:r>
              <a:rPr lang="ru-RU" dirty="0"/>
              <a:t>В итоге, сферы применения BPMN и диаграммы деятельности UML однозначно разделены самим (нынешним) разработчиком обеих спецификаций. Средства выразительности у обеих нотаций примерно одинаковые, поэтому при выборе нотации можно посоветовать придерживаться мнения создателей и использовать BPMN как основное средство для описания бизнес-процессов.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052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ru-RU" dirty="0"/>
              <a:t>Вариант нотации BPMN в </a:t>
            </a:r>
            <a:r>
              <a:rPr lang="ru-RU" dirty="0" smtClean="0"/>
              <a:t>Сбербанке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692696"/>
            <a:ext cx="8229600" cy="2160240"/>
          </a:xfrm>
        </p:spPr>
        <p:txBody>
          <a:bodyPr>
            <a:noAutofit/>
          </a:bodyPr>
          <a:lstStyle/>
          <a:p>
            <a:r>
              <a:rPr lang="ru-RU" sz="1600" b="1" dirty="0">
                <a:latin typeface="Arial Narrow" panose="020B0606020202030204" pitchFamily="34" charset="0"/>
              </a:rPr>
              <a:t>Так как нотация BPMN более наглядная для неспециалистов и достаточно гибкая в </a:t>
            </a:r>
            <a:r>
              <a:rPr lang="ru-RU" sz="1600" b="1" dirty="0" smtClean="0">
                <a:latin typeface="Arial Narrow" panose="020B0606020202030204" pitchFamily="34" charset="0"/>
              </a:rPr>
              <a:t>расширении</a:t>
            </a:r>
            <a:r>
              <a:rPr lang="ru-RU" sz="1600" b="1" dirty="0">
                <a:latin typeface="Arial Narrow" panose="020B0606020202030204" pitchFamily="34" charset="0"/>
              </a:rPr>
              <a:t>, в Сбербанке используется собственный вариант нотации. </a:t>
            </a:r>
            <a:endParaRPr lang="ru-RU" sz="1600" b="1" dirty="0" smtClean="0">
              <a:latin typeface="Arial Narrow" panose="020B0606020202030204" pitchFamily="34" charset="0"/>
            </a:endParaRPr>
          </a:p>
          <a:p>
            <a:r>
              <a:rPr lang="ru-RU" sz="1600" b="1" dirty="0" smtClean="0">
                <a:latin typeface="Arial Narrow" panose="020B0606020202030204" pitchFamily="34" charset="0"/>
              </a:rPr>
              <a:t> </a:t>
            </a:r>
            <a:r>
              <a:rPr lang="ru-RU" sz="1600" b="1" dirty="0">
                <a:latin typeface="Arial Narrow" panose="020B0606020202030204" pitchFamily="34" charset="0"/>
              </a:rPr>
              <a:t>нотация представляет собой усеченную версию BPMN - сведены к минимуму элементы </a:t>
            </a:r>
            <a:r>
              <a:rPr lang="ru-RU" sz="1600" b="1" dirty="0" smtClean="0">
                <a:latin typeface="Arial Narrow" panose="020B0606020202030204" pitchFamily="34" charset="0"/>
              </a:rPr>
              <a:t>событий</a:t>
            </a:r>
            <a:r>
              <a:rPr lang="ru-RU" sz="1600" b="1" dirty="0">
                <a:latin typeface="Arial Narrow" panose="020B0606020202030204" pitchFamily="34" charset="0"/>
              </a:rPr>
              <a:t>, шлюзы; действия ограничены обозначениями множественного процесса и </a:t>
            </a:r>
            <a:r>
              <a:rPr lang="ru-RU" sz="1600" b="1" dirty="0" err="1" smtClean="0">
                <a:latin typeface="Arial Narrow" panose="020B0606020202030204" pitchFamily="34" charset="0"/>
              </a:rPr>
              <a:t>подпроцесса</a:t>
            </a:r>
            <a:r>
              <a:rPr lang="ru-RU" sz="1600" b="1" dirty="0">
                <a:latin typeface="Arial Narrow" panose="020B0606020202030204" pitchFamily="34" charset="0"/>
              </a:rPr>
              <a:t>. </a:t>
            </a:r>
          </a:p>
          <a:p>
            <a:r>
              <a:rPr lang="ru-RU" sz="1600" b="1" dirty="0" smtClean="0">
                <a:latin typeface="Arial Narrow" panose="020B0606020202030204" pitchFamily="34" charset="0"/>
              </a:rPr>
              <a:t>Отличия </a:t>
            </a:r>
            <a:r>
              <a:rPr lang="ru-RU" sz="1600" b="1" dirty="0">
                <a:latin typeface="Arial Narrow" panose="020B0606020202030204" pitchFamily="34" charset="0"/>
              </a:rPr>
              <a:t>от стандартных элементов состоят в наличии у элемента задачи поля под </a:t>
            </a:r>
            <a:r>
              <a:rPr lang="ru-RU" sz="1600" b="1" dirty="0" smtClean="0">
                <a:latin typeface="Arial Narrow" panose="020B0606020202030204" pitchFamily="34" charset="0"/>
              </a:rPr>
              <a:t>уникальный </a:t>
            </a:r>
            <a:r>
              <a:rPr lang="ru-RU" sz="1600" b="1" dirty="0">
                <a:latin typeface="Arial Narrow" panose="020B0606020202030204" pitchFamily="34" charset="0"/>
              </a:rPr>
              <a:t>для данной схемы номер, по которому возможно в дальнейшем ссылаться на </a:t>
            </a:r>
            <a:r>
              <a:rPr lang="ru-RU" sz="1600" b="1" dirty="0" smtClean="0">
                <a:latin typeface="Arial Narrow" panose="020B0606020202030204" pitchFamily="34" charset="0"/>
              </a:rPr>
              <a:t>эту </a:t>
            </a:r>
            <a:r>
              <a:rPr lang="ru-RU" sz="1600" b="1" dirty="0">
                <a:latin typeface="Arial Narrow" panose="020B0606020202030204" pitchFamily="34" charset="0"/>
              </a:rPr>
              <a:t>задачу из документации или другого места процесса. Также на каждой задаче указана </a:t>
            </a:r>
            <a:r>
              <a:rPr lang="ru-RU" sz="1600" b="1" dirty="0" smtClean="0">
                <a:latin typeface="Arial Narrow" panose="020B0606020202030204" pitchFamily="34" charset="0"/>
              </a:rPr>
              <a:t>информация </a:t>
            </a:r>
            <a:r>
              <a:rPr lang="ru-RU" sz="1600" b="1" dirty="0">
                <a:latin typeface="Arial Narrow" panose="020B0606020202030204" pitchFamily="34" charset="0"/>
              </a:rPr>
              <a:t>в виде «бочонков» о том, какие системы участвуют в данном сценарии. .</a:t>
            </a:r>
            <a:endParaRPr lang="ru-RU" sz="1600" b="1" dirty="0">
              <a:latin typeface="Arial Narrow" panose="020B0606020202030204" pitchFamily="34" charset="0"/>
            </a:endParaRPr>
          </a:p>
        </p:txBody>
      </p:sp>
      <p:sp>
        <p:nvSpPr>
          <p:cNvPr id="4" name="AutoShape 2" descr="http://wiki.bpm.lanit/download/attachments/6979617/SBER_BPMN_LITE.png?version=1&amp;modificationDate=134544314100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60" y="3065177"/>
            <a:ext cx="7867640" cy="379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2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>
                <a:latin typeface="Arial Narrow" panose="020B0606020202030204" pitchFamily="34" charset="0"/>
              </a:rPr>
              <a:t>Object Management Group/Business Process Management Initiative</a:t>
            </a:r>
          </a:p>
          <a:p>
            <a:pPr>
              <a:buFont typeface="+mj-lt"/>
              <a:buAutoNum type="arabicPeriod"/>
            </a:pPr>
            <a:r>
              <a:rPr lang="es-ES" sz="2000" b="1" dirty="0">
                <a:latin typeface="Arial Narrow" panose="020B0606020202030204" pitchFamily="34" charset="0"/>
                <a:hlinkClick r:id="rId2"/>
              </a:rPr>
              <a:t>www.bpmn.org</a:t>
            </a:r>
            <a:endParaRPr lang="es-ES" sz="2000" b="1" dirty="0">
              <a:latin typeface="Arial Narrow" panose="020B0606020202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latin typeface="Arial Narrow" panose="020B0606020202030204" pitchFamily="34" charset="0"/>
              </a:rPr>
              <a:t>Documents </a:t>
            </a:r>
            <a:r>
              <a:rPr lang="en-US" sz="2000" b="1" dirty="0">
                <a:latin typeface="Arial Narrow" panose="020B0606020202030204" pitchFamily="34" charset="0"/>
              </a:rPr>
              <a:t>Associated with Business Process Model and 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 Narrow" panose="020B0606020202030204" pitchFamily="34" charset="0"/>
              </a:rPr>
              <a:t>Notation (BPMN) Version 2.0</a:t>
            </a:r>
          </a:p>
          <a:p>
            <a:pPr>
              <a:buFont typeface="+mj-lt"/>
              <a:buAutoNum type="arabicPeriod"/>
            </a:pPr>
            <a:r>
              <a:rPr lang="es-ES" sz="2000" b="1" dirty="0">
                <a:latin typeface="Arial Narrow" panose="020B0606020202030204" pitchFamily="34" charset="0"/>
                <a:hlinkClick r:id="rId3"/>
              </a:rPr>
              <a:t>http://www.omg.org/spec/BPMN/2.0</a:t>
            </a:r>
            <a:r>
              <a:rPr lang="es-ES" sz="2000" b="1" dirty="0" smtClean="0">
                <a:latin typeface="Arial Narrow" panose="020B0606020202030204" pitchFamily="34" charset="0"/>
                <a:hlinkClick r:id="rId3"/>
              </a:rPr>
              <a:t>/</a:t>
            </a:r>
            <a:endParaRPr lang="ru-RU" sz="2000" b="1" dirty="0" smtClean="0">
              <a:latin typeface="Arial Narrow" panose="020B060602020203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en-US" sz="2000" b="1" u="sng" dirty="0">
                <a:latin typeface="Arial Narrow" panose="020B0606020202030204" pitchFamily="34" charset="0"/>
                <a:hlinkClick r:id="rId4"/>
              </a:rPr>
              <a:t>http://www.elma-bpm.ru/product/bpm/bpmn.html</a:t>
            </a:r>
            <a:endParaRPr lang="ru-RU" sz="2000" b="1" dirty="0">
              <a:latin typeface="Arial Narrow" panose="020B060602020203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ru-RU" sz="2000" b="1" dirty="0">
                <a:latin typeface="Arial Narrow" panose="020B0606020202030204" pitchFamily="34" charset="0"/>
              </a:rPr>
              <a:t>Выдержки из перевода спецификации к нотации BPMN, </a:t>
            </a:r>
            <a:r>
              <a:rPr lang="ru-RU" sz="2000" b="1" u="sng" dirty="0">
                <a:latin typeface="Arial Narrow" panose="020B0606020202030204" pitchFamily="34" charset="0"/>
                <a:hlinkClick r:id="rId5"/>
              </a:rPr>
              <a:t>http://www.DIRECTUM-Journal.ru/docs/1624827.html</a:t>
            </a:r>
            <a:endParaRPr lang="ru-RU" sz="2000" b="1" dirty="0">
              <a:latin typeface="Arial Narrow" panose="020B060602020203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ru-RU" sz="2000" b="1" dirty="0" err="1">
                <a:latin typeface="Arial Narrow" panose="020B0606020202030204" pitchFamily="34" charset="0"/>
              </a:rPr>
              <a:t>Белайчук</a:t>
            </a:r>
            <a:r>
              <a:rPr lang="ru-RU" sz="2000" b="1" dirty="0">
                <a:latin typeface="Arial Narrow" panose="020B0606020202030204" pitchFamily="34" charset="0"/>
              </a:rPr>
              <a:t> </a:t>
            </a:r>
            <a:r>
              <a:rPr lang="ru-RU" sz="2000" b="1" dirty="0" err="1">
                <a:latin typeface="Arial Narrow" panose="020B0606020202030204" pitchFamily="34" charset="0"/>
              </a:rPr>
              <a:t>А.“Почему</a:t>
            </a:r>
            <a:r>
              <a:rPr lang="ru-RU" sz="2000" b="1" dirty="0">
                <a:latin typeface="Arial Narrow" panose="020B0606020202030204" pitchFamily="34" charset="0"/>
              </a:rPr>
              <a:t> BPMN имеет значение”, </a:t>
            </a:r>
            <a:r>
              <a:rPr lang="ru-RU" sz="2000" b="1" u="sng" dirty="0">
                <a:latin typeface="Arial Narrow" panose="020B0606020202030204" pitchFamily="34" charset="0"/>
                <a:hlinkClick r:id="rId6"/>
              </a:rPr>
              <a:t>http://www.osp.ru/os/2012/08/13019266</a:t>
            </a:r>
            <a:endParaRPr lang="ru-RU" sz="2000" b="1" dirty="0">
              <a:latin typeface="Arial Narrow" panose="020B060602020203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ru-RU" sz="2000" b="1" dirty="0">
                <a:latin typeface="Arial Narrow" panose="020B0606020202030204" pitchFamily="34" charset="0"/>
              </a:rPr>
              <a:t>Федоров И. “Сравнительный анализ нотаций моделирования бизнес-процессов”, </a:t>
            </a:r>
            <a:r>
              <a:rPr lang="ru-RU" sz="2000" b="1" dirty="0">
                <a:latin typeface="Arial Narrow" panose="020B0606020202030204" pitchFamily="34" charset="0"/>
                <a:hlinkClick r:id="rId7"/>
              </a:rPr>
              <a:t>http://</a:t>
            </a:r>
            <a:r>
              <a:rPr lang="ru-RU" sz="2000" b="1" dirty="0" smtClean="0">
                <a:latin typeface="Arial Narrow" panose="020B0606020202030204" pitchFamily="34" charset="0"/>
                <a:hlinkClick r:id="rId7"/>
              </a:rPr>
              <a:t>www.osp.ru/os/2011/08/13011140</a:t>
            </a:r>
            <a:r>
              <a:rPr lang="ru-RU" sz="2000" b="1" dirty="0" smtClean="0">
                <a:latin typeface="Arial Narrow" panose="020B0606020202030204" pitchFamily="34" charset="0"/>
              </a:rPr>
              <a:t> , </a:t>
            </a:r>
            <a:r>
              <a:rPr lang="ru-RU" sz="2000" b="1" dirty="0">
                <a:latin typeface="Arial Narrow" panose="020B0606020202030204" pitchFamily="34" charset="0"/>
              </a:rPr>
              <a:t>2011 г</a:t>
            </a:r>
          </a:p>
          <a:p>
            <a:endParaRPr lang="es-ES" sz="2000" b="1" dirty="0">
              <a:latin typeface="Arial Narrow" panose="020B0606020202030204" pitchFamily="34" charset="0"/>
            </a:endParaRPr>
          </a:p>
          <a:p>
            <a:endParaRPr lang="ru-RU" sz="2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Моделирование в BPMN осуществляется посредством диаграмм с небольшим числом графических элементов. Выделяют четыре основные категории элементов:</a:t>
            </a:r>
          </a:p>
          <a:p>
            <a:r>
              <a:rPr lang="ru-RU" dirty="0"/>
              <a:t>Объекты потока управления;</a:t>
            </a:r>
          </a:p>
          <a:p>
            <a:r>
              <a:rPr lang="ru-RU" dirty="0"/>
              <a:t>Соединяющие объекты;</a:t>
            </a:r>
          </a:p>
          <a:p>
            <a:r>
              <a:rPr lang="ru-RU" dirty="0"/>
              <a:t>Роли: пулы и дорожки;</a:t>
            </a:r>
          </a:p>
          <a:p>
            <a:r>
              <a:rPr lang="ru-RU" dirty="0"/>
              <a:t>Артефакты.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0" y="60932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speciﬁcation itself is 308</a:t>
            </a:r>
          </a:p>
          <a:p>
            <a:r>
              <a:rPr lang="en-US" dirty="0" smtClean="0"/>
              <a:t>pages without providing any formal semantics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273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560840" cy="502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7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бизнес-процессов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044824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/>
              <a:t>Приватный </a:t>
            </a:r>
            <a:r>
              <a:rPr lang="ru-RU" b="1" dirty="0" smtClean="0"/>
              <a:t>бизнес-процесс</a:t>
            </a:r>
          </a:p>
          <a:p>
            <a:r>
              <a:rPr lang="ru-RU" dirty="0"/>
              <a:t>Приватный бизнес-процесс относится ко внутренним процессам компании.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качестве примера показан процесс, состоящий из двух задач, первая из которых обрабатывает пользователем, вторая является автоматизированным шагом, третья – альтернативным не конкретизированным. </a:t>
            </a:r>
          </a:p>
        </p:txBody>
      </p:sp>
      <p:pic>
        <p:nvPicPr>
          <p:cNvPr id="3074" name="Picture 2" descr="http://wiki.bpm.lanit/download/attachments/6979587/private.png?version=1&amp;modificationDate=1345213047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05064"/>
            <a:ext cx="56007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28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бизнес-процессов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044824"/>
          </a:xfrm>
        </p:spPr>
        <p:txBody>
          <a:bodyPr>
            <a:normAutofit fontScale="47500" lnSpcReduction="20000"/>
          </a:bodyPr>
          <a:lstStyle/>
          <a:p>
            <a:r>
              <a:rPr lang="ru-RU" b="1" dirty="0"/>
              <a:t>Публичный бизнес-процесс</a:t>
            </a:r>
          </a:p>
          <a:p>
            <a:r>
              <a:rPr lang="ru-RU" dirty="0"/>
              <a:t>C помощью публичного бизнес-процесса отображаются взаимоотношения между двумя или более бизнес-процессами или с участниками. Обмен сообщениями между ними отображается при помощи потока сообщений, соединяющих два пула или объекты в них. </a:t>
            </a:r>
            <a:r>
              <a:rPr lang="ru-RU" dirty="0" smtClean="0"/>
              <a:t>На </a:t>
            </a:r>
            <a:r>
              <a:rPr lang="ru-RU" dirty="0"/>
              <a:t>схеме изображаются только те шаги, которые участвуют во взаимодействии. </a:t>
            </a:r>
            <a:endParaRPr lang="ru-RU" dirty="0" smtClean="0"/>
          </a:p>
          <a:p>
            <a:r>
              <a:rPr lang="ru-RU" dirty="0" smtClean="0"/>
              <a:t>На рисунке изображена </a:t>
            </a:r>
            <a:r>
              <a:rPr lang="ru-RU" dirty="0"/>
              <a:t>схема обмена сообщениями между бизнес-процессом и внешним участником. На схеме можно увидеть, какие сообщения передаются в каждом процессе и каким действиям они соответствуют в каждом случае.</a:t>
            </a:r>
          </a:p>
        </p:txBody>
      </p:sp>
      <p:pic>
        <p:nvPicPr>
          <p:cNvPr id="4098" name="Picture 2" descr="http://wiki.bpm.lanit/download/attachments/6979587/public.png?version=1&amp;modificationDate=1345213047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861048"/>
            <a:ext cx="51911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BPMN Diagrams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" y="1981200"/>
            <a:ext cx="85058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676400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Diagram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661060"/>
            <a:ext cx="6705600" cy="319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335280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Collaboration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BPMN Diagrams (cont.)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6696075" cy="225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600200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Choreography 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962400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Conversation Diagram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403672"/>
            <a:ext cx="6096000" cy="245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905000" y="4301196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4114800"/>
            <a:ext cx="685800" cy="338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600" y="4287128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8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1411</Words>
  <Application>Microsoft Office PowerPoint</Application>
  <PresentationFormat>Экран (4:3)</PresentationFormat>
  <Paragraphs>109</Paragraphs>
  <Slides>36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Arial Narrow</vt:lpstr>
      <vt:lpstr>Calibri</vt:lpstr>
      <vt:lpstr>Тема Office</vt:lpstr>
      <vt:lpstr>Нотация BPMN</vt:lpstr>
      <vt:lpstr>Назначение BPMN</vt:lpstr>
      <vt:lpstr>История создания</vt:lpstr>
      <vt:lpstr>Основные элементы</vt:lpstr>
      <vt:lpstr>Основные элементы</vt:lpstr>
      <vt:lpstr>Типы бизнес-процессов</vt:lpstr>
      <vt:lpstr>Типы бизнес-процессов</vt:lpstr>
      <vt:lpstr>Types of BPMN Diagrams</vt:lpstr>
      <vt:lpstr>Types of BPMN Diagrams (cont.)</vt:lpstr>
      <vt:lpstr>Изменения в версии 2.0</vt:lpstr>
      <vt:lpstr>Маркеры задач</vt:lpstr>
      <vt:lpstr>Маркеры задач</vt:lpstr>
      <vt:lpstr>Маркеры задач</vt:lpstr>
      <vt:lpstr>Маркеры задач</vt:lpstr>
      <vt:lpstr>Новые артефакты</vt:lpstr>
      <vt:lpstr>Новые артефакты</vt:lpstr>
      <vt:lpstr>Не прерывающие события</vt:lpstr>
      <vt:lpstr>Не прерывающие события</vt:lpstr>
      <vt:lpstr>Пример 1</vt:lpstr>
      <vt:lpstr>Пример 2</vt:lpstr>
      <vt:lpstr>Пример 3</vt:lpstr>
      <vt:lpstr>Новые типы событий</vt:lpstr>
      <vt:lpstr>Новые типы событий</vt:lpstr>
      <vt:lpstr>Мультиэкземплярные задачи</vt:lpstr>
      <vt:lpstr>Мультиэкземплярные задачи</vt:lpstr>
      <vt:lpstr>Мультиэкземплярные задачи</vt:lpstr>
      <vt:lpstr>Хореография</vt:lpstr>
      <vt:lpstr>Хореография</vt:lpstr>
      <vt:lpstr>Полезная ссылка</vt:lpstr>
      <vt:lpstr>Отличия от диаграммы деятельности UML</vt:lpstr>
      <vt:lpstr>Отличия от диаграммы деятельности UML</vt:lpstr>
      <vt:lpstr>Преимущества UML нотации относительно BPMN:</vt:lpstr>
      <vt:lpstr>Преимущества BPMN нотации:</vt:lpstr>
      <vt:lpstr>BPMN vs UML</vt:lpstr>
      <vt:lpstr>Вариант нотации BPMN в Сбербанке</vt:lpstr>
      <vt:lpstr>Источники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</dc:title>
  <dc:creator>Stavenko Julia</dc:creator>
  <cp:lastModifiedBy>Ярослав Горчаков</cp:lastModifiedBy>
  <cp:revision>30</cp:revision>
  <dcterms:created xsi:type="dcterms:W3CDTF">2013-01-24T09:17:43Z</dcterms:created>
  <dcterms:modified xsi:type="dcterms:W3CDTF">2016-08-05T11:13:09Z</dcterms:modified>
</cp:coreProperties>
</file>