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4" r:id="rId1"/>
  </p:sldMasterIdLst>
  <p:sldIdLst>
    <p:sldId id="256" r:id="rId2"/>
    <p:sldId id="266" r:id="rId3"/>
    <p:sldId id="258" r:id="rId4"/>
    <p:sldId id="267" r:id="rId5"/>
    <p:sldId id="259" r:id="rId6"/>
    <p:sldId id="260" r:id="rId7"/>
    <p:sldId id="261" r:id="rId8"/>
    <p:sldId id="262" r:id="rId9"/>
    <p:sldId id="263" r:id="rId10"/>
    <p:sldId id="264" r:id="rId11"/>
    <p:sldId id="268" r:id="rId12"/>
    <p:sldId id="26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1838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71344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612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764957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53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741832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066680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034367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6473" y="273888"/>
            <a:ext cx="3329304" cy="76200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6" name="Holder 6"/>
          <p:cNvSpPr>
            <a:spLocks noGrp="1"/>
          </p:cNvSpPr>
          <p:nvPr>
            <p:ph type="sldNum" sz="quarter" idx="7"/>
          </p:nvPr>
        </p:nvSpPr>
        <p:spPr/>
        <p:txBody>
          <a:bodyPr lIns="0" tIns="0" rIns="0" bIns="0"/>
          <a:lstStyle>
            <a:lvl1pPr>
              <a:defRPr sz="1050" b="0" i="0">
                <a:solidFill>
                  <a:srgbClr val="2C926B"/>
                </a:solidFill>
                <a:latin typeface="Trebuchet MS"/>
                <a:cs typeface="Trebuchet MS"/>
              </a:defRPr>
            </a:lvl1pPr>
          </a:lstStyle>
          <a:p>
            <a:pPr marL="113664">
              <a:lnSpc>
                <a:spcPct val="100000"/>
              </a:lnSpc>
              <a:spcBef>
                <a:spcPts val="65"/>
              </a:spcBef>
            </a:pPr>
            <a:fld id="{81D60167-4931-47E6-BA6A-407CBD079E47}" type="slidenum">
              <a:rPr spc="-50" dirty="0"/>
              <a:t>‹#›</a:t>
            </a:fld>
            <a:endParaRPr spc="-50" dirty="0"/>
          </a:p>
        </p:txBody>
      </p:sp>
    </p:spTree>
    <p:extLst>
      <p:ext uri="{BB962C8B-B14F-4D97-AF65-F5344CB8AC3E}">
        <p14:creationId xmlns:p14="http://schemas.microsoft.com/office/powerpoint/2010/main" val="176449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19219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370992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1799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80487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62023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42147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24498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3664">
              <a:lnSpc>
                <a:spcPct val="100000"/>
              </a:lnSpc>
              <a:spcBef>
                <a:spcPts val="65"/>
              </a:spcBef>
            </a:pPr>
            <a:fld id="{81D60167-4931-47E6-BA6A-407CBD079E47}" type="slidenum">
              <a:rPr lang="en-IN" spc="-50" smtClean="0"/>
              <a:t>‹#›</a:t>
            </a:fld>
            <a:endParaRPr lang="en-IN" spc="-50" dirty="0"/>
          </a:p>
        </p:txBody>
      </p:sp>
      <p:sp>
        <p:nvSpPr>
          <p:cNvPr id="5" name="Date Placeholder 4"/>
          <p:cNvSpPr>
            <a:spLocks noGrp="1"/>
          </p:cNvSpPr>
          <p:nvPr>
            <p:ph type="dt" sz="half" idx="10"/>
          </p:nvPr>
        </p:nvSpPr>
        <p:spPr/>
        <p:txBody>
          <a:bodyPr/>
          <a:lstStyle/>
          <a:p>
            <a:fld id="{1D8BD707-D9CF-40AE-B4C6-C98DA3205C09}" type="datetimeFigureOut">
              <a:rPr lang="en-US" smtClean="0"/>
              <a:t>6/16/2024</a:t>
            </a:fld>
            <a:endParaRPr lang="en-US"/>
          </a:p>
        </p:txBody>
      </p:sp>
    </p:spTree>
    <p:extLst>
      <p:ext uri="{BB962C8B-B14F-4D97-AF65-F5344CB8AC3E}">
        <p14:creationId xmlns:p14="http://schemas.microsoft.com/office/powerpoint/2010/main" val="3594501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3664">
              <a:lnSpc>
                <a:spcPct val="100000"/>
              </a:lnSpc>
              <a:spcBef>
                <a:spcPts val="65"/>
              </a:spcBef>
            </a:pPr>
            <a:fld id="{81D60167-4931-47E6-BA6A-407CBD079E47}" type="slidenum">
              <a:rPr lang="en-IN" spc="-50" smtClean="0"/>
              <a:t>‹#›</a:t>
            </a:fld>
            <a:endParaRPr lang="en-IN" spc="-50" dirty="0"/>
          </a:p>
        </p:txBody>
      </p:sp>
    </p:spTree>
    <p:extLst>
      <p:ext uri="{BB962C8B-B14F-4D97-AF65-F5344CB8AC3E}">
        <p14:creationId xmlns:p14="http://schemas.microsoft.com/office/powerpoint/2010/main" val="12695917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0663" y="1106677"/>
            <a:ext cx="1746885" cy="1335405"/>
            <a:chOff x="740663" y="1106677"/>
            <a:chExt cx="1746885" cy="1335405"/>
          </a:xfrm>
        </p:grpSpPr>
        <p:sp>
          <p:nvSpPr>
            <p:cNvPr id="3" name="object 3"/>
            <p:cNvSpPr/>
            <p:nvPr/>
          </p:nvSpPr>
          <p:spPr>
            <a:xfrm>
              <a:off x="740663" y="1381125"/>
              <a:ext cx="1234440" cy="1061085"/>
            </a:xfrm>
            <a:custGeom>
              <a:avLst/>
              <a:gdLst/>
              <a:ahLst/>
              <a:cxnLst/>
              <a:rect l="l" t="t" r="r" b="b"/>
              <a:pathLst>
                <a:path w="1234439" h="1061085">
                  <a:moveTo>
                    <a:pt x="968883" y="0"/>
                  </a:moveTo>
                  <a:lnTo>
                    <a:pt x="265544" y="0"/>
                  </a:lnTo>
                  <a:lnTo>
                    <a:pt x="0" y="530478"/>
                  </a:lnTo>
                  <a:lnTo>
                    <a:pt x="265544" y="1060958"/>
                  </a:lnTo>
                  <a:lnTo>
                    <a:pt x="968883" y="1060958"/>
                  </a:lnTo>
                  <a:lnTo>
                    <a:pt x="1234440" y="530478"/>
                  </a:lnTo>
                  <a:lnTo>
                    <a:pt x="968883" y="0"/>
                  </a:lnTo>
                  <a:close/>
                </a:path>
              </a:pathLst>
            </a:custGeom>
            <a:solidFill>
              <a:srgbClr val="5FC9ED"/>
            </a:solidFill>
          </p:spPr>
          <p:txBody>
            <a:bodyPr wrap="square" lIns="0" tIns="0" rIns="0" bIns="0" rtlCol="0"/>
            <a:lstStyle/>
            <a:p>
              <a:endParaRPr/>
            </a:p>
          </p:txBody>
        </p:sp>
        <p:sp>
          <p:nvSpPr>
            <p:cNvPr id="4" name="object 4"/>
            <p:cNvSpPr/>
            <p:nvPr/>
          </p:nvSpPr>
          <p:spPr>
            <a:xfrm>
              <a:off x="1837944" y="1106677"/>
              <a:ext cx="649605" cy="558165"/>
            </a:xfrm>
            <a:custGeom>
              <a:avLst/>
              <a:gdLst/>
              <a:ahLst/>
              <a:cxnLst/>
              <a:rect l="l" t="t" r="r" b="b"/>
              <a:pathLst>
                <a:path w="649605" h="558164">
                  <a:moveTo>
                    <a:pt x="508381" y="0"/>
                  </a:moveTo>
                  <a:lnTo>
                    <a:pt x="140843" y="0"/>
                  </a:lnTo>
                  <a:lnTo>
                    <a:pt x="0" y="278892"/>
                  </a:lnTo>
                  <a:lnTo>
                    <a:pt x="140843" y="557911"/>
                  </a:lnTo>
                  <a:lnTo>
                    <a:pt x="508381" y="557911"/>
                  </a:lnTo>
                  <a:lnTo>
                    <a:pt x="649224" y="278892"/>
                  </a:lnTo>
                  <a:lnTo>
                    <a:pt x="508381" y="0"/>
                  </a:lnTo>
                  <a:close/>
                </a:path>
              </a:pathLst>
            </a:custGeom>
            <a:solidFill>
              <a:srgbClr val="2C926B"/>
            </a:solidFill>
          </p:spPr>
          <p:txBody>
            <a:bodyPr wrap="square" lIns="0" tIns="0" rIns="0" bIns="0" rtlCol="0"/>
            <a:lstStyle/>
            <a:p>
              <a:endParaRPr/>
            </a:p>
          </p:txBody>
        </p:sp>
      </p:grpSp>
      <p:sp>
        <p:nvSpPr>
          <p:cNvPr id="5" name="object 5"/>
          <p:cNvSpPr/>
          <p:nvPr/>
        </p:nvSpPr>
        <p:spPr>
          <a:xfrm>
            <a:off x="3749040" y="1188974"/>
            <a:ext cx="1673860" cy="1436370"/>
          </a:xfrm>
          <a:custGeom>
            <a:avLst/>
            <a:gdLst/>
            <a:ahLst/>
            <a:cxnLst/>
            <a:rect l="l" t="t" r="r" b="b"/>
            <a:pathLst>
              <a:path w="1673860" h="1436370">
                <a:moveTo>
                  <a:pt x="1312418" y="0"/>
                </a:moveTo>
                <a:lnTo>
                  <a:pt x="360934" y="0"/>
                </a:lnTo>
                <a:lnTo>
                  <a:pt x="0" y="717930"/>
                </a:lnTo>
                <a:lnTo>
                  <a:pt x="360934" y="1435989"/>
                </a:lnTo>
                <a:lnTo>
                  <a:pt x="1312418" y="1435989"/>
                </a:lnTo>
                <a:lnTo>
                  <a:pt x="1673352" y="717930"/>
                </a:lnTo>
                <a:lnTo>
                  <a:pt x="1312418" y="0"/>
                </a:lnTo>
                <a:close/>
              </a:path>
            </a:pathLst>
          </a:custGeom>
          <a:solidFill>
            <a:srgbClr val="42D0A0"/>
          </a:solidFill>
        </p:spPr>
        <p:txBody>
          <a:bodyPr wrap="square" lIns="0" tIns="0" rIns="0" bIns="0" rtlCol="0"/>
          <a:lstStyle/>
          <a:p>
            <a:endParaRPr/>
          </a:p>
        </p:txBody>
      </p:sp>
      <p:sp>
        <p:nvSpPr>
          <p:cNvPr id="6" name="object 6"/>
          <p:cNvSpPr/>
          <p:nvPr/>
        </p:nvSpPr>
        <p:spPr>
          <a:xfrm>
            <a:off x="4585970" y="5257800"/>
            <a:ext cx="722630" cy="613410"/>
          </a:xfrm>
          <a:custGeom>
            <a:avLst/>
            <a:gdLst/>
            <a:ahLst/>
            <a:cxnLst/>
            <a:rect l="l" t="t" r="r" b="b"/>
            <a:pathLst>
              <a:path w="722629" h="613410">
                <a:moveTo>
                  <a:pt x="567944" y="0"/>
                </a:moveTo>
                <a:lnTo>
                  <a:pt x="154432" y="0"/>
                </a:lnTo>
                <a:lnTo>
                  <a:pt x="0" y="306450"/>
                </a:lnTo>
                <a:lnTo>
                  <a:pt x="154432" y="612838"/>
                </a:lnTo>
                <a:lnTo>
                  <a:pt x="567944" y="612838"/>
                </a:lnTo>
                <a:lnTo>
                  <a:pt x="722376" y="306450"/>
                </a:lnTo>
                <a:lnTo>
                  <a:pt x="567944" y="0"/>
                </a:lnTo>
                <a:close/>
              </a:path>
            </a:pathLst>
          </a:custGeom>
          <a:solidFill>
            <a:srgbClr val="42AE51"/>
          </a:solidFill>
        </p:spPr>
        <p:txBody>
          <a:bodyPr wrap="square" lIns="0" tIns="0" rIns="0" bIns="0" rtlCol="0"/>
          <a:lstStyle/>
          <a:p>
            <a:endParaRPr/>
          </a:p>
        </p:txBody>
      </p:sp>
      <p:pic>
        <p:nvPicPr>
          <p:cNvPr id="9" name="object 9"/>
          <p:cNvPicPr/>
          <p:nvPr/>
        </p:nvPicPr>
        <p:blipFill>
          <a:blip r:embed="rId2" cstate="print"/>
          <a:stretch>
            <a:fillRect/>
          </a:stretch>
        </p:blipFill>
        <p:spPr>
          <a:xfrm>
            <a:off x="1665671" y="6466420"/>
            <a:ext cx="76078" cy="178861"/>
          </a:xfrm>
          <a:prstGeom prst="rect">
            <a:avLst/>
          </a:prstGeom>
        </p:spPr>
      </p:pic>
      <p:sp>
        <p:nvSpPr>
          <p:cNvPr id="10" name="object 10"/>
          <p:cNvSpPr txBox="1"/>
          <p:nvPr/>
        </p:nvSpPr>
        <p:spPr>
          <a:xfrm>
            <a:off x="736473" y="6486038"/>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315"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D29C2B73-0FBC-0895-E46F-BDEDCE1FEDFC}"/>
              </a:ext>
            </a:extLst>
          </p:cNvPr>
          <p:cNvSpPr txBox="1"/>
          <p:nvPr/>
        </p:nvSpPr>
        <p:spPr>
          <a:xfrm>
            <a:off x="4969103" y="646049"/>
            <a:ext cx="2971800" cy="584775"/>
          </a:xfrm>
          <a:prstGeom prst="rect">
            <a:avLst/>
          </a:prstGeom>
          <a:noFill/>
        </p:spPr>
        <p:txBody>
          <a:bodyPr wrap="square" rtlCol="0">
            <a:spAutoFit/>
          </a:bodyPr>
          <a:lstStyle/>
          <a:p>
            <a:r>
              <a:rPr lang="en-US" sz="3200" i="1" dirty="0">
                <a:solidFill>
                  <a:schemeClr val="accent2"/>
                </a:solidFill>
                <a:latin typeface="Arial" panose="020B0604020202020204" pitchFamily="34" charset="0"/>
                <a:cs typeface="Arial" panose="020B0604020202020204" pitchFamily="34" charset="0"/>
              </a:rPr>
              <a:t>Final Project</a:t>
            </a:r>
            <a:endParaRPr lang="en-IN" sz="3200" i="1" dirty="0">
              <a:solidFill>
                <a:schemeClr val="accent2"/>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02149AE-2E1C-AFAA-7A13-4CD105A15D4B}"/>
              </a:ext>
            </a:extLst>
          </p:cNvPr>
          <p:cNvSpPr txBox="1"/>
          <p:nvPr/>
        </p:nvSpPr>
        <p:spPr>
          <a:xfrm>
            <a:off x="5638800" y="2560849"/>
            <a:ext cx="4406900" cy="1323439"/>
          </a:xfrm>
          <a:prstGeom prst="rect">
            <a:avLst/>
          </a:prstGeom>
          <a:noFill/>
        </p:spPr>
        <p:txBody>
          <a:bodyPr wrap="square" rtlCol="0">
            <a:spAutoFit/>
          </a:bodyPr>
          <a:lstStyle/>
          <a:p>
            <a:endParaRPr lang="en-US" dirty="0"/>
          </a:p>
          <a:p>
            <a:endParaRPr lang="en-IN" dirty="0"/>
          </a:p>
          <a:p>
            <a:r>
              <a:rPr lang="en-IN" dirty="0">
                <a:solidFill>
                  <a:srgbClr val="FF0000"/>
                </a:solidFill>
              </a:rPr>
              <a:t>         </a:t>
            </a:r>
            <a:r>
              <a:rPr lang="en-IN" sz="4400" b="1" dirty="0">
                <a:solidFill>
                  <a:schemeClr val="tx1">
                    <a:lumMod val="95000"/>
                    <a:lumOff val="5000"/>
                  </a:schemeClr>
                </a:solidFill>
              </a:rPr>
              <a:t>Reddi Ramya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4" name="object 4"/>
          <p:cNvSpPr/>
          <p:nvPr/>
        </p:nvSpPr>
        <p:spPr>
          <a:xfrm>
            <a:off x="9354311"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1664207" y="6466433"/>
            <a:ext cx="82295" cy="182918"/>
          </a:xfrm>
          <a:prstGeom prst="rect">
            <a:avLst/>
          </a:prstGeom>
        </p:spPr>
      </p:pic>
      <p:sp>
        <p:nvSpPr>
          <p:cNvPr id="6" name="object 6"/>
          <p:cNvSpPr txBox="1"/>
          <p:nvPr/>
        </p:nvSpPr>
        <p:spPr>
          <a:xfrm>
            <a:off x="1151718" y="2133600"/>
            <a:ext cx="6992964" cy="2598788"/>
          </a:xfrm>
          <a:prstGeom prst="rect">
            <a:avLst/>
          </a:prstGeom>
        </p:spPr>
        <p:txBody>
          <a:bodyPr vert="horz" wrap="square" lIns="0" tIns="13335" rIns="0" bIns="0" rtlCol="0">
            <a:spAutoFit/>
          </a:bodyPr>
          <a:lstStyle/>
          <a:p>
            <a:pPr marL="12700">
              <a:lnSpc>
                <a:spcPct val="100000"/>
              </a:lnSpc>
              <a:spcBef>
                <a:spcPts val="105"/>
              </a:spcBef>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Modeling a keylogger in cybersecurity involves simulating how such software captures and stores keystrokes, evades detection, and potentially exfiltrates data. It's crucial to focus on understanding its operation for defensive purposes, without creating or promoting actual malicious tools, and to consider legal and ethical boundaries throughout the process.</a:t>
            </a:r>
            <a:endParaRPr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630231" y="6504415"/>
            <a:ext cx="82550" cy="160020"/>
          </a:xfrm>
          <a:prstGeom prst="rect">
            <a:avLst/>
          </a:prstGeom>
        </p:spPr>
        <p:txBody>
          <a:bodyPr vert="horz" wrap="square" lIns="0" tIns="0" rIns="0" bIns="0" rtlCol="0">
            <a:spAutoFit/>
          </a:bodyPr>
          <a:lstStyle/>
          <a:p>
            <a:pPr>
              <a:lnSpc>
                <a:spcPts val="1225"/>
              </a:lnSpc>
            </a:pPr>
            <a:r>
              <a:rPr sz="1050" b="1" spc="-50" dirty="0">
                <a:solidFill>
                  <a:srgbClr val="2C83C3"/>
                </a:solidFill>
                <a:latin typeface="Trebuchet MS"/>
                <a:cs typeface="Trebuchet MS"/>
              </a:rPr>
              <a:t>n</a:t>
            </a:r>
            <a:endParaRPr sz="1050">
              <a:latin typeface="Trebuchet MS"/>
              <a:cs typeface="Trebuchet MS"/>
            </a:endParaRPr>
          </a:p>
        </p:txBody>
      </p:sp>
      <p:sp>
        <p:nvSpPr>
          <p:cNvPr id="9" name="object 9"/>
          <p:cNvSpPr txBox="1"/>
          <p:nvPr/>
        </p:nvSpPr>
        <p:spPr>
          <a:xfrm>
            <a:off x="740257" y="6491715"/>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220" dirty="0">
                <a:solidFill>
                  <a:srgbClr val="2C83C3"/>
                </a:solidFill>
                <a:latin typeface="Trebuchet MS"/>
                <a:cs typeface="Trebuchet MS"/>
              </a:rPr>
              <a:t>  </a:t>
            </a:r>
            <a:r>
              <a:rPr sz="1050" b="1" spc="60" dirty="0">
                <a:solidFill>
                  <a:srgbClr val="2C83C3"/>
                </a:solidFill>
                <a:latin typeface="Trebuchet MS"/>
                <a:cs typeface="Trebuchet MS"/>
              </a:rPr>
              <a:t>An</a:t>
            </a:r>
            <a:r>
              <a:rPr sz="1050" b="1" spc="450" dirty="0">
                <a:solidFill>
                  <a:srgbClr val="2C83C3"/>
                </a:solidFill>
                <a:latin typeface="Trebuchet MS"/>
                <a:cs typeface="Trebuchet MS"/>
              </a:rPr>
              <a:t> </a:t>
            </a:r>
            <a:r>
              <a:rPr sz="1050" b="1" dirty="0">
                <a:solidFill>
                  <a:srgbClr val="2C83C3"/>
                </a:solidFill>
                <a:latin typeface="Trebuchet MS"/>
                <a:cs typeface="Trebuchet MS"/>
              </a:rPr>
              <a:t>ual</a:t>
            </a:r>
            <a:r>
              <a:rPr sz="1050" b="1" spc="-20" dirty="0">
                <a:solidFill>
                  <a:srgbClr val="2C83C3"/>
                </a:solidFill>
                <a:latin typeface="Trebuchet MS"/>
                <a:cs typeface="Trebuchet MS"/>
              </a:rPr>
              <a:t> </a:t>
            </a:r>
            <a:r>
              <a:rPr sz="1050" b="1" dirty="0">
                <a:solidFill>
                  <a:srgbClr val="2C83C3"/>
                </a:solidFill>
                <a:latin typeface="Trebuchet MS"/>
                <a:cs typeface="Trebuchet MS"/>
              </a:rPr>
              <a:t>Rev</a:t>
            </a:r>
            <a:r>
              <a:rPr sz="1050" b="1" spc="-15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7" name="object 7"/>
          <p:cNvSpPr txBox="1">
            <a:spLocks noGrp="1"/>
          </p:cNvSpPr>
          <p:nvPr>
            <p:ph type="ctrTitle"/>
          </p:nvPr>
        </p:nvSpPr>
        <p:spPr>
          <a:xfrm>
            <a:off x="609600" y="189017"/>
            <a:ext cx="4038600" cy="755335"/>
          </a:xfrm>
          <a:prstGeom prst="rect">
            <a:avLst/>
          </a:prstGeom>
        </p:spPr>
        <p:txBody>
          <a:bodyPr vert="horz" wrap="square" lIns="0" tIns="16510" rIns="0" bIns="0" rtlCol="0">
            <a:spAutoFit/>
          </a:bodyPr>
          <a:lstStyle/>
          <a:p>
            <a:pPr marL="12700">
              <a:lnSpc>
                <a:spcPct val="100000"/>
              </a:lnSpc>
              <a:spcBef>
                <a:spcPts val="130"/>
              </a:spcBef>
            </a:pPr>
            <a:r>
              <a:rPr sz="4800" b="0" u="sng" spc="-10" dirty="0">
                <a:solidFill>
                  <a:schemeClr val="tx1">
                    <a:lumMod val="95000"/>
                    <a:lumOff val="5000"/>
                  </a:schemeClr>
                </a:solidFill>
                <a:latin typeface="Times New Roman" panose="02020603050405020304" pitchFamily="18" charset="0"/>
                <a:cs typeface="Times New Roman" panose="02020603050405020304" pitchFamily="18" charset="0"/>
              </a:rPr>
              <a:t>MODELLING</a:t>
            </a:r>
            <a:endParaRPr sz="4800" b="0"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2401BB-FE44-3F4D-1A43-170ABBA2B912}"/>
              </a:ext>
            </a:extLst>
          </p:cNvPr>
          <p:cNvSpPr txBox="1"/>
          <p:nvPr/>
        </p:nvSpPr>
        <p:spPr>
          <a:xfrm>
            <a:off x="533400" y="1066800"/>
            <a:ext cx="9448800" cy="390876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Types of modelling :</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Behavioral Modeling: Simulating how keyloggers operate to understand their actions    and impact.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Technical Modeling: Detailing the technical mechanisms of keyloggers, like keystroke capture and data transmission.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Detection and Evasion Modeling: Simulating how keyloggers can be detected and how they evade detection.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Impact Assessment Modeling: Evaluating the potential consequences of keyloggers compromising sensitive information.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Defensive Modeling: Developing and testing countermeasures against keyloggers to enhance cybersecurity.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78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4" name="object 4"/>
          <p:cNvSpPr/>
          <p:nvPr/>
        </p:nvSpPr>
        <p:spPr>
          <a:xfrm>
            <a:off x="9354311"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1664207" y="6466433"/>
            <a:ext cx="82295" cy="182918"/>
          </a:xfrm>
          <a:prstGeom prst="rect">
            <a:avLst/>
          </a:prstGeom>
        </p:spPr>
      </p:pic>
      <p:sp>
        <p:nvSpPr>
          <p:cNvPr id="6" name="object 6"/>
          <p:cNvSpPr txBox="1">
            <a:spLocks noGrp="1"/>
          </p:cNvSpPr>
          <p:nvPr>
            <p:ph type="title"/>
          </p:nvPr>
        </p:nvSpPr>
        <p:spPr>
          <a:xfrm>
            <a:off x="914400" y="662296"/>
            <a:ext cx="2433955" cy="570669"/>
          </a:xfrm>
          <a:prstGeom prst="rect">
            <a:avLst/>
          </a:prstGeom>
        </p:spPr>
        <p:txBody>
          <a:bodyPr vert="horz" wrap="square" lIns="0" tIns="16510" rIns="0" bIns="0" rtlCol="0">
            <a:spAutoFit/>
          </a:bodyPr>
          <a:lstStyle/>
          <a:p>
            <a:pPr marL="12700">
              <a:lnSpc>
                <a:spcPct val="100000"/>
              </a:lnSpc>
              <a:spcBef>
                <a:spcPts val="130"/>
              </a:spcBef>
            </a:pPr>
            <a:r>
              <a:rPr u="sng" spc="-55" dirty="0">
                <a:solidFill>
                  <a:schemeClr val="tx1">
                    <a:lumMod val="95000"/>
                    <a:lumOff val="5000"/>
                  </a:schemeClr>
                </a:solidFill>
                <a:latin typeface="Times New Roman" panose="02020603050405020304" pitchFamily="18" charset="0"/>
                <a:cs typeface="Times New Roman" panose="02020603050405020304" pitchFamily="18" charset="0"/>
              </a:rPr>
              <a:t>RESULTS</a:t>
            </a:r>
            <a:endParaRPr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25" dirty="0"/>
              <a:t>12</a:t>
            </a:fld>
            <a:endParaRPr spc="-25" dirty="0"/>
          </a:p>
        </p:txBody>
      </p:sp>
      <p:sp>
        <p:nvSpPr>
          <p:cNvPr id="7" name="object 7"/>
          <p:cNvSpPr txBox="1"/>
          <p:nvPr/>
        </p:nvSpPr>
        <p:spPr>
          <a:xfrm>
            <a:off x="1630231" y="6504415"/>
            <a:ext cx="82550" cy="160020"/>
          </a:xfrm>
          <a:prstGeom prst="rect">
            <a:avLst/>
          </a:prstGeom>
        </p:spPr>
        <p:txBody>
          <a:bodyPr vert="horz" wrap="square" lIns="0" tIns="0" rIns="0" bIns="0" rtlCol="0">
            <a:spAutoFit/>
          </a:bodyPr>
          <a:lstStyle/>
          <a:p>
            <a:pPr>
              <a:lnSpc>
                <a:spcPts val="1225"/>
              </a:lnSpc>
            </a:pPr>
            <a:r>
              <a:rPr sz="1050" b="1" spc="-50" dirty="0">
                <a:solidFill>
                  <a:srgbClr val="2C83C3"/>
                </a:solidFill>
                <a:latin typeface="Trebuchet MS"/>
                <a:cs typeface="Trebuchet MS"/>
              </a:rPr>
              <a:t>n</a:t>
            </a:r>
            <a:endParaRPr sz="1050">
              <a:latin typeface="Trebuchet MS"/>
              <a:cs typeface="Trebuchet MS"/>
            </a:endParaRPr>
          </a:p>
        </p:txBody>
      </p:sp>
      <p:sp>
        <p:nvSpPr>
          <p:cNvPr id="8" name="object 8"/>
          <p:cNvSpPr txBox="1"/>
          <p:nvPr/>
        </p:nvSpPr>
        <p:spPr>
          <a:xfrm>
            <a:off x="740257" y="6491715"/>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220" dirty="0">
                <a:solidFill>
                  <a:srgbClr val="2C83C3"/>
                </a:solidFill>
                <a:latin typeface="Trebuchet MS"/>
                <a:cs typeface="Trebuchet MS"/>
              </a:rPr>
              <a:t>  </a:t>
            </a:r>
            <a:r>
              <a:rPr sz="1050" b="1" spc="60" dirty="0">
                <a:solidFill>
                  <a:srgbClr val="2C83C3"/>
                </a:solidFill>
                <a:latin typeface="Trebuchet MS"/>
                <a:cs typeface="Trebuchet MS"/>
              </a:rPr>
              <a:t>An</a:t>
            </a:r>
            <a:r>
              <a:rPr sz="1050" b="1" spc="450" dirty="0">
                <a:solidFill>
                  <a:srgbClr val="2C83C3"/>
                </a:solidFill>
                <a:latin typeface="Trebuchet MS"/>
                <a:cs typeface="Trebuchet MS"/>
              </a:rPr>
              <a:t> </a:t>
            </a:r>
            <a:r>
              <a:rPr sz="1050" b="1" dirty="0">
                <a:solidFill>
                  <a:srgbClr val="2C83C3"/>
                </a:solidFill>
                <a:latin typeface="Trebuchet MS"/>
                <a:cs typeface="Trebuchet MS"/>
              </a:rPr>
              <a:t>ual</a:t>
            </a:r>
            <a:r>
              <a:rPr sz="1050" b="1" spc="-20" dirty="0">
                <a:solidFill>
                  <a:srgbClr val="2C83C3"/>
                </a:solidFill>
                <a:latin typeface="Trebuchet MS"/>
                <a:cs typeface="Trebuchet MS"/>
              </a:rPr>
              <a:t> </a:t>
            </a:r>
            <a:r>
              <a:rPr sz="1050" b="1" dirty="0">
                <a:solidFill>
                  <a:srgbClr val="2C83C3"/>
                </a:solidFill>
                <a:latin typeface="Trebuchet MS"/>
                <a:cs typeface="Trebuchet MS"/>
              </a:rPr>
              <a:t>Rev</a:t>
            </a:r>
            <a:r>
              <a:rPr sz="1050" b="1" spc="-15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0" name="TextBox 9">
            <a:extLst>
              <a:ext uri="{FF2B5EF4-FFF2-40B4-BE49-F238E27FC236}">
                <a16:creationId xmlns:a16="http://schemas.microsoft.com/office/drawing/2014/main" id="{E0BF9C66-A6F3-2BC0-772C-31777A52977E}"/>
              </a:ext>
            </a:extLst>
          </p:cNvPr>
          <p:cNvSpPr txBox="1"/>
          <p:nvPr/>
        </p:nvSpPr>
        <p:spPr>
          <a:xfrm>
            <a:off x="310896" y="1920668"/>
            <a:ext cx="9217405" cy="3785652"/>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Uninstall dubious programs</a:t>
            </a:r>
            <a:r>
              <a:rPr lang="en-US" sz="2000" dirty="0">
                <a:latin typeface="Times New Roman" panose="02020603050405020304" pitchFamily="18" charset="0"/>
                <a:cs typeface="Times New Roman" panose="02020603050405020304" pitchFamily="18" charset="0"/>
              </a:rPr>
              <a:t>: If you find something in Task Manager that does not add up, chances are you have a keylogger on your device.</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Clear temp files</a:t>
            </a:r>
            <a:r>
              <a:rPr lang="en-US" sz="2000" dirty="0">
                <a:latin typeface="Times New Roman" panose="02020603050405020304" pitchFamily="18" charset="0"/>
                <a:cs typeface="Times New Roman" panose="02020603050405020304" pitchFamily="18" charset="0"/>
              </a:rPr>
              <a:t>: Keyloggers usually hide behind temporary files, disguising themselves as legitimate files.</a:t>
            </a: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Reset your computer</a:t>
            </a:r>
            <a:r>
              <a:rPr lang="en-US" sz="2000" dirty="0">
                <a:latin typeface="Times New Roman" panose="02020603050405020304" pitchFamily="18" charset="0"/>
                <a:cs typeface="Times New Roman" panose="02020603050405020304" pitchFamily="18" charset="0"/>
              </a:rPr>
              <a:t>: When all else fails, you may have to reformat your hard drive and reinstall your operating system to remove a keylogger.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Install reliable anti-malware on your computer</a:t>
            </a:r>
            <a:r>
              <a:rPr lang="en-US" sz="2000" dirty="0">
                <a:latin typeface="Times New Roman" panose="02020603050405020304" pitchFamily="18" charset="0"/>
                <a:cs typeface="Times New Roman" panose="02020603050405020304" pitchFamily="18" charset="0"/>
              </a:rPr>
              <a:t>: Many anti-malware programs can detect and delete keyloggers. As long as you use the latest version supplied by a reliable company, you may be able to get rid of keyloggers on your computer.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8923E1-B43A-AEC9-DF1C-79B1F09BB980}"/>
              </a:ext>
            </a:extLst>
          </p:cNvPr>
          <p:cNvSpPr txBox="1"/>
          <p:nvPr/>
        </p:nvSpPr>
        <p:spPr>
          <a:xfrm>
            <a:off x="1905000" y="1066800"/>
            <a:ext cx="9372600" cy="1107996"/>
          </a:xfrm>
          <a:prstGeom prst="rect">
            <a:avLst/>
          </a:prstGeom>
          <a:noFill/>
        </p:spPr>
        <p:txBody>
          <a:bodyPr wrap="square" rtlCol="0">
            <a:spAutoFit/>
          </a:bodyPr>
          <a:lstStyle/>
          <a:p>
            <a:endParaRPr lang="en-US" dirty="0"/>
          </a:p>
          <a:p>
            <a:r>
              <a:rPr lang="en-IN" sz="4800" b="1" dirty="0">
                <a:solidFill>
                  <a:schemeClr val="tx1">
                    <a:lumMod val="95000"/>
                    <a:lumOff val="5000"/>
                  </a:schemeClr>
                </a:solidFill>
              </a:rPr>
              <a:t>Keylogger and Security</a:t>
            </a:r>
          </a:p>
        </p:txBody>
      </p:sp>
      <p:pic>
        <p:nvPicPr>
          <p:cNvPr id="3" name="Picture 2">
            <a:extLst>
              <a:ext uri="{FF2B5EF4-FFF2-40B4-BE49-F238E27FC236}">
                <a16:creationId xmlns:a16="http://schemas.microsoft.com/office/drawing/2014/main" id="{2F62F9E9-E05D-01A2-4ABC-77169AFDB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2971800"/>
            <a:ext cx="6662420" cy="3352800"/>
          </a:xfrm>
          <a:prstGeom prst="rect">
            <a:avLst/>
          </a:prstGeom>
        </p:spPr>
      </p:pic>
    </p:spTree>
    <p:extLst>
      <p:ext uri="{BB962C8B-B14F-4D97-AF65-F5344CB8AC3E}">
        <p14:creationId xmlns:p14="http://schemas.microsoft.com/office/powerpoint/2010/main" val="223126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0" y="-460553"/>
            <a:ext cx="12189460" cy="460492"/>
          </a:xfrm>
          <a:custGeom>
            <a:avLst/>
            <a:gdLst/>
            <a:ahLst/>
            <a:cxnLst/>
            <a:rect l="l" t="t" r="r" b="b"/>
            <a:pathLst>
              <a:path w="12189460" h="6859905">
                <a:moveTo>
                  <a:pt x="12188952" y="0"/>
                </a:moveTo>
                <a:lnTo>
                  <a:pt x="0" y="0"/>
                </a:lnTo>
                <a:lnTo>
                  <a:pt x="0" y="6859778"/>
                </a:lnTo>
                <a:lnTo>
                  <a:pt x="12188952" y="6859778"/>
                </a:lnTo>
                <a:lnTo>
                  <a:pt x="12188952"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51753" y="0"/>
            <a:ext cx="4742180" cy="6863080"/>
            <a:chOff x="7451753" y="0"/>
            <a:chExt cx="4742180" cy="6863080"/>
          </a:xfrm>
        </p:grpSpPr>
        <p:sp>
          <p:nvSpPr>
            <p:cNvPr id="4" name="object 4"/>
            <p:cNvSpPr/>
            <p:nvPr/>
          </p:nvSpPr>
          <p:spPr>
            <a:xfrm>
              <a:off x="7456516" y="13716"/>
              <a:ext cx="4732655" cy="6844665"/>
            </a:xfrm>
            <a:custGeom>
              <a:avLst/>
              <a:gdLst/>
              <a:ahLst/>
              <a:cxnLst/>
              <a:rect l="l" t="t" r="r" b="b"/>
              <a:pathLst>
                <a:path w="4732655" h="6844665">
                  <a:moveTo>
                    <a:pt x="1920655" y="0"/>
                  </a:moveTo>
                  <a:lnTo>
                    <a:pt x="3144641" y="6844281"/>
                  </a:lnTo>
                </a:path>
                <a:path w="4732655" h="6844665">
                  <a:moveTo>
                    <a:pt x="4732434" y="3688885"/>
                  </a:moveTo>
                  <a:lnTo>
                    <a:pt x="0" y="6844283"/>
                  </a:lnTo>
                </a:path>
              </a:pathLst>
            </a:custGeom>
            <a:ln w="9525">
              <a:solidFill>
                <a:srgbClr val="5FC9ED"/>
              </a:solidFill>
            </a:ln>
          </p:spPr>
          <p:txBody>
            <a:bodyPr wrap="square" lIns="0" tIns="0" rIns="0" bIns="0" rtlCol="0"/>
            <a:lstStyle/>
            <a:p>
              <a:endParaRPr/>
            </a:p>
          </p:txBody>
        </p:sp>
        <p:sp>
          <p:nvSpPr>
            <p:cNvPr id="5" name="object 5"/>
            <p:cNvSpPr/>
            <p:nvPr/>
          </p:nvSpPr>
          <p:spPr>
            <a:xfrm>
              <a:off x="9180575" y="0"/>
              <a:ext cx="3008630" cy="6859905"/>
            </a:xfrm>
            <a:custGeom>
              <a:avLst/>
              <a:gdLst/>
              <a:ahLst/>
              <a:cxnLst/>
              <a:rect l="l" t="t" r="r" b="b"/>
              <a:pathLst>
                <a:path w="3008629" h="6859905">
                  <a:moveTo>
                    <a:pt x="3008376" y="0"/>
                  </a:moveTo>
                  <a:lnTo>
                    <a:pt x="2043302" y="0"/>
                  </a:lnTo>
                  <a:lnTo>
                    <a:pt x="0" y="6859710"/>
                  </a:lnTo>
                  <a:lnTo>
                    <a:pt x="3008376" y="6859710"/>
                  </a:lnTo>
                  <a:lnTo>
                    <a:pt x="3008376"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1199" y="0"/>
              <a:ext cx="2587625" cy="6859905"/>
            </a:xfrm>
            <a:custGeom>
              <a:avLst/>
              <a:gdLst/>
              <a:ahLst/>
              <a:cxnLst/>
              <a:rect l="l" t="t" r="r" b="b"/>
              <a:pathLst>
                <a:path w="2587625" h="6859905">
                  <a:moveTo>
                    <a:pt x="2587371" y="0"/>
                  </a:moveTo>
                  <a:lnTo>
                    <a:pt x="0" y="0"/>
                  </a:lnTo>
                  <a:lnTo>
                    <a:pt x="1208024" y="6859710"/>
                  </a:lnTo>
                  <a:lnTo>
                    <a:pt x="2587371" y="6859710"/>
                  </a:lnTo>
                  <a:lnTo>
                    <a:pt x="2587371"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3687" y="3045714"/>
              <a:ext cx="3255645" cy="3814445"/>
            </a:xfrm>
            <a:custGeom>
              <a:avLst/>
              <a:gdLst/>
              <a:ahLst/>
              <a:cxnLst/>
              <a:rect l="l" t="t" r="r" b="b"/>
              <a:pathLst>
                <a:path w="3255645" h="3814445">
                  <a:moveTo>
                    <a:pt x="3255263" y="0"/>
                  </a:moveTo>
                  <a:lnTo>
                    <a:pt x="0" y="3814000"/>
                  </a:lnTo>
                  <a:lnTo>
                    <a:pt x="3255263" y="3814000"/>
                  </a:lnTo>
                  <a:lnTo>
                    <a:pt x="3255263"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6023" y="0"/>
              <a:ext cx="2853055" cy="6859905"/>
            </a:xfrm>
            <a:custGeom>
              <a:avLst/>
              <a:gdLst/>
              <a:ahLst/>
              <a:cxnLst/>
              <a:rect l="l" t="t" r="r" b="b"/>
              <a:pathLst>
                <a:path w="2853054" h="6859905">
                  <a:moveTo>
                    <a:pt x="2852674" y="0"/>
                  </a:moveTo>
                  <a:lnTo>
                    <a:pt x="0" y="0"/>
                  </a:lnTo>
                  <a:lnTo>
                    <a:pt x="2468753" y="6859710"/>
                  </a:lnTo>
                  <a:lnTo>
                    <a:pt x="2852674" y="6859710"/>
                  </a:lnTo>
                  <a:lnTo>
                    <a:pt x="2852674"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0503" y="0"/>
              <a:ext cx="1298575" cy="6859905"/>
            </a:xfrm>
            <a:custGeom>
              <a:avLst/>
              <a:gdLst/>
              <a:ahLst/>
              <a:cxnLst/>
              <a:rect l="l" t="t" r="r" b="b"/>
              <a:pathLst>
                <a:path w="1298575" h="6859905">
                  <a:moveTo>
                    <a:pt x="1298448" y="0"/>
                  </a:moveTo>
                  <a:lnTo>
                    <a:pt x="1024890" y="0"/>
                  </a:lnTo>
                  <a:lnTo>
                    <a:pt x="0" y="6859710"/>
                  </a:lnTo>
                  <a:lnTo>
                    <a:pt x="1298448" y="6859710"/>
                  </a:lnTo>
                  <a:lnTo>
                    <a:pt x="1298448"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2855" cy="6859905"/>
            </a:xfrm>
            <a:custGeom>
              <a:avLst/>
              <a:gdLst/>
              <a:ahLst/>
              <a:cxnLst/>
              <a:rect l="l" t="t" r="r" b="b"/>
              <a:pathLst>
                <a:path w="1252854" h="6859905">
                  <a:moveTo>
                    <a:pt x="1252474" y="0"/>
                  </a:moveTo>
                  <a:lnTo>
                    <a:pt x="0" y="0"/>
                  </a:lnTo>
                  <a:lnTo>
                    <a:pt x="1111630" y="6859710"/>
                  </a:lnTo>
                  <a:lnTo>
                    <a:pt x="1252474" y="6859710"/>
                  </a:lnTo>
                  <a:lnTo>
                    <a:pt x="1252474"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69295" y="3594480"/>
              <a:ext cx="1819910" cy="3265804"/>
            </a:xfrm>
            <a:custGeom>
              <a:avLst/>
              <a:gdLst/>
              <a:ahLst/>
              <a:cxnLst/>
              <a:rect l="l" t="t" r="r" b="b"/>
              <a:pathLst>
                <a:path w="1819909" h="3265804">
                  <a:moveTo>
                    <a:pt x="1819655" y="0"/>
                  </a:moveTo>
                  <a:lnTo>
                    <a:pt x="0" y="3265233"/>
                  </a:lnTo>
                  <a:lnTo>
                    <a:pt x="1819655" y="3265233"/>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6088"/>
            <a:ext cx="448309" cy="2853690"/>
          </a:xfrm>
          <a:custGeom>
            <a:avLst/>
            <a:gdLst/>
            <a:ahLst/>
            <a:cxnLst/>
            <a:rect l="l" t="t" r="r" b="b"/>
            <a:pathLst>
              <a:path w="448309" h="2853690">
                <a:moveTo>
                  <a:pt x="0" y="0"/>
                </a:moveTo>
                <a:lnTo>
                  <a:pt x="0" y="2853627"/>
                </a:lnTo>
                <a:lnTo>
                  <a:pt x="448056" y="2853627"/>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957" y="6504415"/>
            <a:ext cx="1755139" cy="160020"/>
          </a:xfrm>
          <a:prstGeom prst="rect">
            <a:avLst/>
          </a:prstGeom>
        </p:spPr>
        <p:txBody>
          <a:bodyPr vert="horz" wrap="square" lIns="0" tIns="0" rIns="0" bIns="0" rtlCol="0">
            <a:spAutoFit/>
          </a:bodyPr>
          <a:lstStyle/>
          <a:p>
            <a:pPr>
              <a:lnSpc>
                <a:spcPts val="1225"/>
              </a:lnSpc>
            </a:pPr>
            <a:r>
              <a:rPr sz="1050" dirty="0">
                <a:solidFill>
                  <a:srgbClr val="2C83C3"/>
                </a:solidFill>
                <a:latin typeface="Trebuchet MS"/>
                <a:cs typeface="Trebuchet MS"/>
              </a:rPr>
              <a:t>3/21/2024</a:t>
            </a:r>
            <a:r>
              <a:rPr sz="1050" spc="310"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5"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4" name="object 14"/>
          <p:cNvSpPr/>
          <p:nvPr/>
        </p:nvSpPr>
        <p:spPr>
          <a:xfrm>
            <a:off x="7360919" y="448183"/>
            <a:ext cx="365760" cy="366395"/>
          </a:xfrm>
          <a:custGeom>
            <a:avLst/>
            <a:gdLst/>
            <a:ahLst/>
            <a:cxnLst/>
            <a:rect l="l" t="t" r="r" b="b"/>
            <a:pathLst>
              <a:path w="365759" h="366394">
                <a:moveTo>
                  <a:pt x="182879" y="0"/>
                </a:moveTo>
                <a:lnTo>
                  <a:pt x="134238" y="6476"/>
                </a:lnTo>
                <a:lnTo>
                  <a:pt x="90550" y="25018"/>
                </a:lnTo>
                <a:lnTo>
                  <a:pt x="53594" y="53593"/>
                </a:lnTo>
                <a:lnTo>
                  <a:pt x="25019" y="90550"/>
                </a:lnTo>
                <a:lnTo>
                  <a:pt x="6476" y="134238"/>
                </a:lnTo>
                <a:lnTo>
                  <a:pt x="0" y="182879"/>
                </a:lnTo>
                <a:lnTo>
                  <a:pt x="6476" y="231520"/>
                </a:lnTo>
                <a:lnTo>
                  <a:pt x="25019" y="275208"/>
                </a:lnTo>
                <a:lnTo>
                  <a:pt x="53594" y="312292"/>
                </a:lnTo>
                <a:lnTo>
                  <a:pt x="90550" y="340867"/>
                </a:lnTo>
                <a:lnTo>
                  <a:pt x="134238" y="359282"/>
                </a:lnTo>
                <a:lnTo>
                  <a:pt x="182879" y="365887"/>
                </a:lnTo>
                <a:lnTo>
                  <a:pt x="231521" y="359282"/>
                </a:lnTo>
                <a:lnTo>
                  <a:pt x="275208" y="340867"/>
                </a:lnTo>
                <a:lnTo>
                  <a:pt x="312165" y="312292"/>
                </a:lnTo>
                <a:lnTo>
                  <a:pt x="340740" y="275208"/>
                </a:lnTo>
                <a:lnTo>
                  <a:pt x="359282" y="231520"/>
                </a:lnTo>
                <a:lnTo>
                  <a:pt x="365759" y="182879"/>
                </a:lnTo>
                <a:lnTo>
                  <a:pt x="359282" y="134238"/>
                </a:lnTo>
                <a:lnTo>
                  <a:pt x="340740" y="90550"/>
                </a:lnTo>
                <a:lnTo>
                  <a:pt x="312165" y="53593"/>
                </a:lnTo>
                <a:lnTo>
                  <a:pt x="275208" y="25018"/>
                </a:lnTo>
                <a:lnTo>
                  <a:pt x="231521" y="6476"/>
                </a:lnTo>
                <a:lnTo>
                  <a:pt x="182879" y="0"/>
                </a:lnTo>
                <a:close/>
              </a:path>
            </a:pathLst>
          </a:custGeom>
          <a:solidFill>
            <a:srgbClr val="EBEBEB"/>
          </a:solidFill>
        </p:spPr>
        <p:txBody>
          <a:bodyPr wrap="square" lIns="0" tIns="0" rIns="0" bIns="0" rtlCol="0"/>
          <a:lstStyle/>
          <a:p>
            <a:endParaRPr/>
          </a:p>
        </p:txBody>
      </p:sp>
      <p:sp>
        <p:nvSpPr>
          <p:cNvPr id="15" name="object 15"/>
          <p:cNvSpPr/>
          <p:nvPr/>
        </p:nvSpPr>
        <p:spPr>
          <a:xfrm>
            <a:off x="11009376" y="5606669"/>
            <a:ext cx="649605" cy="649605"/>
          </a:xfrm>
          <a:custGeom>
            <a:avLst/>
            <a:gdLst/>
            <a:ahLst/>
            <a:cxnLst/>
            <a:rect l="l" t="t" r="r" b="b"/>
            <a:pathLst>
              <a:path w="649604" h="649604">
                <a:moveTo>
                  <a:pt x="324612" y="0"/>
                </a:moveTo>
                <a:lnTo>
                  <a:pt x="276605" y="3530"/>
                </a:lnTo>
                <a:lnTo>
                  <a:pt x="230885" y="13754"/>
                </a:lnTo>
                <a:lnTo>
                  <a:pt x="187832" y="30187"/>
                </a:lnTo>
                <a:lnTo>
                  <a:pt x="147827" y="52311"/>
                </a:lnTo>
                <a:lnTo>
                  <a:pt x="111632" y="79641"/>
                </a:lnTo>
                <a:lnTo>
                  <a:pt x="79628" y="111671"/>
                </a:lnTo>
                <a:lnTo>
                  <a:pt x="52324" y="147904"/>
                </a:lnTo>
                <a:lnTo>
                  <a:pt x="30225" y="187820"/>
                </a:lnTo>
                <a:lnTo>
                  <a:pt x="13716" y="230924"/>
                </a:lnTo>
                <a:lnTo>
                  <a:pt x="3555" y="276720"/>
                </a:lnTo>
                <a:lnTo>
                  <a:pt x="0" y="324700"/>
                </a:lnTo>
                <a:lnTo>
                  <a:pt x="3555" y="372681"/>
                </a:lnTo>
                <a:lnTo>
                  <a:pt x="13716" y="418464"/>
                </a:lnTo>
                <a:lnTo>
                  <a:pt x="30225" y="461581"/>
                </a:lnTo>
                <a:lnTo>
                  <a:pt x="52324" y="501497"/>
                </a:lnTo>
                <a:lnTo>
                  <a:pt x="79628" y="537717"/>
                </a:lnTo>
                <a:lnTo>
                  <a:pt x="111632" y="569747"/>
                </a:lnTo>
                <a:lnTo>
                  <a:pt x="147827" y="597077"/>
                </a:lnTo>
                <a:lnTo>
                  <a:pt x="187832" y="619213"/>
                </a:lnTo>
                <a:lnTo>
                  <a:pt x="230885" y="635647"/>
                </a:lnTo>
                <a:lnTo>
                  <a:pt x="276605" y="645871"/>
                </a:lnTo>
                <a:lnTo>
                  <a:pt x="324612" y="649389"/>
                </a:lnTo>
                <a:lnTo>
                  <a:pt x="372618" y="645871"/>
                </a:lnTo>
                <a:lnTo>
                  <a:pt x="418338" y="635647"/>
                </a:lnTo>
                <a:lnTo>
                  <a:pt x="461391" y="619213"/>
                </a:lnTo>
                <a:lnTo>
                  <a:pt x="501396" y="597077"/>
                </a:lnTo>
                <a:lnTo>
                  <a:pt x="537591" y="569747"/>
                </a:lnTo>
                <a:lnTo>
                  <a:pt x="569595" y="537717"/>
                </a:lnTo>
                <a:lnTo>
                  <a:pt x="596900" y="501497"/>
                </a:lnTo>
                <a:lnTo>
                  <a:pt x="618998" y="461581"/>
                </a:lnTo>
                <a:lnTo>
                  <a:pt x="635507" y="418464"/>
                </a:lnTo>
                <a:lnTo>
                  <a:pt x="645668" y="372681"/>
                </a:lnTo>
                <a:lnTo>
                  <a:pt x="649224" y="324700"/>
                </a:lnTo>
                <a:lnTo>
                  <a:pt x="645668" y="276720"/>
                </a:lnTo>
                <a:lnTo>
                  <a:pt x="635507" y="230924"/>
                </a:lnTo>
                <a:lnTo>
                  <a:pt x="618998" y="187820"/>
                </a:lnTo>
                <a:lnTo>
                  <a:pt x="596900" y="147904"/>
                </a:lnTo>
                <a:lnTo>
                  <a:pt x="569595" y="111671"/>
                </a:lnTo>
                <a:lnTo>
                  <a:pt x="537591" y="79641"/>
                </a:lnTo>
                <a:lnTo>
                  <a:pt x="501396" y="52311"/>
                </a:lnTo>
                <a:lnTo>
                  <a:pt x="461391" y="30187"/>
                </a:lnTo>
                <a:lnTo>
                  <a:pt x="418338" y="13754"/>
                </a:lnTo>
                <a:lnTo>
                  <a:pt x="372618" y="3530"/>
                </a:lnTo>
                <a:lnTo>
                  <a:pt x="324612"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0192" y="6137160"/>
            <a:ext cx="256031" cy="246951"/>
          </a:xfrm>
          <a:prstGeom prst="rect">
            <a:avLst/>
          </a:prstGeom>
        </p:spPr>
      </p:pic>
      <p:pic>
        <p:nvPicPr>
          <p:cNvPr id="19" name="object 19"/>
          <p:cNvPicPr/>
          <p:nvPr/>
        </p:nvPicPr>
        <p:blipFill>
          <a:blip r:embed="rId3" cstate="print"/>
          <a:stretch>
            <a:fillRect/>
          </a:stretch>
        </p:blipFill>
        <p:spPr>
          <a:xfrm>
            <a:off x="45719" y="3823136"/>
            <a:ext cx="1810386" cy="3009138"/>
          </a:xfrm>
          <a:prstGeom prst="rect">
            <a:avLst/>
          </a:prstGeom>
        </p:spPr>
      </p:pic>
      <p:sp>
        <p:nvSpPr>
          <p:cNvPr id="20" name="object 20"/>
          <p:cNvSpPr txBox="1">
            <a:spLocks noGrp="1"/>
          </p:cNvSpPr>
          <p:nvPr>
            <p:ph type="title"/>
          </p:nvPr>
        </p:nvSpPr>
        <p:spPr>
          <a:xfrm>
            <a:off x="897637" y="937316"/>
            <a:ext cx="9905998" cy="1246752"/>
          </a:xfrm>
          <a:prstGeom prst="rect">
            <a:avLst/>
          </a:prstGeom>
        </p:spPr>
        <p:txBody>
          <a:bodyPr vert="horz" wrap="square" lIns="0" tIns="76454" rIns="0" bIns="0" rtlCol="0">
            <a:spAutoFit/>
          </a:bodyPr>
          <a:lstStyle/>
          <a:p>
            <a:pPr marL="194310">
              <a:lnSpc>
                <a:spcPct val="100000"/>
              </a:lnSpc>
              <a:spcBef>
                <a:spcPts val="130"/>
              </a:spcBef>
            </a:pPr>
            <a:r>
              <a:rPr lang="en-US" sz="4800" spc="-10" dirty="0">
                <a:solidFill>
                  <a:schemeClr val="bg1"/>
                </a:solidFill>
              </a:rPr>
              <a:t>     </a:t>
            </a:r>
            <a:r>
              <a:rPr sz="4800" u="sng" spc="-10" dirty="0">
                <a:solidFill>
                  <a:schemeClr val="tx1">
                    <a:lumMod val="95000"/>
                    <a:lumOff val="5000"/>
                  </a:schemeClr>
                </a:solidFill>
              </a:rPr>
              <a:t>AGENDA</a:t>
            </a:r>
            <a:br>
              <a:rPr lang="en-US" sz="4800" u="sng" spc="-10" dirty="0">
                <a:solidFill>
                  <a:srgbClr val="FF0000"/>
                </a:solidFill>
              </a:rPr>
            </a:br>
            <a:endParaRPr sz="2800" i="1" dirty="0">
              <a:solidFill>
                <a:srgbClr val="FF0000"/>
              </a:solidFill>
            </a:endParaRPr>
          </a:p>
        </p:txBody>
      </p:sp>
      <p:sp>
        <p:nvSpPr>
          <p:cNvPr id="21" name="object 21"/>
          <p:cNvSpPr txBox="1">
            <a:spLocks noGrp="1"/>
          </p:cNvSpPr>
          <p:nvPr>
            <p:ph type="sldNum" sz="quarter" idx="12"/>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3</a:t>
            </a:fld>
            <a:endParaRPr spc="-50" dirty="0"/>
          </a:p>
        </p:txBody>
      </p:sp>
      <p:sp>
        <p:nvSpPr>
          <p:cNvPr id="22" name="TextBox 21">
            <a:extLst>
              <a:ext uri="{FF2B5EF4-FFF2-40B4-BE49-F238E27FC236}">
                <a16:creationId xmlns:a16="http://schemas.microsoft.com/office/drawing/2014/main" id="{97216530-0089-E5FA-BB1E-37EB264F240E}"/>
              </a:ext>
            </a:extLst>
          </p:cNvPr>
          <p:cNvSpPr txBox="1"/>
          <p:nvPr/>
        </p:nvSpPr>
        <p:spPr>
          <a:xfrm>
            <a:off x="2366018" y="2243148"/>
            <a:ext cx="8991590"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What is a Keylogger </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 statements of Keylogger</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Overview of the Project</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Who are the end users</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Solution for the keylogger or the security</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Value Proposition</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Knowing about modelling approach</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Finally the Result of the project is explained</a:t>
            </a: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A79C-FF7D-A649-A840-FFACEBE9AF84}"/>
              </a:ext>
            </a:extLst>
          </p:cNvPr>
          <p:cNvSpPr>
            <a:spLocks noGrp="1"/>
          </p:cNvSpPr>
          <p:nvPr>
            <p:ph type="title"/>
          </p:nvPr>
        </p:nvSpPr>
        <p:spPr>
          <a:xfrm>
            <a:off x="838202" y="304800"/>
            <a:ext cx="9905998" cy="1478570"/>
          </a:xfrm>
        </p:spPr>
        <p:txBody>
          <a:bodyPr/>
          <a:lstStyle/>
          <a:p>
            <a:r>
              <a:rPr lang="en-US" u="sng" dirty="0">
                <a:solidFill>
                  <a:schemeClr val="tx1">
                    <a:lumMod val="95000"/>
                    <a:lumOff val="5000"/>
                  </a:schemeClr>
                </a:solidFill>
                <a:latin typeface="Times New Roman" panose="02020603050405020304" pitchFamily="18" charset="0"/>
                <a:cs typeface="Times New Roman" panose="02020603050405020304" pitchFamily="18" charset="0"/>
              </a:rPr>
              <a:t>keylogger</a:t>
            </a:r>
            <a:endParaRPr lang="en-IN"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F3BC1A-3E26-1532-C01A-424CED0738D7}"/>
              </a:ext>
            </a:extLst>
          </p:cNvPr>
          <p:cNvSpPr txBox="1"/>
          <p:nvPr/>
        </p:nvSpPr>
        <p:spPr>
          <a:xfrm>
            <a:off x="1015287" y="1136064"/>
            <a:ext cx="9728913" cy="4955203"/>
          </a:xfrm>
          <a:prstGeom prst="rect">
            <a:avLst/>
          </a:prstGeom>
          <a:noFill/>
        </p:spPr>
        <p:txBody>
          <a:bodyPr wrap="square" rtlCol="0">
            <a:spAutoFit/>
          </a:bodyPr>
          <a:lstStyle/>
          <a:p>
            <a:r>
              <a:rPr lang="en-US" dirty="0">
                <a:solidFill>
                  <a:srgbClr val="FF0000"/>
                </a:solidFill>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 keylogger is a program or tool designed to monitored and keep a tab on the “keystrokes” made on a user’s keyboard . This enables in compromising sensitive data like bank details, passwords, etc. This can serve both legitimate and malicious purpose. </a:t>
            </a:r>
          </a:p>
          <a:p>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Types Of Keyloggers:</a:t>
            </a:r>
          </a:p>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API-Based keyloggers :They use API’s for keeping log of the keystrokes.</a:t>
            </a:r>
          </a:p>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From Grabbing-Based Keylogger :They intercept form-based information.</a:t>
            </a:r>
          </a:p>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Kernal-Based keylogger :They hide in system applications and are hard to defect.</a:t>
            </a:r>
          </a:p>
          <a:p>
            <a:pPr marL="457200"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Hardware keylogger :As name suggests, they are embedded into the keyboard for keylogging.</a:t>
            </a:r>
          </a:p>
          <a:p>
            <a:pPr marL="342900" indent="-342900">
              <a:buFont typeface="Arial" panose="020B0604020202020204" pitchFamily="34" charset="0"/>
              <a:buChar char="•"/>
            </a:pPr>
            <a:endParaRPr lang="en-IN" sz="2400" dirty="0">
              <a:solidFill>
                <a:schemeClr val="bg1"/>
              </a:solidFill>
            </a:endParaRPr>
          </a:p>
        </p:txBody>
      </p:sp>
    </p:spTree>
    <p:extLst>
      <p:ext uri="{BB962C8B-B14F-4D97-AF65-F5344CB8AC3E}">
        <p14:creationId xmlns:p14="http://schemas.microsoft.com/office/powerpoint/2010/main" val="277468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6011"/>
            <a:ext cx="2761615" cy="3256279"/>
            <a:chOff x="7991856" y="2936011"/>
            <a:chExt cx="2761615" cy="3256279"/>
          </a:xfrm>
        </p:grpSpPr>
        <p:sp>
          <p:nvSpPr>
            <p:cNvPr id="4" name="object 4"/>
            <p:cNvSpPr/>
            <p:nvPr/>
          </p:nvSpPr>
          <p:spPr>
            <a:xfrm>
              <a:off x="9354312" y="5899366"/>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6011"/>
              <a:ext cx="2761488" cy="3256026"/>
            </a:xfrm>
            <a:prstGeom prst="rect">
              <a:avLst/>
            </a:prstGeom>
          </p:spPr>
        </p:pic>
      </p:grpSp>
      <p:sp>
        <p:nvSpPr>
          <p:cNvPr id="6" name="object 6"/>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1242173" y="983260"/>
            <a:ext cx="5633085" cy="566822"/>
          </a:xfrm>
          <a:prstGeom prst="rect">
            <a:avLst/>
          </a:prstGeom>
        </p:spPr>
        <p:txBody>
          <a:bodyPr vert="horz" wrap="square" lIns="0" tIns="12700" rIns="0" bIns="0" rtlCol="0">
            <a:spAutoFit/>
          </a:bodyPr>
          <a:lstStyle/>
          <a:p>
            <a:pPr marL="12700">
              <a:lnSpc>
                <a:spcPct val="100000"/>
              </a:lnSpc>
              <a:spcBef>
                <a:spcPts val="100"/>
              </a:spcBef>
              <a:tabLst>
                <a:tab pos="2729865" algn="l"/>
              </a:tabLst>
            </a:pPr>
            <a:r>
              <a:rPr u="sng" spc="-10" dirty="0">
                <a:solidFill>
                  <a:schemeClr val="tx1">
                    <a:lumMod val="95000"/>
                    <a:lumOff val="5000"/>
                  </a:schemeClr>
                </a:solidFill>
                <a:latin typeface="Times New Roman" panose="02020603050405020304" pitchFamily="18" charset="0"/>
                <a:cs typeface="Times New Roman" panose="02020603050405020304" pitchFamily="18" charset="0"/>
              </a:rPr>
              <a:t>PROB</a:t>
            </a:r>
            <a:r>
              <a:rPr lang="en-US" u="sng" spc="-10" dirty="0">
                <a:solidFill>
                  <a:schemeClr val="tx1">
                    <a:lumMod val="95000"/>
                    <a:lumOff val="5000"/>
                  </a:schemeClr>
                </a:solidFill>
                <a:latin typeface="Times New Roman" panose="02020603050405020304" pitchFamily="18" charset="0"/>
                <a:cs typeface="Times New Roman" panose="02020603050405020304" pitchFamily="18" charset="0"/>
              </a:rPr>
              <a:t>LEM  </a:t>
            </a:r>
            <a:r>
              <a:rPr u="sng" spc="-85" dirty="0">
                <a:solidFill>
                  <a:schemeClr val="tx1">
                    <a:lumMod val="95000"/>
                    <a:lumOff val="5000"/>
                  </a:schemeClr>
                </a:solidFill>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12"/>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5</a:t>
            </a:fld>
            <a:endParaRPr spc="-50" dirty="0"/>
          </a:p>
        </p:txBody>
      </p:sp>
      <p:pic>
        <p:nvPicPr>
          <p:cNvPr id="8" name="object 8"/>
          <p:cNvPicPr/>
          <p:nvPr/>
        </p:nvPicPr>
        <p:blipFill>
          <a:blip r:embed="rId3" cstate="print"/>
          <a:stretch>
            <a:fillRect/>
          </a:stretch>
        </p:blipFill>
        <p:spPr>
          <a:xfrm>
            <a:off x="1665671" y="6466420"/>
            <a:ext cx="76078" cy="178861"/>
          </a:xfrm>
          <a:prstGeom prst="rect">
            <a:avLst/>
          </a:prstGeom>
        </p:spPr>
      </p:pic>
      <p:sp>
        <p:nvSpPr>
          <p:cNvPr id="9" name="object 9"/>
          <p:cNvSpPr txBox="1"/>
          <p:nvPr/>
        </p:nvSpPr>
        <p:spPr>
          <a:xfrm>
            <a:off x="736473" y="6486038"/>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315"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2" name="TextBox 11">
            <a:extLst>
              <a:ext uri="{FF2B5EF4-FFF2-40B4-BE49-F238E27FC236}">
                <a16:creationId xmlns:a16="http://schemas.microsoft.com/office/drawing/2014/main" id="{63B6EF47-0D5C-5DFE-124B-34E7E850002F}"/>
              </a:ext>
            </a:extLst>
          </p:cNvPr>
          <p:cNvSpPr txBox="1"/>
          <p:nvPr/>
        </p:nvSpPr>
        <p:spPr>
          <a:xfrm>
            <a:off x="838200" y="2305615"/>
            <a:ext cx="7255384" cy="3416320"/>
          </a:xfrm>
          <a:prstGeom prst="rect">
            <a:avLst/>
          </a:prstGeom>
          <a:noFill/>
        </p:spPr>
        <p:txBody>
          <a:bodyPr wrap="square" rtlCol="0">
            <a:spAutoFit/>
          </a:bodyPr>
          <a:lstStyle/>
          <a:p>
            <a:pPr algn="just"/>
            <a:r>
              <a:rPr lang="en-US" sz="2400" dirty="0">
                <a:solidFill>
                  <a:schemeClr val="bg1"/>
                </a:solidFill>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Keylogger pose a significant security threat by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clandenstinly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capturing and transmitting sensitive information, such as passwords and financial details, without the user’s knowledge. This unauthorized data collection can lead to severe consequences including identity theft, financial loss ,privacy invasion, security breach and compromised privacy. Effective detection and prevention measures are essential to mitigate the risks associated with keylogger attacks.  </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9368" y="2652483"/>
            <a:ext cx="3529965" cy="3804920"/>
            <a:chOff x="8659368" y="2652483"/>
            <a:chExt cx="3529965" cy="3804920"/>
          </a:xfrm>
        </p:grpSpPr>
        <p:sp>
          <p:nvSpPr>
            <p:cNvPr id="4" name="object 4"/>
            <p:cNvSpPr/>
            <p:nvPr/>
          </p:nvSpPr>
          <p:spPr>
            <a:xfrm>
              <a:off x="9354312"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9368" y="2652483"/>
              <a:ext cx="3529583" cy="3804792"/>
            </a:xfrm>
            <a:prstGeom prst="rect">
              <a:avLst/>
            </a:prstGeom>
          </p:spPr>
        </p:pic>
      </p:grpSp>
      <p:sp>
        <p:nvSpPr>
          <p:cNvPr id="6" name="object 6"/>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609600" y="869758"/>
            <a:ext cx="6553199" cy="567463"/>
          </a:xfrm>
          <a:prstGeom prst="rect">
            <a:avLst/>
          </a:prstGeom>
        </p:spPr>
        <p:txBody>
          <a:bodyPr vert="horz" wrap="square" lIns="0" tIns="13335" rIns="0" bIns="0" rtlCol="0">
            <a:spAutoFit/>
          </a:bodyPr>
          <a:lstStyle/>
          <a:p>
            <a:pPr marL="12700">
              <a:lnSpc>
                <a:spcPct val="100000"/>
              </a:lnSpc>
              <a:spcBef>
                <a:spcPts val="105"/>
              </a:spcBef>
              <a:tabLst>
                <a:tab pos="2647950" algn="l"/>
              </a:tabLst>
            </a:pPr>
            <a:r>
              <a:rPr u="sng" spc="-10" dirty="0">
                <a:solidFill>
                  <a:schemeClr val="tx1">
                    <a:lumMod val="95000"/>
                    <a:lumOff val="5000"/>
                  </a:schemeClr>
                </a:solidFill>
              </a:rPr>
              <a:t>PROJECT</a:t>
            </a:r>
            <a:r>
              <a:rPr lang="en-US" u="sng" spc="-10" dirty="0">
                <a:solidFill>
                  <a:schemeClr val="tx1">
                    <a:lumMod val="95000"/>
                    <a:lumOff val="5000"/>
                  </a:schemeClr>
                </a:solidFill>
              </a:rPr>
              <a:t>  </a:t>
            </a:r>
            <a:r>
              <a:rPr u="sng" spc="-10" dirty="0">
                <a:solidFill>
                  <a:schemeClr val="tx1">
                    <a:lumMod val="95000"/>
                    <a:lumOff val="5000"/>
                  </a:schemeClr>
                </a:solidFill>
              </a:rPr>
              <a:t>OVERVIEW</a:t>
            </a:r>
          </a:p>
        </p:txBody>
      </p:sp>
      <p:sp>
        <p:nvSpPr>
          <p:cNvPr id="10" name="object 10"/>
          <p:cNvSpPr txBox="1">
            <a:spLocks noGrp="1"/>
          </p:cNvSpPr>
          <p:nvPr>
            <p:ph type="sldNum" sz="quarter" idx="12"/>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6</a:t>
            </a:fld>
            <a:endParaRPr spc="-50" dirty="0"/>
          </a:p>
        </p:txBody>
      </p:sp>
      <p:pic>
        <p:nvPicPr>
          <p:cNvPr id="8" name="object 8"/>
          <p:cNvPicPr/>
          <p:nvPr/>
        </p:nvPicPr>
        <p:blipFill>
          <a:blip r:embed="rId3" cstate="print"/>
          <a:stretch>
            <a:fillRect/>
          </a:stretch>
        </p:blipFill>
        <p:spPr>
          <a:xfrm>
            <a:off x="1665671" y="6466420"/>
            <a:ext cx="76078" cy="178861"/>
          </a:xfrm>
          <a:prstGeom prst="rect">
            <a:avLst/>
          </a:prstGeom>
        </p:spPr>
      </p:pic>
      <p:sp>
        <p:nvSpPr>
          <p:cNvPr id="9" name="object 9"/>
          <p:cNvSpPr txBox="1"/>
          <p:nvPr/>
        </p:nvSpPr>
        <p:spPr>
          <a:xfrm>
            <a:off x="736473" y="6486038"/>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315"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1" name="TextBox 10">
            <a:extLst>
              <a:ext uri="{FF2B5EF4-FFF2-40B4-BE49-F238E27FC236}">
                <a16:creationId xmlns:a16="http://schemas.microsoft.com/office/drawing/2014/main" id="{F04610D3-8819-E4AC-D9AC-7B3093D42AE3}"/>
              </a:ext>
            </a:extLst>
          </p:cNvPr>
          <p:cNvSpPr txBox="1"/>
          <p:nvPr/>
        </p:nvSpPr>
        <p:spPr>
          <a:xfrm>
            <a:off x="1043000" y="2418518"/>
            <a:ext cx="8398307"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Brief explanation of the keylogger and security scope and its objectives.</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problem statements when we come across keylogger.</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end users who get the keylogger effect.</a:t>
            </a:r>
          </a:p>
          <a:p>
            <a:pPr marL="285750" indent="-28575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Prevention and detection for the effects we gone through in the keylogger.</a:t>
            </a:r>
          </a:p>
          <a:p>
            <a:pPr marL="285750" indent="-285750">
              <a:buFont typeface="Arial" panose="020B0604020202020204" pitchFamily="34" charset="0"/>
              <a:buChar char="•"/>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24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4" name="object 4"/>
          <p:cNvSpPr/>
          <p:nvPr/>
        </p:nvSpPr>
        <p:spPr>
          <a:xfrm>
            <a:off x="9354311"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533400" y="10446"/>
            <a:ext cx="9905998" cy="1093812"/>
          </a:xfrm>
          <a:prstGeom prst="rect">
            <a:avLst/>
          </a:prstGeom>
        </p:spPr>
        <p:txBody>
          <a:bodyPr vert="horz" wrap="square" lIns="0" tIns="534594" rIns="0" bIns="0" rtlCol="0">
            <a:spAutoFit/>
          </a:bodyPr>
          <a:lstStyle/>
          <a:p>
            <a:pPr marL="153670">
              <a:lnSpc>
                <a:spcPct val="100000"/>
              </a:lnSpc>
              <a:spcBef>
                <a:spcPts val="120"/>
              </a:spcBef>
            </a:pPr>
            <a:r>
              <a:rPr u="sng" dirty="0">
                <a:solidFill>
                  <a:schemeClr val="tx1">
                    <a:lumMod val="95000"/>
                    <a:lumOff val="5000"/>
                  </a:schemeClr>
                </a:solidFill>
                <a:latin typeface="Times New Roman" panose="02020603050405020304" pitchFamily="18" charset="0"/>
                <a:cs typeface="Times New Roman" panose="02020603050405020304" pitchFamily="18" charset="0"/>
              </a:rPr>
              <a:t>WHO</a:t>
            </a:r>
            <a:r>
              <a:rPr u="sng" spc="-165"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ARE</a:t>
            </a:r>
            <a:r>
              <a:rPr u="sng" spc="45"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THE</a:t>
            </a:r>
            <a:r>
              <a:rPr u="sng" spc="-25"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END</a:t>
            </a:r>
            <a:r>
              <a:rPr u="sng" spc="100" dirty="0">
                <a:solidFill>
                  <a:schemeClr val="tx1">
                    <a:lumMod val="95000"/>
                    <a:lumOff val="5000"/>
                  </a:schemeClr>
                </a:solidFill>
                <a:latin typeface="Times New Roman" panose="02020603050405020304" pitchFamily="18" charset="0"/>
                <a:cs typeface="Times New Roman" panose="02020603050405020304" pitchFamily="18" charset="0"/>
              </a:rPr>
              <a:t> </a:t>
            </a:r>
            <a:r>
              <a:rPr u="sng" spc="-10" dirty="0">
                <a:solidFill>
                  <a:schemeClr val="tx1">
                    <a:lumMod val="95000"/>
                    <a:lumOff val="5000"/>
                  </a:schemeClr>
                </a:solidFill>
                <a:latin typeface="Times New Roman" panose="02020603050405020304" pitchFamily="18" charset="0"/>
                <a:cs typeface="Times New Roman" panose="02020603050405020304" pitchFamily="18" charset="0"/>
              </a:rPr>
              <a:t>USERS</a:t>
            </a:r>
            <a:r>
              <a:rPr spc="-10" dirty="0">
                <a:solidFill>
                  <a:schemeClr val="tx1">
                    <a:lumMod val="95000"/>
                    <a:lumOff val="5000"/>
                  </a:schemeClr>
                </a:solidFill>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7</a:t>
            </a:fld>
            <a:endParaRPr spc="-50" dirty="0"/>
          </a:p>
        </p:txBody>
      </p:sp>
      <p:pic>
        <p:nvPicPr>
          <p:cNvPr id="6" name="object 6"/>
          <p:cNvPicPr/>
          <p:nvPr/>
        </p:nvPicPr>
        <p:blipFill>
          <a:blip r:embed="rId2" cstate="print"/>
          <a:stretch>
            <a:fillRect/>
          </a:stretch>
        </p:blipFill>
        <p:spPr>
          <a:xfrm>
            <a:off x="722376" y="6173736"/>
            <a:ext cx="2185416" cy="484759"/>
          </a:xfrm>
          <a:prstGeom prst="rect">
            <a:avLst/>
          </a:prstGeom>
        </p:spPr>
      </p:pic>
      <p:sp>
        <p:nvSpPr>
          <p:cNvPr id="7" name="object 7"/>
          <p:cNvSpPr txBox="1"/>
          <p:nvPr/>
        </p:nvSpPr>
        <p:spPr>
          <a:xfrm>
            <a:off x="736473" y="6486038"/>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315"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9" name="TextBox 8">
            <a:extLst>
              <a:ext uri="{FF2B5EF4-FFF2-40B4-BE49-F238E27FC236}">
                <a16:creationId xmlns:a16="http://schemas.microsoft.com/office/drawing/2014/main" id="{ED450ABE-CCCB-396E-1727-300ACA6B2ED1}"/>
              </a:ext>
            </a:extLst>
          </p:cNvPr>
          <p:cNvSpPr txBox="1"/>
          <p:nvPr/>
        </p:nvSpPr>
        <p:spPr>
          <a:xfrm>
            <a:off x="554421" y="1865229"/>
            <a:ext cx="9067800" cy="4216539"/>
          </a:xfrm>
          <a:prstGeom prst="rect">
            <a:avLst/>
          </a:prstGeom>
          <a:noFill/>
        </p:spPr>
        <p:txBody>
          <a:bodyPr wrap="square" rtlCol="0">
            <a:spAutoFit/>
          </a:bodyPr>
          <a:lstStyle/>
          <a:p>
            <a:r>
              <a:rPr lang="en-US" sz="2400" dirty="0"/>
              <a:t>The end users of keyloggers can be broadly categorized into two groups:</a:t>
            </a:r>
          </a:p>
          <a:p>
            <a:pPr marL="342900" indent="-342900">
              <a:buAutoNum type="arabicPeriod"/>
            </a:pPr>
            <a:r>
              <a:rPr lang="en-US" sz="2000" dirty="0">
                <a:latin typeface="Times New Roman" panose="02020603050405020304" pitchFamily="18" charset="0"/>
                <a:cs typeface="Times New Roman" panose="02020603050405020304" pitchFamily="18" charset="0"/>
              </a:rPr>
              <a:t>*Legitimate Users*:  </a:t>
            </a:r>
          </a:p>
          <a:p>
            <a:r>
              <a:rPr lang="en-US" sz="2000" dirty="0">
                <a:latin typeface="Times New Roman" panose="02020603050405020304" pitchFamily="18" charset="0"/>
                <a:cs typeface="Times New Roman" panose="02020603050405020304" pitchFamily="18" charset="0"/>
              </a:rPr>
              <a:t>       - Parents : To monitor and ensure the safety of their children’s online  activities.  </a:t>
            </a:r>
          </a:p>
          <a:p>
            <a:r>
              <a:rPr lang="en-US" sz="2000" dirty="0">
                <a:latin typeface="Times New Roman" panose="02020603050405020304" pitchFamily="18" charset="0"/>
                <a:cs typeface="Times New Roman" panose="02020603050405020304" pitchFamily="18" charset="0"/>
              </a:rPr>
              <a:t>       - Employers : To supervise and ensure employees are using work computers for </a:t>
            </a:r>
          </a:p>
          <a:p>
            <a:r>
              <a:rPr lang="en-US" sz="2000" dirty="0">
                <a:latin typeface="Times New Roman" panose="02020603050405020304" pitchFamily="18" charset="0"/>
                <a:cs typeface="Times New Roman" panose="02020603050405020304" pitchFamily="18" charset="0"/>
              </a:rPr>
              <a:t>                             intended business purpose.  </a:t>
            </a:r>
          </a:p>
          <a:p>
            <a:r>
              <a:rPr lang="en-US" sz="2000" dirty="0">
                <a:latin typeface="Times New Roman" panose="02020603050405020304" pitchFamily="18" charset="0"/>
                <a:cs typeface="Times New Roman" panose="02020603050405020304" pitchFamily="18" charset="0"/>
              </a:rPr>
              <a:t>       - Individuals : For personal use to track productivity or recover lost data.</a:t>
            </a:r>
          </a:p>
          <a:p>
            <a:endParaRPr lang="en-US" sz="2000" dirty="0">
              <a:latin typeface="Times New Roman" panose="02020603050405020304" pitchFamily="18" charset="0"/>
              <a:cs typeface="Times New Roman" panose="02020603050405020304" pitchFamily="18" charset="0"/>
            </a:endParaRPr>
          </a:p>
          <a:p>
            <a:pPr marL="342900" indent="-342900">
              <a:buAutoNum type="arabicPeriod" startAt="2"/>
            </a:pPr>
            <a:r>
              <a:rPr lang="en-US" sz="2000" dirty="0">
                <a:latin typeface="Times New Roman" panose="02020603050405020304" pitchFamily="18" charset="0"/>
                <a:cs typeface="Times New Roman" panose="02020603050405020304" pitchFamily="18" charset="0"/>
              </a:rPr>
              <a:t>*Malicious Users*: </a:t>
            </a:r>
          </a:p>
          <a:p>
            <a:r>
              <a:rPr lang="en-US" sz="2000" dirty="0">
                <a:latin typeface="Times New Roman" panose="02020603050405020304" pitchFamily="18" charset="0"/>
                <a:cs typeface="Times New Roman" panose="02020603050405020304" pitchFamily="18" charset="0"/>
              </a:rPr>
              <a:t>       - Cybercriminals : To steal sensitive information such as passwords, financial      </a:t>
            </a:r>
          </a:p>
          <a:p>
            <a:r>
              <a:rPr lang="en-US" sz="2000" dirty="0">
                <a:latin typeface="Times New Roman" panose="02020603050405020304" pitchFamily="18" charset="0"/>
                <a:cs typeface="Times New Roman" panose="02020603050405020304" pitchFamily="18" charset="0"/>
              </a:rPr>
              <a:t>                                    details and personal data for fraudulent activities.   </a:t>
            </a:r>
          </a:p>
          <a:p>
            <a:r>
              <a:rPr lang="en-US" sz="2000" dirty="0">
                <a:latin typeface="Times New Roman" panose="02020603050405020304" pitchFamily="18" charset="0"/>
                <a:cs typeface="Times New Roman" panose="02020603050405020304" pitchFamily="18" charset="0"/>
              </a:rPr>
              <a:t>       - Hackers : To gain unauthorized access to systems and networks.  </a:t>
            </a:r>
          </a:p>
          <a:p>
            <a:r>
              <a:rPr lang="en-US" sz="2000" dirty="0">
                <a:latin typeface="Times New Roman" panose="02020603050405020304" pitchFamily="18" charset="0"/>
                <a:cs typeface="Times New Roman" panose="02020603050405020304" pitchFamily="18" charset="0"/>
              </a:rPr>
              <a:t>       - Spies : For corporate espionage or intelligence gathering.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11511" y="4343399"/>
            <a:ext cx="2327274" cy="2450969"/>
          </a:xfrm>
          <a:prstGeom prst="rect">
            <a:avLst/>
          </a:prstGeom>
        </p:spPr>
      </p:pic>
      <p:sp>
        <p:nvSpPr>
          <p:cNvPr id="3" name="object 3"/>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5" name="object 5"/>
          <p:cNvSpPr/>
          <p:nvPr/>
        </p:nvSpPr>
        <p:spPr>
          <a:xfrm>
            <a:off x="9354311"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228600" y="124039"/>
            <a:ext cx="11241089" cy="1054570"/>
          </a:xfrm>
          <a:prstGeom prst="rect">
            <a:avLst/>
          </a:prstGeom>
        </p:spPr>
        <p:txBody>
          <a:bodyPr vert="horz" wrap="square" lIns="0" tIns="495731" rIns="0" bIns="0" rtlCol="0">
            <a:spAutoFit/>
          </a:bodyPr>
          <a:lstStyle/>
          <a:p>
            <a:pPr marL="12700">
              <a:lnSpc>
                <a:spcPct val="100000"/>
              </a:lnSpc>
              <a:spcBef>
                <a:spcPts val="105"/>
              </a:spcBef>
            </a:pPr>
            <a:r>
              <a:rPr sz="3600" u="sng" dirty="0">
                <a:solidFill>
                  <a:schemeClr val="tx1">
                    <a:lumMod val="95000"/>
                    <a:lumOff val="5000"/>
                  </a:schemeClr>
                </a:solidFill>
                <a:latin typeface="Times New Roman" panose="02020603050405020304" pitchFamily="18" charset="0"/>
                <a:cs typeface="Times New Roman" panose="02020603050405020304" pitchFamily="18" charset="0"/>
              </a:rPr>
              <a:t>YOUR </a:t>
            </a:r>
            <a:r>
              <a:rPr sz="3600" u="sng" spc="-10" dirty="0">
                <a:solidFill>
                  <a:schemeClr val="tx1">
                    <a:lumMod val="95000"/>
                    <a:lumOff val="5000"/>
                  </a:schemeClr>
                </a:solidFill>
                <a:latin typeface="Times New Roman" panose="02020603050405020304" pitchFamily="18" charset="0"/>
                <a:cs typeface="Times New Roman" panose="02020603050405020304" pitchFamily="18" charset="0"/>
              </a:rPr>
              <a:t>SOLUTION</a:t>
            </a:r>
            <a:r>
              <a:rPr sz="3600" u="sng" spc="-395" dirty="0">
                <a:solidFill>
                  <a:schemeClr val="tx1">
                    <a:lumMod val="95000"/>
                    <a:lumOff val="5000"/>
                  </a:schemeClr>
                </a:solidFill>
                <a:latin typeface="Times New Roman" panose="02020603050405020304" pitchFamily="18" charset="0"/>
                <a:cs typeface="Times New Roman" panose="02020603050405020304" pitchFamily="18" charset="0"/>
              </a:rPr>
              <a:t> </a:t>
            </a:r>
            <a:r>
              <a:rPr sz="3600" u="sng" dirty="0">
                <a:solidFill>
                  <a:schemeClr val="tx1">
                    <a:lumMod val="95000"/>
                    <a:lumOff val="5000"/>
                  </a:schemeClr>
                </a:solidFill>
                <a:latin typeface="Times New Roman" panose="02020603050405020304" pitchFamily="18" charset="0"/>
                <a:cs typeface="Times New Roman" panose="02020603050405020304" pitchFamily="18" charset="0"/>
              </a:rPr>
              <a:t>AND</a:t>
            </a:r>
            <a:r>
              <a:rPr sz="3600" u="sng" spc="40" dirty="0">
                <a:solidFill>
                  <a:schemeClr val="tx1">
                    <a:lumMod val="95000"/>
                    <a:lumOff val="5000"/>
                  </a:schemeClr>
                </a:solidFill>
                <a:latin typeface="Times New Roman" panose="02020603050405020304" pitchFamily="18" charset="0"/>
                <a:cs typeface="Times New Roman" panose="02020603050405020304" pitchFamily="18" charset="0"/>
              </a:rPr>
              <a:t> </a:t>
            </a:r>
            <a:r>
              <a:rPr sz="3600" u="sng" dirty="0">
                <a:solidFill>
                  <a:schemeClr val="tx1">
                    <a:lumMod val="95000"/>
                    <a:lumOff val="5000"/>
                  </a:schemeClr>
                </a:solidFill>
                <a:latin typeface="Times New Roman" panose="02020603050405020304" pitchFamily="18" charset="0"/>
                <a:cs typeface="Times New Roman" panose="02020603050405020304" pitchFamily="18" charset="0"/>
              </a:rPr>
              <a:t>ITS</a:t>
            </a:r>
            <a:r>
              <a:rPr sz="3600" u="sng" spc="-60" dirty="0">
                <a:solidFill>
                  <a:schemeClr val="tx1">
                    <a:lumMod val="95000"/>
                    <a:lumOff val="5000"/>
                  </a:schemeClr>
                </a:solidFill>
                <a:latin typeface="Times New Roman" panose="02020603050405020304" pitchFamily="18" charset="0"/>
                <a:cs typeface="Times New Roman" panose="02020603050405020304" pitchFamily="18" charset="0"/>
              </a:rPr>
              <a:t> </a:t>
            </a:r>
            <a:r>
              <a:rPr sz="3600" u="sng" spc="-40" dirty="0">
                <a:solidFill>
                  <a:schemeClr val="tx1">
                    <a:lumMod val="95000"/>
                    <a:lumOff val="5000"/>
                  </a:schemeClr>
                </a:solidFill>
                <a:latin typeface="Times New Roman" panose="02020603050405020304" pitchFamily="18" charset="0"/>
                <a:cs typeface="Times New Roman" panose="02020603050405020304" pitchFamily="18" charset="0"/>
              </a:rPr>
              <a:t>VALU</a:t>
            </a:r>
            <a:r>
              <a:rPr lang="en-IN" sz="3600" u="sng" spc="-40" dirty="0">
                <a:solidFill>
                  <a:schemeClr val="tx1">
                    <a:lumMod val="95000"/>
                    <a:lumOff val="5000"/>
                  </a:schemeClr>
                </a:solidFill>
                <a:latin typeface="Times New Roman" panose="02020603050405020304" pitchFamily="18" charset="0"/>
                <a:cs typeface="Times New Roman" panose="02020603050405020304" pitchFamily="18" charset="0"/>
              </a:rPr>
              <a:t>E </a:t>
            </a:r>
            <a:r>
              <a:rPr sz="3600" u="sng" spc="-10" dirty="0">
                <a:solidFill>
                  <a:schemeClr val="tx1">
                    <a:lumMod val="95000"/>
                    <a:lumOff val="5000"/>
                  </a:schemeClr>
                </a:solidFill>
                <a:latin typeface="Times New Roman" panose="02020603050405020304" pitchFamily="18" charset="0"/>
                <a:cs typeface="Times New Roman" panose="02020603050405020304" pitchFamily="18" charset="0"/>
              </a:rPr>
              <a:t>PROPOSITION</a:t>
            </a:r>
            <a:endParaRPr sz="3600"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8255" rIns="0" bIns="0" rtlCol="0">
            <a:spAutoFit/>
          </a:bodyPr>
          <a:lstStyle/>
          <a:p>
            <a:pPr marL="113664">
              <a:lnSpc>
                <a:spcPct val="100000"/>
              </a:lnSpc>
              <a:spcBef>
                <a:spcPts val="65"/>
              </a:spcBef>
            </a:pPr>
            <a:fld id="{81D60167-4931-47E6-BA6A-407CBD079E47}" type="slidenum">
              <a:rPr spc="-50" dirty="0"/>
              <a:t>8</a:t>
            </a:fld>
            <a:endParaRPr spc="-50" dirty="0"/>
          </a:p>
        </p:txBody>
      </p:sp>
      <p:pic>
        <p:nvPicPr>
          <p:cNvPr id="7" name="object 7"/>
          <p:cNvPicPr/>
          <p:nvPr/>
        </p:nvPicPr>
        <p:blipFill>
          <a:blip r:embed="rId3" cstate="print"/>
          <a:stretch>
            <a:fillRect/>
          </a:stretch>
        </p:blipFill>
        <p:spPr>
          <a:xfrm>
            <a:off x="1665671" y="6466420"/>
            <a:ext cx="76078" cy="178861"/>
          </a:xfrm>
          <a:prstGeom prst="rect">
            <a:avLst/>
          </a:prstGeom>
        </p:spPr>
      </p:pic>
      <p:sp>
        <p:nvSpPr>
          <p:cNvPr id="8" name="object 8"/>
          <p:cNvSpPr txBox="1"/>
          <p:nvPr/>
        </p:nvSpPr>
        <p:spPr>
          <a:xfrm>
            <a:off x="736473" y="6486038"/>
            <a:ext cx="1780539" cy="185420"/>
          </a:xfrm>
          <a:prstGeom prst="rect">
            <a:avLst/>
          </a:prstGeom>
        </p:spPr>
        <p:txBody>
          <a:bodyPr vert="horz" wrap="square" lIns="0" tIns="8255" rIns="0" bIns="0" rtlCol="0">
            <a:spAutoFit/>
          </a:bodyPr>
          <a:lstStyle/>
          <a:p>
            <a:pPr marL="12700">
              <a:lnSpc>
                <a:spcPct val="100000"/>
              </a:lnSpc>
              <a:spcBef>
                <a:spcPts val="65"/>
              </a:spcBef>
            </a:pPr>
            <a:r>
              <a:rPr sz="1050" dirty="0">
                <a:solidFill>
                  <a:srgbClr val="2C83C3"/>
                </a:solidFill>
                <a:latin typeface="Trebuchet MS"/>
                <a:cs typeface="Trebuchet MS"/>
              </a:rPr>
              <a:t>3/21/2024</a:t>
            </a:r>
            <a:r>
              <a:rPr sz="1050" spc="315"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0"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10" name="TextBox 9">
            <a:extLst>
              <a:ext uri="{FF2B5EF4-FFF2-40B4-BE49-F238E27FC236}">
                <a16:creationId xmlns:a16="http://schemas.microsoft.com/office/drawing/2014/main" id="{25446165-187C-65A3-2ED0-61CCDF2A2D12}"/>
              </a:ext>
            </a:extLst>
          </p:cNvPr>
          <p:cNvSpPr txBox="1"/>
          <p:nvPr/>
        </p:nvSpPr>
        <p:spPr>
          <a:xfrm>
            <a:off x="381000" y="2103450"/>
            <a:ext cx="9646977" cy="3908762"/>
          </a:xfrm>
          <a:prstGeom prst="rect">
            <a:avLst/>
          </a:prstGeom>
          <a:noFill/>
        </p:spPr>
        <p:txBody>
          <a:bodyPr wrap="square" rtlCol="0">
            <a:spAutoFit/>
          </a:bodyPr>
          <a:lstStyle/>
          <a:p>
            <a:r>
              <a:rPr lang="en-US" sz="2400" dirty="0"/>
              <a:t>The solution and value proposition of keyloggers vary based on the user's intent:</a:t>
            </a:r>
          </a:p>
          <a:p>
            <a:pPr marL="342900" indent="-342900">
              <a:buAutoNum type="arabicPeriod"/>
            </a:pPr>
            <a:r>
              <a:rPr lang="en-US" sz="2000" dirty="0">
                <a:latin typeface="Times New Roman" panose="02020603050405020304" pitchFamily="18" charset="0"/>
                <a:cs typeface="Times New Roman" panose="02020603050405020304" pitchFamily="18" charset="0"/>
              </a:rPr>
              <a:t>*Legitimate Use*:    </a:t>
            </a:r>
          </a:p>
          <a:p>
            <a:r>
              <a:rPr lang="en-US" sz="2000" dirty="0">
                <a:latin typeface="Times New Roman" panose="02020603050405020304" pitchFamily="18" charset="0"/>
                <a:cs typeface="Times New Roman" panose="02020603050405020304" pitchFamily="18" charset="0"/>
              </a:rPr>
              <a:t>       - Solution : Provides monitoring capabilities for parents, employers, and  individual</a:t>
            </a:r>
          </a:p>
          <a:p>
            <a:r>
              <a:rPr lang="en-US" sz="2000" dirty="0">
                <a:latin typeface="Times New Roman" panose="02020603050405020304" pitchFamily="18" charset="0"/>
                <a:cs typeface="Times New Roman" panose="02020603050405020304" pitchFamily="18" charset="0"/>
              </a:rPr>
              <a:t>                             to track keyboard activity.  </a:t>
            </a:r>
          </a:p>
          <a:p>
            <a:r>
              <a:rPr lang="en-US" sz="2000" dirty="0">
                <a:latin typeface="Times New Roman" panose="02020603050405020304" pitchFamily="18" charset="0"/>
                <a:cs typeface="Times New Roman" panose="02020603050405020304" pitchFamily="18" charset="0"/>
              </a:rPr>
              <a:t>       - Value Proposition : Offers insight into online behavior, productivity, and potential </a:t>
            </a:r>
          </a:p>
          <a:p>
            <a:r>
              <a:rPr lang="en-US" sz="2000" dirty="0">
                <a:latin typeface="Times New Roman" panose="02020603050405020304" pitchFamily="18" charset="0"/>
                <a:cs typeface="Times New Roman" panose="02020603050405020304" pitchFamily="18" charset="0"/>
              </a:rPr>
              <a:t>                                   security threats.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*Malicious Use*:  </a:t>
            </a:r>
          </a:p>
          <a:p>
            <a:r>
              <a:rPr lang="en-US" sz="2000" dirty="0">
                <a:latin typeface="Times New Roman" panose="02020603050405020304" pitchFamily="18" charset="0"/>
                <a:cs typeface="Times New Roman" panose="02020603050405020304" pitchFamily="18" charset="0"/>
              </a:rPr>
              <a:t>        - Solution : Enables unauthorized access and data theft by capturing keystrokes.         </a:t>
            </a:r>
          </a:p>
          <a:p>
            <a:r>
              <a:rPr lang="en-US" sz="2000" dirty="0">
                <a:latin typeface="Times New Roman" panose="02020603050405020304" pitchFamily="18" charset="0"/>
                <a:cs typeface="Times New Roman" panose="02020603050405020304" pitchFamily="18" charset="0"/>
              </a:rPr>
              <a:t>        - Value Proposition : Facilitates identity theft, fraud, and espionage by gathering </a:t>
            </a:r>
          </a:p>
          <a:p>
            <a:r>
              <a:rPr lang="en-US" sz="2000" dirty="0">
                <a:latin typeface="Times New Roman" panose="02020603050405020304" pitchFamily="18" charset="0"/>
                <a:cs typeface="Times New Roman" panose="02020603050405020304" pitchFamily="18" charset="0"/>
              </a:rPr>
              <a:t>                                sensitive information surreptitiously.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957" y="6504415"/>
            <a:ext cx="1755139" cy="160020"/>
          </a:xfrm>
          <a:prstGeom prst="rect">
            <a:avLst/>
          </a:prstGeom>
        </p:spPr>
        <p:txBody>
          <a:bodyPr vert="horz" wrap="square" lIns="0" tIns="0" rIns="0" bIns="0" rtlCol="0">
            <a:spAutoFit/>
          </a:bodyPr>
          <a:lstStyle/>
          <a:p>
            <a:pPr>
              <a:lnSpc>
                <a:spcPts val="1225"/>
              </a:lnSpc>
            </a:pPr>
            <a:r>
              <a:rPr sz="1050" dirty="0">
                <a:solidFill>
                  <a:srgbClr val="2C83C3"/>
                </a:solidFill>
                <a:latin typeface="Trebuchet MS"/>
                <a:cs typeface="Trebuchet MS"/>
              </a:rPr>
              <a:t>3/21/2024</a:t>
            </a:r>
            <a:r>
              <a:rPr sz="1050" spc="310" dirty="0">
                <a:solidFill>
                  <a:srgbClr val="2C83C3"/>
                </a:solidFill>
                <a:latin typeface="Trebuchet MS"/>
                <a:cs typeface="Trebuchet MS"/>
              </a:rPr>
              <a:t>  </a:t>
            </a:r>
            <a:r>
              <a:rPr sz="1050" b="1" dirty="0">
                <a:solidFill>
                  <a:srgbClr val="2C83C3"/>
                </a:solidFill>
                <a:latin typeface="Trebuchet MS"/>
                <a:cs typeface="Trebuchet MS"/>
              </a:rPr>
              <a:t>Annual</a:t>
            </a:r>
            <a:r>
              <a:rPr sz="1050" b="1" spc="30" dirty="0">
                <a:solidFill>
                  <a:srgbClr val="2C83C3"/>
                </a:solidFill>
                <a:latin typeface="Trebuchet MS"/>
                <a:cs typeface="Trebuchet MS"/>
              </a:rPr>
              <a:t> </a:t>
            </a:r>
            <a:r>
              <a:rPr sz="1050" b="1" dirty="0">
                <a:solidFill>
                  <a:srgbClr val="2C83C3"/>
                </a:solidFill>
                <a:latin typeface="Trebuchet MS"/>
                <a:cs typeface="Trebuchet MS"/>
              </a:rPr>
              <a:t>Rev</a:t>
            </a:r>
            <a:r>
              <a:rPr sz="1050" b="1" spc="-125" dirty="0">
                <a:solidFill>
                  <a:srgbClr val="2C83C3"/>
                </a:solidFill>
                <a:latin typeface="Trebuchet MS"/>
                <a:cs typeface="Trebuchet MS"/>
              </a:rPr>
              <a:t> </a:t>
            </a:r>
            <a:r>
              <a:rPr sz="1050" b="1" spc="-25" dirty="0">
                <a:solidFill>
                  <a:srgbClr val="2C83C3"/>
                </a:solidFill>
                <a:latin typeface="Trebuchet MS"/>
                <a:cs typeface="Trebuchet MS"/>
              </a:rPr>
              <a:t>iew</a:t>
            </a:r>
            <a:endParaRPr sz="1050">
              <a:latin typeface="Trebuchet MS"/>
              <a:cs typeface="Trebuchet MS"/>
            </a:endParaRPr>
          </a:p>
        </p:txBody>
      </p:sp>
      <p:sp>
        <p:nvSpPr>
          <p:cNvPr id="3" name="object 3"/>
          <p:cNvSpPr/>
          <p:nvPr/>
        </p:nvSpPr>
        <p:spPr>
          <a:xfrm>
            <a:off x="9354311" y="5359717"/>
            <a:ext cx="457200" cy="457834"/>
          </a:xfrm>
          <a:custGeom>
            <a:avLst/>
            <a:gdLst/>
            <a:ahLst/>
            <a:cxnLst/>
            <a:rect l="l" t="t" r="r" b="b"/>
            <a:pathLst>
              <a:path w="457200" h="457835">
                <a:moveTo>
                  <a:pt x="457200" y="0"/>
                </a:moveTo>
                <a:lnTo>
                  <a:pt x="0" y="0"/>
                </a:lnTo>
                <a:lnTo>
                  <a:pt x="0" y="457314"/>
                </a:lnTo>
                <a:lnTo>
                  <a:pt x="457200" y="457314"/>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3407" y="1692071"/>
            <a:ext cx="311150" cy="329565"/>
          </a:xfrm>
          <a:custGeom>
            <a:avLst/>
            <a:gdLst/>
            <a:ahLst/>
            <a:cxnLst/>
            <a:rect l="l" t="t" r="r" b="b"/>
            <a:pathLst>
              <a:path w="311150" h="329564">
                <a:moveTo>
                  <a:pt x="310896" y="0"/>
                </a:moveTo>
                <a:lnTo>
                  <a:pt x="0" y="0"/>
                </a:lnTo>
                <a:lnTo>
                  <a:pt x="0" y="329260"/>
                </a:lnTo>
                <a:lnTo>
                  <a:pt x="310896" y="329260"/>
                </a:lnTo>
                <a:lnTo>
                  <a:pt x="310896" y="0"/>
                </a:lnTo>
                <a:close/>
              </a:path>
            </a:pathLst>
          </a:custGeom>
          <a:solidFill>
            <a:srgbClr val="2C83C3"/>
          </a:solidFill>
        </p:spPr>
        <p:txBody>
          <a:bodyPr wrap="square" lIns="0" tIns="0" rIns="0" bIns="0" rtlCol="0"/>
          <a:lstStyle/>
          <a:p>
            <a:endParaRPr/>
          </a:p>
        </p:txBody>
      </p:sp>
      <p:sp>
        <p:nvSpPr>
          <p:cNvPr id="5" name="object 5"/>
          <p:cNvSpPr/>
          <p:nvPr/>
        </p:nvSpPr>
        <p:spPr>
          <a:xfrm>
            <a:off x="9354311" y="5899365"/>
            <a:ext cx="173990" cy="173990"/>
          </a:xfrm>
          <a:custGeom>
            <a:avLst/>
            <a:gdLst/>
            <a:ahLst/>
            <a:cxnLst/>
            <a:rect l="l" t="t" r="r" b="b"/>
            <a:pathLst>
              <a:path w="173990" h="173989">
                <a:moveTo>
                  <a:pt x="173735" y="0"/>
                </a:moveTo>
                <a:lnTo>
                  <a:pt x="0" y="0"/>
                </a:lnTo>
                <a:lnTo>
                  <a:pt x="0" y="173774"/>
                </a:lnTo>
                <a:lnTo>
                  <a:pt x="173735" y="173774"/>
                </a:lnTo>
                <a:lnTo>
                  <a:pt x="173735"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2819400"/>
            <a:ext cx="2663699" cy="4003729"/>
          </a:xfrm>
          <a:prstGeom prst="rect">
            <a:avLst/>
          </a:prstGeom>
        </p:spPr>
      </p:pic>
      <p:sp>
        <p:nvSpPr>
          <p:cNvPr id="7" name="object 7"/>
          <p:cNvSpPr txBox="1">
            <a:spLocks noGrp="1"/>
          </p:cNvSpPr>
          <p:nvPr>
            <p:ph type="title"/>
          </p:nvPr>
        </p:nvSpPr>
        <p:spPr>
          <a:xfrm>
            <a:off x="737191" y="735217"/>
            <a:ext cx="9404723" cy="842922"/>
          </a:xfrm>
          <a:prstGeom prst="rect">
            <a:avLst/>
          </a:prstGeom>
        </p:spPr>
        <p:txBody>
          <a:bodyPr vert="horz" wrap="square" lIns="0" tIns="286130" rIns="0" bIns="0" rtlCol="0">
            <a:spAutoFit/>
          </a:bodyPr>
          <a:lstStyle/>
          <a:p>
            <a:pPr marL="194310">
              <a:lnSpc>
                <a:spcPct val="100000"/>
              </a:lnSpc>
              <a:spcBef>
                <a:spcPts val="105"/>
              </a:spcBef>
            </a:pPr>
            <a:r>
              <a:rPr u="sng" dirty="0">
                <a:solidFill>
                  <a:schemeClr val="tx1">
                    <a:lumMod val="95000"/>
                    <a:lumOff val="5000"/>
                  </a:schemeClr>
                </a:solidFill>
                <a:latin typeface="Times New Roman" panose="02020603050405020304" pitchFamily="18" charset="0"/>
                <a:cs typeface="Times New Roman" panose="02020603050405020304" pitchFamily="18" charset="0"/>
              </a:rPr>
              <a:t>THE</a:t>
            </a:r>
            <a:r>
              <a:rPr u="sng" spc="50"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WOW</a:t>
            </a:r>
            <a:r>
              <a:rPr u="sng" spc="20"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IN</a:t>
            </a:r>
            <a:r>
              <a:rPr u="sng" spc="5" dirty="0">
                <a:solidFill>
                  <a:schemeClr val="tx1">
                    <a:lumMod val="95000"/>
                    <a:lumOff val="5000"/>
                  </a:schemeClr>
                </a:solidFill>
                <a:latin typeface="Times New Roman" panose="02020603050405020304" pitchFamily="18" charset="0"/>
                <a:cs typeface="Times New Roman" panose="02020603050405020304" pitchFamily="18" charset="0"/>
              </a:rPr>
              <a:t> </a:t>
            </a:r>
            <a:r>
              <a:rPr u="sng" dirty="0">
                <a:solidFill>
                  <a:schemeClr val="tx1">
                    <a:lumMod val="95000"/>
                    <a:lumOff val="5000"/>
                  </a:schemeClr>
                </a:solidFill>
                <a:latin typeface="Times New Roman" panose="02020603050405020304" pitchFamily="18" charset="0"/>
                <a:cs typeface="Times New Roman" panose="02020603050405020304" pitchFamily="18" charset="0"/>
              </a:rPr>
              <a:t>YOUR</a:t>
            </a:r>
            <a:r>
              <a:rPr u="sng" spc="95" dirty="0">
                <a:solidFill>
                  <a:schemeClr val="tx1">
                    <a:lumMod val="95000"/>
                    <a:lumOff val="5000"/>
                  </a:schemeClr>
                </a:solidFill>
                <a:latin typeface="Times New Roman" panose="02020603050405020304" pitchFamily="18" charset="0"/>
                <a:cs typeface="Times New Roman" panose="02020603050405020304" pitchFamily="18" charset="0"/>
              </a:rPr>
              <a:t> </a:t>
            </a:r>
            <a:r>
              <a:rPr u="sng" spc="-10" dirty="0">
                <a:solidFill>
                  <a:schemeClr val="tx1">
                    <a:lumMod val="95000"/>
                    <a:lumOff val="5000"/>
                  </a:schemeClr>
                </a:solidFill>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12"/>
          </p:nvPr>
        </p:nvSpPr>
        <p:spPr>
          <a:prstGeom prst="rect">
            <a:avLst/>
          </a:prstGeom>
        </p:spPr>
        <p:txBody>
          <a:bodyPr vert="horz" wrap="square" lIns="0" tIns="8255" rIns="0" bIns="0" rtlCol="0">
            <a:spAutoFit/>
          </a:bodyPr>
          <a:lstStyle/>
          <a:p>
            <a:pPr marL="38100">
              <a:lnSpc>
                <a:spcPct val="100000"/>
              </a:lnSpc>
              <a:spcBef>
                <a:spcPts val="6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1178AF01-A9AC-0B98-2176-1B1673C2AE74}"/>
              </a:ext>
            </a:extLst>
          </p:cNvPr>
          <p:cNvSpPr txBox="1"/>
          <p:nvPr/>
        </p:nvSpPr>
        <p:spPr>
          <a:xfrm>
            <a:off x="2819400" y="2343453"/>
            <a:ext cx="5873904"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Our solution’s wow factor is the proactive implementation of robust detection and mitigation measures , which ensures the safeguarding of sensitive data and significantly reduces the risk of unauthorised access to critical information. This approach elevates cyber security resilience, providing a substantial boost in overall data security.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336</TotalTime>
  <Words>854</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PowerPoint Presentation</vt:lpstr>
      <vt:lpstr>PowerPoint Presentation</vt:lpstr>
      <vt:lpstr>     AGENDA </vt:lpstr>
      <vt:lpstr>keylogger</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Reddi Ramya</cp:lastModifiedBy>
  <cp:revision>3</cp:revision>
  <dcterms:created xsi:type="dcterms:W3CDTF">2024-06-13T13:23:42Z</dcterms:created>
  <dcterms:modified xsi:type="dcterms:W3CDTF">2024-06-16T12:10:09Z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2024-06-10T00:00:00Z</vt:filetime>
  </property>
  <property fmtid="{D5CDD505-2E9C-101B-9397-08002B2CF9AE}" pid="3" name="LastSaved">
    <vt:filetime>2024-06-13T00:00:00Z</vt:filetime>
  </property>
</Properties>
</file>