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66" r:id="rId4"/>
    <p:sldId id="259" r:id="rId5"/>
    <p:sldId id="260" r:id="rId6"/>
    <p:sldId id="262" r:id="rId7"/>
    <p:sldId id="267"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Nunito"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3" d="100"/>
          <a:sy n="143" d="100"/>
        </p:scale>
        <p:origin x="192"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95aa7c61c1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95aa7c61c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59ef9c8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959ef9c8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522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59ef9c83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59ef9c83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Short Description: In an increasingly interconnected world, Machine Translation (MT) plays a pivotal role in breaking down linguistic barriers and facilitating seamless communication across borders. It enables businesses to reach global audiences, aids diplomatic interactions, and enhances the accessibility of information. MT tools like Google Translate and Microsoft Translator are widely used for real-time translation of text, documents, and even verbal communication, thereby fostering international collaboration and understanding.</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2. Limitations of Current Neural Machine Translation (NMT) Models:</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Short Description: Despite significant advancements, current NMT models have limitations leading to inefficient translations. These include issues such as the inability to remember and distinguish between parts of the input sequence that have been translated and those that haven't, leading to repetitions or omissions. Additionally, they may struggle with context, translating idiomatic phrases inaccurately, and may not handle rare words or languages with limited training data effectively.</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3. Potential of the Proposed Method to Address Limitations:</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Short Description: The proposed method aims to overcome the limitations of existing NMT models by introducing an effective coverage mechanism into attention-based NMT. By keeping track of the input sequence segments that have been translated, the coverage mechanism prevents repetitive and erroneous translations. This is expected to enhance the accuracy and efficiency of translations by ensuring that each part of the input is attended to appropriately and translated effectively.</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59ef9c83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59ef9c83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959ef9c83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959ef9c83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959ef9c83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959ef9c83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143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59ef9c83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959ef9c83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959ef9c83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959ef9c83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r>
              <a:rPr lang="en-US"/>
              <a:t>Click to edit Master title style</a:t>
            </a:r>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r>
              <a:rPr lang="en-US"/>
              <a:t>Click to edit Master subtitle style</a:t>
            </a:r>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rPr lang="en-US"/>
              <a:t>Click to edit Master title style</a:t>
            </a:r>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rPr lang="en-US"/>
              <a:t>Click to edit Master title style</a:t>
            </a:r>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rPr lang="en-US"/>
              <a:t>Click to edit Master title style</a:t>
            </a:r>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rPr lang="en-US"/>
              <a:t>Click to edit Master title style</a:t>
            </a:r>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r>
              <a:rPr lang="en-US"/>
              <a:t>Click to edit Master title style</a:t>
            </a:r>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rPr lang="en-US"/>
              <a:t>Click to edit Master title style</a:t>
            </a:r>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r>
              <a:rPr lang="en-US"/>
              <a:t>Click to edit Master subtitle style</a:t>
            </a:r>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pPr lvl="0"/>
            <a:r>
              <a:rPr lang="en-US"/>
              <a:t>Click to edit Master text styles</a:t>
            </a: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pPr lvl="0"/>
            <a:r>
              <a:rPr lang="en-US"/>
              <a:t>Click to edit Master text styles</a:t>
            </a: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362375" y="690375"/>
            <a:ext cx="8337900" cy="1391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000" b="1">
                <a:latin typeface="Calibri"/>
                <a:ea typeface="Calibri"/>
                <a:cs typeface="Calibri"/>
                <a:sym typeface="Calibri"/>
              </a:rPr>
              <a:t>DSCI-6004-03 </a:t>
            </a:r>
            <a:endParaRPr sz="3000" b="1">
              <a:latin typeface="Calibri"/>
              <a:ea typeface="Calibri"/>
              <a:cs typeface="Calibri"/>
              <a:sym typeface="Calibri"/>
            </a:endParaRPr>
          </a:p>
          <a:p>
            <a:pPr marL="0" lvl="0" indent="0" algn="ctr" rtl="0">
              <a:spcBef>
                <a:spcPts val="0"/>
              </a:spcBef>
              <a:spcAft>
                <a:spcPts val="0"/>
              </a:spcAft>
              <a:buNone/>
            </a:pPr>
            <a:r>
              <a:rPr lang="en" sz="3000" b="1">
                <a:latin typeface="Calibri"/>
                <a:ea typeface="Calibri"/>
                <a:cs typeface="Calibri"/>
                <a:sym typeface="Calibri"/>
              </a:rPr>
              <a:t>NATURAL LANGUAGE PROCESSING</a:t>
            </a:r>
            <a:endParaRPr sz="3000" b="1">
              <a:latin typeface="Calibri"/>
              <a:ea typeface="Calibri"/>
              <a:cs typeface="Calibri"/>
              <a:sym typeface="Calibri"/>
            </a:endParaRPr>
          </a:p>
        </p:txBody>
      </p:sp>
      <p:sp>
        <p:nvSpPr>
          <p:cNvPr id="129" name="Google Shape;129;p13"/>
          <p:cNvSpPr txBox="1"/>
          <p:nvPr/>
        </p:nvSpPr>
        <p:spPr>
          <a:xfrm>
            <a:off x="671500" y="2399150"/>
            <a:ext cx="7668000" cy="164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Calibri"/>
                <a:ea typeface="Calibri"/>
                <a:cs typeface="Calibri"/>
                <a:sym typeface="Calibri"/>
              </a:rPr>
              <a:t>Team Members</a:t>
            </a:r>
            <a:endParaRPr sz="2400" b="1" dirty="0">
              <a:latin typeface="Calibri"/>
              <a:ea typeface="Calibri"/>
              <a:cs typeface="Calibri"/>
              <a:sym typeface="Calibri"/>
            </a:endParaRPr>
          </a:p>
          <a:p>
            <a:pPr marL="0" lvl="0" indent="0" algn="ctr" rtl="0">
              <a:spcBef>
                <a:spcPts val="0"/>
              </a:spcBef>
              <a:spcAft>
                <a:spcPts val="0"/>
              </a:spcAft>
              <a:buNone/>
            </a:pPr>
            <a:endParaRPr sz="1800" b="1" dirty="0">
              <a:latin typeface="Calibri"/>
              <a:ea typeface="Calibri"/>
              <a:cs typeface="Calibri"/>
              <a:sym typeface="Calibri"/>
            </a:endParaRPr>
          </a:p>
          <a:p>
            <a:pPr marL="0" lvl="0" indent="0" algn="ctr" rtl="0">
              <a:spcBef>
                <a:spcPts val="0"/>
              </a:spcBef>
              <a:spcAft>
                <a:spcPts val="0"/>
              </a:spcAft>
              <a:buNone/>
            </a:pPr>
            <a:r>
              <a:rPr lang="en" sz="1800" b="1" dirty="0">
                <a:latin typeface="Calibri"/>
                <a:ea typeface="Calibri"/>
                <a:cs typeface="Calibri"/>
                <a:sym typeface="Calibri"/>
              </a:rPr>
              <a:t>REDDIHARICHANDANA CHEENEPALLE</a:t>
            </a:r>
            <a:endParaRPr sz="1800" b="1" dirty="0">
              <a:latin typeface="Calibri"/>
              <a:ea typeface="Calibri"/>
              <a:cs typeface="Calibri"/>
              <a:sym typeface="Calibri"/>
            </a:endParaRPr>
          </a:p>
          <a:p>
            <a:pPr marL="0" lvl="0" indent="0" algn="ctr" rtl="0">
              <a:spcBef>
                <a:spcPts val="0"/>
              </a:spcBef>
              <a:spcAft>
                <a:spcPts val="0"/>
              </a:spcAft>
              <a:buNone/>
            </a:pPr>
            <a:r>
              <a:rPr lang="en" sz="1800" b="1" dirty="0">
                <a:latin typeface="Calibri"/>
                <a:ea typeface="Calibri"/>
                <a:cs typeface="Calibri"/>
                <a:sym typeface="Calibri"/>
              </a:rPr>
              <a:t>VISHNU VARDHAN KOGANTI</a:t>
            </a:r>
            <a:endParaRPr sz="1800" b="1" dirty="0">
              <a:latin typeface="Calibri"/>
              <a:ea typeface="Calibri"/>
              <a:cs typeface="Calibri"/>
              <a:sym typeface="Calibri"/>
            </a:endParaRPr>
          </a:p>
          <a:p>
            <a:pPr marL="0" lvl="0" indent="0" algn="ctr" rtl="0">
              <a:spcBef>
                <a:spcPts val="0"/>
              </a:spcBef>
              <a:spcAft>
                <a:spcPts val="0"/>
              </a:spcAft>
              <a:buNone/>
            </a:pPr>
            <a:r>
              <a:rPr lang="en" sz="1800" b="1" dirty="0">
                <a:latin typeface="Calibri"/>
                <a:ea typeface="Calibri"/>
                <a:cs typeface="Calibri"/>
                <a:sym typeface="Calibri"/>
              </a:rPr>
              <a:t>SHIVA KUMAR LAKKAMPALLY</a:t>
            </a:r>
            <a:endParaRPr sz="1800" b="1"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ctrTitle"/>
          </p:nvPr>
        </p:nvSpPr>
        <p:spPr>
          <a:xfrm>
            <a:off x="748775" y="544400"/>
            <a:ext cx="7556400" cy="1073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latin typeface="Calibri"/>
                <a:ea typeface="Calibri"/>
                <a:cs typeface="Calibri"/>
                <a:sym typeface="Calibri"/>
              </a:rPr>
              <a:t>PROJECT TOPIC</a:t>
            </a:r>
            <a:endParaRPr b="1">
              <a:latin typeface="Calibri"/>
              <a:ea typeface="Calibri"/>
              <a:cs typeface="Calibri"/>
              <a:sym typeface="Calibri"/>
            </a:endParaRPr>
          </a:p>
        </p:txBody>
      </p:sp>
      <p:sp>
        <p:nvSpPr>
          <p:cNvPr id="135" name="Google Shape;135;p14"/>
          <p:cNvSpPr txBox="1"/>
          <p:nvPr/>
        </p:nvSpPr>
        <p:spPr>
          <a:xfrm>
            <a:off x="476150" y="1866775"/>
            <a:ext cx="8086500" cy="202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Calibri"/>
                <a:ea typeface="Calibri"/>
                <a:cs typeface="Calibri"/>
                <a:sym typeface="Calibri"/>
              </a:rPr>
              <a:t>An Effective Approach for Attention-based Neural Machine Translation</a:t>
            </a:r>
            <a:endParaRPr sz="3600"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p:nvPr/>
        </p:nvSpPr>
        <p:spPr>
          <a:xfrm>
            <a:off x="499525" y="613100"/>
            <a:ext cx="7908600" cy="953100"/>
          </a:xfrm>
          <a:prstGeom prst="rect">
            <a:avLst/>
          </a:prstGeom>
          <a:noFill/>
          <a:ln>
            <a:noFill/>
          </a:ln>
        </p:spPr>
        <p:txBody>
          <a:bodyPr spcFirstLastPara="1" wrap="square" lIns="91425" tIns="91425" rIns="91425" bIns="91425" anchor="t" anchorCtr="0">
            <a:noAutofit/>
          </a:bodyPr>
          <a:lstStyle/>
          <a:p>
            <a:pPr marL="0" lvl="0" indent="457200" algn="ctr" rtl="0">
              <a:spcBef>
                <a:spcPts val="0"/>
              </a:spcBef>
              <a:spcAft>
                <a:spcPts val="0"/>
              </a:spcAft>
              <a:buNone/>
            </a:pPr>
            <a:r>
              <a:rPr lang="en" sz="3600" b="1" dirty="0">
                <a:solidFill>
                  <a:schemeClr val="lt1"/>
                </a:solidFill>
                <a:latin typeface="Calibri"/>
                <a:ea typeface="Calibri"/>
                <a:cs typeface="Calibri"/>
                <a:sym typeface="Calibri"/>
              </a:rPr>
              <a:t>Statement of Project Objectives</a:t>
            </a:r>
            <a:endParaRPr sz="3600" b="1" dirty="0">
              <a:solidFill>
                <a:schemeClr val="lt1"/>
              </a:solidFill>
              <a:latin typeface="Calibri"/>
              <a:ea typeface="Calibri"/>
              <a:cs typeface="Calibri"/>
              <a:sym typeface="Calibri"/>
            </a:endParaRPr>
          </a:p>
        </p:txBody>
      </p:sp>
      <p:sp>
        <p:nvSpPr>
          <p:cNvPr id="141" name="Google Shape;141;p15"/>
          <p:cNvSpPr txBox="1"/>
          <p:nvPr/>
        </p:nvSpPr>
        <p:spPr>
          <a:xfrm>
            <a:off x="594200" y="1437425"/>
            <a:ext cx="7908600" cy="2850900"/>
          </a:xfrm>
          <a:prstGeom prst="rect">
            <a:avLst/>
          </a:prstGeom>
          <a:noFill/>
          <a:ln>
            <a:noFill/>
          </a:ln>
        </p:spPr>
        <p:txBody>
          <a:bodyPr spcFirstLastPara="1" wrap="square" lIns="91425" tIns="91425" rIns="91425" bIns="91425" anchor="t" anchorCtr="0">
            <a:noAutofit/>
          </a:bodyPr>
          <a:lstStyle/>
          <a:p>
            <a:pPr marL="800100" lvl="0" indent="-342900" algn="just" rtl="0">
              <a:spcBef>
                <a:spcPts val="0"/>
              </a:spcBef>
              <a:spcAft>
                <a:spcPts val="0"/>
              </a:spcAft>
              <a:buFont typeface="Arial" panose="020B0604020202020204" pitchFamily="34" charset="0"/>
              <a:buChar char="•"/>
            </a:pPr>
            <a:r>
              <a:rPr lang="en-US" sz="1600" dirty="0">
                <a:latin typeface="Calibri"/>
                <a:ea typeface="Calibri"/>
                <a:cs typeface="Calibri"/>
                <a:sym typeface="Calibri"/>
              </a:rPr>
              <a:t>Examine the impact of a customized attention layer within a sequence-to-sequence model for enhancing translation quality in NMT systems.</a:t>
            </a:r>
          </a:p>
          <a:p>
            <a:pPr marL="800100" lvl="0" indent="-342900" algn="just" rtl="0">
              <a:spcBef>
                <a:spcPts val="0"/>
              </a:spcBef>
              <a:spcAft>
                <a:spcPts val="0"/>
              </a:spcAft>
              <a:buFont typeface="Arial" panose="020B0604020202020204" pitchFamily="34" charset="0"/>
              <a:buChar char="•"/>
            </a:pPr>
            <a:r>
              <a:rPr lang="en-US" sz="1600" dirty="0">
                <a:latin typeface="Calibri"/>
                <a:ea typeface="Calibri"/>
                <a:cs typeface="Calibri"/>
                <a:sym typeface="Calibri"/>
              </a:rPr>
              <a:t>Develop and integrate a novel mechanism to the attention layer to address issues of over-translating or under-translating phrases, thus ensuring that each input word proportionately influences the translated output.</a:t>
            </a:r>
          </a:p>
          <a:p>
            <a:pPr marL="800100" lvl="0" indent="-342900" algn="just" rtl="0">
              <a:spcBef>
                <a:spcPts val="0"/>
              </a:spcBef>
              <a:spcAft>
                <a:spcPts val="0"/>
              </a:spcAft>
              <a:buFont typeface="Arial" panose="020B0604020202020204" pitchFamily="34" charset="0"/>
              <a:buChar char="•"/>
            </a:pPr>
            <a:r>
              <a:rPr lang="en-US" sz="1600" dirty="0">
                <a:latin typeface="Calibri"/>
                <a:ea typeface="Calibri"/>
                <a:cs typeface="Calibri"/>
                <a:sym typeface="Calibri"/>
              </a:rPr>
              <a:t>Assess the performance improvements brought by the new attention layer with coverage on a standard NMT dataset, using metrics such as BLEU scores for quantifiable evaluation</a:t>
            </a:r>
          </a:p>
          <a:p>
            <a:pPr marL="800100" lvl="0" indent="-342900" algn="l" rtl="0">
              <a:spcBef>
                <a:spcPts val="0"/>
              </a:spcBef>
              <a:spcAft>
                <a:spcPts val="0"/>
              </a:spcAft>
              <a:buFont typeface="Arial" panose="020B0604020202020204" pitchFamily="34" charset="0"/>
              <a:buChar char="•"/>
            </a:pPr>
            <a:endParaRPr sz="1600" dirty="0">
              <a:latin typeface="Calibri"/>
              <a:ea typeface="Calibri"/>
              <a:cs typeface="Calibri"/>
              <a:sym typeface="Calibri"/>
            </a:endParaRPr>
          </a:p>
        </p:txBody>
      </p:sp>
    </p:spTree>
    <p:extLst>
      <p:ext uri="{BB962C8B-B14F-4D97-AF65-F5344CB8AC3E}">
        <p14:creationId xmlns:p14="http://schemas.microsoft.com/office/powerpoint/2010/main" val="1333518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body" idx="1"/>
          </p:nvPr>
        </p:nvSpPr>
        <p:spPr>
          <a:xfrm>
            <a:off x="311700" y="1231350"/>
            <a:ext cx="8520600" cy="3548100"/>
          </a:xfrm>
          <a:prstGeom prst="rect">
            <a:avLst/>
          </a:prstGeom>
        </p:spPr>
        <p:txBody>
          <a:bodyPr spcFirstLastPara="1" wrap="square" lIns="91425" tIns="91425" rIns="91425" bIns="91425" anchor="t" anchorCtr="0">
            <a:normAutofit/>
          </a:bodyPr>
          <a:lstStyle/>
          <a:p>
            <a:pPr marL="457200" lvl="0" indent="-341947" algn="just" rtl="0">
              <a:spcBef>
                <a:spcPts val="0"/>
              </a:spcBef>
              <a:spcAft>
                <a:spcPts val="0"/>
              </a:spcAft>
              <a:buSzPct val="100000"/>
              <a:buChar char="●"/>
            </a:pPr>
            <a:r>
              <a:rPr lang="en" sz="1800" b="1" dirty="0"/>
              <a:t> Importance of Machine Translation:</a:t>
            </a:r>
            <a:endParaRPr sz="1800" b="1" dirty="0"/>
          </a:p>
          <a:p>
            <a:pPr marL="457200" lvl="0" indent="0" algn="just" rtl="0">
              <a:spcBef>
                <a:spcPts val="1200"/>
              </a:spcBef>
              <a:spcAft>
                <a:spcPts val="0"/>
              </a:spcAft>
              <a:buNone/>
            </a:pPr>
            <a:r>
              <a:rPr lang="en" sz="1600" dirty="0"/>
              <a:t>Machine Translation fosters global communication, breaking linguistic barriers and enabling information accessibility across different languages.</a:t>
            </a:r>
            <a:endParaRPr sz="1600" dirty="0"/>
          </a:p>
          <a:p>
            <a:pPr marL="457200" lvl="0" indent="-341947" algn="just" rtl="0">
              <a:spcBef>
                <a:spcPts val="1200"/>
              </a:spcBef>
              <a:spcAft>
                <a:spcPts val="0"/>
              </a:spcAft>
              <a:buSzPct val="100000"/>
              <a:buChar char="●"/>
            </a:pPr>
            <a:r>
              <a:rPr lang="en-US" sz="1800" b="1" dirty="0"/>
              <a:t>Enhancement of NMT Accuracy through Custom Attention Layer</a:t>
            </a:r>
            <a:r>
              <a:rPr lang="en" sz="1800" b="1" dirty="0"/>
              <a:t>:</a:t>
            </a:r>
            <a:endParaRPr sz="1800" b="1" dirty="0"/>
          </a:p>
          <a:p>
            <a:pPr marL="457200" lvl="0" indent="0" algn="just" rtl="0">
              <a:spcBef>
                <a:spcPts val="1200"/>
              </a:spcBef>
              <a:spcAft>
                <a:spcPts val="0"/>
              </a:spcAft>
              <a:buNone/>
            </a:pPr>
            <a:r>
              <a:rPr lang="en-US" sz="1600" dirty="0"/>
              <a:t>The introduced model augments NMT systems by integrating a tailored attention layer, designed to optimally weigh the importance of each input segment during translation. This bespoke layer aims to reduce translation redundancies and omissions, thereby elevating both the precision and the efficiency of the translation process.</a:t>
            </a:r>
            <a:endParaRPr dirty="0"/>
          </a:p>
        </p:txBody>
      </p:sp>
      <p:sp>
        <p:nvSpPr>
          <p:cNvPr id="147" name="Google Shape;147;p16"/>
          <p:cNvSpPr txBox="1"/>
          <p:nvPr/>
        </p:nvSpPr>
        <p:spPr>
          <a:xfrm>
            <a:off x="456825" y="518650"/>
            <a:ext cx="8183100" cy="635400"/>
          </a:xfrm>
          <a:prstGeom prst="rect">
            <a:avLst/>
          </a:prstGeom>
          <a:noFill/>
          <a:ln>
            <a:noFill/>
          </a:ln>
        </p:spPr>
        <p:txBody>
          <a:bodyPr spcFirstLastPara="1" wrap="square" lIns="91425" tIns="91425" rIns="91425" bIns="91425" anchor="t" anchorCtr="0">
            <a:noAutofit/>
          </a:bodyPr>
          <a:lstStyle/>
          <a:p>
            <a:pPr marL="0" lvl="0" indent="457200" algn="ctr" rtl="0">
              <a:spcBef>
                <a:spcPts val="0"/>
              </a:spcBef>
              <a:spcAft>
                <a:spcPts val="0"/>
              </a:spcAft>
              <a:buNone/>
            </a:pPr>
            <a:r>
              <a:rPr lang="en" sz="3600" b="1">
                <a:solidFill>
                  <a:schemeClr val="lt1"/>
                </a:solidFill>
                <a:latin typeface="Calibri"/>
                <a:ea typeface="Calibri"/>
                <a:cs typeface="Calibri"/>
                <a:sym typeface="Calibri"/>
              </a:rPr>
              <a:t>Statement of Value</a:t>
            </a:r>
            <a:endParaRPr sz="3600" b="1">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534100" y="578750"/>
            <a:ext cx="80631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Calibri"/>
                <a:ea typeface="Calibri"/>
                <a:cs typeface="Calibri"/>
                <a:sym typeface="Calibri"/>
              </a:rPr>
              <a:t>Review of the State of the Art</a:t>
            </a:r>
            <a:endParaRPr sz="3600" b="1">
              <a:latin typeface="Calibri"/>
              <a:ea typeface="Calibri"/>
              <a:cs typeface="Calibri"/>
              <a:sym typeface="Calibri"/>
            </a:endParaRPr>
          </a:p>
        </p:txBody>
      </p:sp>
      <p:sp>
        <p:nvSpPr>
          <p:cNvPr id="153" name="Google Shape;153;p17"/>
          <p:cNvSpPr txBox="1">
            <a:spLocks noGrp="1"/>
          </p:cNvSpPr>
          <p:nvPr>
            <p:ph type="body" idx="1"/>
          </p:nvPr>
        </p:nvSpPr>
        <p:spPr>
          <a:xfrm>
            <a:off x="363225" y="1573400"/>
            <a:ext cx="8520600" cy="3029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sz="1800" b="1" dirty="0"/>
              <a:t>Evolution of Machine Translation Models:</a:t>
            </a:r>
            <a:endParaRPr sz="1800" b="1" dirty="0"/>
          </a:p>
          <a:p>
            <a:pPr marL="457200" lvl="0" indent="0" algn="just" rtl="0">
              <a:spcBef>
                <a:spcPts val="1200"/>
              </a:spcBef>
              <a:spcAft>
                <a:spcPts val="0"/>
              </a:spcAft>
              <a:buNone/>
            </a:pPr>
            <a:r>
              <a:rPr lang="en" sz="1400" dirty="0"/>
              <a:t>Machine translation evolved from rule-based systems to statistical methods, and now to sophisticated neural networks, enhancing accuracy and fluency in translations.</a:t>
            </a:r>
            <a:endParaRPr sz="1400" dirty="0"/>
          </a:p>
          <a:p>
            <a:pPr marL="457200" lvl="0" indent="-342900" algn="just" rtl="0">
              <a:spcBef>
                <a:spcPts val="1200"/>
              </a:spcBef>
              <a:spcAft>
                <a:spcPts val="0"/>
              </a:spcAft>
              <a:buSzPts val="1800"/>
              <a:buChar char="●"/>
            </a:pPr>
            <a:r>
              <a:rPr lang="en" sz="1800" b="1" dirty="0"/>
              <a:t>Rise and Importance of the Attention Mechanism:</a:t>
            </a:r>
            <a:endParaRPr sz="1800" b="1" dirty="0"/>
          </a:p>
          <a:p>
            <a:pPr marL="457200" lvl="0" indent="0" algn="just" rtl="0">
              <a:spcBef>
                <a:spcPts val="1200"/>
              </a:spcBef>
              <a:spcAft>
                <a:spcPts val="0"/>
              </a:spcAft>
              <a:buNone/>
            </a:pPr>
            <a:r>
              <a:rPr lang="en" sz="1400" dirty="0"/>
              <a:t>Attention mechanisms revolutionized NMT by enabling models to focus on relevant input segments, improving translation quality, especially in longer sentences.</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457200" algn="ctr" rtl="0">
              <a:spcBef>
                <a:spcPts val="0"/>
              </a:spcBef>
              <a:spcAft>
                <a:spcPts val="0"/>
              </a:spcAft>
              <a:buNone/>
            </a:pPr>
            <a:r>
              <a:rPr lang="en" sz="3600" b="1">
                <a:latin typeface="Calibri"/>
                <a:ea typeface="Calibri"/>
                <a:cs typeface="Calibri"/>
                <a:sym typeface="Calibri"/>
              </a:rPr>
              <a:t>Our Approach</a:t>
            </a:r>
            <a:endParaRPr sz="3600" b="1">
              <a:latin typeface="Calibri"/>
              <a:ea typeface="Calibri"/>
              <a:cs typeface="Calibri"/>
              <a:sym typeface="Calibri"/>
            </a:endParaRPr>
          </a:p>
        </p:txBody>
      </p:sp>
      <p:sp>
        <p:nvSpPr>
          <p:cNvPr id="165" name="Google Shape;165;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146050" indent="0" algn="l">
              <a:buNone/>
            </a:pPr>
            <a:r>
              <a:rPr lang="en-US" sz="1600" b="1" i="0" dirty="0">
                <a:effectLst/>
                <a:latin typeface="Calibri" panose="020F0502020204030204" pitchFamily="34" charset="0"/>
                <a:ea typeface="Calibri" panose="020F0502020204030204" pitchFamily="34" charset="0"/>
                <a:cs typeface="Calibri" panose="020F0502020204030204" pitchFamily="34" charset="0"/>
              </a:rPr>
              <a:t>Model Architecture Setup:</a:t>
            </a:r>
          </a:p>
          <a:p>
            <a:pPr algn="l">
              <a:buFont typeface="Arial" panose="020B0604020202020204" pitchFamily="34" charset="0"/>
              <a:buChar char="•"/>
            </a:pPr>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Embedding Layers</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Embedding layers are created for both the encoder and decoder to convert tokenized words into dense vectors.</a:t>
            </a:r>
          </a:p>
          <a:p>
            <a:pPr algn="l">
              <a:buFont typeface="Arial" panose="020B0604020202020204" pitchFamily="34" charset="0"/>
              <a:buChar char="•"/>
            </a:pPr>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Encoder LSTM Stacks</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 stack of LSTM layers is constructed for the encoder, each with return sequences and states enabled.</a:t>
            </a:r>
          </a:p>
          <a:p>
            <a:pPr algn="l">
              <a:buFont typeface="Arial" panose="020B0604020202020204" pitchFamily="34" charset="0"/>
              <a:buChar char="•"/>
            </a:pPr>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Decoder LSTM Layer</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 single LSTM layer is created for the decoder, which receives its initial state from the encoder's last hidden states.</a:t>
            </a:r>
          </a:p>
          <a:p>
            <a:pPr algn="l">
              <a:buFont typeface="Arial" panose="020B0604020202020204" pitchFamily="34" charset="0"/>
              <a:buChar char="•"/>
            </a:pPr>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Attention Layer</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 custom attention layer is instantiated, designed to focus on different parts of the input sequence during the decoding process.</a:t>
            </a:r>
          </a:p>
          <a:p>
            <a:pPr algn="l">
              <a:buFont typeface="Arial" panose="020B0604020202020204" pitchFamily="34" charset="0"/>
              <a:buChar char="•"/>
            </a:pPr>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Output Processing</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outputs of the decoder LSTM and the attention layer are concatenated.</a:t>
            </a:r>
          </a:p>
          <a:p>
            <a:pPr marL="285750" lvl="0" indent="-285750" algn="l" rtl="0">
              <a:spcBef>
                <a:spcPts val="1200"/>
              </a:spcBef>
              <a:spcAft>
                <a:spcPts val="1200"/>
              </a:spcAft>
              <a:buFont typeface="Arial" panose="020B0604020202020204" pitchFamily="34" charset="0"/>
              <a:buChar cha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457200" algn="ctr" rtl="0">
              <a:spcBef>
                <a:spcPts val="0"/>
              </a:spcBef>
              <a:spcAft>
                <a:spcPts val="0"/>
              </a:spcAft>
              <a:buNone/>
            </a:pPr>
            <a:r>
              <a:rPr lang="en" sz="3600" b="1">
                <a:latin typeface="Calibri"/>
                <a:ea typeface="Calibri"/>
                <a:cs typeface="Calibri"/>
                <a:sym typeface="Calibri"/>
              </a:rPr>
              <a:t>Our Approach</a:t>
            </a:r>
            <a:endParaRPr sz="3600" b="1">
              <a:latin typeface="Calibri"/>
              <a:ea typeface="Calibri"/>
              <a:cs typeface="Calibri"/>
              <a:sym typeface="Calibri"/>
            </a:endParaRPr>
          </a:p>
        </p:txBody>
      </p:sp>
      <p:sp>
        <p:nvSpPr>
          <p:cNvPr id="165" name="Google Shape;165;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92500" lnSpcReduction="20000"/>
          </a:bodyPr>
          <a:lstStyle/>
          <a:p>
            <a:pPr marL="146050" indent="0" algn="l">
              <a:buNone/>
            </a:pPr>
            <a:r>
              <a:rPr lang="en-US" sz="1600" b="1" i="0" dirty="0">
                <a:effectLst/>
                <a:latin typeface="Calibri" panose="020F0502020204030204" pitchFamily="34" charset="0"/>
                <a:ea typeface="Calibri" panose="020F0502020204030204" pitchFamily="34" charset="0"/>
                <a:cs typeface="Calibri" panose="020F0502020204030204" pitchFamily="34" charset="0"/>
              </a:rPr>
              <a:t>Model Compilation and Training:</a:t>
            </a:r>
          </a:p>
          <a:p>
            <a:pPr algn="l">
              <a:buFont typeface="Arial" panose="020B0604020202020204" pitchFamily="34" charset="0"/>
              <a:buChar char="•"/>
            </a:pPr>
            <a:r>
              <a:rPr lang="en-US" sz="1600" b="1" i="0" dirty="0">
                <a:effectLst/>
                <a:latin typeface="Calibri" panose="020F0502020204030204" pitchFamily="34" charset="0"/>
                <a:ea typeface="Calibri" panose="020F0502020204030204" pitchFamily="34" charset="0"/>
                <a:cs typeface="Calibri" panose="020F0502020204030204" pitchFamily="34" charset="0"/>
              </a:rPr>
              <a:t>Final Output Layer: </a:t>
            </a:r>
            <a:r>
              <a:rPr lang="en-US" sz="1600" i="0" dirty="0">
                <a:effectLst/>
                <a:latin typeface="Calibri" panose="020F0502020204030204" pitchFamily="34" charset="0"/>
                <a:ea typeface="Calibri" panose="020F0502020204030204" pitchFamily="34" charset="0"/>
                <a:cs typeface="Calibri" panose="020F0502020204030204" pitchFamily="34" charset="0"/>
              </a:rPr>
              <a:t>A time-distributed dense layer with </a:t>
            </a:r>
            <a:r>
              <a:rPr lang="en-US" sz="1600" i="0" dirty="0" err="1">
                <a:effectLst/>
                <a:latin typeface="Calibri" panose="020F0502020204030204" pitchFamily="34" charset="0"/>
                <a:ea typeface="Calibri" panose="020F0502020204030204" pitchFamily="34" charset="0"/>
                <a:cs typeface="Calibri" panose="020F0502020204030204" pitchFamily="34" charset="0"/>
              </a:rPr>
              <a:t>softmax</a:t>
            </a:r>
            <a:r>
              <a:rPr lang="en-US" sz="1600" i="0" dirty="0">
                <a:effectLst/>
                <a:latin typeface="Calibri" panose="020F0502020204030204" pitchFamily="34" charset="0"/>
                <a:ea typeface="Calibri" panose="020F0502020204030204" pitchFamily="34" charset="0"/>
                <a:cs typeface="Calibri" panose="020F0502020204030204" pitchFamily="34" charset="0"/>
              </a:rPr>
              <a:t> activation is applied to generate the probability distribution over the target vocabulary.</a:t>
            </a:r>
          </a:p>
          <a:p>
            <a:pPr algn="l">
              <a:buFont typeface="Arial" panose="020B0604020202020204" pitchFamily="34" charset="0"/>
              <a:buChar char="•"/>
            </a:pPr>
            <a:r>
              <a:rPr lang="en-US" sz="1600" b="1" i="0" dirty="0">
                <a:effectLst/>
                <a:latin typeface="Calibri" panose="020F0502020204030204" pitchFamily="34" charset="0"/>
                <a:ea typeface="Calibri" panose="020F0502020204030204" pitchFamily="34" charset="0"/>
                <a:cs typeface="Calibri" panose="020F0502020204030204" pitchFamily="34" charset="0"/>
              </a:rPr>
              <a:t>Model Compilation: </a:t>
            </a:r>
            <a:r>
              <a:rPr lang="en-US" sz="1600" i="0" dirty="0">
                <a:effectLst/>
                <a:latin typeface="Calibri" panose="020F0502020204030204" pitchFamily="34" charset="0"/>
                <a:ea typeface="Calibri" panose="020F0502020204030204" pitchFamily="34" charset="0"/>
                <a:cs typeface="Calibri" panose="020F0502020204030204" pitchFamily="34" charset="0"/>
              </a:rPr>
              <a:t>The model is compiled with the loss function and optimizer RMSPROP.</a:t>
            </a:r>
          </a:p>
          <a:p>
            <a:pPr algn="l">
              <a:buFont typeface="Arial" panose="020B0604020202020204" pitchFamily="34" charset="0"/>
              <a:buChar char="•"/>
            </a:pPr>
            <a:r>
              <a:rPr lang="en-US" sz="1600" b="1" i="0" dirty="0">
                <a:effectLst/>
                <a:latin typeface="Calibri" panose="020F0502020204030204" pitchFamily="34" charset="0"/>
                <a:ea typeface="Calibri" panose="020F0502020204030204" pitchFamily="34" charset="0"/>
                <a:cs typeface="Calibri" panose="020F0502020204030204" pitchFamily="34" charset="0"/>
              </a:rPr>
              <a:t>Training and Validation Data Split: </a:t>
            </a:r>
            <a:r>
              <a:rPr lang="en-US" sz="1600" i="0" dirty="0">
                <a:effectLst/>
                <a:latin typeface="Calibri" panose="020F0502020204030204" pitchFamily="34" charset="0"/>
                <a:ea typeface="Calibri" panose="020F0502020204030204" pitchFamily="34" charset="0"/>
                <a:cs typeface="Calibri" panose="020F0502020204030204" pitchFamily="34" charset="0"/>
              </a:rPr>
              <a:t>The data is split into training and validation sets.</a:t>
            </a:r>
          </a:p>
          <a:p>
            <a:pPr algn="l">
              <a:buFont typeface="Arial" panose="020B0604020202020204" pitchFamily="34" charset="0"/>
              <a:buChar char="•"/>
            </a:pPr>
            <a:r>
              <a:rPr lang="en-US" sz="1600" b="1" i="0" dirty="0">
                <a:effectLst/>
                <a:latin typeface="Calibri" panose="020F0502020204030204" pitchFamily="34" charset="0"/>
                <a:ea typeface="Calibri" panose="020F0502020204030204" pitchFamily="34" charset="0"/>
                <a:cs typeface="Calibri" panose="020F0502020204030204" pitchFamily="34" charset="0"/>
              </a:rPr>
              <a:t>Training Callbacks: </a:t>
            </a:r>
            <a:r>
              <a:rPr lang="en-US" sz="1600" i="0" dirty="0">
                <a:effectLst/>
                <a:latin typeface="Calibri" panose="020F0502020204030204" pitchFamily="34" charset="0"/>
                <a:ea typeface="Calibri" panose="020F0502020204030204" pitchFamily="34" charset="0"/>
                <a:cs typeface="Calibri" panose="020F0502020204030204" pitchFamily="34" charset="0"/>
              </a:rPr>
              <a:t>Callbacks for early stopping, learning rate reduction, and model checkpointing are set up.</a:t>
            </a:r>
          </a:p>
          <a:p>
            <a:pPr algn="l">
              <a:buFont typeface="Arial" panose="020B0604020202020204" pitchFamily="34" charset="0"/>
              <a:buChar char="•"/>
            </a:pPr>
            <a:r>
              <a:rPr lang="en-US" sz="1600" b="1" i="0" dirty="0">
                <a:effectLst/>
                <a:latin typeface="Calibri" panose="020F0502020204030204" pitchFamily="34" charset="0"/>
                <a:ea typeface="Calibri" panose="020F0502020204030204" pitchFamily="34" charset="0"/>
                <a:cs typeface="Calibri" panose="020F0502020204030204" pitchFamily="34" charset="0"/>
              </a:rPr>
              <a:t>Model Training: </a:t>
            </a:r>
            <a:r>
              <a:rPr lang="en-US" sz="1600" i="0" dirty="0">
                <a:effectLst/>
                <a:latin typeface="Calibri" panose="020F0502020204030204" pitchFamily="34" charset="0"/>
                <a:ea typeface="Calibri" panose="020F0502020204030204" pitchFamily="34" charset="0"/>
                <a:cs typeface="Calibri" panose="020F0502020204030204" pitchFamily="34" charset="0"/>
              </a:rPr>
              <a:t>The model is trained on the data with the specified batch size of 10000 and number of epochs are 3.</a:t>
            </a:r>
            <a:endParaRPr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40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645725" y="449950"/>
            <a:ext cx="7679100" cy="996000"/>
          </a:xfrm>
          <a:prstGeom prst="rect">
            <a:avLst/>
          </a:prstGeom>
        </p:spPr>
        <p:txBody>
          <a:bodyPr spcFirstLastPara="1" wrap="square" lIns="91425" tIns="91425" rIns="91425" bIns="91425" anchor="t" anchorCtr="0">
            <a:normAutofit/>
          </a:bodyPr>
          <a:lstStyle/>
          <a:p>
            <a:pPr marL="457200" lvl="0" indent="457200" algn="ctr" rtl="0">
              <a:spcBef>
                <a:spcPts val="0"/>
              </a:spcBef>
              <a:spcAft>
                <a:spcPts val="0"/>
              </a:spcAft>
              <a:buNone/>
            </a:pPr>
            <a:r>
              <a:rPr lang="en" sz="3600" b="1">
                <a:latin typeface="Calibri"/>
                <a:ea typeface="Calibri"/>
                <a:cs typeface="Calibri"/>
                <a:sym typeface="Calibri"/>
              </a:rPr>
              <a:t>Deliverables</a:t>
            </a:r>
            <a:endParaRPr sz="3600" b="1">
              <a:latin typeface="Calibri"/>
              <a:ea typeface="Calibri"/>
              <a:cs typeface="Calibri"/>
              <a:sym typeface="Calibri"/>
            </a:endParaRPr>
          </a:p>
        </p:txBody>
      </p:sp>
      <p:sp>
        <p:nvSpPr>
          <p:cNvPr id="171" name="Google Shape;171;p20"/>
          <p:cNvSpPr txBox="1">
            <a:spLocks noGrp="1"/>
          </p:cNvSpPr>
          <p:nvPr>
            <p:ph type="body" idx="1"/>
          </p:nvPr>
        </p:nvSpPr>
        <p:spPr>
          <a:xfrm>
            <a:off x="819150" y="1506125"/>
            <a:ext cx="7505700" cy="293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i="0" dirty="0">
                <a:effectLst/>
                <a:latin typeface="Calibri" panose="020F0502020204030204" pitchFamily="34" charset="0"/>
                <a:ea typeface="Calibri" panose="020F0502020204030204" pitchFamily="34" charset="0"/>
                <a:cs typeface="Calibri" panose="020F0502020204030204" pitchFamily="34" charset="0"/>
              </a:rPr>
              <a:t>Trained NMT Model</a:t>
            </a: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 fully trained neural machine translation model with a custom attention mechanism, capable of translating English to German.</a:t>
            </a:r>
          </a:p>
          <a:p>
            <a:pPr marL="457200" lvl="0" indent="-342900" algn="l" rtl="0">
              <a:spcBef>
                <a:spcPts val="0"/>
              </a:spcBef>
              <a:spcAft>
                <a:spcPts val="0"/>
              </a:spcAft>
              <a:buSzPts val="1800"/>
              <a:buChar char="●"/>
            </a:pPr>
            <a:r>
              <a:rPr lang="en" sz="1800" dirty="0"/>
              <a:t>Our findings will be consolidated into a detailed document or research paper, elucidating the approach, methodology, results, and potential future enhancements.</a:t>
            </a: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362375" y="527225"/>
            <a:ext cx="8406600" cy="901500"/>
          </a:xfrm>
          <a:prstGeom prst="rect">
            <a:avLst/>
          </a:prstGeom>
        </p:spPr>
        <p:txBody>
          <a:bodyPr spcFirstLastPara="1" wrap="square" lIns="91425" tIns="91425" rIns="91425" bIns="91425" anchor="t" anchorCtr="0">
            <a:normAutofit/>
          </a:bodyPr>
          <a:lstStyle/>
          <a:p>
            <a:pPr marL="0" lvl="0" indent="457200" algn="ctr" rtl="0">
              <a:spcBef>
                <a:spcPts val="0"/>
              </a:spcBef>
              <a:spcAft>
                <a:spcPts val="0"/>
              </a:spcAft>
              <a:buNone/>
            </a:pPr>
            <a:r>
              <a:rPr lang="en" sz="3600" b="1">
                <a:latin typeface="Calibri"/>
                <a:ea typeface="Calibri"/>
                <a:cs typeface="Calibri"/>
                <a:sym typeface="Calibri"/>
              </a:rPr>
              <a:t>Evaluation Methodology</a:t>
            </a:r>
            <a:endParaRPr sz="3600" b="1">
              <a:latin typeface="Calibri"/>
              <a:ea typeface="Calibri"/>
              <a:cs typeface="Calibri"/>
              <a:sym typeface="Calibri"/>
            </a:endParaRPr>
          </a:p>
        </p:txBody>
      </p:sp>
      <p:sp>
        <p:nvSpPr>
          <p:cNvPr id="177" name="Google Shape;177;p21"/>
          <p:cNvSpPr txBox="1">
            <a:spLocks noGrp="1"/>
          </p:cNvSpPr>
          <p:nvPr>
            <p:ph type="body" idx="1"/>
          </p:nvPr>
        </p:nvSpPr>
        <p:spPr>
          <a:xfrm>
            <a:off x="311700" y="1360150"/>
            <a:ext cx="8520600" cy="2705100"/>
          </a:xfrm>
          <a:prstGeom prst="rect">
            <a:avLst/>
          </a:prstGeom>
        </p:spPr>
        <p:txBody>
          <a:bodyPr spcFirstLastPara="1" wrap="square" lIns="91425" tIns="91425" rIns="91425" bIns="91425" anchor="t" anchorCtr="0">
            <a:normAutofit/>
          </a:bodyPr>
          <a:lstStyle/>
          <a:p>
            <a:pPr marL="146050" indent="0" algn="l">
              <a:buNone/>
            </a:pPr>
            <a:r>
              <a:rPr lang="en-US" sz="1800" b="1" i="0" dirty="0">
                <a:effectLst/>
                <a:latin typeface="Calibri" panose="020F0502020204030204" pitchFamily="34" charset="0"/>
                <a:ea typeface="Calibri" panose="020F0502020204030204" pitchFamily="34" charset="0"/>
                <a:cs typeface="Calibri" panose="020F0502020204030204" pitchFamily="34" charset="0"/>
              </a:rPr>
              <a:t>Model Evaluation and Checkpointing:</a:t>
            </a:r>
          </a:p>
          <a:p>
            <a:pPr algn="l">
              <a:buFont typeface="Arial" panose="020B0604020202020204" pitchFamily="34" charset="0"/>
              <a:buChar char="•"/>
            </a:pPr>
            <a:r>
              <a:rPr lang="en-US" sz="1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Model Checkpointing</a:t>
            </a: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best-performing model weights are saved during training.</a:t>
            </a:r>
          </a:p>
          <a:p>
            <a:pPr algn="l">
              <a:buFont typeface="Arial" panose="020B0604020202020204" pitchFamily="34" charset="0"/>
              <a:buChar char="•"/>
            </a:pPr>
            <a:r>
              <a:rPr lang="en-US" sz="1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Model Performance Monitoring</a:t>
            </a: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Training and validation accuracy is monitored, and the learning rate is adjusted based on performance.</a:t>
            </a:r>
          </a:p>
          <a:p>
            <a:pPr marL="400050" lvl="0" indent="-285750" algn="l" rtl="0">
              <a:spcBef>
                <a:spcPts val="0"/>
              </a:spcBef>
              <a:spcAft>
                <a:spcPts val="0"/>
              </a:spcAft>
              <a:buSzPts val="1800"/>
              <a:buFont typeface="Arial" panose="020B0604020202020204" pitchFamily="34" charset="0"/>
              <a:buChar char="•"/>
            </a:pPr>
            <a:r>
              <a:rPr lang="en" sz="1800" dirty="0"/>
              <a:t>Our model's performance will be evaluated using BLEU scores for translation quality and perplexity for measuring prediction complexity and accuracy.</a:t>
            </a:r>
            <a:endParaRPr sz="1800" dirty="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NLP project Proposal</Template>
  <TotalTime>442</TotalTime>
  <Words>846</Words>
  <Application>Microsoft Office PowerPoint</Application>
  <PresentationFormat>On-screen Show (16:9)</PresentationFormat>
  <Paragraphs>50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Arial</vt:lpstr>
      <vt:lpstr>Roboto</vt:lpstr>
      <vt:lpstr>Nunito</vt:lpstr>
      <vt:lpstr>Shift</vt:lpstr>
      <vt:lpstr>DSCI-6004-03  NATURAL LANGUAGE PROCESSING</vt:lpstr>
      <vt:lpstr>PROJECT TOPIC</vt:lpstr>
      <vt:lpstr>PowerPoint Presentation</vt:lpstr>
      <vt:lpstr>PowerPoint Presentation</vt:lpstr>
      <vt:lpstr>Review of the State of the Art</vt:lpstr>
      <vt:lpstr>Our Approach</vt:lpstr>
      <vt:lpstr>Our Approach</vt:lpstr>
      <vt:lpstr>Deliverables</vt:lpstr>
      <vt:lpstr>Evaluation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DSCI-6004-03  NATURAL LANGUAGE PROCESSING</dc:title>
  <dc:creator>vishnu koganti</dc:creator>
  <cp:lastModifiedBy>reddy hari chandana cheenepalle</cp:lastModifiedBy>
  <cp:revision>6</cp:revision>
  <dcterms:created xsi:type="dcterms:W3CDTF">2023-11-28T17:41:32Z</dcterms:created>
  <dcterms:modified xsi:type="dcterms:W3CDTF">2023-11-29T03:31:02Z</dcterms:modified>
</cp:coreProperties>
</file>