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6" r:id="rId2"/>
    <p:sldId id="257" r:id="rId3"/>
    <p:sldId id="268" r:id="rId4"/>
    <p:sldId id="258" r:id="rId5"/>
    <p:sldId id="259" r:id="rId6"/>
    <p:sldId id="260" r:id="rId7"/>
    <p:sldId id="275" r:id="rId8"/>
    <p:sldId id="262" r:id="rId9"/>
    <p:sldId id="269" r:id="rId10"/>
    <p:sldId id="263" r:id="rId11"/>
    <p:sldId id="271" r:id="rId12"/>
    <p:sldId id="264" r:id="rId13"/>
    <p:sldId id="272" r:id="rId14"/>
    <p:sldId id="273" r:id="rId15"/>
    <p:sldId id="274" r:id="rId16"/>
    <p:sldId id="276" r:id="rId17"/>
    <p:sldId id="267" r:id="rId18"/>
    <p:sldId id="261"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53" autoAdjust="0"/>
  </p:normalViewPr>
  <p:slideViewPr>
    <p:cSldViewPr snapToGrid="0">
      <p:cViewPr varScale="1">
        <p:scale>
          <a:sx n="104" d="100"/>
          <a:sy n="104" d="100"/>
        </p:scale>
        <p:origin x="8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CD655-D335-46FA-93C7-9DA925198182}" type="datetimeFigureOut">
              <a:rPr lang="en-US" smtClean="0"/>
              <a:t>7/17/2024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55A7-6261-48EE-9FA5-4BF5E92A1434}" type="slidenum">
              <a:rPr lang="en-US" smtClean="0"/>
              <a:t>‹#›</a:t>
            </a:fld>
            <a:endParaRPr lang="en-US"/>
          </a:p>
        </p:txBody>
      </p:sp>
    </p:spTree>
    <p:extLst>
      <p:ext uri="{BB962C8B-B14F-4D97-AF65-F5344CB8AC3E}">
        <p14:creationId xmlns:p14="http://schemas.microsoft.com/office/powerpoint/2010/main" val="56259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0655A7-6261-48EE-9FA5-4BF5E92A1434}" type="slidenum">
              <a:rPr lang="en-US" smtClean="0"/>
              <a:t>18</a:t>
            </a:fld>
            <a:endParaRPr lang="en-US"/>
          </a:p>
        </p:txBody>
      </p:sp>
    </p:spTree>
    <p:extLst>
      <p:ext uri="{BB962C8B-B14F-4D97-AF65-F5344CB8AC3E}">
        <p14:creationId xmlns:p14="http://schemas.microsoft.com/office/powerpoint/2010/main" val="127936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9F7AA-52CD-4DF5-9421-0B306F47FCF2}"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49926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9F7AA-52CD-4DF5-9421-0B306F47FCF2}"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4167806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9F7AA-52CD-4DF5-9421-0B306F47FCF2}"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2780177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9F7AA-52CD-4DF5-9421-0B306F47FCF2}"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3B3C-61F0-4091-9DFE-03FBA458353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70394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9F7AA-52CD-4DF5-9421-0B306F47FCF2}"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4080352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9F7AA-52CD-4DF5-9421-0B306F47FCF2}" type="datetimeFigureOut">
              <a:rPr lang="en-US" smtClean="0"/>
              <a:t>7/17/2024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3963415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9F7AA-52CD-4DF5-9421-0B306F47FCF2}" type="datetimeFigureOut">
              <a:rPr lang="en-US" smtClean="0"/>
              <a:t>7/17/2024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549962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9F7AA-52CD-4DF5-9421-0B306F47FCF2}"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5943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9F7AA-52CD-4DF5-9421-0B306F47FCF2}"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27267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49F7AA-52CD-4DF5-9421-0B306F47FCF2}"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277977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9F7AA-52CD-4DF5-9421-0B306F47FCF2}"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108982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9F7AA-52CD-4DF5-9421-0B306F47FCF2}"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261384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9F7AA-52CD-4DF5-9421-0B306F47FCF2}"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426309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49F7AA-52CD-4DF5-9421-0B306F47FCF2}" type="datetimeFigureOut">
              <a:rPr lang="en-US" smtClean="0"/>
              <a:t>7/17/2024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404901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49F7AA-52CD-4DF5-9421-0B306F47FCF2}" type="datetimeFigureOut">
              <a:rPr lang="en-US" smtClean="0"/>
              <a:t>7/17/2024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101094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49F7AA-52CD-4DF5-9421-0B306F47FCF2}" type="datetimeFigureOut">
              <a:rPr lang="en-US" smtClean="0"/>
              <a:t>7/17/2024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421175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9F7AA-52CD-4DF5-9421-0B306F47FCF2}"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03B3C-61F0-4091-9DFE-03FBA458353F}" type="slidenum">
              <a:rPr lang="en-US" smtClean="0"/>
              <a:t>‹#›</a:t>
            </a:fld>
            <a:endParaRPr lang="en-US"/>
          </a:p>
        </p:txBody>
      </p:sp>
    </p:spTree>
    <p:extLst>
      <p:ext uri="{BB962C8B-B14F-4D97-AF65-F5344CB8AC3E}">
        <p14:creationId xmlns:p14="http://schemas.microsoft.com/office/powerpoint/2010/main" val="129721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49F7AA-52CD-4DF5-9421-0B306F47FCF2}" type="datetimeFigureOut">
              <a:rPr lang="en-US" smtClean="0"/>
              <a:t>7/17/2024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0C03B3C-61F0-4091-9DFE-03FBA458353F}" type="slidenum">
              <a:rPr lang="en-US" smtClean="0"/>
              <a:t>‹#›</a:t>
            </a:fld>
            <a:endParaRPr lang="en-US"/>
          </a:p>
        </p:txBody>
      </p:sp>
    </p:spTree>
    <p:extLst>
      <p:ext uri="{BB962C8B-B14F-4D97-AF65-F5344CB8AC3E}">
        <p14:creationId xmlns:p14="http://schemas.microsoft.com/office/powerpoint/2010/main" val="31224246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jmparman.people.wm.edu/research-files/long-run-analysis-of-regional-inequalities-OREP-2021.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red.stlouisfed.org/series/USAGDPRQPSMEI" TargetMode="External"/><Relationship Id="rId2" Type="http://schemas.openxmlformats.org/officeDocument/2006/relationships/hyperlink" Target="https://fred.stlouisfed.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9FCE-03C6-7F41-5C4E-AA3DC2770FD5}"/>
              </a:ext>
            </a:extLst>
          </p:cNvPr>
          <p:cNvSpPr>
            <a:spLocks noGrp="1"/>
          </p:cNvSpPr>
          <p:nvPr>
            <p:ph type="ctrTitle"/>
          </p:nvPr>
        </p:nvSpPr>
        <p:spPr>
          <a:xfrm>
            <a:off x="5162550" y="1562669"/>
            <a:ext cx="5636113" cy="1866331"/>
          </a:xfrm>
        </p:spPr>
        <p:txBody>
          <a:bodyPr anchor="b">
            <a:normAutofit/>
          </a:bodyPr>
          <a:lstStyle/>
          <a:p>
            <a:r>
              <a:rPr lang="en-US" sz="4400" dirty="0">
                <a:solidFill>
                  <a:schemeClr val="tx1">
                    <a:lumMod val="85000"/>
                    <a:lumOff val="15000"/>
                  </a:schemeClr>
                </a:solidFill>
              </a:rPr>
              <a:t>Capstone Project:</a:t>
            </a:r>
            <a:br>
              <a:rPr lang="en-US" sz="4400" dirty="0">
                <a:solidFill>
                  <a:schemeClr val="tx1">
                    <a:lumMod val="85000"/>
                    <a:lumOff val="15000"/>
                  </a:schemeClr>
                </a:solidFill>
              </a:rPr>
            </a:br>
            <a:r>
              <a:rPr lang="en-US" sz="4400" dirty="0">
                <a:solidFill>
                  <a:schemeClr val="tx1">
                    <a:lumMod val="85000"/>
                    <a:lumOff val="15000"/>
                  </a:schemeClr>
                </a:solidFill>
              </a:rPr>
              <a:t>Econ – 6850 - 01</a:t>
            </a:r>
          </a:p>
        </p:txBody>
      </p:sp>
      <p:sp>
        <p:nvSpPr>
          <p:cNvPr id="3" name="Subtitle 2">
            <a:extLst>
              <a:ext uri="{FF2B5EF4-FFF2-40B4-BE49-F238E27FC236}">
                <a16:creationId xmlns:a16="http://schemas.microsoft.com/office/drawing/2014/main" id="{4F835374-8C2A-8998-7A8A-3077F5E0DB4B}"/>
              </a:ext>
            </a:extLst>
          </p:cNvPr>
          <p:cNvSpPr>
            <a:spLocks noGrp="1"/>
          </p:cNvSpPr>
          <p:nvPr>
            <p:ph type="subTitle" idx="1"/>
          </p:nvPr>
        </p:nvSpPr>
        <p:spPr>
          <a:xfrm>
            <a:off x="5352728" y="3742006"/>
            <a:ext cx="5445935" cy="1553325"/>
          </a:xfrm>
        </p:spPr>
        <p:txBody>
          <a:bodyPr anchor="t">
            <a:normAutofit fontScale="92500" lnSpcReduction="10000"/>
          </a:bodyPr>
          <a:lstStyle/>
          <a:p>
            <a:pPr marL="0" marR="0">
              <a:spcBef>
                <a:spcPts val="0"/>
              </a:spcBef>
              <a:spcAft>
                <a:spcPts val="800"/>
              </a:spcAft>
            </a:pPr>
            <a:r>
              <a:rPr lang="en-US" sz="2000" b="1" dirty="0">
                <a:ln>
                  <a:noFill/>
                </a:ln>
                <a:solidFill>
                  <a:srgbClr val="0F9ED5"/>
                </a:solidFill>
                <a:effectLst/>
                <a:latin typeface="Aptos" panose="020B0004020202020204" pitchFamily="34" charset="0"/>
                <a:ea typeface="Aptos" panose="020B0004020202020204" pitchFamily="34" charset="0"/>
                <a:cs typeface="Times New Roman" panose="02020603050405020304" pitchFamily="18" charset="0"/>
              </a:rPr>
              <a:t>"Comparative Analysis of GDP Growth Determinants in the Midwest and the Northeast United States: An Empirical Study" </a:t>
            </a:r>
          </a:p>
          <a:p>
            <a:pPr marL="0" marR="0">
              <a:spcBef>
                <a:spcPts val="0"/>
              </a:spcBef>
              <a:spcAft>
                <a:spcPts val="800"/>
              </a:spcAft>
            </a:pPr>
            <a:r>
              <a:rPr lang="en-US" sz="16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rPr>
              <a:t>by Aman Dongre</a:t>
            </a:r>
          </a:p>
          <a:p>
            <a:endParaRPr lang="en-US" sz="1300" dirty="0">
              <a:solidFill>
                <a:schemeClr val="tx1">
                  <a:lumMod val="85000"/>
                  <a:lumOff val="15000"/>
                </a:schemeClr>
              </a:solidFill>
            </a:endParaRPr>
          </a:p>
        </p:txBody>
      </p:sp>
      <p:pic>
        <p:nvPicPr>
          <p:cNvPr id="5" name="Picture 4">
            <a:extLst>
              <a:ext uri="{FF2B5EF4-FFF2-40B4-BE49-F238E27FC236}">
                <a16:creationId xmlns:a16="http://schemas.microsoft.com/office/drawing/2014/main" id="{C298146A-E0EB-DBDE-B688-8C58EB1605BB}"/>
              </a:ext>
            </a:extLst>
          </p:cNvPr>
          <p:cNvPicPr>
            <a:picLocks noChangeAspect="1"/>
          </p:cNvPicPr>
          <p:nvPr/>
        </p:nvPicPr>
        <p:blipFill rotWithShape="1">
          <a:blip r:embed="rId2"/>
          <a:srcRect l="31111" r="21263" b="2"/>
          <a:stretch/>
        </p:blipFill>
        <p:spPr>
          <a:xfrm>
            <a:off x="-7266" y="10"/>
            <a:ext cx="3569616"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Tree>
    <p:extLst>
      <p:ext uri="{BB962C8B-B14F-4D97-AF65-F5344CB8AC3E}">
        <p14:creationId xmlns:p14="http://schemas.microsoft.com/office/powerpoint/2010/main" val="263530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6E05-CC29-8E28-A2F0-64C29ACEEE14}"/>
              </a:ext>
            </a:extLst>
          </p:cNvPr>
          <p:cNvSpPr>
            <a:spLocks noGrp="1"/>
          </p:cNvSpPr>
          <p:nvPr>
            <p:ph type="title"/>
          </p:nvPr>
        </p:nvSpPr>
        <p:spPr>
          <a:xfrm>
            <a:off x="1191966" y="905011"/>
            <a:ext cx="3629555" cy="1889135"/>
          </a:xfrm>
        </p:spPr>
        <p:txBody>
          <a:bodyPr anchor="b">
            <a:normAutofit fontScale="90000"/>
          </a:bodyPr>
          <a:lstStyle/>
          <a:p>
            <a:r>
              <a:rPr lang="en-US" sz="4100"/>
              <a:t>Wald Test to confirm the significance</a:t>
            </a:r>
          </a:p>
        </p:txBody>
      </p:sp>
      <p:sp>
        <p:nvSpPr>
          <p:cNvPr id="3" name="Content Placeholder 2">
            <a:extLst>
              <a:ext uri="{FF2B5EF4-FFF2-40B4-BE49-F238E27FC236}">
                <a16:creationId xmlns:a16="http://schemas.microsoft.com/office/drawing/2014/main" id="{B3B7A4A0-286A-30CF-1362-23FB64D10F47}"/>
              </a:ext>
            </a:extLst>
          </p:cNvPr>
          <p:cNvSpPr>
            <a:spLocks noGrp="1"/>
          </p:cNvSpPr>
          <p:nvPr>
            <p:ph idx="1"/>
          </p:nvPr>
        </p:nvSpPr>
        <p:spPr>
          <a:xfrm>
            <a:off x="1191966" y="2965592"/>
            <a:ext cx="3629555" cy="2987397"/>
          </a:xfrm>
        </p:spPr>
        <p:txBody>
          <a:bodyPr>
            <a:normAutofit/>
          </a:bodyPr>
          <a:lstStyle/>
          <a:p>
            <a:r>
              <a:rPr lang="en-US" sz="1800" dirty="0"/>
              <a:t>By Wald test,</a:t>
            </a:r>
            <a:r>
              <a:rPr lang="en-US" sz="1800" dirty="0">
                <a:effectLst/>
                <a:latin typeface="Aptos" panose="020B0004020202020204" pitchFamily="34" charset="0"/>
                <a:ea typeface="Aptos" panose="020B0004020202020204" pitchFamily="34" charset="0"/>
                <a:cs typeface="Times New Roman" panose="02020603050405020304" pitchFamily="18" charset="0"/>
              </a:rPr>
              <a:t> both the sectors in Midwest, the finance and insurance and retail trade are also jointly insignificant to GDP growth rate  different and vast and not related to each other and their significance is not that much as to the housing, rent and real estate sector.</a:t>
            </a:r>
            <a:endParaRPr lang="en-US" sz="1800" dirty="0"/>
          </a:p>
        </p:txBody>
      </p:sp>
      <p:pic>
        <p:nvPicPr>
          <p:cNvPr id="4" name="Picture 3" descr="A screenshot of a test&#10;&#10;Description automatically generated">
            <a:extLst>
              <a:ext uri="{FF2B5EF4-FFF2-40B4-BE49-F238E27FC236}">
                <a16:creationId xmlns:a16="http://schemas.microsoft.com/office/drawing/2014/main" id="{60CBC857-6F35-6602-E9CE-306776A33B5D}"/>
              </a:ext>
            </a:extLst>
          </p:cNvPr>
          <p:cNvPicPr>
            <a:picLocks noChangeAspect="1"/>
          </p:cNvPicPr>
          <p:nvPr/>
        </p:nvPicPr>
        <p:blipFill>
          <a:blip r:embed="rId2"/>
          <a:srcRect r="3000" b="-5"/>
          <a:stretch/>
        </p:blipFill>
        <p:spPr>
          <a:xfrm>
            <a:off x="5359151" y="895610"/>
            <a:ext cx="6107166" cy="5058020"/>
          </a:xfrm>
          <a:prstGeom prst="rect">
            <a:avLst/>
          </a:prstGeom>
        </p:spPr>
      </p:pic>
    </p:spTree>
    <p:extLst>
      <p:ext uri="{BB962C8B-B14F-4D97-AF65-F5344CB8AC3E}">
        <p14:creationId xmlns:p14="http://schemas.microsoft.com/office/powerpoint/2010/main" val="993379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3AB19D6C-43F7-AE5F-DA1D-9C7858491557}"/>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Retail Trade in Northeast :</a:t>
            </a:r>
          </a:p>
        </p:txBody>
      </p:sp>
      <p:sp>
        <p:nvSpPr>
          <p:cNvPr id="3" name="Content Placeholder 2">
            <a:extLst>
              <a:ext uri="{FF2B5EF4-FFF2-40B4-BE49-F238E27FC236}">
                <a16:creationId xmlns:a16="http://schemas.microsoft.com/office/drawing/2014/main" id="{43ADE30E-891D-351D-5D47-CBBDD93819C4}"/>
              </a:ext>
            </a:extLst>
          </p:cNvPr>
          <p:cNvSpPr>
            <a:spLocks noGrp="1"/>
          </p:cNvSpPr>
          <p:nvPr>
            <p:ph idx="1"/>
          </p:nvPr>
        </p:nvSpPr>
        <p:spPr>
          <a:xfrm>
            <a:off x="1103312" y="2763520"/>
            <a:ext cx="8946541" cy="3484879"/>
          </a:xfrm>
        </p:spPr>
        <p:txBody>
          <a:bodyPr>
            <a:normAutofit/>
          </a:bodyPr>
          <a:lstStyle/>
          <a:p>
            <a:r>
              <a:rPr lang="en-US" dirty="0"/>
              <a:t>Since the p-value of the retail trade variable was 0.5, I ran a Wald test of the retail trade on the dependent variable to check the significance of the variable in the Northeast region.</a:t>
            </a:r>
          </a:p>
        </p:txBody>
      </p:sp>
    </p:spTree>
    <p:extLst>
      <p:ext uri="{BB962C8B-B14F-4D97-AF65-F5344CB8AC3E}">
        <p14:creationId xmlns:p14="http://schemas.microsoft.com/office/powerpoint/2010/main" val="357500508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916B-B71E-9CF7-C9FA-CFABDD9B1406}"/>
              </a:ext>
            </a:extLst>
          </p:cNvPr>
          <p:cNvSpPr>
            <a:spLocks noGrp="1"/>
          </p:cNvSpPr>
          <p:nvPr>
            <p:ph type="title"/>
          </p:nvPr>
        </p:nvSpPr>
        <p:spPr>
          <a:xfrm>
            <a:off x="838200" y="609600"/>
            <a:ext cx="3739341" cy="1330839"/>
          </a:xfrm>
        </p:spPr>
        <p:txBody>
          <a:bodyPr>
            <a:normAutofit fontScale="90000"/>
          </a:bodyPr>
          <a:lstStyle/>
          <a:p>
            <a:r>
              <a:rPr lang="en-US" dirty="0"/>
              <a:t>Hypotheses Testing</a:t>
            </a:r>
          </a:p>
        </p:txBody>
      </p:sp>
      <p:sp>
        <p:nvSpPr>
          <p:cNvPr id="3" name="Content Placeholder 2">
            <a:extLst>
              <a:ext uri="{FF2B5EF4-FFF2-40B4-BE49-F238E27FC236}">
                <a16:creationId xmlns:a16="http://schemas.microsoft.com/office/drawing/2014/main" id="{1E64132D-891E-C037-3EDF-D228386FB7ED}"/>
              </a:ext>
            </a:extLst>
          </p:cNvPr>
          <p:cNvSpPr>
            <a:spLocks noGrp="1"/>
          </p:cNvSpPr>
          <p:nvPr>
            <p:ph idx="1"/>
          </p:nvPr>
        </p:nvSpPr>
        <p:spPr>
          <a:xfrm>
            <a:off x="862366" y="2194102"/>
            <a:ext cx="3427001" cy="3908586"/>
          </a:xfrm>
        </p:spPr>
        <p:txBody>
          <a:bodyPr>
            <a:normAutofit fontScale="85000" lnSpcReduction="10000"/>
          </a:bodyPr>
          <a:lstStyle/>
          <a:p>
            <a:r>
              <a:rPr lang="en-US" sz="2000" kern="100" dirty="0">
                <a:latin typeface="Aptos" panose="020B0004020202020204" pitchFamily="34" charset="0"/>
                <a:ea typeface="Aptos" panose="020B0004020202020204" pitchFamily="34" charset="0"/>
                <a:cs typeface="Times New Roman" panose="02020603050405020304" pitchFamily="18" charset="0"/>
              </a:rPr>
              <a:t>T</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he Null Hypothesis will be H0 – The retail trade variable affects the dependent variable significantly.</a:t>
            </a: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Alternative hypothesis           H1 – The variable does not affect the GDP growth rate significantly.</a:t>
            </a:r>
          </a:p>
          <a:p>
            <a:r>
              <a:rPr lang="en-US" sz="2000" dirty="0"/>
              <a:t>The p-value being less than alpha, the null hypothesis can be rejected and said that the retail trade variable does not affect the GDP growth rate significantly in Northeast.</a:t>
            </a:r>
          </a:p>
        </p:txBody>
      </p:sp>
      <p:pic>
        <p:nvPicPr>
          <p:cNvPr id="6" name="Picture 5">
            <a:extLst>
              <a:ext uri="{FF2B5EF4-FFF2-40B4-BE49-F238E27FC236}">
                <a16:creationId xmlns:a16="http://schemas.microsoft.com/office/drawing/2014/main" id="{B260188B-BFF0-45AE-5946-AB4DCF86F7FD}"/>
              </a:ext>
            </a:extLst>
          </p:cNvPr>
          <p:cNvPicPr>
            <a:picLocks noChangeAspect="1"/>
          </p:cNvPicPr>
          <p:nvPr/>
        </p:nvPicPr>
        <p:blipFill>
          <a:blip r:embed="rId2"/>
          <a:stretch>
            <a:fillRect/>
          </a:stretch>
        </p:blipFill>
        <p:spPr>
          <a:xfrm>
            <a:off x="5445457" y="967219"/>
            <a:ext cx="6155141" cy="4947303"/>
          </a:xfrm>
          <a:prstGeom prst="rect">
            <a:avLst/>
          </a:prstGeom>
        </p:spPr>
      </p:pic>
    </p:spTree>
    <p:extLst>
      <p:ext uri="{BB962C8B-B14F-4D97-AF65-F5344CB8AC3E}">
        <p14:creationId xmlns:p14="http://schemas.microsoft.com/office/powerpoint/2010/main" val="141198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A701-9809-D750-7462-3E3BB4A3EF2A}"/>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3200" dirty="0">
                <a:solidFill>
                  <a:srgbClr val="FFFFFF"/>
                </a:solidFill>
              </a:rPr>
              <a:t>Testing for Serial Correlation :</a:t>
            </a:r>
          </a:p>
        </p:txBody>
      </p:sp>
      <p:pic>
        <p:nvPicPr>
          <p:cNvPr id="4" name="Content Placeholder 3">
            <a:extLst>
              <a:ext uri="{FF2B5EF4-FFF2-40B4-BE49-F238E27FC236}">
                <a16:creationId xmlns:a16="http://schemas.microsoft.com/office/drawing/2014/main" id="{B188DBA4-1552-AA3E-EE42-EC8F93EA25BF}"/>
              </a:ext>
            </a:extLst>
          </p:cNvPr>
          <p:cNvPicPr>
            <a:picLocks noGrp="1" noChangeAspect="1"/>
          </p:cNvPicPr>
          <p:nvPr>
            <p:ph idx="1"/>
          </p:nvPr>
        </p:nvPicPr>
        <p:blipFill>
          <a:blip r:embed="rId2"/>
          <a:stretch>
            <a:fillRect/>
          </a:stretch>
        </p:blipFill>
        <p:spPr>
          <a:xfrm>
            <a:off x="8266414" y="905328"/>
            <a:ext cx="3372433" cy="5417561"/>
          </a:xfrm>
          <a:prstGeom prst="rect">
            <a:avLst/>
          </a:prstGeom>
        </p:spPr>
      </p:pic>
      <p:pic>
        <p:nvPicPr>
          <p:cNvPr id="5" name="Picture 4">
            <a:extLst>
              <a:ext uri="{FF2B5EF4-FFF2-40B4-BE49-F238E27FC236}">
                <a16:creationId xmlns:a16="http://schemas.microsoft.com/office/drawing/2014/main" id="{316F9017-C17C-4FF5-8E6C-CF1D469A4811}"/>
              </a:ext>
            </a:extLst>
          </p:cNvPr>
          <p:cNvPicPr>
            <a:picLocks noChangeAspect="1"/>
          </p:cNvPicPr>
          <p:nvPr/>
        </p:nvPicPr>
        <p:blipFill>
          <a:blip r:embed="rId3"/>
          <a:stretch>
            <a:fillRect/>
          </a:stretch>
        </p:blipFill>
        <p:spPr>
          <a:xfrm>
            <a:off x="4550197" y="1139843"/>
            <a:ext cx="3372433" cy="4905357"/>
          </a:xfrm>
          <a:prstGeom prst="rect">
            <a:avLst/>
          </a:prstGeom>
        </p:spPr>
      </p:pic>
      <p:sp>
        <p:nvSpPr>
          <p:cNvPr id="7" name="TextBox 6">
            <a:extLst>
              <a:ext uri="{FF2B5EF4-FFF2-40B4-BE49-F238E27FC236}">
                <a16:creationId xmlns:a16="http://schemas.microsoft.com/office/drawing/2014/main" id="{2813F01E-9822-5AF8-35B7-1EE48559CB92}"/>
              </a:ext>
            </a:extLst>
          </p:cNvPr>
          <p:cNvSpPr txBox="1"/>
          <p:nvPr/>
        </p:nvSpPr>
        <p:spPr>
          <a:xfrm>
            <a:off x="5340096" y="329184"/>
            <a:ext cx="2112264" cy="369332"/>
          </a:xfrm>
          <a:prstGeom prst="rect">
            <a:avLst/>
          </a:prstGeom>
          <a:noFill/>
        </p:spPr>
        <p:txBody>
          <a:bodyPr wrap="square" rtlCol="0">
            <a:spAutoFit/>
          </a:bodyPr>
          <a:lstStyle/>
          <a:p>
            <a:r>
              <a:rPr lang="en-US" dirty="0"/>
              <a:t>Northeast:</a:t>
            </a:r>
          </a:p>
        </p:txBody>
      </p:sp>
      <p:sp>
        <p:nvSpPr>
          <p:cNvPr id="8" name="TextBox 7">
            <a:extLst>
              <a:ext uri="{FF2B5EF4-FFF2-40B4-BE49-F238E27FC236}">
                <a16:creationId xmlns:a16="http://schemas.microsoft.com/office/drawing/2014/main" id="{E49B1AC2-16DB-F405-6D9E-7038AD571306}"/>
              </a:ext>
            </a:extLst>
          </p:cNvPr>
          <p:cNvSpPr txBox="1"/>
          <p:nvPr/>
        </p:nvSpPr>
        <p:spPr>
          <a:xfrm>
            <a:off x="9107424" y="246888"/>
            <a:ext cx="2048256" cy="369332"/>
          </a:xfrm>
          <a:prstGeom prst="rect">
            <a:avLst/>
          </a:prstGeom>
          <a:noFill/>
        </p:spPr>
        <p:txBody>
          <a:bodyPr wrap="square" rtlCol="0">
            <a:spAutoFit/>
          </a:bodyPr>
          <a:lstStyle/>
          <a:p>
            <a:r>
              <a:rPr lang="en-US" dirty="0"/>
              <a:t>Midwest:</a:t>
            </a:r>
          </a:p>
        </p:txBody>
      </p:sp>
      <p:sp>
        <p:nvSpPr>
          <p:cNvPr id="3" name="TextBox 2">
            <a:extLst>
              <a:ext uri="{FF2B5EF4-FFF2-40B4-BE49-F238E27FC236}">
                <a16:creationId xmlns:a16="http://schemas.microsoft.com/office/drawing/2014/main" id="{CADC1EED-13DF-B013-4B2F-FD933EAB932F}"/>
              </a:ext>
            </a:extLst>
          </p:cNvPr>
          <p:cNvSpPr txBox="1"/>
          <p:nvPr/>
        </p:nvSpPr>
        <p:spPr>
          <a:xfrm>
            <a:off x="397164" y="5070764"/>
            <a:ext cx="3685309" cy="1200329"/>
          </a:xfrm>
          <a:prstGeom prst="rect">
            <a:avLst/>
          </a:prstGeom>
          <a:noFill/>
        </p:spPr>
        <p:txBody>
          <a:bodyPr wrap="square" rtlCol="0">
            <a:spAutoFit/>
          </a:bodyPr>
          <a:lstStyle/>
          <a:p>
            <a:r>
              <a:rPr lang="en-US" dirty="0"/>
              <a:t>As all the p-values for the model are above 0.05. There is no serial correlation in both the models for both the regions.</a:t>
            </a:r>
          </a:p>
        </p:txBody>
      </p:sp>
    </p:spTree>
    <p:extLst>
      <p:ext uri="{BB962C8B-B14F-4D97-AF65-F5344CB8AC3E}">
        <p14:creationId xmlns:p14="http://schemas.microsoft.com/office/powerpoint/2010/main" val="429078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9457-68E3-C375-0185-D2C460199A7F}"/>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Addition of AR terms:</a:t>
            </a:r>
          </a:p>
        </p:txBody>
      </p:sp>
      <p:pic>
        <p:nvPicPr>
          <p:cNvPr id="4" name="Content Placeholder 3" descr="A screenshot of a report&#10;&#10;Description automatically generated">
            <a:extLst>
              <a:ext uri="{FF2B5EF4-FFF2-40B4-BE49-F238E27FC236}">
                <a16:creationId xmlns:a16="http://schemas.microsoft.com/office/drawing/2014/main" id="{5BE77F0F-2DA2-7BBA-1D51-8A8FC31E0091}"/>
              </a:ext>
            </a:extLst>
          </p:cNvPr>
          <p:cNvPicPr>
            <a:picLocks noGrp="1" noChangeAspect="1"/>
          </p:cNvPicPr>
          <p:nvPr>
            <p:ph idx="1"/>
          </p:nvPr>
        </p:nvPicPr>
        <p:blipFill>
          <a:blip r:embed="rId2"/>
          <a:stretch>
            <a:fillRect/>
          </a:stretch>
        </p:blipFill>
        <p:spPr>
          <a:xfrm>
            <a:off x="685437" y="2218308"/>
            <a:ext cx="3748018" cy="4220201"/>
          </a:xfrm>
          <a:prstGeom prst="rect">
            <a:avLst/>
          </a:prstGeom>
        </p:spPr>
      </p:pic>
      <p:pic>
        <p:nvPicPr>
          <p:cNvPr id="5" name="Picture 4" descr="A screenshot of a report&#10;&#10;Description automatically generated">
            <a:extLst>
              <a:ext uri="{FF2B5EF4-FFF2-40B4-BE49-F238E27FC236}">
                <a16:creationId xmlns:a16="http://schemas.microsoft.com/office/drawing/2014/main" id="{45ABDF3B-4868-67AE-8D65-A1B822226C94}"/>
              </a:ext>
            </a:extLst>
          </p:cNvPr>
          <p:cNvPicPr>
            <a:picLocks noChangeAspect="1"/>
          </p:cNvPicPr>
          <p:nvPr/>
        </p:nvPicPr>
        <p:blipFill>
          <a:blip r:embed="rId3"/>
          <a:stretch>
            <a:fillRect/>
          </a:stretch>
        </p:blipFill>
        <p:spPr>
          <a:xfrm>
            <a:off x="6742545" y="2218308"/>
            <a:ext cx="3985086" cy="4220104"/>
          </a:xfrm>
          <a:prstGeom prst="rect">
            <a:avLst/>
          </a:prstGeom>
        </p:spPr>
      </p:pic>
      <p:sp>
        <p:nvSpPr>
          <p:cNvPr id="6" name="TextBox 5">
            <a:extLst>
              <a:ext uri="{FF2B5EF4-FFF2-40B4-BE49-F238E27FC236}">
                <a16:creationId xmlns:a16="http://schemas.microsoft.com/office/drawing/2014/main" id="{91CBED08-4EFD-3590-03F3-FB622AD30D1F}"/>
              </a:ext>
            </a:extLst>
          </p:cNvPr>
          <p:cNvSpPr txBox="1"/>
          <p:nvPr/>
        </p:nvSpPr>
        <p:spPr>
          <a:xfrm>
            <a:off x="1492646" y="1582712"/>
            <a:ext cx="2133600" cy="369332"/>
          </a:xfrm>
          <a:prstGeom prst="rect">
            <a:avLst/>
          </a:prstGeom>
          <a:noFill/>
        </p:spPr>
        <p:txBody>
          <a:bodyPr wrap="square" rtlCol="0">
            <a:spAutoFit/>
          </a:bodyPr>
          <a:lstStyle/>
          <a:p>
            <a:r>
              <a:rPr lang="en-US" dirty="0"/>
              <a:t>        Midwest:</a:t>
            </a:r>
          </a:p>
        </p:txBody>
      </p:sp>
      <p:sp>
        <p:nvSpPr>
          <p:cNvPr id="7" name="TextBox 6">
            <a:extLst>
              <a:ext uri="{FF2B5EF4-FFF2-40B4-BE49-F238E27FC236}">
                <a16:creationId xmlns:a16="http://schemas.microsoft.com/office/drawing/2014/main" id="{8012D636-3D88-8C64-22E3-93BC9246FFE2}"/>
              </a:ext>
            </a:extLst>
          </p:cNvPr>
          <p:cNvSpPr txBox="1"/>
          <p:nvPr/>
        </p:nvSpPr>
        <p:spPr>
          <a:xfrm>
            <a:off x="7981076" y="1582712"/>
            <a:ext cx="2171702" cy="369332"/>
          </a:xfrm>
          <a:prstGeom prst="rect">
            <a:avLst/>
          </a:prstGeom>
          <a:noFill/>
        </p:spPr>
        <p:txBody>
          <a:bodyPr wrap="square" rtlCol="0">
            <a:spAutoFit/>
          </a:bodyPr>
          <a:lstStyle/>
          <a:p>
            <a:r>
              <a:rPr lang="en-US" dirty="0"/>
              <a:t>Northeast:</a:t>
            </a:r>
          </a:p>
        </p:txBody>
      </p:sp>
    </p:spTree>
    <p:extLst>
      <p:ext uri="{BB962C8B-B14F-4D97-AF65-F5344CB8AC3E}">
        <p14:creationId xmlns:p14="http://schemas.microsoft.com/office/powerpoint/2010/main" val="1487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Cardboard boxes on conveyor belt">
            <a:extLst>
              <a:ext uri="{FF2B5EF4-FFF2-40B4-BE49-F238E27FC236}">
                <a16:creationId xmlns:a16="http://schemas.microsoft.com/office/drawing/2014/main" id="{BA3C5B5A-8B20-27F4-47BE-8BAAF1B4149A}"/>
              </a:ext>
            </a:extLst>
          </p:cNvPr>
          <p:cNvPicPr>
            <a:picLocks noChangeAspect="1"/>
          </p:cNvPicPr>
          <p:nvPr/>
        </p:nvPicPr>
        <p:blipFill>
          <a:blip r:embed="rId2"/>
          <a:srcRect l="15817" r="5673" b="2"/>
          <a:stretch/>
        </p:blipFill>
        <p:spPr>
          <a:xfrm>
            <a:off x="20" y="1666568"/>
            <a:ext cx="6106195" cy="5191432"/>
          </a:xfrm>
          <a:prstGeom prst="rect">
            <a:avLst/>
          </a:prstGeom>
        </p:spPr>
      </p:pic>
      <p:sp>
        <p:nvSpPr>
          <p:cNvPr id="2" name="Title 1">
            <a:extLst>
              <a:ext uri="{FF2B5EF4-FFF2-40B4-BE49-F238E27FC236}">
                <a16:creationId xmlns:a16="http://schemas.microsoft.com/office/drawing/2014/main" id="{23A56AEE-349A-EF71-F424-BA3F0837B24B}"/>
              </a:ext>
            </a:extLst>
          </p:cNvPr>
          <p:cNvSpPr>
            <a:spLocks noGrp="1"/>
          </p:cNvSpPr>
          <p:nvPr>
            <p:ph type="title"/>
          </p:nvPr>
        </p:nvSpPr>
        <p:spPr>
          <a:xfrm>
            <a:off x="761801" y="352766"/>
            <a:ext cx="10591999" cy="1023584"/>
          </a:xfrm>
        </p:spPr>
        <p:txBody>
          <a:bodyPr>
            <a:normAutofit fontScale="90000"/>
          </a:bodyPr>
          <a:lstStyle/>
          <a:p>
            <a:r>
              <a:rPr lang="en-US" sz="3400" dirty="0"/>
              <a:t>Retail Trade for Northeast and Manufacturing for Midwest :</a:t>
            </a:r>
          </a:p>
        </p:txBody>
      </p:sp>
      <p:sp>
        <p:nvSpPr>
          <p:cNvPr id="3" name="Content Placeholder 2">
            <a:extLst>
              <a:ext uri="{FF2B5EF4-FFF2-40B4-BE49-F238E27FC236}">
                <a16:creationId xmlns:a16="http://schemas.microsoft.com/office/drawing/2014/main" id="{5F812ECE-5489-32AC-B092-5DFFF25F06DC}"/>
              </a:ext>
            </a:extLst>
          </p:cNvPr>
          <p:cNvSpPr>
            <a:spLocks noGrp="1"/>
          </p:cNvSpPr>
          <p:nvPr>
            <p:ph idx="1"/>
          </p:nvPr>
        </p:nvSpPr>
        <p:spPr>
          <a:xfrm>
            <a:off x="6803408" y="2249766"/>
            <a:ext cx="4550391" cy="4070303"/>
          </a:xfrm>
        </p:spPr>
        <p:txBody>
          <a:bodyPr anchor="ctr">
            <a:normAutofit/>
          </a:bodyPr>
          <a:lstStyle/>
          <a:p>
            <a:r>
              <a:rPr lang="en-US" dirty="0"/>
              <a:t>The addition of AR terms made the retail trade variable more significant that it was in the Northeast region.</a:t>
            </a:r>
          </a:p>
          <a:p>
            <a:r>
              <a:rPr lang="en-US" dirty="0"/>
              <a:t>Simultaneously, The manufacturing variable became more significant for the Midwest than it was before the addition of the AR terms.</a:t>
            </a:r>
          </a:p>
          <a:p>
            <a:r>
              <a:rPr lang="en-US" dirty="0"/>
              <a:t>Also, the r-squared value increases.</a:t>
            </a:r>
          </a:p>
          <a:p>
            <a:endParaRPr lang="en-US" dirty="0"/>
          </a:p>
        </p:txBody>
      </p:sp>
    </p:spTree>
    <p:extLst>
      <p:ext uri="{BB962C8B-B14F-4D97-AF65-F5344CB8AC3E}">
        <p14:creationId xmlns:p14="http://schemas.microsoft.com/office/powerpoint/2010/main" val="313529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39DD-85B1-988C-574A-CC5F8843ACC7}"/>
              </a:ext>
            </a:extLst>
          </p:cNvPr>
          <p:cNvSpPr>
            <a:spLocks noGrp="1"/>
          </p:cNvSpPr>
          <p:nvPr>
            <p:ph type="title"/>
          </p:nvPr>
        </p:nvSpPr>
        <p:spPr/>
        <p:txBody>
          <a:bodyPr/>
          <a:lstStyle/>
          <a:p>
            <a:r>
              <a:rPr lang="en-US" dirty="0"/>
              <a:t>Unit Root Test for the Midwest region to check the stationarity:</a:t>
            </a:r>
          </a:p>
        </p:txBody>
      </p:sp>
      <p:pic>
        <p:nvPicPr>
          <p:cNvPr id="4" name="Content Placeholder 3">
            <a:extLst>
              <a:ext uri="{FF2B5EF4-FFF2-40B4-BE49-F238E27FC236}">
                <a16:creationId xmlns:a16="http://schemas.microsoft.com/office/drawing/2014/main" id="{A356049F-BFAA-780B-CF58-0B75C8BB8288}"/>
              </a:ext>
            </a:extLst>
          </p:cNvPr>
          <p:cNvPicPr>
            <a:picLocks noGrp="1" noChangeAspect="1"/>
          </p:cNvPicPr>
          <p:nvPr>
            <p:ph idx="1"/>
          </p:nvPr>
        </p:nvPicPr>
        <p:blipFill>
          <a:blip r:embed="rId2"/>
          <a:stretch>
            <a:fillRect/>
          </a:stretch>
        </p:blipFill>
        <p:spPr>
          <a:xfrm>
            <a:off x="6963747" y="1853248"/>
            <a:ext cx="4582142" cy="4195762"/>
          </a:xfrm>
          <a:prstGeom prst="rect">
            <a:avLst/>
          </a:prstGeom>
        </p:spPr>
      </p:pic>
      <p:sp>
        <p:nvSpPr>
          <p:cNvPr id="6" name="TextBox 5">
            <a:extLst>
              <a:ext uri="{FF2B5EF4-FFF2-40B4-BE49-F238E27FC236}">
                <a16:creationId xmlns:a16="http://schemas.microsoft.com/office/drawing/2014/main" id="{3026401A-E4D9-C7AB-15E0-0EA895A24409}"/>
              </a:ext>
            </a:extLst>
          </p:cNvPr>
          <p:cNvSpPr txBox="1"/>
          <p:nvPr/>
        </p:nvSpPr>
        <p:spPr>
          <a:xfrm>
            <a:off x="138545" y="2184507"/>
            <a:ext cx="6096000" cy="1754326"/>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As the real estate, rent and lease variable affects the GDP growth rate the most in Midwest, I tried the unit root test on this sector.</a:t>
            </a:r>
          </a:p>
          <a:p>
            <a:endParaRPr lang="en-US" dirty="0">
              <a:latin typeface="Aptos" panose="020B0004020202020204" pitchFamily="34" charset="0"/>
              <a:cs typeface="Times New Roman" panose="02020603050405020304" pitchFamily="18" charset="0"/>
            </a:endParaRPr>
          </a:p>
          <a:p>
            <a:r>
              <a:rPr lang="en-US" dirty="0">
                <a:latin typeface="Aptos" panose="020B0004020202020204" pitchFamily="34" charset="0"/>
                <a:cs typeface="Times New Roman" panose="02020603050405020304" pitchFamily="18" charset="0"/>
              </a:rPr>
              <a:t>The variable does not contain a unit root according to p-value.</a:t>
            </a:r>
            <a:endParaRPr lang="en-US" dirty="0"/>
          </a:p>
        </p:txBody>
      </p:sp>
    </p:spTree>
    <p:extLst>
      <p:ext uri="{BB962C8B-B14F-4D97-AF65-F5344CB8AC3E}">
        <p14:creationId xmlns:p14="http://schemas.microsoft.com/office/powerpoint/2010/main" val="93870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5AC17C60-F537-5686-6923-E0036149CE4C}"/>
              </a:ext>
            </a:extLst>
          </p:cNvPr>
          <p:cNvPicPr>
            <a:picLocks noChangeAspect="1"/>
          </p:cNvPicPr>
          <p:nvPr/>
        </p:nvPicPr>
        <p:blipFill rotWithShape="1">
          <a:blip r:embed="rId2"/>
          <a:srcRect l="30532" r="16809" b="-2"/>
          <a:stretch/>
        </p:blipFill>
        <p:spPr>
          <a:xfrm>
            <a:off x="-1" y="-2"/>
            <a:ext cx="5410198" cy="6858002"/>
          </a:xfrm>
          <a:prstGeom prst="rect">
            <a:avLst/>
          </a:prstGeom>
        </p:spPr>
      </p:pic>
      <p:sp>
        <p:nvSpPr>
          <p:cNvPr id="2" name="Title 1">
            <a:extLst>
              <a:ext uri="{FF2B5EF4-FFF2-40B4-BE49-F238E27FC236}">
                <a16:creationId xmlns:a16="http://schemas.microsoft.com/office/drawing/2014/main" id="{365AD09F-FF16-CB1A-8D74-5D759BFFC45C}"/>
              </a:ext>
            </a:extLst>
          </p:cNvPr>
          <p:cNvSpPr>
            <a:spLocks noGrp="1"/>
          </p:cNvSpPr>
          <p:nvPr>
            <p:ph type="title"/>
          </p:nvPr>
        </p:nvSpPr>
        <p:spPr>
          <a:xfrm>
            <a:off x="6115317" y="405685"/>
            <a:ext cx="5464968" cy="1559301"/>
          </a:xfrm>
        </p:spPr>
        <p:txBody>
          <a:bodyPr>
            <a:normAutofit/>
          </a:bodyPr>
          <a:lstStyle/>
          <a:p>
            <a:r>
              <a:rPr lang="en-US" sz="4000" dirty="0"/>
              <a:t>Results</a:t>
            </a:r>
          </a:p>
        </p:txBody>
      </p:sp>
      <p:sp>
        <p:nvSpPr>
          <p:cNvPr id="6" name="Content Placeholder 5">
            <a:extLst>
              <a:ext uri="{FF2B5EF4-FFF2-40B4-BE49-F238E27FC236}">
                <a16:creationId xmlns:a16="http://schemas.microsoft.com/office/drawing/2014/main" id="{F6FF2409-7A27-ABE0-2D0F-DA21903AA12E}"/>
              </a:ext>
            </a:extLst>
          </p:cNvPr>
          <p:cNvSpPr>
            <a:spLocks noGrp="1"/>
          </p:cNvSpPr>
          <p:nvPr>
            <p:ph idx="1"/>
          </p:nvPr>
        </p:nvSpPr>
        <p:spPr>
          <a:xfrm>
            <a:off x="5689600" y="1825625"/>
            <a:ext cx="5664200" cy="4351338"/>
          </a:xfrm>
        </p:spPr>
        <p:txBody>
          <a:bodyPr>
            <a:normAutofit fontScale="92500" lnSpcReduction="20000"/>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In our study all the variables which affected the region were significant such as the real assets, rental and lease variable for Midwest was the most contributing sector for the Midwest region whereas for the Northeast it was Finance and insurance and healthcare sectors.</a:t>
            </a:r>
          </a:p>
          <a:p>
            <a:r>
              <a:rPr lang="en-US" sz="1800" dirty="0">
                <a:effectLst/>
                <a:latin typeface="Aptos" panose="020B0004020202020204" pitchFamily="34" charset="0"/>
                <a:ea typeface="Aptos" panose="020B0004020202020204" pitchFamily="34" charset="0"/>
                <a:cs typeface="Times New Roman" panose="02020603050405020304" pitchFamily="18" charset="0"/>
              </a:rPr>
              <a:t>The model explains how the sectors affect the different regions in the U.S. and what sectors contribute more </a:t>
            </a:r>
            <a:r>
              <a:rPr lang="en-US" sz="1800" dirty="0">
                <a:latin typeface="Aptos" panose="020B0004020202020204" pitchFamily="34" charset="0"/>
                <a:ea typeface="Aptos" panose="020B0004020202020204" pitchFamily="34" charset="0"/>
                <a:cs typeface="Times New Roman" panose="02020603050405020304" pitchFamily="18" charset="0"/>
              </a:rPr>
              <a:t>o</a:t>
            </a:r>
            <a:r>
              <a:rPr lang="en-US" sz="1800" dirty="0">
                <a:effectLst/>
                <a:latin typeface="Aptos" panose="020B0004020202020204" pitchFamily="34" charset="0"/>
                <a:ea typeface="Aptos" panose="020B0004020202020204" pitchFamily="34" charset="0"/>
                <a:cs typeface="Times New Roman" panose="02020603050405020304" pitchFamily="18" charset="0"/>
              </a:rPr>
              <a:t>n a particular region in the U.S. This helps the analysts and policy makers to take steps and focus more on what factors are the regions affected by the most and steps to improve other sectors efficiently as well. </a:t>
            </a:r>
          </a:p>
          <a:p>
            <a:r>
              <a:rPr lang="en-US" sz="1800" kern="100" dirty="0">
                <a:latin typeface="Aptos" panose="020B0004020202020204" pitchFamily="34" charset="0"/>
                <a:ea typeface="Aptos" panose="020B0004020202020204" pitchFamily="34" charset="0"/>
                <a:cs typeface="Times New Roman" panose="02020603050405020304" pitchFamily="18" charset="0"/>
              </a:rPr>
              <a:t>Different actions can also be taken as to promote other sectors as well such as steps to improve the Financial sector in the Midwest, One example could be, If STL’s living conditions can be improved, more people will come in the city instead of moving out of the city and it can be as popular as it was in the past and once a financial hub as well.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80143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51AF-277B-AA74-0649-EA0EA77434CC}"/>
              </a:ext>
            </a:extLst>
          </p:cNvPr>
          <p:cNvSpPr>
            <a:spLocks noGrp="1"/>
          </p:cNvSpPr>
          <p:nvPr>
            <p:ph type="title"/>
          </p:nvPr>
        </p:nvSpPr>
        <p:spPr>
          <a:xfrm>
            <a:off x="761803" y="350196"/>
            <a:ext cx="4646904" cy="1624520"/>
          </a:xfrm>
        </p:spPr>
        <p:txBody>
          <a:bodyPr anchor="ctr">
            <a:normAutofit/>
          </a:bodyPr>
          <a:lstStyle/>
          <a:p>
            <a:r>
              <a:rPr lang="en-US" sz="4000"/>
              <a:t>Conclusion</a:t>
            </a:r>
          </a:p>
        </p:txBody>
      </p:sp>
      <p:sp>
        <p:nvSpPr>
          <p:cNvPr id="22" name="Content Placeholder 2">
            <a:extLst>
              <a:ext uri="{FF2B5EF4-FFF2-40B4-BE49-F238E27FC236}">
                <a16:creationId xmlns:a16="http://schemas.microsoft.com/office/drawing/2014/main" id="{CAA8B5BA-40A1-23F5-1109-AD765A9DA03F}"/>
              </a:ext>
            </a:extLst>
          </p:cNvPr>
          <p:cNvSpPr>
            <a:spLocks noGrp="1"/>
          </p:cNvSpPr>
          <p:nvPr>
            <p:ph idx="1"/>
          </p:nvPr>
        </p:nvSpPr>
        <p:spPr>
          <a:xfrm>
            <a:off x="761802" y="2743200"/>
            <a:ext cx="4646905" cy="3613149"/>
          </a:xfrm>
        </p:spPr>
        <p:txBody>
          <a:bodyPr anchor="ctr">
            <a:normAutofit lnSpcReduction="10000"/>
          </a:bodyPr>
          <a:lstStyle/>
          <a:p>
            <a:r>
              <a:rPr lang="en-US" sz="1400" dirty="0">
                <a:effectLst/>
                <a:latin typeface="Aptos" panose="020B0004020202020204" pitchFamily="34" charset="0"/>
                <a:ea typeface="Aptos" panose="020B0004020202020204" pitchFamily="34" charset="0"/>
                <a:cs typeface="Times New Roman" panose="02020603050405020304" pitchFamily="18" charset="0"/>
              </a:rPr>
              <a:t>To improve the economy by focusing on different sectors in specific regions, targeted strategies can increase the unique strengths of each area. In the Midwest, enhancing the real estate sector through affordable housing projects, commercial infrastructure development, and regulatory support can stimulate construction, attract businesses, and create jobs, driving GDP growth. Additionally, investing in agricultural and manufacturing advancements, improving supply chain logistics, and providing workforce training can boost productivity and competitiveness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1400" dirty="0"/>
              <a:t>While for </a:t>
            </a:r>
            <a:r>
              <a:rPr lang="en-US" sz="1400" dirty="0">
                <a:effectLst/>
                <a:latin typeface="Aptos" panose="020B0004020202020204" pitchFamily="34" charset="0"/>
                <a:ea typeface="Aptos" panose="020B0004020202020204" pitchFamily="34" charset="0"/>
                <a:cs typeface="Times New Roman" panose="02020603050405020304" pitchFamily="18" charset="0"/>
              </a:rPr>
              <a:t>the Northeast, focusing on the financial sector, through regulatory enhancements and fostering financial innovation, can attract investment and enhance economic stability, contributing significantly to GDP growth. </a:t>
            </a:r>
            <a:endParaRPr lang="en-US" sz="1400" dirty="0"/>
          </a:p>
        </p:txBody>
      </p:sp>
      <p:pic>
        <p:nvPicPr>
          <p:cNvPr id="5" name="Picture 4" descr="Graph">
            <a:extLst>
              <a:ext uri="{FF2B5EF4-FFF2-40B4-BE49-F238E27FC236}">
                <a16:creationId xmlns:a16="http://schemas.microsoft.com/office/drawing/2014/main" id="{3A40B770-DF32-0BDF-5998-4440132D780C}"/>
              </a:ext>
            </a:extLst>
          </p:cNvPr>
          <p:cNvPicPr>
            <a:picLocks noChangeAspect="1"/>
          </p:cNvPicPr>
          <p:nvPr/>
        </p:nvPicPr>
        <p:blipFill rotWithShape="1">
          <a:blip r:embed="rId3"/>
          <a:srcRect l="14625" r="29757"/>
          <a:stretch/>
        </p:blipFill>
        <p:spPr>
          <a:xfrm>
            <a:off x="6096000" y="1"/>
            <a:ext cx="6102825" cy="6858000"/>
          </a:xfrm>
          <a:prstGeom prst="rect">
            <a:avLst/>
          </a:prstGeom>
        </p:spPr>
      </p:pic>
    </p:spTree>
    <p:extLst>
      <p:ext uri="{BB962C8B-B14F-4D97-AF65-F5344CB8AC3E}">
        <p14:creationId xmlns:p14="http://schemas.microsoft.com/office/powerpoint/2010/main" val="404681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536B-11D2-A87C-69CD-3FB9720802B8}"/>
              </a:ext>
            </a:extLst>
          </p:cNvPr>
          <p:cNvSpPr>
            <a:spLocks noGrp="1"/>
          </p:cNvSpPr>
          <p:nvPr>
            <p:ph type="title"/>
          </p:nvPr>
        </p:nvSpPr>
        <p:spPr>
          <a:xfrm>
            <a:off x="4266766" y="2728735"/>
            <a:ext cx="9404723" cy="1400530"/>
          </a:xfrm>
        </p:spPr>
        <p:txBody>
          <a:bodyPr/>
          <a:lstStyle/>
          <a:p>
            <a:r>
              <a:rPr lang="en-US" dirty="0"/>
              <a:t>Thank You!</a:t>
            </a:r>
          </a:p>
        </p:txBody>
      </p:sp>
    </p:spTree>
    <p:extLst>
      <p:ext uri="{BB962C8B-B14F-4D97-AF65-F5344CB8AC3E}">
        <p14:creationId xmlns:p14="http://schemas.microsoft.com/office/powerpoint/2010/main" val="110260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E046-D48D-6D55-4A63-2B51F1984CDE}"/>
              </a:ext>
            </a:extLst>
          </p:cNvPr>
          <p:cNvSpPr>
            <a:spLocks noGrp="1"/>
          </p:cNvSpPr>
          <p:nvPr>
            <p:ph type="title"/>
          </p:nvPr>
        </p:nvSpPr>
        <p:spPr>
          <a:xfrm>
            <a:off x="761800" y="762001"/>
            <a:ext cx="5334197" cy="1708242"/>
          </a:xfrm>
        </p:spPr>
        <p:txBody>
          <a:bodyPr anchor="ctr">
            <a:normAutofit/>
          </a:bodyPr>
          <a:lstStyle/>
          <a:p>
            <a:r>
              <a:rPr lang="en-US" sz="4000"/>
              <a:t>Introduction</a:t>
            </a:r>
          </a:p>
        </p:txBody>
      </p:sp>
      <p:sp>
        <p:nvSpPr>
          <p:cNvPr id="3" name="Content Placeholder 2">
            <a:extLst>
              <a:ext uri="{FF2B5EF4-FFF2-40B4-BE49-F238E27FC236}">
                <a16:creationId xmlns:a16="http://schemas.microsoft.com/office/drawing/2014/main" id="{63D4B53A-108B-FBE1-D92F-035F23A9D410}"/>
              </a:ext>
            </a:extLst>
          </p:cNvPr>
          <p:cNvSpPr>
            <a:spLocks noGrp="1"/>
          </p:cNvSpPr>
          <p:nvPr>
            <p:ph idx="1"/>
          </p:nvPr>
        </p:nvSpPr>
        <p:spPr>
          <a:xfrm>
            <a:off x="761800" y="2470244"/>
            <a:ext cx="5334197" cy="3769835"/>
          </a:xfrm>
        </p:spPr>
        <p:txBody>
          <a:bodyPr anchor="ctr">
            <a:normAutofit/>
          </a:bodyPr>
          <a:lstStyle/>
          <a:p>
            <a:r>
              <a:rPr lang="en-US" sz="1600" kern="100" dirty="0">
                <a:effectLst/>
                <a:latin typeface="Aptos" panose="020B0004020202020204" pitchFamily="34" charset="0"/>
                <a:ea typeface="Aptos" panose="020B0004020202020204" pitchFamily="34" charset="0"/>
                <a:cs typeface="Times New Roman" panose="02020603050405020304" pitchFamily="18" charset="0"/>
              </a:rPr>
              <a:t> In this empirical paper I would like to discuss and investigate about </a:t>
            </a:r>
            <a:r>
              <a:rPr lang="en-US" sz="1600" dirty="0">
                <a:effectLst/>
                <a:latin typeface="Aptos" panose="020B0004020202020204" pitchFamily="34" charset="0"/>
                <a:ea typeface="Aptos" panose="020B0004020202020204" pitchFamily="34" charset="0"/>
                <a:cs typeface="Times New Roman" panose="02020603050405020304" pitchFamily="18" charset="0"/>
              </a:rPr>
              <a:t>how various factors such as Rent, Financial Institutions, Healthcare and Social Assistance, Real estate, Retail trade, and Manufacturing affect economic growth for a region.</a:t>
            </a:r>
          </a:p>
          <a:p>
            <a:r>
              <a:rPr lang="en-US" sz="1600" dirty="0">
                <a:effectLst/>
                <a:latin typeface="Aptos" panose="020B0004020202020204" pitchFamily="34" charset="0"/>
                <a:ea typeface="Aptos" panose="020B0004020202020204" pitchFamily="34" charset="0"/>
                <a:cs typeface="Times New Roman" panose="02020603050405020304" pitchFamily="18" charset="0"/>
              </a:rPr>
              <a:t>Throughout the study we will observe how the different variables would affect the GDP growth rate differently in a region and the same set of variables in a different region of the U.S.</a:t>
            </a:r>
          </a:p>
          <a:p>
            <a:r>
              <a:rPr lang="en-US" sz="1600" dirty="0">
                <a:effectLst/>
                <a:latin typeface="Aptos" panose="020B0004020202020204" pitchFamily="34" charset="0"/>
                <a:ea typeface="Aptos" panose="020B0004020202020204" pitchFamily="34" charset="0"/>
                <a:cs typeface="Times New Roman" panose="02020603050405020304" pitchFamily="18" charset="0"/>
              </a:rPr>
              <a:t>Through an empirical analysis, we examine </a:t>
            </a:r>
            <a:r>
              <a:rPr lang="en-US" sz="1600" dirty="0">
                <a:latin typeface="Aptos" panose="020B0004020202020204" pitchFamily="34" charset="0"/>
                <a:ea typeface="Aptos" panose="020B0004020202020204" pitchFamily="34" charset="0"/>
                <a:cs typeface="Times New Roman" panose="02020603050405020304" pitchFamily="18" charset="0"/>
              </a:rPr>
              <a:t>what variables are more contributing to the GDP growth rate than the others.</a:t>
            </a:r>
            <a:endParaRPr lang="en-US" sz="1600" dirty="0"/>
          </a:p>
        </p:txBody>
      </p:sp>
      <p:pic>
        <p:nvPicPr>
          <p:cNvPr id="5" name="Picture 4" descr="Magnifying glass showing decling performance">
            <a:extLst>
              <a:ext uri="{FF2B5EF4-FFF2-40B4-BE49-F238E27FC236}">
                <a16:creationId xmlns:a16="http://schemas.microsoft.com/office/drawing/2014/main" id="{CC568740-E18A-6128-80A4-F5901708C4EF}"/>
              </a:ext>
            </a:extLst>
          </p:cNvPr>
          <p:cNvPicPr>
            <a:picLocks noChangeAspect="1"/>
          </p:cNvPicPr>
          <p:nvPr/>
        </p:nvPicPr>
        <p:blipFill rotWithShape="1">
          <a:blip r:embed="rId2"/>
          <a:srcRect l="8800" r="39364"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06945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5FDE-3042-B675-EDCB-455FABFD358D}"/>
              </a:ext>
            </a:extLst>
          </p:cNvPr>
          <p:cNvSpPr>
            <a:spLocks noGrp="1"/>
          </p:cNvSpPr>
          <p:nvPr>
            <p:ph type="title"/>
          </p:nvPr>
        </p:nvSpPr>
        <p:spPr>
          <a:xfrm>
            <a:off x="761800" y="762001"/>
            <a:ext cx="5334197" cy="1708242"/>
          </a:xfrm>
        </p:spPr>
        <p:txBody>
          <a:bodyPr anchor="ctr">
            <a:normAutofit/>
          </a:bodyPr>
          <a:lstStyle/>
          <a:p>
            <a:r>
              <a:rPr lang="en-US" sz="4000"/>
              <a:t>The Midwest and the Northeast :</a:t>
            </a:r>
          </a:p>
        </p:txBody>
      </p:sp>
      <p:sp>
        <p:nvSpPr>
          <p:cNvPr id="12" name="Content Placeholder 2">
            <a:extLst>
              <a:ext uri="{FF2B5EF4-FFF2-40B4-BE49-F238E27FC236}">
                <a16:creationId xmlns:a16="http://schemas.microsoft.com/office/drawing/2014/main" id="{EE86E457-C27D-FA65-E7D1-5B0E64A58E5D}"/>
              </a:ext>
            </a:extLst>
          </p:cNvPr>
          <p:cNvSpPr>
            <a:spLocks noGrp="1"/>
          </p:cNvSpPr>
          <p:nvPr>
            <p:ph idx="1"/>
          </p:nvPr>
        </p:nvSpPr>
        <p:spPr>
          <a:xfrm>
            <a:off x="761800" y="2470244"/>
            <a:ext cx="5334197" cy="3769835"/>
          </a:xfrm>
        </p:spPr>
        <p:txBody>
          <a:bodyPr anchor="ctr">
            <a:normAutofit/>
          </a:bodyPr>
          <a:lstStyle/>
          <a:p>
            <a:r>
              <a:rPr lang="en-US" sz="1800" dirty="0"/>
              <a:t>The states included in the Midwest are :</a:t>
            </a:r>
          </a:p>
          <a:p>
            <a:pPr marL="0" indent="0">
              <a:buNone/>
            </a:pPr>
            <a:r>
              <a:rPr lang="en-US" sz="1800" dirty="0"/>
              <a:t>    Missouri, Illinois, Ohio and Wisconsin</a:t>
            </a:r>
            <a:br>
              <a:rPr lang="en-US" sz="2000" dirty="0"/>
            </a:br>
            <a:br>
              <a:rPr lang="en-US" sz="2000" dirty="0"/>
            </a:br>
            <a:r>
              <a:rPr lang="en-US" sz="2000" dirty="0"/>
              <a:t>The states included in the Northeast are :</a:t>
            </a:r>
            <a:br>
              <a:rPr lang="en-US" sz="2000" dirty="0"/>
            </a:br>
            <a:r>
              <a:rPr lang="en-US" sz="2000" dirty="0"/>
              <a:t>New York, Pennsylvania, New Jersey and   </a:t>
            </a:r>
            <a:r>
              <a:rPr lang="en-US" sz="2000" dirty="0" err="1"/>
              <a:t>Massachussets</a:t>
            </a:r>
            <a:r>
              <a:rPr lang="en-US" sz="2000" dirty="0"/>
              <a:t>.</a:t>
            </a:r>
          </a:p>
          <a:p>
            <a:pPr marL="0" indent="0">
              <a:buNone/>
            </a:pPr>
            <a:r>
              <a:rPr lang="en-US" sz="2000" dirty="0"/>
              <a:t>These states are among the largest states in these regions and would be sufficient to run an analysis.</a:t>
            </a:r>
          </a:p>
        </p:txBody>
      </p:sp>
      <p:pic>
        <p:nvPicPr>
          <p:cNvPr id="13" name="Picture 12" descr="City on a sunny day">
            <a:extLst>
              <a:ext uri="{FF2B5EF4-FFF2-40B4-BE49-F238E27FC236}">
                <a16:creationId xmlns:a16="http://schemas.microsoft.com/office/drawing/2014/main" id="{9FFF839C-453E-0332-13CD-93D81D92DAA3}"/>
              </a:ext>
            </a:extLst>
          </p:cNvPr>
          <p:cNvPicPr>
            <a:picLocks noChangeAspect="1"/>
          </p:cNvPicPr>
          <p:nvPr/>
        </p:nvPicPr>
        <p:blipFill>
          <a:blip r:embed="rId2"/>
          <a:srcRect l="30065" r="17321"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87660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E582-87E7-1D3E-6305-00DD0E360462}"/>
              </a:ext>
            </a:extLst>
          </p:cNvPr>
          <p:cNvSpPr>
            <a:spLocks noGrp="1"/>
          </p:cNvSpPr>
          <p:nvPr>
            <p:ph type="title"/>
          </p:nvPr>
        </p:nvSpPr>
        <p:spPr>
          <a:xfrm>
            <a:off x="761800" y="762001"/>
            <a:ext cx="5334197" cy="1708242"/>
          </a:xfrm>
        </p:spPr>
        <p:txBody>
          <a:bodyPr anchor="ctr">
            <a:normAutofit/>
          </a:bodyPr>
          <a:lstStyle/>
          <a:p>
            <a:r>
              <a:rPr lang="en-US" sz="4000"/>
              <a:t>Literature Review</a:t>
            </a:r>
          </a:p>
        </p:txBody>
      </p:sp>
      <p:sp>
        <p:nvSpPr>
          <p:cNvPr id="3" name="Content Placeholder 2">
            <a:extLst>
              <a:ext uri="{FF2B5EF4-FFF2-40B4-BE49-F238E27FC236}">
                <a16:creationId xmlns:a16="http://schemas.microsoft.com/office/drawing/2014/main" id="{E30F5D48-C9D8-A407-4AF0-EB7ED3F2F1D4}"/>
              </a:ext>
            </a:extLst>
          </p:cNvPr>
          <p:cNvSpPr>
            <a:spLocks noGrp="1"/>
          </p:cNvSpPr>
          <p:nvPr>
            <p:ph idx="1"/>
          </p:nvPr>
        </p:nvSpPr>
        <p:spPr>
          <a:xfrm>
            <a:off x="761800" y="2470244"/>
            <a:ext cx="5334197" cy="3769835"/>
          </a:xfrm>
        </p:spPr>
        <p:txBody>
          <a:bodyPr anchor="ctr">
            <a:normAutofit fontScale="85000" lnSpcReduction="10000"/>
          </a:bodyPr>
          <a:lstStyle/>
          <a:p>
            <a:pPr marL="0" marR="0">
              <a:lnSpc>
                <a:spcPct val="107000"/>
              </a:lnSpc>
              <a:spcBef>
                <a:spcPts val="0"/>
              </a:spcBef>
              <a:spcAft>
                <a:spcPts val="800"/>
              </a:spcAft>
            </a:pPr>
            <a:r>
              <a:rPr lang="en-US" sz="1500" u="sng" kern="100" dirty="0">
                <a:ln>
                  <a:noFill/>
                </a:ln>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https://jmparman.people.wm.edu/research-files/long-run-analysis-of-regional-inequalities-OREP-2021.pdf</a:t>
            </a:r>
            <a:r>
              <a:rPr lang="en-US" sz="1500" kern="100" dirty="0">
                <a:ln>
                  <a:noFill/>
                </a:ln>
                <a:solidFill>
                  <a:srgbClr val="0F9ED5"/>
                </a:solidFill>
                <a:effectLst/>
                <a:latin typeface="Aptos" panose="020B0004020202020204" pitchFamily="34" charset="0"/>
                <a:ea typeface="Aptos" panose="020B0004020202020204" pitchFamily="34" charset="0"/>
                <a:cs typeface="Times New Roman" panose="02020603050405020304" pitchFamily="18" charset="0"/>
              </a:rPr>
              <a:t> - </a:t>
            </a:r>
            <a:r>
              <a:rPr lang="en-US" sz="1500" kern="100" dirty="0">
                <a:ln>
                  <a:noFill/>
                </a:ln>
                <a:effectLst/>
                <a:latin typeface="Aptos" panose="020B0004020202020204" pitchFamily="34" charset="0"/>
                <a:ea typeface="Aptos" panose="020B0004020202020204" pitchFamily="34" charset="0"/>
                <a:cs typeface="Times New Roman" panose="02020603050405020304" pitchFamily="18" charset="0"/>
              </a:rPr>
              <a:t>discusses the </a:t>
            </a:r>
            <a:r>
              <a:rPr lang="en-US" sz="1500" b="1" kern="100" dirty="0">
                <a:effectLst/>
                <a:latin typeface="Aptos" panose="020B0004020202020204" pitchFamily="34" charset="0"/>
                <a:ea typeface="Aptos" panose="020B0004020202020204" pitchFamily="34" charset="0"/>
                <a:cs typeface="Times New Roman" panose="02020603050405020304" pitchFamily="18" charset="0"/>
              </a:rPr>
              <a:t>Long-run analysis of regional inequalities in </a:t>
            </a:r>
            <a:r>
              <a:rPr lang="en-US" sz="1500" b="1" kern="100">
                <a:effectLst/>
                <a:latin typeface="Aptos" panose="020B0004020202020204" pitchFamily="34" charset="0"/>
                <a:ea typeface="Aptos" panose="020B0004020202020204" pitchFamily="34" charset="0"/>
                <a:cs typeface="Times New Roman" panose="02020603050405020304" pitchFamily="18" charset="0"/>
              </a:rPr>
              <a:t>the U.S.</a:t>
            </a:r>
            <a:r>
              <a:rPr lang="en-US" sz="1500" kern="100">
                <a:effectLst/>
                <a:latin typeface="Aptos" panose="020B0004020202020204" pitchFamily="34" charset="0"/>
                <a:ea typeface="Aptos" panose="020B0004020202020204" pitchFamily="34" charset="0"/>
                <a:cs typeface="Times New Roman" panose="02020603050405020304" pitchFamily="18" charset="0"/>
              </a:rPr>
              <a:t> </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by Trevon Logan, Bradley Hardy, and John </a:t>
            </a:r>
            <a:r>
              <a:rPr lang="en-US" sz="1500" kern="100" dirty="0" err="1">
                <a:effectLst/>
                <a:latin typeface="Aptos" panose="020B0004020202020204" pitchFamily="34" charset="0"/>
                <a:ea typeface="Aptos" panose="020B0004020202020204" pitchFamily="34" charset="0"/>
                <a:cs typeface="Times New Roman" panose="02020603050405020304" pitchFamily="18" charset="0"/>
              </a:rPr>
              <a:t>Parman</a:t>
            </a:r>
            <a:r>
              <a:rPr lang="en-US" sz="1500" kern="100" dirty="0">
                <a:effectLst/>
                <a:latin typeface="Aptos" panose="020B0004020202020204" pitchFamily="34" charset="0"/>
                <a:ea typeface="Aptos" panose="020B0004020202020204" pitchFamily="34" charset="0"/>
                <a:cs typeface="Times New Roman" panose="02020603050405020304" pitchFamily="18" charset="0"/>
              </a:rPr>
              <a:t> It discusses about how the development of a national and fully integrated economy have accelerated and decelerated over time, and these features are driven by unique sets of historical circumstances and policy choices.</a:t>
            </a:r>
          </a:p>
          <a:p>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0"/>
              </a:spcBef>
              <a:spcAft>
                <a:spcPts val="800"/>
              </a:spcAft>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Both studies discuss about the factors that affect the GDP and compare the development of different regions in the US although the factors that affect the GDP are different in the studies.</a:t>
            </a:r>
          </a:p>
          <a:p>
            <a:r>
              <a:rPr lang="en-US" sz="1500" dirty="0">
                <a:effectLst/>
                <a:latin typeface="Aptos" panose="020B0004020202020204" pitchFamily="34" charset="0"/>
                <a:ea typeface="Aptos" panose="020B0004020202020204" pitchFamily="34" charset="0"/>
                <a:cs typeface="Times New Roman" panose="02020603050405020304" pitchFamily="18" charset="0"/>
              </a:rPr>
              <a:t>The study discusses about how historical and contemporary policies have contributed to regional economic disparities, providing insights for policymakers to address these challenges.</a:t>
            </a:r>
            <a:br>
              <a:rPr lang="en-US" sz="1500" dirty="0">
                <a:effectLst/>
                <a:latin typeface="Aptos" panose="020B0004020202020204" pitchFamily="34" charset="0"/>
                <a:ea typeface="Aptos" panose="020B0004020202020204" pitchFamily="34" charset="0"/>
                <a:cs typeface="Times New Roman" panose="02020603050405020304" pitchFamily="18" charset="0"/>
              </a:rPr>
            </a:br>
            <a:endParaRPr lang="en-US" sz="1500" dirty="0"/>
          </a:p>
        </p:txBody>
      </p:sp>
      <p:pic>
        <p:nvPicPr>
          <p:cNvPr id="5" name="Picture 4" descr="Pen placed on top of a signature line">
            <a:extLst>
              <a:ext uri="{FF2B5EF4-FFF2-40B4-BE49-F238E27FC236}">
                <a16:creationId xmlns:a16="http://schemas.microsoft.com/office/drawing/2014/main" id="{71C98BB5-7977-FC3B-9A67-7FDD9B18E8C1}"/>
              </a:ext>
            </a:extLst>
          </p:cNvPr>
          <p:cNvPicPr>
            <a:picLocks noChangeAspect="1"/>
          </p:cNvPicPr>
          <p:nvPr/>
        </p:nvPicPr>
        <p:blipFill rotWithShape="1">
          <a:blip r:embed="rId3"/>
          <a:srcRect l="48164" r="-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660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28FD-E5BF-72E0-B3AA-9A930B7ADECE}"/>
              </a:ext>
            </a:extLst>
          </p:cNvPr>
          <p:cNvSpPr>
            <a:spLocks noGrp="1"/>
          </p:cNvSpPr>
          <p:nvPr>
            <p:ph type="title"/>
          </p:nvPr>
        </p:nvSpPr>
        <p:spPr>
          <a:xfrm>
            <a:off x="738909" y="637762"/>
            <a:ext cx="2608725" cy="5576770"/>
          </a:xfrm>
        </p:spPr>
        <p:txBody>
          <a:bodyPr anchor="t">
            <a:normAutofit/>
          </a:bodyPr>
          <a:lstStyle/>
          <a:p>
            <a:r>
              <a:rPr lang="en-US" sz="3600" dirty="0">
                <a:solidFill>
                  <a:schemeClr val="tx1"/>
                </a:solidFill>
              </a:rPr>
              <a:t>Data Sources for Research Paper :</a:t>
            </a:r>
          </a:p>
        </p:txBody>
      </p:sp>
      <p:sp>
        <p:nvSpPr>
          <p:cNvPr id="3" name="Content Placeholder 2">
            <a:extLst>
              <a:ext uri="{FF2B5EF4-FFF2-40B4-BE49-F238E27FC236}">
                <a16:creationId xmlns:a16="http://schemas.microsoft.com/office/drawing/2014/main" id="{666AC78B-8FD5-5F37-DAD8-7EA87A9D6F57}"/>
              </a:ext>
            </a:extLst>
          </p:cNvPr>
          <p:cNvSpPr>
            <a:spLocks noGrp="1"/>
          </p:cNvSpPr>
          <p:nvPr>
            <p:ph idx="1"/>
          </p:nvPr>
        </p:nvSpPr>
        <p:spPr>
          <a:xfrm>
            <a:off x="4654732" y="850052"/>
            <a:ext cx="6390623" cy="5326911"/>
          </a:xfrm>
        </p:spPr>
        <p:txBody>
          <a:bodyPr>
            <a:normAutofit/>
          </a:bodyPr>
          <a:lstStyle/>
          <a:p>
            <a:r>
              <a:rPr lang="en-US" sz="2400">
                <a:effectLst/>
                <a:latin typeface="Aptos" panose="020B0004020202020204" pitchFamily="34" charset="0"/>
                <a:ea typeface="Aptos" panose="020B0004020202020204" pitchFamily="34" charset="0"/>
                <a:cs typeface="Times New Roman" panose="02020603050405020304" pitchFamily="18" charset="0"/>
              </a:rPr>
              <a:t>For the Research Paper, I had obtained data from these sources shown below –</a:t>
            </a:r>
          </a:p>
          <a:p>
            <a:pPr marL="0" indent="0">
              <a:buNone/>
            </a:pPr>
            <a:endParaRPr lang="en-US" sz="2400">
              <a:effectLst/>
              <a:latin typeface="Aptos" panose="020B0004020202020204" pitchFamily="34" charset="0"/>
              <a:ea typeface="Aptos" panose="020B0004020202020204" pitchFamily="34" charset="0"/>
              <a:cs typeface="Times New Roman" panose="02020603050405020304" pitchFamily="18" charset="0"/>
            </a:endParaRPr>
          </a:p>
          <a:p>
            <a:r>
              <a:rPr lang="en-US" sz="2400">
                <a:effectLst/>
                <a:latin typeface="Aptos" panose="020B0004020202020204" pitchFamily="34" charset="0"/>
                <a:ea typeface="Aptos" panose="020B0004020202020204" pitchFamily="34" charset="0"/>
                <a:cs typeface="Times New Roman" panose="02020603050405020304" pitchFamily="18" charset="0"/>
              </a:rPr>
              <a:t>The data is obtained from the Federal Reserve Economic Data (FRED) economic data | St. Louis FED. </a:t>
            </a:r>
          </a:p>
          <a:p>
            <a:pPr marL="0" indent="0">
              <a:buNone/>
            </a:pPr>
            <a:r>
              <a:rPr lang="en-US" sz="2400">
                <a:effectLst/>
                <a:latin typeface="Aptos" panose="020B0004020202020204" pitchFamily="34" charset="0"/>
                <a:ea typeface="Aptos" panose="020B0004020202020204" pitchFamily="34" charset="0"/>
                <a:cs typeface="Times New Roman" panose="02020603050405020304" pitchFamily="18" charset="0"/>
              </a:rPr>
              <a:t>(</a:t>
            </a:r>
            <a:r>
              <a:rPr lang="en-US" sz="2400" u="sng">
                <a:effectLst/>
                <a:latin typeface="Aptos" panose="020B0004020202020204" pitchFamily="34" charset="0"/>
                <a:ea typeface="Aptos" panose="020B0004020202020204" pitchFamily="34" charset="0"/>
                <a:cs typeface="Times New Roman" panose="02020603050405020304" pitchFamily="18" charset="0"/>
                <a:hlinkClick r:id="rId2"/>
              </a:rPr>
              <a:t>https://fred.stlouisfed.org/</a:t>
            </a:r>
            <a:r>
              <a:rPr lang="en-US" sz="2400">
                <a:effectLst/>
                <a:latin typeface="Aptos" panose="020B0004020202020204" pitchFamily="34" charset="0"/>
                <a:ea typeface="Aptos" panose="020B0004020202020204" pitchFamily="34" charset="0"/>
                <a:cs typeface="Times New Roman" panose="02020603050405020304" pitchFamily="18" charset="0"/>
              </a:rPr>
              <a:t>) </a:t>
            </a:r>
          </a:p>
          <a:p>
            <a:endParaRPr lang="en-US" sz="2400">
              <a:latin typeface="Aptos" panose="020B0004020202020204" pitchFamily="34" charset="0"/>
              <a:cs typeface="Times New Roman" panose="02020603050405020304" pitchFamily="18" charset="0"/>
            </a:endParaRPr>
          </a:p>
          <a:p>
            <a:r>
              <a:rPr lang="en-US" sz="2400">
                <a:effectLst/>
                <a:latin typeface="Aptos" panose="020B0004020202020204" pitchFamily="34" charset="0"/>
                <a:ea typeface="Aptos" panose="020B0004020202020204" pitchFamily="34" charset="0"/>
                <a:cs typeface="Times New Roman" panose="02020603050405020304" pitchFamily="18" charset="0"/>
              </a:rPr>
              <a:t>For GDP growth rate and other variables </a:t>
            </a:r>
            <a:r>
              <a:rPr lang="en-US" sz="2400">
                <a:latin typeface="Aptos" panose="020B0004020202020204" pitchFamily="34" charset="0"/>
                <a:ea typeface="Aptos" panose="020B0004020202020204" pitchFamily="34" charset="0"/>
                <a:cs typeface="Times New Roman" panose="02020603050405020304" pitchFamily="18" charset="0"/>
              </a:rPr>
              <a:t>–</a:t>
            </a:r>
            <a:endParaRPr lang="en-US" sz="2400">
              <a:effectLst/>
              <a:latin typeface="Aptos" panose="020B0004020202020204" pitchFamily="34" charset="0"/>
              <a:ea typeface="Aptos" panose="020B0004020202020204" pitchFamily="34" charset="0"/>
              <a:cs typeface="Times New Roman" panose="02020603050405020304" pitchFamily="18" charset="0"/>
            </a:endParaRPr>
          </a:p>
          <a:p>
            <a:r>
              <a:rPr lang="en-US" sz="2400" u="sng">
                <a:effectLst/>
                <a:latin typeface="Aptos" panose="020B0004020202020204" pitchFamily="34" charset="0"/>
                <a:ea typeface="Aptos" panose="020B0004020202020204" pitchFamily="34" charset="0"/>
                <a:cs typeface="Times New Roman" panose="02020603050405020304" pitchFamily="18" charset="0"/>
                <a:hlinkClick r:id="rId3"/>
              </a:rPr>
              <a:t>https://fred.stlouisfed.org/series/USAGDPRQPSMEI</a:t>
            </a:r>
            <a:endParaRPr lang="en-US" sz="2400"/>
          </a:p>
        </p:txBody>
      </p:sp>
    </p:spTree>
    <p:extLst>
      <p:ext uri="{BB962C8B-B14F-4D97-AF65-F5344CB8AC3E}">
        <p14:creationId xmlns:p14="http://schemas.microsoft.com/office/powerpoint/2010/main" val="290927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BA66-DE8A-2355-7613-C8DE4BDFB891}"/>
              </a:ext>
            </a:extLst>
          </p:cNvPr>
          <p:cNvSpPr>
            <a:spLocks noGrp="1"/>
          </p:cNvSpPr>
          <p:nvPr>
            <p:ph type="title"/>
          </p:nvPr>
        </p:nvSpPr>
        <p:spPr>
          <a:xfrm>
            <a:off x="838200" y="609600"/>
            <a:ext cx="3739341" cy="1330839"/>
          </a:xfrm>
        </p:spPr>
        <p:txBody>
          <a:bodyPr>
            <a:normAutofit fontScale="90000"/>
          </a:bodyPr>
          <a:lstStyle/>
          <a:p>
            <a:r>
              <a:rPr lang="en-US" dirty="0"/>
              <a:t>Model Specification</a:t>
            </a:r>
          </a:p>
        </p:txBody>
      </p:sp>
      <p:sp>
        <p:nvSpPr>
          <p:cNvPr id="3" name="Content Placeholder 2">
            <a:extLst>
              <a:ext uri="{FF2B5EF4-FFF2-40B4-BE49-F238E27FC236}">
                <a16:creationId xmlns:a16="http://schemas.microsoft.com/office/drawing/2014/main" id="{C1CF6260-DB98-287A-A5DB-527A1DB44215}"/>
              </a:ext>
            </a:extLst>
          </p:cNvPr>
          <p:cNvSpPr>
            <a:spLocks noGrp="1"/>
          </p:cNvSpPr>
          <p:nvPr>
            <p:ph idx="1"/>
          </p:nvPr>
        </p:nvSpPr>
        <p:spPr>
          <a:xfrm>
            <a:off x="862366" y="2194102"/>
            <a:ext cx="3427001" cy="3908586"/>
          </a:xfrm>
        </p:spPr>
        <p:txBody>
          <a:bodyPr>
            <a:normAutofit fontScale="55000" lnSpcReduction="20000"/>
          </a:bodyPr>
          <a:lstStyle/>
          <a:p>
            <a:r>
              <a:rPr lang="en-US" sz="2000" kern="100" dirty="0">
                <a:effectLst/>
                <a:latin typeface="Aptos" panose="020B0004020202020204" pitchFamily="34" charset="0"/>
                <a:ea typeface="Aptos" panose="020B0004020202020204" pitchFamily="34" charset="0"/>
                <a:cs typeface="Times New Roman" panose="02020603050405020304" pitchFamily="18" charset="0"/>
              </a:rPr>
              <a:t>For this model</a:t>
            </a:r>
            <a:r>
              <a:rPr lang="en-US" sz="2000" kern="100" dirty="0">
                <a:latin typeface="Aptos" panose="020B0004020202020204" pitchFamily="34" charset="0"/>
                <a:ea typeface="Aptos" panose="020B0004020202020204" pitchFamily="34" charset="0"/>
                <a:cs typeface="Times New Roman" panose="02020603050405020304" pitchFamily="18" charset="0"/>
              </a:rPr>
              <a:t>, </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the estimated equation</a:t>
            </a:r>
          </a:p>
          <a:p>
            <a:pPr marL="0" indent="0">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would be which can be used in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Eviews</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for both the regions is -</a:t>
            </a:r>
          </a:p>
          <a:p>
            <a:pPr marL="0" marR="0" indent="0">
              <a:lnSpc>
                <a:spcPct val="150000"/>
              </a:lnSpc>
              <a:spcBef>
                <a:spcPts val="0"/>
              </a:spcBef>
              <a:spcAft>
                <a:spcPts val="800"/>
              </a:spcAft>
              <a:buNone/>
            </a:pP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50000"/>
              </a:lnSpc>
              <a:spcBef>
                <a:spcPts val="0"/>
              </a:spcBef>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GDP growth rate = B0 + B1*</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Real_rent_lease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B2*</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Fin_ins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B3*Retail trade+ B4*</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healthcare_social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asiss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manufacturing+ u.                                            </a:t>
            </a:r>
          </a:p>
          <a:p>
            <a:pPr marL="0" indent="0">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Using 5% significance level</a:t>
            </a:r>
          </a:p>
          <a:p>
            <a:r>
              <a:rPr lang="en-US" sz="2000" dirty="0"/>
              <a:t>The output tables for both the region are –</a:t>
            </a:r>
          </a:p>
          <a:p>
            <a:pPr marL="0" indent="0">
              <a:buNone/>
            </a:pPr>
            <a:endParaRPr lang="en-US" sz="20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r>
              <a:rPr lang="en-US" sz="1100" dirty="0"/>
              <a:t>Sample from 2018q1 – 2023q4</a:t>
            </a:r>
          </a:p>
        </p:txBody>
      </p:sp>
      <p:pic>
        <p:nvPicPr>
          <p:cNvPr id="7" name="Picture 6">
            <a:extLst>
              <a:ext uri="{FF2B5EF4-FFF2-40B4-BE49-F238E27FC236}">
                <a16:creationId xmlns:a16="http://schemas.microsoft.com/office/drawing/2014/main" id="{FEC7A415-9164-1356-C878-EEF8E1DDE1C9}"/>
              </a:ext>
            </a:extLst>
          </p:cNvPr>
          <p:cNvPicPr>
            <a:picLocks noChangeAspect="1"/>
          </p:cNvPicPr>
          <p:nvPr/>
        </p:nvPicPr>
        <p:blipFill>
          <a:blip r:embed="rId2"/>
          <a:stretch>
            <a:fillRect/>
          </a:stretch>
        </p:blipFill>
        <p:spPr>
          <a:xfrm>
            <a:off x="4851959" y="3336362"/>
            <a:ext cx="3050676" cy="3378668"/>
          </a:xfrm>
          <a:prstGeom prst="rect">
            <a:avLst/>
          </a:prstGeom>
        </p:spPr>
      </p:pic>
      <p:pic>
        <p:nvPicPr>
          <p:cNvPr id="8" name="Picture 7">
            <a:extLst>
              <a:ext uri="{FF2B5EF4-FFF2-40B4-BE49-F238E27FC236}">
                <a16:creationId xmlns:a16="http://schemas.microsoft.com/office/drawing/2014/main" id="{3BABFAED-49D9-464A-A231-B9FFC5BED1B9}"/>
              </a:ext>
            </a:extLst>
          </p:cNvPr>
          <p:cNvPicPr>
            <a:picLocks noChangeAspect="1"/>
          </p:cNvPicPr>
          <p:nvPr/>
        </p:nvPicPr>
        <p:blipFill>
          <a:blip r:embed="rId3"/>
          <a:stretch>
            <a:fillRect/>
          </a:stretch>
        </p:blipFill>
        <p:spPr>
          <a:xfrm>
            <a:off x="8098474" y="80816"/>
            <a:ext cx="3231160" cy="3255546"/>
          </a:xfrm>
          <a:prstGeom prst="rect">
            <a:avLst/>
          </a:prstGeom>
        </p:spPr>
      </p:pic>
      <p:sp>
        <p:nvSpPr>
          <p:cNvPr id="10" name="TextBox 9">
            <a:extLst>
              <a:ext uri="{FF2B5EF4-FFF2-40B4-BE49-F238E27FC236}">
                <a16:creationId xmlns:a16="http://schemas.microsoft.com/office/drawing/2014/main" id="{3E1B1DBA-67EB-4974-4ECD-0665FE52B3C9}"/>
              </a:ext>
            </a:extLst>
          </p:cNvPr>
          <p:cNvSpPr txBox="1"/>
          <p:nvPr/>
        </p:nvSpPr>
        <p:spPr>
          <a:xfrm>
            <a:off x="5320999" y="2810671"/>
            <a:ext cx="2028949" cy="369332"/>
          </a:xfrm>
          <a:prstGeom prst="rect">
            <a:avLst/>
          </a:prstGeom>
          <a:noFill/>
        </p:spPr>
        <p:txBody>
          <a:bodyPr wrap="square" rtlCol="0">
            <a:spAutoFit/>
          </a:bodyPr>
          <a:lstStyle/>
          <a:p>
            <a:r>
              <a:rPr lang="en-US" dirty="0"/>
              <a:t>       Midwest :</a:t>
            </a:r>
          </a:p>
        </p:txBody>
      </p:sp>
      <p:sp>
        <p:nvSpPr>
          <p:cNvPr id="12" name="TextBox 11">
            <a:extLst>
              <a:ext uri="{FF2B5EF4-FFF2-40B4-BE49-F238E27FC236}">
                <a16:creationId xmlns:a16="http://schemas.microsoft.com/office/drawing/2014/main" id="{ECBE74EE-18A7-A678-D503-D9BFA5ED705E}"/>
              </a:ext>
            </a:extLst>
          </p:cNvPr>
          <p:cNvSpPr txBox="1"/>
          <p:nvPr/>
        </p:nvSpPr>
        <p:spPr>
          <a:xfrm>
            <a:off x="8839199" y="3417178"/>
            <a:ext cx="2152073" cy="369332"/>
          </a:xfrm>
          <a:prstGeom prst="rect">
            <a:avLst/>
          </a:prstGeom>
          <a:noFill/>
        </p:spPr>
        <p:txBody>
          <a:bodyPr wrap="square" rtlCol="0">
            <a:spAutoFit/>
          </a:bodyPr>
          <a:lstStyle/>
          <a:p>
            <a:r>
              <a:rPr lang="en-US" dirty="0"/>
              <a:t>      Northeast :</a:t>
            </a:r>
          </a:p>
        </p:txBody>
      </p:sp>
    </p:spTree>
    <p:extLst>
      <p:ext uri="{BB962C8B-B14F-4D97-AF65-F5344CB8AC3E}">
        <p14:creationId xmlns:p14="http://schemas.microsoft.com/office/powerpoint/2010/main" val="206290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BC85-49AC-B158-C53D-0ADD7ADF6AE5}"/>
              </a:ext>
            </a:extLst>
          </p:cNvPr>
          <p:cNvSpPr>
            <a:spLocks noGrp="1"/>
          </p:cNvSpPr>
          <p:nvPr>
            <p:ph type="title"/>
          </p:nvPr>
        </p:nvSpPr>
        <p:spPr>
          <a:xfrm>
            <a:off x="1171074" y="1396686"/>
            <a:ext cx="3240506" cy="4064628"/>
          </a:xfrm>
        </p:spPr>
        <p:txBody>
          <a:bodyPr>
            <a:normAutofit/>
          </a:bodyPr>
          <a:lstStyle/>
          <a:p>
            <a:r>
              <a:rPr lang="en-US" sz="2400" dirty="0">
                <a:solidFill>
                  <a:srgbClr val="FFFFFF"/>
                </a:solidFill>
              </a:rPr>
              <a:t>Testing for Heteroskedasticity to describe the unequal spread:</a:t>
            </a:r>
          </a:p>
        </p:txBody>
      </p:sp>
      <p:sp>
        <p:nvSpPr>
          <p:cNvPr id="3" name="Content Placeholder 2">
            <a:extLst>
              <a:ext uri="{FF2B5EF4-FFF2-40B4-BE49-F238E27FC236}">
                <a16:creationId xmlns:a16="http://schemas.microsoft.com/office/drawing/2014/main" id="{E8E6C6BD-378D-5D24-FA60-4E6AF6B8A8B1}"/>
              </a:ext>
            </a:extLst>
          </p:cNvPr>
          <p:cNvSpPr>
            <a:spLocks noGrp="1"/>
          </p:cNvSpPr>
          <p:nvPr>
            <p:ph idx="1"/>
          </p:nvPr>
        </p:nvSpPr>
        <p:spPr>
          <a:xfrm>
            <a:off x="5370153" y="1526033"/>
            <a:ext cx="5536397" cy="3935281"/>
          </a:xfrm>
        </p:spPr>
        <p:txBody>
          <a:bodyPr>
            <a:normAutofit/>
          </a:bodyPr>
          <a:lstStyle/>
          <a:p>
            <a:r>
              <a:rPr lang="en-US" dirty="0"/>
              <a:t>Both the region models suffered from heteroskedasticity according to the Breusch-Pagan-Godfrey heteroskedasticity test and was adjusted accordingly with the Huber-White Hinkley Test.</a:t>
            </a:r>
          </a:p>
        </p:txBody>
      </p:sp>
    </p:spTree>
    <p:extLst>
      <p:ext uri="{BB962C8B-B14F-4D97-AF65-F5344CB8AC3E}">
        <p14:creationId xmlns:p14="http://schemas.microsoft.com/office/powerpoint/2010/main" val="342147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F681-FC1D-C521-2ED9-2A066E1054B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400" kern="1200" dirty="0">
                <a:solidFill>
                  <a:srgbClr val="FFFFFF"/>
                </a:solidFill>
                <a:latin typeface="+mj-lt"/>
                <a:ea typeface="+mj-ea"/>
                <a:cs typeface="+mj-cs"/>
              </a:rPr>
              <a:t>Model with Significant Variables after adjusting for Heteroskedasticity for Midwest :</a:t>
            </a:r>
          </a:p>
        </p:txBody>
      </p:sp>
      <p:pic>
        <p:nvPicPr>
          <p:cNvPr id="6" name="Picture 5">
            <a:extLst>
              <a:ext uri="{FF2B5EF4-FFF2-40B4-BE49-F238E27FC236}">
                <a16:creationId xmlns:a16="http://schemas.microsoft.com/office/drawing/2014/main" id="{0A1E67F1-66C4-4FBF-854C-DBA4644AD082}"/>
              </a:ext>
            </a:extLst>
          </p:cNvPr>
          <p:cNvPicPr>
            <a:picLocks noChangeAspect="1"/>
          </p:cNvPicPr>
          <p:nvPr/>
        </p:nvPicPr>
        <p:blipFill>
          <a:blip r:embed="rId2"/>
          <a:stretch>
            <a:fillRect/>
          </a:stretch>
        </p:blipFill>
        <p:spPr>
          <a:xfrm>
            <a:off x="4750543" y="478712"/>
            <a:ext cx="6603257" cy="5961184"/>
          </a:xfrm>
          <a:prstGeom prst="rect">
            <a:avLst/>
          </a:prstGeom>
        </p:spPr>
      </p:pic>
    </p:spTree>
    <p:extLst>
      <p:ext uri="{BB962C8B-B14F-4D97-AF65-F5344CB8AC3E}">
        <p14:creationId xmlns:p14="http://schemas.microsoft.com/office/powerpoint/2010/main" val="140132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BBC2-AC9F-0554-A2F8-A16FBB41B66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400" kern="1200" dirty="0">
                <a:solidFill>
                  <a:srgbClr val="FFFFFF"/>
                </a:solidFill>
                <a:latin typeface="+mj-lt"/>
                <a:ea typeface="+mj-ea"/>
                <a:cs typeface="+mj-cs"/>
              </a:rPr>
              <a:t>Model with Significant Variables after adjusting for Heteroskedasticity for Northeast region:</a:t>
            </a:r>
          </a:p>
        </p:txBody>
      </p:sp>
      <p:pic>
        <p:nvPicPr>
          <p:cNvPr id="4" name="Content Placeholder 3">
            <a:extLst>
              <a:ext uri="{FF2B5EF4-FFF2-40B4-BE49-F238E27FC236}">
                <a16:creationId xmlns:a16="http://schemas.microsoft.com/office/drawing/2014/main" id="{2CE3490C-9FAA-FB44-E91C-17406E0BFA47}"/>
              </a:ext>
            </a:extLst>
          </p:cNvPr>
          <p:cNvPicPr>
            <a:picLocks noGrp="1" noChangeAspect="1"/>
          </p:cNvPicPr>
          <p:nvPr>
            <p:ph idx="1"/>
          </p:nvPr>
        </p:nvPicPr>
        <p:blipFill>
          <a:blip r:embed="rId2"/>
          <a:stretch>
            <a:fillRect/>
          </a:stretch>
        </p:blipFill>
        <p:spPr>
          <a:xfrm>
            <a:off x="5515287" y="104269"/>
            <a:ext cx="5265008" cy="6568399"/>
          </a:xfrm>
          <a:prstGeom prst="rect">
            <a:avLst/>
          </a:prstGeom>
        </p:spPr>
      </p:pic>
    </p:spTree>
    <p:extLst>
      <p:ext uri="{BB962C8B-B14F-4D97-AF65-F5344CB8AC3E}">
        <p14:creationId xmlns:p14="http://schemas.microsoft.com/office/powerpoint/2010/main" val="3453160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711</TotalTime>
  <Words>1164</Words>
  <Application>Microsoft Office PowerPoint</Application>
  <PresentationFormat>Widescreen</PresentationFormat>
  <Paragraphs>76</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Century Gothic</vt:lpstr>
      <vt:lpstr>Wingdings 3</vt:lpstr>
      <vt:lpstr>Ion</vt:lpstr>
      <vt:lpstr>Capstone Project: Econ – 6850 - 01</vt:lpstr>
      <vt:lpstr>Introduction</vt:lpstr>
      <vt:lpstr>The Midwest and the Northeast :</vt:lpstr>
      <vt:lpstr>Literature Review</vt:lpstr>
      <vt:lpstr>Data Sources for Research Paper :</vt:lpstr>
      <vt:lpstr>Model Specification</vt:lpstr>
      <vt:lpstr>Testing for Heteroskedasticity to describe the unequal spread:</vt:lpstr>
      <vt:lpstr>Model with Significant Variables after adjusting for Heteroskedasticity for Midwest :</vt:lpstr>
      <vt:lpstr>Model with Significant Variables after adjusting for Heteroskedasticity for Northeast region:</vt:lpstr>
      <vt:lpstr>Wald Test to confirm the significance</vt:lpstr>
      <vt:lpstr>Retail Trade in Northeast :</vt:lpstr>
      <vt:lpstr>Hypotheses Testing</vt:lpstr>
      <vt:lpstr>Testing for Serial Correlation :</vt:lpstr>
      <vt:lpstr>Addition of AR terms:</vt:lpstr>
      <vt:lpstr>Retail Trade for Northeast and Manufacturing for Midwest :</vt:lpstr>
      <vt:lpstr>Unit Root Test for the Midwest region to check the stationarity:</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Research Paper Econ – 6060 - 01</dc:title>
  <dc:creator>Aman Shekhar Dongre</dc:creator>
  <cp:lastModifiedBy>Aman Shekhar Dongre</cp:lastModifiedBy>
  <cp:revision>10</cp:revision>
  <dcterms:created xsi:type="dcterms:W3CDTF">2024-04-11T18:55:56Z</dcterms:created>
  <dcterms:modified xsi:type="dcterms:W3CDTF">2024-07-17T22:12:54Z</dcterms:modified>
</cp:coreProperties>
</file>