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edium"/>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Merriweather-regular.fntdata"/><Relationship Id="rId21" Type="http://schemas.openxmlformats.org/officeDocument/2006/relationships/font" Target="fonts/RobotoMedium-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e7d3677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e7d3677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e7d3677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e7d3677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e820dc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e820dc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e820dc3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e820dc3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e7d36774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e7d3677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e7d3677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e7d3677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87eae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87eae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Final Presentation</a:t>
            </a:r>
            <a:endParaRPr b="1"/>
          </a:p>
        </p:txBody>
      </p:sp>
      <p:sp>
        <p:nvSpPr>
          <p:cNvPr id="65" name="Google Shape;65;p13"/>
          <p:cNvSpPr txBox="1"/>
          <p:nvPr>
            <p:ph idx="1" type="subTitle"/>
          </p:nvPr>
        </p:nvSpPr>
        <p:spPr>
          <a:xfrm>
            <a:off x="2335675" y="1822217"/>
            <a:ext cx="4242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Presented By:- Adrian, Aman, Ankit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301350"/>
            <a:ext cx="3706500" cy="73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71" name="Google Shape;71;p14"/>
          <p:cNvSpPr txBox="1"/>
          <p:nvPr>
            <p:ph idx="1" type="body"/>
          </p:nvPr>
        </p:nvSpPr>
        <p:spPr>
          <a:xfrm>
            <a:off x="187825" y="1031850"/>
            <a:ext cx="3954300" cy="3796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lt1"/>
                </a:solidFill>
                <a:highlight>
                  <a:schemeClr val="dk1"/>
                </a:highlight>
                <a:latin typeface="Roboto"/>
                <a:ea typeface="Roboto"/>
                <a:cs typeface="Roboto"/>
                <a:sym typeface="Roboto"/>
              </a:rPr>
              <a:t>Overall, our stock portfolio achieved a commendable performance, surpassing the S&amp;P 500 index with a solid return of 10.6% over the past t</a:t>
            </a:r>
            <a:r>
              <a:rPr lang="en" sz="1400">
                <a:solidFill>
                  <a:schemeClr val="lt1"/>
                </a:solidFill>
                <a:highlight>
                  <a:schemeClr val="dk1"/>
                </a:highlight>
              </a:rPr>
              <a:t>hree</a:t>
            </a:r>
            <a:r>
              <a:rPr lang="en" sz="1400">
                <a:solidFill>
                  <a:schemeClr val="lt1"/>
                </a:solidFill>
                <a:highlight>
                  <a:schemeClr val="dk1"/>
                </a:highlight>
                <a:latin typeface="Roboto"/>
                <a:ea typeface="Roboto"/>
                <a:cs typeface="Roboto"/>
                <a:sym typeface="Roboto"/>
              </a:rPr>
              <a:t> months. Our strategy evolved from a conservative diversification approach to a more opportunistic stance, as depicted in the graph. Initially prioritizing risk mitigation, we laid a foundation for steady growth. However, as market conditions shifted, we adapted, incorporating calculated risks that contributed to our positive returns. This dynamic approach enabled us to effectively navigate changing market dynamics and ultimately led to the success of our portfolio which once touched a high of 20% return</a:t>
            </a:r>
            <a:r>
              <a:rPr lang="en" sz="1400">
                <a:solidFill>
                  <a:schemeClr val="lt1"/>
                </a:solidFill>
                <a:highlight>
                  <a:schemeClr val="dk1"/>
                </a:highlight>
              </a:rPr>
              <a:t> for both active and buy/hold portfolio.</a:t>
            </a:r>
            <a:endParaRPr sz="1500">
              <a:solidFill>
                <a:schemeClr val="lt1"/>
              </a:solidFill>
              <a:highlight>
                <a:schemeClr val="dk1"/>
              </a:highlight>
            </a:endParaRPr>
          </a:p>
        </p:txBody>
      </p:sp>
      <p:pic>
        <p:nvPicPr>
          <p:cNvPr id="72" name="Google Shape;72;p14"/>
          <p:cNvPicPr preferRelativeResize="0"/>
          <p:nvPr/>
        </p:nvPicPr>
        <p:blipFill>
          <a:blip r:embed="rId3">
            <a:alphaModFix/>
          </a:blip>
          <a:stretch>
            <a:fillRect/>
          </a:stretch>
        </p:blipFill>
        <p:spPr>
          <a:xfrm>
            <a:off x="4533075" y="301350"/>
            <a:ext cx="4343977" cy="2844924"/>
          </a:xfrm>
          <a:prstGeom prst="rect">
            <a:avLst/>
          </a:prstGeom>
          <a:noFill/>
          <a:ln>
            <a:noFill/>
          </a:ln>
        </p:spPr>
      </p:pic>
      <p:pic>
        <p:nvPicPr>
          <p:cNvPr id="73" name="Google Shape;73;p14"/>
          <p:cNvPicPr preferRelativeResize="0"/>
          <p:nvPr/>
        </p:nvPicPr>
        <p:blipFill rotWithShape="1">
          <a:blip r:embed="rId4">
            <a:alphaModFix/>
          </a:blip>
          <a:srcRect b="-9890" l="-1860" r="1859" t="9889"/>
          <a:stretch/>
        </p:blipFill>
        <p:spPr>
          <a:xfrm>
            <a:off x="4564000" y="2843425"/>
            <a:ext cx="4181352" cy="524650"/>
          </a:xfrm>
          <a:prstGeom prst="rect">
            <a:avLst/>
          </a:prstGeom>
          <a:noFill/>
          <a:ln>
            <a:noFill/>
          </a:ln>
        </p:spPr>
      </p:pic>
      <p:pic>
        <p:nvPicPr>
          <p:cNvPr id="74" name="Google Shape;74;p14"/>
          <p:cNvPicPr preferRelativeResize="0"/>
          <p:nvPr/>
        </p:nvPicPr>
        <p:blipFill>
          <a:blip r:embed="rId5">
            <a:alphaModFix/>
          </a:blip>
          <a:stretch>
            <a:fillRect/>
          </a:stretch>
        </p:blipFill>
        <p:spPr>
          <a:xfrm>
            <a:off x="4564000" y="3499925"/>
            <a:ext cx="4282126" cy="86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980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Strengths &amp; </a:t>
            </a:r>
            <a:r>
              <a:rPr lang="en"/>
              <a:t>Weaknesses</a:t>
            </a:r>
            <a:endParaRPr/>
          </a:p>
        </p:txBody>
      </p:sp>
      <p:sp>
        <p:nvSpPr>
          <p:cNvPr id="80" name="Google Shape;80;p15"/>
          <p:cNvSpPr txBox="1"/>
          <p:nvPr>
            <p:ph idx="1" type="body"/>
          </p:nvPr>
        </p:nvSpPr>
        <p:spPr>
          <a:xfrm>
            <a:off x="4444975" y="147000"/>
            <a:ext cx="4586400" cy="4996500"/>
          </a:xfrm>
          <a:prstGeom prst="rect">
            <a:avLst/>
          </a:prstGeom>
        </p:spPr>
        <p:txBody>
          <a:bodyPr anchorCtr="0" anchor="t" bIns="91425" lIns="91425" spcFirstLastPara="1" rIns="91425" wrap="square" tIns="91425">
            <a:noAutofit/>
          </a:bodyPr>
          <a:lstStyle/>
          <a:p>
            <a:pPr indent="0" lvl="0" marL="0" rtl="0" algn="l">
              <a:lnSpc>
                <a:spcPct val="105000"/>
              </a:lnSpc>
              <a:spcBef>
                <a:spcPts val="1500"/>
              </a:spcBef>
              <a:spcAft>
                <a:spcPts val="0"/>
              </a:spcAft>
              <a:buClr>
                <a:schemeClr val="dk1"/>
              </a:buClr>
              <a:buSzPts val="1100"/>
              <a:buFont typeface="Arial"/>
              <a:buNone/>
            </a:pPr>
            <a:r>
              <a:rPr lang="en">
                <a:solidFill>
                  <a:srgbClr val="0D0D0D"/>
                </a:solidFill>
                <a:latin typeface="Roboto Medium"/>
                <a:ea typeface="Roboto Medium"/>
                <a:cs typeface="Roboto Medium"/>
                <a:sym typeface="Roboto Medium"/>
              </a:rPr>
              <a:t>In terms of perceived timing and selection strengths, our decision to invest in Rockstar Games, Uber and Reddit's IPO showcased our capacity to identify promising opportunities based on our research and understanding of market sentiment. The anticipation surrounding the highly anticipated game release and the potential for an underpriced IPO provided compelling entry points that initially yielded positive returns. Additionally, our investment in Astera Labs reflected our ability to align our portfolio with emerging technological trends, leveraging partnerships with industry giants like Nvidia as indicators of future growth potential.</a:t>
            </a:r>
            <a:endParaRPr>
              <a:solidFill>
                <a:srgbClr val="0D0D0D"/>
              </a:solidFill>
              <a:latin typeface="Roboto Medium"/>
              <a:ea typeface="Roboto Medium"/>
              <a:cs typeface="Roboto Medium"/>
              <a:sym typeface="Roboto Medium"/>
            </a:endParaRPr>
          </a:p>
          <a:p>
            <a:pPr indent="0" lvl="0" marL="0" rtl="0" algn="l">
              <a:lnSpc>
                <a:spcPct val="105000"/>
              </a:lnSpc>
              <a:spcBef>
                <a:spcPts val="1500"/>
              </a:spcBef>
              <a:spcAft>
                <a:spcPts val="0"/>
              </a:spcAft>
              <a:buClr>
                <a:schemeClr val="dk1"/>
              </a:buClr>
              <a:buSzPts val="1100"/>
              <a:buFont typeface="Arial"/>
              <a:buNone/>
            </a:pPr>
            <a:r>
              <a:rPr lang="en">
                <a:solidFill>
                  <a:srgbClr val="0D0D0D"/>
                </a:solidFill>
                <a:latin typeface="Roboto Medium"/>
                <a:ea typeface="Roboto Medium"/>
                <a:cs typeface="Roboto Medium"/>
                <a:sym typeface="Roboto Medium"/>
              </a:rPr>
              <a:t>However, despite these strengths, our portfolio also exhibited weaknesses in terms of risk management and response to adverse developments. For instance, our investment in JetBlue, based on the potential acquisition by Spirit Airlines, underscored the risks associated with speculative moves reliant on external factors beyond our control, such as regulatory decisions. While our strategy initially seemed sound, the failure of the proposed merger highlighted the importance of diversification and thorough risk assessment.</a:t>
            </a:r>
            <a:endParaRPr>
              <a:solidFill>
                <a:srgbClr val="0D0D0D"/>
              </a:solidFill>
              <a:latin typeface="Roboto Medium"/>
              <a:ea typeface="Roboto Medium"/>
              <a:cs typeface="Roboto Medium"/>
              <a:sym typeface="Roboto Medium"/>
            </a:endParaRPr>
          </a:p>
          <a:p>
            <a:pPr indent="0" lvl="0" marL="0" rtl="0" algn="l">
              <a:lnSpc>
                <a:spcPct val="105000"/>
              </a:lnSpc>
              <a:spcBef>
                <a:spcPts val="1500"/>
              </a:spcBef>
              <a:spcAft>
                <a:spcPts val="1200"/>
              </a:spcAft>
              <a:buNone/>
            </a:pPr>
            <a:r>
              <a:t/>
            </a:r>
            <a:endParaRPr sz="1400">
              <a:latin typeface="Roboto Medium"/>
              <a:ea typeface="Roboto Medium"/>
              <a:cs typeface="Roboto Medium"/>
              <a:sym typeface="Roboto Medium"/>
            </a:endParaRPr>
          </a:p>
        </p:txBody>
      </p:sp>
      <p:pic>
        <p:nvPicPr>
          <p:cNvPr id="81" name="Google Shape;81;p15"/>
          <p:cNvPicPr preferRelativeResize="0"/>
          <p:nvPr/>
        </p:nvPicPr>
        <p:blipFill>
          <a:blip r:embed="rId3">
            <a:alphaModFix/>
          </a:blip>
          <a:stretch>
            <a:fillRect/>
          </a:stretch>
        </p:blipFill>
        <p:spPr>
          <a:xfrm>
            <a:off x="311725" y="1635788"/>
            <a:ext cx="1887244" cy="1828876"/>
          </a:xfrm>
          <a:prstGeom prst="rect">
            <a:avLst/>
          </a:prstGeom>
          <a:noFill/>
          <a:ln>
            <a:noFill/>
          </a:ln>
        </p:spPr>
      </p:pic>
      <p:pic>
        <p:nvPicPr>
          <p:cNvPr id="82" name="Google Shape;82;p15"/>
          <p:cNvPicPr preferRelativeResize="0"/>
          <p:nvPr/>
        </p:nvPicPr>
        <p:blipFill>
          <a:blip r:embed="rId4">
            <a:alphaModFix/>
          </a:blip>
          <a:stretch>
            <a:fillRect/>
          </a:stretch>
        </p:blipFill>
        <p:spPr>
          <a:xfrm>
            <a:off x="33475" y="3848059"/>
            <a:ext cx="2165500" cy="1148490"/>
          </a:xfrm>
          <a:prstGeom prst="rect">
            <a:avLst/>
          </a:prstGeom>
          <a:noFill/>
          <a:ln>
            <a:noFill/>
          </a:ln>
        </p:spPr>
      </p:pic>
      <p:pic>
        <p:nvPicPr>
          <p:cNvPr id="83" name="Google Shape;83;p15"/>
          <p:cNvPicPr preferRelativeResize="0"/>
          <p:nvPr/>
        </p:nvPicPr>
        <p:blipFill>
          <a:blip r:embed="rId5">
            <a:alphaModFix/>
          </a:blip>
          <a:stretch>
            <a:fillRect/>
          </a:stretch>
        </p:blipFill>
        <p:spPr>
          <a:xfrm>
            <a:off x="2295025" y="1707087"/>
            <a:ext cx="1780475" cy="1686300"/>
          </a:xfrm>
          <a:prstGeom prst="rect">
            <a:avLst/>
          </a:prstGeom>
          <a:noFill/>
          <a:ln>
            <a:noFill/>
          </a:ln>
        </p:spPr>
      </p:pic>
      <p:pic>
        <p:nvPicPr>
          <p:cNvPr id="84" name="Google Shape;84;p15"/>
          <p:cNvPicPr preferRelativeResize="0"/>
          <p:nvPr/>
        </p:nvPicPr>
        <p:blipFill>
          <a:blip r:embed="rId6">
            <a:alphaModFix/>
          </a:blip>
          <a:stretch>
            <a:fillRect/>
          </a:stretch>
        </p:blipFill>
        <p:spPr>
          <a:xfrm>
            <a:off x="2295025" y="3848050"/>
            <a:ext cx="1780475" cy="114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00325" y="1933050"/>
            <a:ext cx="3706500" cy="12774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lang="en" sz="2600">
                <a:highlight>
                  <a:schemeClr val="dk1"/>
                </a:highlight>
                <a:latin typeface="Arial"/>
                <a:ea typeface="Arial"/>
                <a:cs typeface="Arial"/>
                <a:sym typeface="Arial"/>
              </a:rPr>
              <a:t>Portfolio Returns </a:t>
            </a:r>
            <a:r>
              <a:rPr lang="en" sz="2600">
                <a:highlight>
                  <a:schemeClr val="dk1"/>
                </a:highlight>
                <a:latin typeface="Arial"/>
                <a:ea typeface="Arial"/>
                <a:cs typeface="Arial"/>
                <a:sym typeface="Arial"/>
              </a:rPr>
              <a:t>Comparison </a:t>
            </a:r>
            <a:endParaRPr sz="2600">
              <a:highlight>
                <a:schemeClr val="dk1"/>
              </a:highlight>
              <a:latin typeface="Arial"/>
              <a:ea typeface="Arial"/>
              <a:cs typeface="Arial"/>
              <a:sym typeface="Arial"/>
            </a:endParaRPr>
          </a:p>
          <a:p>
            <a:pPr indent="0" lvl="0" marL="0" rtl="0" algn="l">
              <a:lnSpc>
                <a:spcPct val="115000"/>
              </a:lnSpc>
              <a:spcBef>
                <a:spcPts val="1800"/>
              </a:spcBef>
              <a:spcAft>
                <a:spcPts val="400"/>
              </a:spcAft>
              <a:buNone/>
            </a:pPr>
            <a:r>
              <a:t/>
            </a:r>
            <a:endParaRPr sz="2600">
              <a:highlight>
                <a:schemeClr val="dk1"/>
              </a:highlight>
              <a:latin typeface="Arial"/>
              <a:ea typeface="Arial"/>
              <a:cs typeface="Arial"/>
              <a:sym typeface="Arial"/>
            </a:endParaRPr>
          </a:p>
        </p:txBody>
      </p:sp>
      <p:sp>
        <p:nvSpPr>
          <p:cNvPr id="90" name="Google Shape;90;p16"/>
          <p:cNvSpPr txBox="1"/>
          <p:nvPr>
            <p:ph idx="1" type="body"/>
          </p:nvPr>
        </p:nvSpPr>
        <p:spPr>
          <a:xfrm>
            <a:off x="4644675" y="134375"/>
            <a:ext cx="4312500" cy="484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6"/>
          <p:cNvPicPr preferRelativeResize="0"/>
          <p:nvPr/>
        </p:nvPicPr>
        <p:blipFill>
          <a:blip r:embed="rId3">
            <a:alphaModFix/>
          </a:blip>
          <a:stretch>
            <a:fillRect/>
          </a:stretch>
        </p:blipFill>
        <p:spPr>
          <a:xfrm>
            <a:off x="4079575" y="-47538"/>
            <a:ext cx="5694600" cy="523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404575" y="1944450"/>
            <a:ext cx="3706500" cy="12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Portfolio Returns Comparison</a:t>
            </a:r>
            <a:endParaRPr/>
          </a:p>
        </p:txBody>
      </p:sp>
      <p:sp>
        <p:nvSpPr>
          <p:cNvPr id="97" name="Google Shape;97;p17"/>
          <p:cNvSpPr txBox="1"/>
          <p:nvPr>
            <p:ph idx="1" type="body"/>
          </p:nvPr>
        </p:nvSpPr>
        <p:spPr>
          <a:xfrm>
            <a:off x="4644675" y="0"/>
            <a:ext cx="4499400" cy="506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latin typeface="Roboto Medium"/>
                <a:ea typeface="Roboto Medium"/>
                <a:cs typeface="Roboto Medium"/>
                <a:sym typeface="Roboto Medium"/>
              </a:rPr>
              <a:t>Overall Performance</a:t>
            </a:r>
            <a:endParaRPr>
              <a:latin typeface="Roboto Medium"/>
              <a:ea typeface="Roboto Medium"/>
              <a:cs typeface="Roboto Medium"/>
              <a:sym typeface="Roboto Medium"/>
            </a:endParaRPr>
          </a:p>
          <a:p>
            <a:pPr indent="-311150" lvl="0" marL="457200" rtl="0" algn="l">
              <a:lnSpc>
                <a:spcPct val="95000"/>
              </a:lnSpc>
              <a:spcBef>
                <a:spcPts val="1200"/>
              </a:spcBef>
              <a:spcAft>
                <a:spcPts val="0"/>
              </a:spcAft>
              <a:buSzPts val="1300"/>
              <a:buFont typeface="Roboto Medium"/>
              <a:buChar char="●"/>
            </a:pPr>
            <a:r>
              <a:rPr lang="en">
                <a:latin typeface="Roboto Medium"/>
                <a:ea typeface="Roboto Medium"/>
                <a:cs typeface="Roboto Medium"/>
                <a:sym typeface="Roboto Medium"/>
              </a:rPr>
              <a:t>Total Return (4/8/2024):Buy/Hold Portfolio: 0.97%</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Total Return (4/8/2024):Managed/Active Portfolio: 10.60%</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The Managed/Active Portfolio outperformed the Buy/Hold Portfolio.</a:t>
            </a:r>
            <a:endParaRPr>
              <a:latin typeface="Roboto Medium"/>
              <a:ea typeface="Roboto Medium"/>
              <a:cs typeface="Roboto Medium"/>
              <a:sym typeface="Roboto Medium"/>
            </a:endParaRPr>
          </a:p>
          <a:p>
            <a:pPr indent="0" lvl="0" marL="0" rtl="0" algn="l">
              <a:lnSpc>
                <a:spcPct val="95000"/>
              </a:lnSpc>
              <a:spcBef>
                <a:spcPts val="1200"/>
              </a:spcBef>
              <a:spcAft>
                <a:spcPts val="0"/>
              </a:spcAft>
              <a:buNone/>
            </a:pPr>
            <a:r>
              <a:rPr lang="en">
                <a:latin typeface="Roboto Medium"/>
                <a:ea typeface="Roboto Medium"/>
                <a:cs typeface="Roboto Medium"/>
                <a:sym typeface="Roboto Medium"/>
              </a:rPr>
              <a:t>Risk-Adjusted Performance</a:t>
            </a:r>
            <a:endParaRPr>
              <a:latin typeface="Roboto Medium"/>
              <a:ea typeface="Roboto Medium"/>
              <a:cs typeface="Roboto Medium"/>
              <a:sym typeface="Roboto Medium"/>
            </a:endParaRPr>
          </a:p>
          <a:p>
            <a:pPr indent="-311150" lvl="0" marL="457200" rtl="0" algn="l">
              <a:lnSpc>
                <a:spcPct val="95000"/>
              </a:lnSpc>
              <a:spcBef>
                <a:spcPts val="1200"/>
              </a:spcBef>
              <a:spcAft>
                <a:spcPts val="0"/>
              </a:spcAft>
              <a:buSzPts val="1300"/>
              <a:buFont typeface="Roboto Medium"/>
              <a:buChar char="●"/>
            </a:pPr>
            <a:r>
              <a:rPr lang="en">
                <a:latin typeface="Roboto Medium"/>
                <a:ea typeface="Roboto Medium"/>
                <a:cs typeface="Roboto Medium"/>
                <a:sym typeface="Roboto Medium"/>
              </a:rPr>
              <a:t>Sharpe Ratio:Buy/Hold Portfolio: 0.0227</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Sharpe Ratio:Managed/Active Portfolio: 1.2972</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The Managed/Active Portfolio had a higher Sharpe ratio, indicating better risk-adjusted performance.</a:t>
            </a:r>
            <a:endParaRPr>
              <a:latin typeface="Roboto Medium"/>
              <a:ea typeface="Roboto Medium"/>
              <a:cs typeface="Roboto Medium"/>
              <a:sym typeface="Roboto Medium"/>
            </a:endParaRPr>
          </a:p>
          <a:p>
            <a:pPr indent="0" lvl="0" marL="0" rtl="0" algn="l">
              <a:lnSpc>
                <a:spcPct val="95000"/>
              </a:lnSpc>
              <a:spcBef>
                <a:spcPts val="1200"/>
              </a:spcBef>
              <a:spcAft>
                <a:spcPts val="0"/>
              </a:spcAft>
              <a:buNone/>
            </a:pPr>
            <a:r>
              <a:rPr lang="en">
                <a:latin typeface="Roboto Medium"/>
                <a:ea typeface="Roboto Medium"/>
                <a:cs typeface="Roboto Medium"/>
                <a:sym typeface="Roboto Medium"/>
              </a:rPr>
              <a:t>Risk Analysis</a:t>
            </a:r>
            <a:endParaRPr>
              <a:latin typeface="Roboto Medium"/>
              <a:ea typeface="Roboto Medium"/>
              <a:cs typeface="Roboto Medium"/>
              <a:sym typeface="Roboto Medium"/>
            </a:endParaRPr>
          </a:p>
          <a:p>
            <a:pPr indent="-311150" lvl="0" marL="457200" rtl="0" algn="l">
              <a:lnSpc>
                <a:spcPct val="95000"/>
              </a:lnSpc>
              <a:spcBef>
                <a:spcPts val="1200"/>
              </a:spcBef>
              <a:spcAft>
                <a:spcPts val="0"/>
              </a:spcAft>
              <a:buSzPts val="1300"/>
              <a:buFont typeface="Roboto Medium"/>
              <a:buChar char="●"/>
            </a:pPr>
            <a:r>
              <a:rPr lang="en">
                <a:latin typeface="Roboto Medium"/>
                <a:ea typeface="Roboto Medium"/>
                <a:cs typeface="Roboto Medium"/>
                <a:sym typeface="Roboto Medium"/>
              </a:rPr>
              <a:t>Standard Deviation:Buy/Hold Portfolio: 0.0227</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Standard Deviation:Managed/Active Portfolio: 0.0217</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The Buy/Hold Portfolio was riskier than the Managed/Active Portfolio.</a:t>
            </a:r>
            <a:endParaRPr>
              <a:latin typeface="Roboto Medium"/>
              <a:ea typeface="Roboto Medium"/>
              <a:cs typeface="Roboto Medium"/>
              <a:sym typeface="Roboto Medium"/>
            </a:endParaRPr>
          </a:p>
          <a:p>
            <a:pPr indent="-311150" lvl="0" marL="457200" rtl="0" algn="l">
              <a:lnSpc>
                <a:spcPct val="95000"/>
              </a:lnSpc>
              <a:spcBef>
                <a:spcPts val="0"/>
              </a:spcBef>
              <a:spcAft>
                <a:spcPts val="0"/>
              </a:spcAft>
              <a:buSzPts val="1300"/>
              <a:buFont typeface="Roboto Medium"/>
              <a:buChar char="●"/>
            </a:pPr>
            <a:r>
              <a:rPr lang="en">
                <a:latin typeface="Roboto Medium"/>
                <a:ea typeface="Roboto Medium"/>
                <a:cs typeface="Roboto Medium"/>
                <a:sym typeface="Roboto Medium"/>
              </a:rPr>
              <a:t>The higher return of the Managed/Active Portfolio likely compensated for the additional risk.</a:t>
            </a:r>
            <a:endParaRPr>
              <a:latin typeface="Roboto Medium"/>
              <a:ea typeface="Roboto Medium"/>
              <a:cs typeface="Roboto Medium"/>
              <a:sym typeface="Roboto Medium"/>
            </a:endParaRPr>
          </a:p>
          <a:p>
            <a:pPr indent="0" lvl="0" marL="0" rtl="0" algn="l">
              <a:lnSpc>
                <a:spcPct val="95000"/>
              </a:lnSpc>
              <a:spcBef>
                <a:spcPts val="1200"/>
              </a:spcBef>
              <a:spcAft>
                <a:spcPts val="1200"/>
              </a:spcAft>
              <a:buNone/>
            </a:pPr>
            <a:r>
              <a:t/>
            </a:r>
            <a:endParaRPr>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93150" y="2248350"/>
            <a:ext cx="3706500" cy="64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t>S</a:t>
            </a:r>
            <a:r>
              <a:rPr lang="en" sz="2200"/>
              <a:t>hort-Term Strategies</a:t>
            </a:r>
            <a:endParaRPr sz="2200"/>
          </a:p>
        </p:txBody>
      </p:sp>
      <p:sp>
        <p:nvSpPr>
          <p:cNvPr id="103" name="Google Shape;103;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C1C1C"/>
                </a:solidFill>
                <a:highlight>
                  <a:srgbClr val="FFFFFF"/>
                </a:highlight>
                <a:latin typeface="Roboto Medium"/>
                <a:ea typeface="Roboto Medium"/>
                <a:cs typeface="Roboto Medium"/>
                <a:sym typeface="Roboto Medium"/>
              </a:rPr>
              <a:t>One of our strategies for the next six months is to research IPOs that are going public and closely monitor the company's fundamentals and earnings reports. If we find that they meet our criteria, we plan to invest approximately 30% of our portfolio's value in these IPOs, while the 40% will be invested in other equities. We also plan to actively trade, as we did in the project for the active portfolio.</a:t>
            </a:r>
            <a:endParaRPr sz="1500">
              <a:solidFill>
                <a:srgbClr val="1C1C1C"/>
              </a:solidFill>
              <a:highlight>
                <a:srgbClr val="FFFFFF"/>
              </a:highlight>
              <a:latin typeface="Roboto Medium"/>
              <a:ea typeface="Roboto Medium"/>
              <a:cs typeface="Roboto Medium"/>
              <a:sym typeface="Roboto Medium"/>
            </a:endParaRPr>
          </a:p>
          <a:p>
            <a:pPr indent="0" lvl="0" marL="0" rtl="0" algn="l">
              <a:spcBef>
                <a:spcPts val="1200"/>
              </a:spcBef>
              <a:spcAft>
                <a:spcPts val="0"/>
              </a:spcAft>
              <a:buNone/>
            </a:pPr>
            <a:r>
              <a:rPr lang="en" sz="1500">
                <a:solidFill>
                  <a:srgbClr val="1C1C1C"/>
                </a:solidFill>
                <a:highlight>
                  <a:srgbClr val="FFFFFF"/>
                </a:highlight>
                <a:latin typeface="Roboto Medium"/>
                <a:ea typeface="Roboto Medium"/>
                <a:cs typeface="Roboto Medium"/>
                <a:sym typeface="Roboto Medium"/>
              </a:rPr>
              <a:t>The strategy was to invest in companies which were investing in Artificial Intelligence or watch out for hot investments according to the ongoing news and set up a entry or a exit range.</a:t>
            </a:r>
            <a:endParaRPr sz="1500">
              <a:solidFill>
                <a:srgbClr val="1C1C1C"/>
              </a:solidFill>
              <a:highlight>
                <a:srgbClr val="FFFFFF"/>
              </a:highlight>
              <a:latin typeface="Roboto Medium"/>
              <a:ea typeface="Roboto Medium"/>
              <a:cs typeface="Roboto Medium"/>
              <a:sym typeface="Roboto Medium"/>
            </a:endParaRPr>
          </a:p>
          <a:p>
            <a:pPr indent="0" lvl="0" marL="0" rtl="0" algn="l">
              <a:spcBef>
                <a:spcPts val="1200"/>
              </a:spcBef>
              <a:spcAft>
                <a:spcPts val="1200"/>
              </a:spcAft>
              <a:buNone/>
            </a:pPr>
            <a:r>
              <a:t/>
            </a:r>
            <a:endParaRPr sz="1500">
              <a:solidFill>
                <a:srgbClr val="1C1C1C"/>
              </a:solidFill>
              <a:highlight>
                <a:srgbClr val="FFFFFF"/>
              </a:highlight>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74600" y="1076550"/>
            <a:ext cx="3706500" cy="72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40"/>
              <a:t>Long-Term Strategies</a:t>
            </a:r>
            <a:endParaRPr sz="2240"/>
          </a:p>
        </p:txBody>
      </p:sp>
      <p:sp>
        <p:nvSpPr>
          <p:cNvPr id="109" name="Google Shape;109;p19"/>
          <p:cNvSpPr txBox="1"/>
          <p:nvPr>
            <p:ph idx="1" type="body"/>
          </p:nvPr>
        </p:nvSpPr>
        <p:spPr>
          <a:xfrm>
            <a:off x="4482125" y="88775"/>
            <a:ext cx="4493700" cy="48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Medium"/>
                <a:ea typeface="Roboto Medium"/>
                <a:cs typeface="Roboto Medium"/>
                <a:sym typeface="Roboto Medium"/>
              </a:rPr>
              <a:t>I</a:t>
            </a:r>
            <a:r>
              <a:rPr lang="en">
                <a:solidFill>
                  <a:schemeClr val="dk1"/>
                </a:solidFill>
                <a:latin typeface="Roboto Medium"/>
                <a:ea typeface="Roboto Medium"/>
                <a:cs typeface="Roboto Medium"/>
                <a:sym typeface="Roboto Medium"/>
              </a:rPr>
              <a:t>f we talk about the long run, Investing the remaining 30% in Technological </a:t>
            </a:r>
            <a:r>
              <a:rPr lang="en">
                <a:solidFill>
                  <a:schemeClr val="dk1"/>
                </a:solidFill>
                <a:latin typeface="Roboto Medium"/>
                <a:ea typeface="Roboto Medium"/>
                <a:cs typeface="Roboto Medium"/>
                <a:sym typeface="Roboto Medium"/>
              </a:rPr>
              <a:t>sector seems the best option right now due to the revolution of the AI industry and watch out for major events happening in the industry.</a:t>
            </a:r>
            <a:endParaRPr>
              <a:solidFill>
                <a:schemeClr val="dk1"/>
              </a:solidFill>
              <a:latin typeface="Roboto Medium"/>
              <a:ea typeface="Roboto Medium"/>
              <a:cs typeface="Roboto Medium"/>
              <a:sym typeface="Roboto Medium"/>
            </a:endParaRPr>
          </a:p>
          <a:p>
            <a:pPr indent="0" lvl="0" marL="0" rtl="0" algn="l">
              <a:spcBef>
                <a:spcPts val="1200"/>
              </a:spcBef>
              <a:spcAft>
                <a:spcPts val="0"/>
              </a:spcAft>
              <a:buNone/>
            </a:pPr>
            <a:r>
              <a:rPr lang="en">
                <a:solidFill>
                  <a:schemeClr val="dk1"/>
                </a:solidFill>
                <a:latin typeface="Roboto Medium"/>
                <a:ea typeface="Roboto Medium"/>
                <a:cs typeface="Roboto Medium"/>
                <a:sym typeface="Roboto Medium"/>
              </a:rPr>
              <a:t>Also in the next year or so one of the most popular games GTA 6 will be released which will be the biggest thing in the industry in the past decade, So keep a lookout for Take Two Interactive(TTWO) which has projected over $8 billion revenue in the fiscal year 2025.</a:t>
            </a:r>
            <a:endParaRPr>
              <a:solidFill>
                <a:schemeClr val="dk1"/>
              </a:solidFill>
              <a:latin typeface="Roboto Medium"/>
              <a:ea typeface="Roboto Medium"/>
              <a:cs typeface="Roboto Medium"/>
              <a:sym typeface="Roboto Medium"/>
            </a:endParaRPr>
          </a:p>
          <a:p>
            <a:pPr indent="0" lvl="0" marL="0" rtl="0" algn="l">
              <a:spcBef>
                <a:spcPts val="1200"/>
              </a:spcBef>
              <a:spcAft>
                <a:spcPts val="1200"/>
              </a:spcAft>
              <a:buNone/>
            </a:pPr>
            <a:r>
              <a:rPr lang="en">
                <a:solidFill>
                  <a:schemeClr val="dk1"/>
                </a:solidFill>
                <a:highlight>
                  <a:srgbClr val="FFFFFF"/>
                </a:highlight>
                <a:latin typeface="Roboto Medium"/>
                <a:ea typeface="Roboto Medium"/>
                <a:cs typeface="Roboto Medium"/>
                <a:sym typeface="Roboto Medium"/>
              </a:rPr>
              <a:t>As the government keeps printing money, the dollar's value drops, making Bitcoin an attractive long-term investment. Bitcoin's limited supply of 21 million coins contrasts with the endless printing of dollars, making it a scarce asset. Comparing Bitcoin's appreciation over five years to the dollar's decline highlights its potential for wealth preservation and growth. This trend suggests that Bitcoin, with its scarcity and increasing adoption, offers better prospects than traditional fiat currencies for long-term investment.</a:t>
            </a:r>
            <a:endParaRPr>
              <a:solidFill>
                <a:schemeClr val="dk1"/>
              </a:solidFill>
              <a:latin typeface="Roboto Medium"/>
              <a:ea typeface="Roboto Medium"/>
              <a:cs typeface="Roboto Medium"/>
              <a:sym typeface="Roboto Medium"/>
            </a:endParaRPr>
          </a:p>
        </p:txBody>
      </p:sp>
      <p:pic>
        <p:nvPicPr>
          <p:cNvPr id="110" name="Google Shape;110;p19"/>
          <p:cNvPicPr preferRelativeResize="0"/>
          <p:nvPr/>
        </p:nvPicPr>
        <p:blipFill>
          <a:blip r:embed="rId3">
            <a:alphaModFix/>
          </a:blip>
          <a:stretch>
            <a:fillRect/>
          </a:stretch>
        </p:blipFill>
        <p:spPr>
          <a:xfrm>
            <a:off x="115250" y="2571750"/>
            <a:ext cx="1795351" cy="1828874"/>
          </a:xfrm>
          <a:prstGeom prst="rect">
            <a:avLst/>
          </a:prstGeom>
          <a:noFill/>
          <a:ln>
            <a:noFill/>
          </a:ln>
        </p:spPr>
      </p:pic>
      <p:pic>
        <p:nvPicPr>
          <p:cNvPr id="111" name="Google Shape;111;p19"/>
          <p:cNvPicPr preferRelativeResize="0"/>
          <p:nvPr/>
        </p:nvPicPr>
        <p:blipFill>
          <a:blip r:embed="rId4">
            <a:alphaModFix/>
          </a:blip>
          <a:stretch>
            <a:fillRect/>
          </a:stretch>
        </p:blipFill>
        <p:spPr>
          <a:xfrm>
            <a:off x="2040575" y="2708175"/>
            <a:ext cx="2163026" cy="155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706250" y="1908425"/>
            <a:ext cx="4649400" cy="32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Thank You</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