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Gelasio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6" d="100"/>
          <a:sy n="56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255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227427"/>
            <a:ext cx="12330539" cy="13983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Ext </a:t>
            </a:r>
            <a:r>
              <a:rPr lang="en-US" sz="4450" dirty="0" err="1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Js</a:t>
            </a: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: Layouts Types, Structure and Responsive </a:t>
            </a:r>
          </a:p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Designs with Layouts.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27636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769298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Introduction to Ext JS Layouts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320790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What are Ext JS Layouts?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Layouts define how UI components are organized within containers. They enable the creation of structured and responsive web applications.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Why Use Layouts?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2154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Layouts provide flexibility and consistency in UI design and enhance the user experience with responsive behavior.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611523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8422" y="614601"/>
            <a:ext cx="5103257" cy="6324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Layout Types in Ext JS</a:t>
            </a:r>
            <a:endParaRPr lang="en-US" sz="3950" dirty="0"/>
          </a:p>
        </p:txBody>
      </p:sp>
      <p:sp>
        <p:nvSpPr>
          <p:cNvPr id="3" name="Shape 1"/>
          <p:cNvSpPr/>
          <p:nvPr/>
        </p:nvSpPr>
        <p:spPr>
          <a:xfrm>
            <a:off x="708422" y="1879521"/>
            <a:ext cx="455414" cy="455414"/>
          </a:xfrm>
          <a:prstGeom prst="roundRect">
            <a:avLst>
              <a:gd name="adj" fmla="val 6667"/>
            </a:avLst>
          </a:prstGeom>
          <a:solidFill>
            <a:srgbClr val="373433"/>
          </a:solidFill>
          <a:ln/>
        </p:spPr>
      </p:sp>
      <p:sp>
        <p:nvSpPr>
          <p:cNvPr id="4" name="Text 2"/>
          <p:cNvSpPr/>
          <p:nvPr/>
        </p:nvSpPr>
        <p:spPr>
          <a:xfrm>
            <a:off x="784265" y="1917442"/>
            <a:ext cx="303609" cy="3794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350" dirty="0"/>
          </a:p>
        </p:txBody>
      </p:sp>
      <p:sp>
        <p:nvSpPr>
          <p:cNvPr id="5" name="Text 3"/>
          <p:cNvSpPr/>
          <p:nvPr/>
        </p:nvSpPr>
        <p:spPr>
          <a:xfrm>
            <a:off x="1366242" y="1879521"/>
            <a:ext cx="2530078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Auto Layout</a:t>
            </a:r>
            <a:endParaRPr lang="en-US" sz="1950" dirty="0"/>
          </a:p>
        </p:txBody>
      </p:sp>
      <p:sp>
        <p:nvSpPr>
          <p:cNvPr id="6" name="Text 4"/>
          <p:cNvSpPr/>
          <p:nvPr/>
        </p:nvSpPr>
        <p:spPr>
          <a:xfrm>
            <a:off x="1366242" y="2317194"/>
            <a:ext cx="3611761" cy="971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5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default layout when no other layout is specified. Does not control child components.</a:t>
            </a:r>
            <a:endParaRPr lang="en-US" sz="1550" dirty="0"/>
          </a:p>
        </p:txBody>
      </p:sp>
      <p:sp>
        <p:nvSpPr>
          <p:cNvPr id="7" name="Shape 5"/>
          <p:cNvSpPr/>
          <p:nvPr/>
        </p:nvSpPr>
        <p:spPr>
          <a:xfrm>
            <a:off x="5180409" y="1879521"/>
            <a:ext cx="455414" cy="455414"/>
          </a:xfrm>
          <a:prstGeom prst="roundRect">
            <a:avLst>
              <a:gd name="adj" fmla="val 6667"/>
            </a:avLst>
          </a:prstGeom>
          <a:solidFill>
            <a:srgbClr val="373433"/>
          </a:solidFill>
          <a:ln/>
        </p:spPr>
      </p:sp>
      <p:sp>
        <p:nvSpPr>
          <p:cNvPr id="8" name="Text 6"/>
          <p:cNvSpPr/>
          <p:nvPr/>
        </p:nvSpPr>
        <p:spPr>
          <a:xfrm>
            <a:off x="5256252" y="1917442"/>
            <a:ext cx="303609" cy="3794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350" dirty="0"/>
          </a:p>
        </p:txBody>
      </p:sp>
      <p:sp>
        <p:nvSpPr>
          <p:cNvPr id="9" name="Text 7"/>
          <p:cNvSpPr/>
          <p:nvPr/>
        </p:nvSpPr>
        <p:spPr>
          <a:xfrm>
            <a:off x="5838230" y="1879521"/>
            <a:ext cx="2986445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Box Layouts (HBox, VBox)</a:t>
            </a:r>
            <a:endParaRPr lang="en-US" sz="1950" dirty="0"/>
          </a:p>
        </p:txBody>
      </p:sp>
      <p:sp>
        <p:nvSpPr>
          <p:cNvPr id="10" name="Text 8"/>
          <p:cNvSpPr/>
          <p:nvPr/>
        </p:nvSpPr>
        <p:spPr>
          <a:xfrm>
            <a:off x="5838230" y="2317194"/>
            <a:ext cx="3611761" cy="1619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5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HBox arranges components horizontally, while VBox arranges them vertically. Align and pack properties are used to customize spacing and alignment.</a:t>
            </a:r>
            <a:endParaRPr lang="en-US" sz="1550" dirty="0"/>
          </a:p>
        </p:txBody>
      </p:sp>
      <p:sp>
        <p:nvSpPr>
          <p:cNvPr id="11" name="Shape 9"/>
          <p:cNvSpPr/>
          <p:nvPr/>
        </p:nvSpPr>
        <p:spPr>
          <a:xfrm>
            <a:off x="9652397" y="1879521"/>
            <a:ext cx="455414" cy="455414"/>
          </a:xfrm>
          <a:prstGeom prst="roundRect">
            <a:avLst>
              <a:gd name="adj" fmla="val 6667"/>
            </a:avLst>
          </a:prstGeom>
          <a:solidFill>
            <a:srgbClr val="373433"/>
          </a:solidFill>
          <a:ln/>
        </p:spPr>
      </p:sp>
      <p:sp>
        <p:nvSpPr>
          <p:cNvPr id="12" name="Text 10"/>
          <p:cNvSpPr/>
          <p:nvPr/>
        </p:nvSpPr>
        <p:spPr>
          <a:xfrm>
            <a:off x="9728240" y="1917442"/>
            <a:ext cx="303609" cy="3794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350" dirty="0"/>
          </a:p>
        </p:txBody>
      </p:sp>
      <p:sp>
        <p:nvSpPr>
          <p:cNvPr id="13" name="Text 11"/>
          <p:cNvSpPr/>
          <p:nvPr/>
        </p:nvSpPr>
        <p:spPr>
          <a:xfrm>
            <a:off x="10310217" y="1879521"/>
            <a:ext cx="2530078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Fit Layout</a:t>
            </a:r>
            <a:endParaRPr lang="en-US" sz="1950" dirty="0"/>
          </a:p>
        </p:txBody>
      </p:sp>
      <p:sp>
        <p:nvSpPr>
          <p:cNvPr id="14" name="Text 12"/>
          <p:cNvSpPr/>
          <p:nvPr/>
        </p:nvSpPr>
        <p:spPr>
          <a:xfrm>
            <a:off x="10310217" y="2317194"/>
            <a:ext cx="3611761" cy="1295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5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Forces a single child component to take 100% width and height. Ideal for full-screen components such as grids and forms.</a:t>
            </a:r>
            <a:endParaRPr lang="en-US" sz="1550" dirty="0"/>
          </a:p>
        </p:txBody>
      </p:sp>
      <p:sp>
        <p:nvSpPr>
          <p:cNvPr id="15" name="Shape 13"/>
          <p:cNvSpPr/>
          <p:nvPr/>
        </p:nvSpPr>
        <p:spPr>
          <a:xfrm>
            <a:off x="708422" y="4366498"/>
            <a:ext cx="455414" cy="455414"/>
          </a:xfrm>
          <a:prstGeom prst="roundRect">
            <a:avLst>
              <a:gd name="adj" fmla="val 6667"/>
            </a:avLst>
          </a:prstGeom>
          <a:solidFill>
            <a:srgbClr val="373433"/>
          </a:solidFill>
          <a:ln/>
        </p:spPr>
      </p:sp>
      <p:sp>
        <p:nvSpPr>
          <p:cNvPr id="16" name="Text 14"/>
          <p:cNvSpPr/>
          <p:nvPr/>
        </p:nvSpPr>
        <p:spPr>
          <a:xfrm>
            <a:off x="784265" y="4404420"/>
            <a:ext cx="303609" cy="3794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</a:t>
            </a:r>
            <a:endParaRPr lang="en-US" sz="2350" dirty="0"/>
          </a:p>
        </p:txBody>
      </p:sp>
      <p:sp>
        <p:nvSpPr>
          <p:cNvPr id="17" name="Text 15"/>
          <p:cNvSpPr/>
          <p:nvPr/>
        </p:nvSpPr>
        <p:spPr>
          <a:xfrm>
            <a:off x="1366242" y="4366498"/>
            <a:ext cx="2530078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Border Layout</a:t>
            </a:r>
            <a:endParaRPr lang="en-US" sz="1950" dirty="0"/>
          </a:p>
        </p:txBody>
      </p:sp>
      <p:sp>
        <p:nvSpPr>
          <p:cNvPr id="18" name="Text 16"/>
          <p:cNvSpPr/>
          <p:nvPr/>
        </p:nvSpPr>
        <p:spPr>
          <a:xfrm>
            <a:off x="1366242" y="4804172"/>
            <a:ext cx="3611761" cy="971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5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Divides the container into five regions: north, south, east, west, center. Suitable for dashboard layouts.</a:t>
            </a:r>
            <a:endParaRPr lang="en-US" sz="1550" dirty="0"/>
          </a:p>
        </p:txBody>
      </p:sp>
      <p:sp>
        <p:nvSpPr>
          <p:cNvPr id="19" name="Shape 17"/>
          <p:cNvSpPr/>
          <p:nvPr/>
        </p:nvSpPr>
        <p:spPr>
          <a:xfrm>
            <a:off x="5180409" y="4366498"/>
            <a:ext cx="455414" cy="455414"/>
          </a:xfrm>
          <a:prstGeom prst="roundRect">
            <a:avLst>
              <a:gd name="adj" fmla="val 6667"/>
            </a:avLst>
          </a:prstGeom>
          <a:solidFill>
            <a:srgbClr val="373433"/>
          </a:solidFill>
          <a:ln/>
        </p:spPr>
      </p:sp>
      <p:sp>
        <p:nvSpPr>
          <p:cNvPr id="20" name="Text 18"/>
          <p:cNvSpPr/>
          <p:nvPr/>
        </p:nvSpPr>
        <p:spPr>
          <a:xfrm>
            <a:off x="5256252" y="4404420"/>
            <a:ext cx="303609" cy="3794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5</a:t>
            </a:r>
            <a:endParaRPr lang="en-US" sz="2350" dirty="0"/>
          </a:p>
        </p:txBody>
      </p:sp>
      <p:sp>
        <p:nvSpPr>
          <p:cNvPr id="21" name="Text 19"/>
          <p:cNvSpPr/>
          <p:nvPr/>
        </p:nvSpPr>
        <p:spPr>
          <a:xfrm>
            <a:off x="5838230" y="4366498"/>
            <a:ext cx="2530078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Card Layout</a:t>
            </a:r>
            <a:endParaRPr lang="en-US" sz="1950" dirty="0"/>
          </a:p>
        </p:txBody>
      </p:sp>
      <p:sp>
        <p:nvSpPr>
          <p:cNvPr id="22" name="Text 20"/>
          <p:cNvSpPr/>
          <p:nvPr/>
        </p:nvSpPr>
        <p:spPr>
          <a:xfrm>
            <a:off x="5838230" y="4804172"/>
            <a:ext cx="3611761" cy="971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5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Displays only one child component at a time. Commonly used in multi-step forms and tabbed interfaces.</a:t>
            </a:r>
            <a:endParaRPr lang="en-US" sz="1550" dirty="0"/>
          </a:p>
        </p:txBody>
      </p:sp>
      <p:sp>
        <p:nvSpPr>
          <p:cNvPr id="23" name="Shape 21"/>
          <p:cNvSpPr/>
          <p:nvPr/>
        </p:nvSpPr>
        <p:spPr>
          <a:xfrm>
            <a:off x="9652397" y="4366498"/>
            <a:ext cx="455414" cy="455414"/>
          </a:xfrm>
          <a:prstGeom prst="roundRect">
            <a:avLst>
              <a:gd name="adj" fmla="val 6667"/>
            </a:avLst>
          </a:prstGeom>
          <a:solidFill>
            <a:srgbClr val="373433"/>
          </a:solidFill>
          <a:ln/>
        </p:spPr>
      </p:sp>
      <p:sp>
        <p:nvSpPr>
          <p:cNvPr id="24" name="Text 22"/>
          <p:cNvSpPr/>
          <p:nvPr/>
        </p:nvSpPr>
        <p:spPr>
          <a:xfrm>
            <a:off x="9728240" y="4404420"/>
            <a:ext cx="303609" cy="3794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6</a:t>
            </a:r>
            <a:endParaRPr lang="en-US" sz="2350" dirty="0"/>
          </a:p>
        </p:txBody>
      </p:sp>
      <p:sp>
        <p:nvSpPr>
          <p:cNvPr id="25" name="Text 23"/>
          <p:cNvSpPr/>
          <p:nvPr/>
        </p:nvSpPr>
        <p:spPr>
          <a:xfrm>
            <a:off x="10310217" y="4366498"/>
            <a:ext cx="2530078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Table Layout</a:t>
            </a:r>
            <a:endParaRPr lang="en-US" sz="1950" dirty="0"/>
          </a:p>
        </p:txBody>
      </p:sp>
      <p:sp>
        <p:nvSpPr>
          <p:cNvPr id="26" name="Text 24"/>
          <p:cNvSpPr/>
          <p:nvPr/>
        </p:nvSpPr>
        <p:spPr>
          <a:xfrm>
            <a:off x="10310217" y="4804172"/>
            <a:ext cx="3611761" cy="971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5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Arranges components like an HTML table. Allows for easy structuring of forms and grids.</a:t>
            </a:r>
            <a:endParaRPr lang="en-US" sz="1550" dirty="0"/>
          </a:p>
        </p:txBody>
      </p:sp>
      <p:sp>
        <p:nvSpPr>
          <p:cNvPr id="27" name="Shape 25"/>
          <p:cNvSpPr/>
          <p:nvPr/>
        </p:nvSpPr>
        <p:spPr>
          <a:xfrm>
            <a:off x="708422" y="6205776"/>
            <a:ext cx="455414" cy="455414"/>
          </a:xfrm>
          <a:prstGeom prst="roundRect">
            <a:avLst>
              <a:gd name="adj" fmla="val 6667"/>
            </a:avLst>
          </a:prstGeom>
          <a:solidFill>
            <a:srgbClr val="373433"/>
          </a:solidFill>
          <a:ln/>
        </p:spPr>
      </p:sp>
      <p:sp>
        <p:nvSpPr>
          <p:cNvPr id="28" name="Text 26"/>
          <p:cNvSpPr/>
          <p:nvPr/>
        </p:nvSpPr>
        <p:spPr>
          <a:xfrm>
            <a:off x="784265" y="6243697"/>
            <a:ext cx="303609" cy="3794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7</a:t>
            </a:r>
            <a:endParaRPr lang="en-US" sz="2350" dirty="0"/>
          </a:p>
        </p:txBody>
      </p:sp>
      <p:sp>
        <p:nvSpPr>
          <p:cNvPr id="29" name="Text 27"/>
          <p:cNvSpPr/>
          <p:nvPr/>
        </p:nvSpPr>
        <p:spPr>
          <a:xfrm>
            <a:off x="1366242" y="6205776"/>
            <a:ext cx="2530078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Anchor Layout</a:t>
            </a:r>
            <a:endParaRPr lang="en-US" sz="1950" dirty="0"/>
          </a:p>
        </p:txBody>
      </p:sp>
      <p:sp>
        <p:nvSpPr>
          <p:cNvPr id="30" name="Text 28"/>
          <p:cNvSpPr/>
          <p:nvPr/>
        </p:nvSpPr>
        <p:spPr>
          <a:xfrm>
            <a:off x="1366242" y="6643449"/>
            <a:ext cx="3611761" cy="971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5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Positions components using percentages or fixed values for responsive forms.</a:t>
            </a:r>
            <a:endParaRPr lang="en-US" sz="1550" dirty="0"/>
          </a:p>
        </p:txBody>
      </p:sp>
      <p:sp>
        <p:nvSpPr>
          <p:cNvPr id="31" name="Shape 29"/>
          <p:cNvSpPr/>
          <p:nvPr/>
        </p:nvSpPr>
        <p:spPr>
          <a:xfrm>
            <a:off x="5180409" y="6205776"/>
            <a:ext cx="455414" cy="455414"/>
          </a:xfrm>
          <a:prstGeom prst="roundRect">
            <a:avLst>
              <a:gd name="adj" fmla="val 6667"/>
            </a:avLst>
          </a:prstGeom>
          <a:solidFill>
            <a:srgbClr val="373433"/>
          </a:solidFill>
          <a:ln/>
        </p:spPr>
      </p:sp>
      <p:sp>
        <p:nvSpPr>
          <p:cNvPr id="32" name="Text 30"/>
          <p:cNvSpPr/>
          <p:nvPr/>
        </p:nvSpPr>
        <p:spPr>
          <a:xfrm>
            <a:off x="5256252" y="6243697"/>
            <a:ext cx="303609" cy="3794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8</a:t>
            </a:r>
            <a:endParaRPr lang="en-US" sz="2350" dirty="0"/>
          </a:p>
        </p:txBody>
      </p:sp>
      <p:sp>
        <p:nvSpPr>
          <p:cNvPr id="33" name="Text 31"/>
          <p:cNvSpPr/>
          <p:nvPr/>
        </p:nvSpPr>
        <p:spPr>
          <a:xfrm>
            <a:off x="5838230" y="6205776"/>
            <a:ext cx="2530078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Absolute Layout</a:t>
            </a:r>
            <a:endParaRPr lang="en-US" sz="1950" dirty="0"/>
          </a:p>
        </p:txBody>
      </p:sp>
      <p:sp>
        <p:nvSpPr>
          <p:cNvPr id="34" name="Text 32"/>
          <p:cNvSpPr/>
          <p:nvPr/>
        </p:nvSpPr>
        <p:spPr>
          <a:xfrm>
            <a:off x="5838230" y="6643449"/>
            <a:ext cx="3611761" cy="971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5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Uses x, y coordinates for precise element placement. Best for UI elements requiring specific positioning.</a:t>
            </a:r>
            <a:endParaRPr lang="en-US" sz="1550" dirty="0"/>
          </a:p>
        </p:txBody>
      </p:sp>
      <p:sp>
        <p:nvSpPr>
          <p:cNvPr id="35" name="Shape 33"/>
          <p:cNvSpPr/>
          <p:nvPr/>
        </p:nvSpPr>
        <p:spPr>
          <a:xfrm>
            <a:off x="9652397" y="6205776"/>
            <a:ext cx="455414" cy="455414"/>
          </a:xfrm>
          <a:prstGeom prst="roundRect">
            <a:avLst>
              <a:gd name="adj" fmla="val 6667"/>
            </a:avLst>
          </a:prstGeom>
          <a:solidFill>
            <a:srgbClr val="373433"/>
          </a:solidFill>
          <a:ln/>
        </p:spPr>
      </p:sp>
      <p:sp>
        <p:nvSpPr>
          <p:cNvPr id="36" name="Text 34"/>
          <p:cNvSpPr/>
          <p:nvPr/>
        </p:nvSpPr>
        <p:spPr>
          <a:xfrm>
            <a:off x="9728240" y="6243697"/>
            <a:ext cx="303609" cy="3794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9</a:t>
            </a:r>
            <a:endParaRPr lang="en-US" sz="2350" dirty="0"/>
          </a:p>
        </p:txBody>
      </p:sp>
      <p:sp>
        <p:nvSpPr>
          <p:cNvPr id="37" name="Text 35"/>
          <p:cNvSpPr/>
          <p:nvPr/>
        </p:nvSpPr>
        <p:spPr>
          <a:xfrm>
            <a:off x="10310217" y="6205776"/>
            <a:ext cx="2530078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Column Layout</a:t>
            </a:r>
            <a:endParaRPr lang="en-US" sz="1950" dirty="0"/>
          </a:p>
        </p:txBody>
      </p:sp>
      <p:sp>
        <p:nvSpPr>
          <p:cNvPr id="38" name="Text 36"/>
          <p:cNvSpPr/>
          <p:nvPr/>
        </p:nvSpPr>
        <p:spPr>
          <a:xfrm>
            <a:off x="10310217" y="6643449"/>
            <a:ext cx="3611761" cy="971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5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Arranges child components in resizable columns. The columnWidth property controls the width of each column.</a:t>
            </a:r>
            <a:endParaRPr lang="en-US" sz="15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1415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Auto and Box Layouts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899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Auto Layout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671054"/>
            <a:ext cx="2845594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default layout when no layout is specified. It does not control child components, making it suitable for simple UIs with no specific positioning needs.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0899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HBox Layout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3671054"/>
            <a:ext cx="2845594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Arranges components horizontally. Key properties: align, pack. Ideal for toolbars and button groups.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0899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VBox Layout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3671054"/>
            <a:ext cx="2845594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Arranges components vertically. Key properties: align, pack. Useful for vertical menus and stacked buttons.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067169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57781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Fit and Border Layouts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Fit Layout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Fits a single child component to take 100% width and height. Suitable for full-screen components like grids and forms.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Border Layout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215408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Divides the container into five regions: north, south, east, west, center. Well-suited for dashboard layouts.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611523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88475"/>
            <a:ext cx="599920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Slide 8: Layout Structure in Ext JS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90" y="29673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Typical Structure of an Ext JS Layout: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585448"/>
            <a:ext cx="13042821" cy="2555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📂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Viewport (Main Container)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
├── </a:t>
            </a: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Header (Panel)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
├── </a:t>
            </a: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Sidebar (Panel)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
├── </a:t>
            </a: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Main Content (Panel)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
│ ├── </a:t>
            </a: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Grid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
│ ├── </a:t>
            </a: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Form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
├── </a:t>
            </a: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Footer (Panel)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07012"/>
            <a:ext cx="70938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Responsive Design in Ext JS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969419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763208"/>
            <a:ext cx="30054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Why Responsive Design?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4607957"/>
            <a:ext cx="300549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Ensures a smooth UI experience across different screen sizes and adapts layouts dynamically based on the device type.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446" y="2969419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39446" y="37632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Viewport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139446" y="4253627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Ext.container.Viewport component provides full-screen UI capabilities.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221" y="2969419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85221" y="37632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Collapsible Sidebar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485221" y="4253627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Provides adaptability for smaller screens by hiding or minimizing sidebar content.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0997" y="2969419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30997" y="37632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responsiveConfig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0830997" y="4253627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Facilitates dynamic UI adjustments based on screen size or other factors.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525</Words>
  <Application>Microsoft Office PowerPoint</Application>
  <PresentationFormat>Custom</PresentationFormat>
  <Paragraphs>66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Gelasio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yogeswari ramu</cp:lastModifiedBy>
  <cp:revision>3</cp:revision>
  <dcterms:created xsi:type="dcterms:W3CDTF">2025-03-08T08:10:40Z</dcterms:created>
  <dcterms:modified xsi:type="dcterms:W3CDTF">2025-03-08T08:23:49Z</dcterms:modified>
</cp:coreProperties>
</file>