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1" r:id="rId6"/>
    <p:sldId id="263" r:id="rId7"/>
    <p:sldId id="264" r:id="rId8"/>
    <p:sldId id="265" r:id="rId9"/>
    <p:sldId id="267" r:id="rId10"/>
    <p:sldId id="268" r:id="rId11"/>
    <p:sldId id="270" r:id="rId12"/>
    <p:sldId id="271" r:id="rId13"/>
    <p:sldId id="272" r:id="rId14"/>
    <p:sldId id="286" r:id="rId15"/>
    <p:sldId id="290" r:id="rId16"/>
    <p:sldId id="287" r:id="rId17"/>
    <p:sldId id="273" r:id="rId18"/>
    <p:sldId id="277" r:id="rId19"/>
    <p:sldId id="283" r:id="rId20"/>
    <p:sldId id="285" r:id="rId21"/>
    <p:sldId id="284" r:id="rId22"/>
    <p:sldId id="276" r:id="rId23"/>
    <p:sldId id="288" r:id="rId24"/>
    <p:sldId id="281" r:id="rId25"/>
    <p:sldId id="278" r:id="rId26"/>
    <p:sldId id="282" r:id="rId27"/>
    <p:sldId id="279" r:id="rId28"/>
    <p:sldId id="289"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C864EC-897A-438E-814B-1C7DCA9070FA}" v="1" dt="2023-04-12T11:27:46.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Reddy" userId="7bee45d996bc53d0" providerId="LiveId" clId="{7EC864EC-897A-438E-814B-1C7DCA9070FA}"/>
    <pc:docChg chg="custSel modSld">
      <pc:chgData name="Ganesh Reddy" userId="7bee45d996bc53d0" providerId="LiveId" clId="{7EC864EC-897A-438E-814B-1C7DCA9070FA}" dt="2023-04-12T11:27:52.353" v="34" actId="14100"/>
      <pc:docMkLst>
        <pc:docMk/>
      </pc:docMkLst>
      <pc:sldChg chg="modSp mod">
        <pc:chgData name="Ganesh Reddy" userId="7bee45d996bc53d0" providerId="LiveId" clId="{7EC864EC-897A-438E-814B-1C7DCA9070FA}" dt="2023-04-09T15:57:48.210" v="26" actId="20577"/>
        <pc:sldMkLst>
          <pc:docMk/>
          <pc:sldMk cId="3211766130" sldId="256"/>
        </pc:sldMkLst>
        <pc:spChg chg="mod">
          <ac:chgData name="Ganesh Reddy" userId="7bee45d996bc53d0" providerId="LiveId" clId="{7EC864EC-897A-438E-814B-1C7DCA9070FA}" dt="2023-04-09T15:57:48.210" v="26" actId="20577"/>
          <ac:spMkLst>
            <pc:docMk/>
            <pc:sldMk cId="3211766130" sldId="256"/>
            <ac:spMk id="8" creationId="{AFCFBDA0-9F6D-1135-9876-5D56620C54DC}"/>
          </ac:spMkLst>
        </pc:spChg>
      </pc:sldChg>
      <pc:sldChg chg="addSp delSp modSp mod">
        <pc:chgData name="Ganesh Reddy" userId="7bee45d996bc53d0" providerId="LiveId" clId="{7EC864EC-897A-438E-814B-1C7DCA9070FA}" dt="2023-04-12T11:27:52.353" v="34" actId="14100"/>
        <pc:sldMkLst>
          <pc:docMk/>
          <pc:sldMk cId="924248488" sldId="261"/>
        </pc:sldMkLst>
        <pc:spChg chg="mod">
          <ac:chgData name="Ganesh Reddy" userId="7bee45d996bc53d0" providerId="LiveId" clId="{7EC864EC-897A-438E-814B-1C7DCA9070FA}" dt="2023-04-12T11:27:27.028" v="28" actId="5793"/>
          <ac:spMkLst>
            <pc:docMk/>
            <pc:sldMk cId="924248488" sldId="261"/>
            <ac:spMk id="3" creationId="{289FFCA8-D337-F535-2A68-AEEB7701FAC2}"/>
          </ac:spMkLst>
        </pc:spChg>
        <pc:picChg chg="del mod">
          <ac:chgData name="Ganesh Reddy" userId="7bee45d996bc53d0" providerId="LiveId" clId="{7EC864EC-897A-438E-814B-1C7DCA9070FA}" dt="2023-04-12T11:27:31.557" v="30" actId="478"/>
          <ac:picMkLst>
            <pc:docMk/>
            <pc:sldMk cId="924248488" sldId="261"/>
            <ac:picMk id="5" creationId="{AC42AE78-0CC5-5A31-A748-6DD6ACE2064F}"/>
          </ac:picMkLst>
        </pc:picChg>
        <pc:picChg chg="add mod">
          <ac:chgData name="Ganesh Reddy" userId="7bee45d996bc53d0" providerId="LiveId" clId="{7EC864EC-897A-438E-814B-1C7DCA9070FA}" dt="2023-04-12T11:27:52.353" v="34" actId="14100"/>
          <ac:picMkLst>
            <pc:docMk/>
            <pc:sldMk cId="924248488" sldId="261"/>
            <ac:picMk id="6" creationId="{BBBBA572-EEE7-E469-0726-454874C89B81}"/>
          </ac:picMkLst>
        </pc:picChg>
      </pc:sldChg>
      <pc:sldChg chg="modSp mod">
        <pc:chgData name="Ganesh Reddy" userId="7bee45d996bc53d0" providerId="LiveId" clId="{7EC864EC-897A-438E-814B-1C7DCA9070FA}" dt="2023-03-27T16:10:00.115" v="2" actId="2711"/>
        <pc:sldMkLst>
          <pc:docMk/>
          <pc:sldMk cId="2197491514" sldId="264"/>
        </pc:sldMkLst>
        <pc:spChg chg="mod">
          <ac:chgData name="Ganesh Reddy" userId="7bee45d996bc53d0" providerId="LiveId" clId="{7EC864EC-897A-438E-814B-1C7DCA9070FA}" dt="2023-03-27T16:10:00.115" v="2" actId="2711"/>
          <ac:spMkLst>
            <pc:docMk/>
            <pc:sldMk cId="2197491514" sldId="264"/>
            <ac:spMk id="2" creationId="{3B57DFF7-CE6B-62C2-B8AD-3E5BAE2C08E7}"/>
          </ac:spMkLst>
        </pc:spChg>
      </pc:sldChg>
      <pc:sldChg chg="modSp mod">
        <pc:chgData name="Ganesh Reddy" userId="7bee45d996bc53d0" providerId="LiveId" clId="{7EC864EC-897A-438E-814B-1C7DCA9070FA}" dt="2023-03-27T16:09:43.188" v="1" actId="2711"/>
        <pc:sldMkLst>
          <pc:docMk/>
          <pc:sldMk cId="542766340" sldId="266"/>
        </pc:sldMkLst>
        <pc:spChg chg="mod">
          <ac:chgData name="Ganesh Reddy" userId="7bee45d996bc53d0" providerId="LiveId" clId="{7EC864EC-897A-438E-814B-1C7DCA9070FA}" dt="2023-03-27T16:09:35.226" v="0" actId="2711"/>
          <ac:spMkLst>
            <pc:docMk/>
            <pc:sldMk cId="542766340" sldId="266"/>
            <ac:spMk id="2" creationId="{05F9AFEB-CD72-4526-9E75-10B2E6AD71AC}"/>
          </ac:spMkLst>
        </pc:spChg>
        <pc:spChg chg="mod">
          <ac:chgData name="Ganesh Reddy" userId="7bee45d996bc53d0" providerId="LiveId" clId="{7EC864EC-897A-438E-814B-1C7DCA9070FA}" dt="2023-03-27T16:09:43.188" v="1" actId="2711"/>
          <ac:spMkLst>
            <pc:docMk/>
            <pc:sldMk cId="542766340" sldId="266"/>
            <ac:spMk id="3" creationId="{50C2B7D9-3F31-43FF-456A-901ED8EF16B1}"/>
          </ac:spMkLst>
        </pc:spChg>
      </pc:sldChg>
      <pc:sldChg chg="modSp mod">
        <pc:chgData name="Ganesh Reddy" userId="7bee45d996bc53d0" providerId="LiveId" clId="{7EC864EC-897A-438E-814B-1C7DCA9070FA}" dt="2023-03-27T16:10:24.010" v="3" actId="2711"/>
        <pc:sldMkLst>
          <pc:docMk/>
          <pc:sldMk cId="2023839630" sldId="270"/>
        </pc:sldMkLst>
        <pc:spChg chg="mod">
          <ac:chgData name="Ganesh Reddy" userId="7bee45d996bc53d0" providerId="LiveId" clId="{7EC864EC-897A-438E-814B-1C7DCA9070FA}" dt="2023-03-27T16:10:24.010" v="3" actId="2711"/>
          <ac:spMkLst>
            <pc:docMk/>
            <pc:sldMk cId="2023839630" sldId="270"/>
            <ac:spMk id="2" creationId="{10BC1D47-642D-6DBE-1664-EED4E411415A}"/>
          </ac:spMkLst>
        </pc:spChg>
      </pc:sldChg>
      <pc:sldChg chg="modSp mod">
        <pc:chgData name="Ganesh Reddy" userId="7bee45d996bc53d0" providerId="LiveId" clId="{7EC864EC-897A-438E-814B-1C7DCA9070FA}" dt="2023-03-27T16:10:32.115" v="4" actId="2711"/>
        <pc:sldMkLst>
          <pc:docMk/>
          <pc:sldMk cId="1327658123" sldId="272"/>
        </pc:sldMkLst>
        <pc:spChg chg="mod">
          <ac:chgData name="Ganesh Reddy" userId="7bee45d996bc53d0" providerId="LiveId" clId="{7EC864EC-897A-438E-814B-1C7DCA9070FA}" dt="2023-03-27T16:10:32.115" v="4" actId="2711"/>
          <ac:spMkLst>
            <pc:docMk/>
            <pc:sldMk cId="1327658123" sldId="272"/>
            <ac:spMk id="2" creationId="{73E6C6D7-3012-4CCD-D7CE-FB9D856E7777}"/>
          </ac:spMkLst>
        </pc:spChg>
      </pc:sldChg>
      <pc:sldChg chg="modSp mod">
        <pc:chgData name="Ganesh Reddy" userId="7bee45d996bc53d0" providerId="LiveId" clId="{7EC864EC-897A-438E-814B-1C7DCA9070FA}" dt="2023-03-27T16:10:45.216" v="5" actId="2711"/>
        <pc:sldMkLst>
          <pc:docMk/>
          <pc:sldMk cId="358874215" sldId="273"/>
        </pc:sldMkLst>
        <pc:spChg chg="mod">
          <ac:chgData name="Ganesh Reddy" userId="7bee45d996bc53d0" providerId="LiveId" clId="{7EC864EC-897A-438E-814B-1C7DCA9070FA}" dt="2023-03-27T16:10:45.216" v="5" actId="2711"/>
          <ac:spMkLst>
            <pc:docMk/>
            <pc:sldMk cId="358874215" sldId="273"/>
            <ac:spMk id="2" creationId="{1BAA8BA2-CDFC-D0E1-66A9-F4018E366DD9}"/>
          </ac:spMkLst>
        </pc:spChg>
      </pc:sldChg>
      <pc:sldChg chg="modSp mod">
        <pc:chgData name="Ganesh Reddy" userId="7bee45d996bc53d0" providerId="LiveId" clId="{7EC864EC-897A-438E-814B-1C7DCA9070FA}" dt="2023-03-27T16:11:00.409" v="6" actId="2711"/>
        <pc:sldMkLst>
          <pc:docMk/>
          <pc:sldMk cId="1010983984" sldId="276"/>
        </pc:sldMkLst>
        <pc:spChg chg="mod">
          <ac:chgData name="Ganesh Reddy" userId="7bee45d996bc53d0" providerId="LiveId" clId="{7EC864EC-897A-438E-814B-1C7DCA9070FA}" dt="2023-03-27T16:11:00.409" v="6" actId="2711"/>
          <ac:spMkLst>
            <pc:docMk/>
            <pc:sldMk cId="1010983984" sldId="276"/>
            <ac:spMk id="2" creationId="{7CE082F9-7838-EE8C-6FC2-FEDB8BCB3810}"/>
          </ac:spMkLst>
        </pc:spChg>
      </pc:sldChg>
      <pc:sldChg chg="modSp mod">
        <pc:chgData name="Ganesh Reddy" userId="7bee45d996bc53d0" providerId="LiveId" clId="{7EC864EC-897A-438E-814B-1C7DCA9070FA}" dt="2023-03-27T16:12:18.245" v="23" actId="20577"/>
        <pc:sldMkLst>
          <pc:docMk/>
          <pc:sldMk cId="818948521" sldId="278"/>
        </pc:sldMkLst>
        <pc:spChg chg="mod">
          <ac:chgData name="Ganesh Reddy" userId="7bee45d996bc53d0" providerId="LiveId" clId="{7EC864EC-897A-438E-814B-1C7DCA9070FA}" dt="2023-03-27T16:12:18.245" v="23" actId="20577"/>
          <ac:spMkLst>
            <pc:docMk/>
            <pc:sldMk cId="818948521" sldId="278"/>
            <ac:spMk id="7" creationId="{4704A6A6-F6E5-7211-F4D1-A58B27EC011B}"/>
          </ac:spMkLst>
        </pc:spChg>
      </pc:sldChg>
      <pc:sldChg chg="modSp mod">
        <pc:chgData name="Ganesh Reddy" userId="7bee45d996bc53d0" providerId="LiveId" clId="{7EC864EC-897A-438E-814B-1C7DCA9070FA}" dt="2023-03-27T16:12:40.958" v="24" actId="2711"/>
        <pc:sldMkLst>
          <pc:docMk/>
          <pc:sldMk cId="23459714" sldId="280"/>
        </pc:sldMkLst>
        <pc:spChg chg="mod">
          <ac:chgData name="Ganesh Reddy" userId="7bee45d996bc53d0" providerId="LiveId" clId="{7EC864EC-897A-438E-814B-1C7DCA9070FA}" dt="2023-03-27T16:12:40.958" v="24" actId="2711"/>
          <ac:spMkLst>
            <pc:docMk/>
            <pc:sldMk cId="23459714" sldId="280"/>
            <ac:spMk id="2" creationId="{3CDB44ED-7122-1E13-978B-8E4ADC079FF4}"/>
          </ac:spMkLst>
        </pc:spChg>
      </pc:sldChg>
      <pc:sldChg chg="modSp mod">
        <pc:chgData name="Ganesh Reddy" userId="7bee45d996bc53d0" providerId="LiveId" clId="{7EC864EC-897A-438E-814B-1C7DCA9070FA}" dt="2023-03-27T16:12:04.158" v="17" actId="1076"/>
        <pc:sldMkLst>
          <pc:docMk/>
          <pc:sldMk cId="3392110090" sldId="281"/>
        </pc:sldMkLst>
        <pc:spChg chg="mod">
          <ac:chgData name="Ganesh Reddy" userId="7bee45d996bc53d0" providerId="LiveId" clId="{7EC864EC-897A-438E-814B-1C7DCA9070FA}" dt="2023-03-27T16:11:45.307" v="12" actId="2711"/>
          <ac:spMkLst>
            <pc:docMk/>
            <pc:sldMk cId="3392110090" sldId="281"/>
            <ac:spMk id="2" creationId="{A51B912C-E057-D0A7-B0F7-6C2CE6A3E3BD}"/>
          </ac:spMkLst>
        </pc:spChg>
        <pc:spChg chg="mod">
          <ac:chgData name="Ganesh Reddy" userId="7bee45d996bc53d0" providerId="LiveId" clId="{7EC864EC-897A-438E-814B-1C7DCA9070FA}" dt="2023-03-27T16:12:00.695" v="16" actId="1076"/>
          <ac:spMkLst>
            <pc:docMk/>
            <pc:sldMk cId="3392110090" sldId="281"/>
            <ac:spMk id="3" creationId="{1B59BADA-70DD-3F71-0AD5-897C48F03409}"/>
          </ac:spMkLst>
        </pc:spChg>
        <pc:picChg chg="mod">
          <ac:chgData name="Ganesh Reddy" userId="7bee45d996bc53d0" providerId="LiveId" clId="{7EC864EC-897A-438E-814B-1C7DCA9070FA}" dt="2023-03-27T16:12:04.158" v="17" actId="1076"/>
          <ac:picMkLst>
            <pc:docMk/>
            <pc:sldMk cId="3392110090" sldId="281"/>
            <ac:picMk id="4" creationId="{EFE4B724-C7F0-61F9-2B65-04EAC14545E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8BFBE5-06DF-4F9B-A0E5-0B53C1050452}" type="datetimeFigureOut">
              <a:rPr lang="en-IN" smtClean="0"/>
              <a:t>14-04-2023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128426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8BFBE5-06DF-4F9B-A0E5-0B53C1050452}"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18479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BFBE5-06DF-4F9B-A0E5-0B53C1050452}"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222455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BFBE5-06DF-4F9B-A0E5-0B53C1050452}"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3942303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BFBE5-06DF-4F9B-A0E5-0B53C1050452}"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944228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BFBE5-06DF-4F9B-A0E5-0B53C1050452}"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3300529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BFBE5-06DF-4F9B-A0E5-0B53C1050452}"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1883042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8BFBE5-06DF-4F9B-A0E5-0B53C1050452}"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2372717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8BFBE5-06DF-4F9B-A0E5-0B53C1050452}"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118381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8BFBE5-06DF-4F9B-A0E5-0B53C1050452}"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1932564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BFBE5-06DF-4F9B-A0E5-0B53C1050452}"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336449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8BFBE5-06DF-4F9B-A0E5-0B53C1050452}"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252721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8BFBE5-06DF-4F9B-A0E5-0B53C1050452}"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330607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8BFBE5-06DF-4F9B-A0E5-0B53C1050452}"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160989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BFBE5-06DF-4F9B-A0E5-0B53C1050452}" type="datetimeFigureOut">
              <a:rPr lang="en-IN" smtClean="0"/>
              <a:t>14-04-2023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391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8BFBE5-06DF-4F9B-A0E5-0B53C1050452}"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161307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8BFBE5-06DF-4F9B-A0E5-0B53C1050452}"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83E99D-83E8-4E0E-B568-6E2D6A34769D}" type="slidenum">
              <a:rPr lang="en-IN" smtClean="0"/>
              <a:t>‹#›</a:t>
            </a:fld>
            <a:endParaRPr lang="en-IN"/>
          </a:p>
        </p:txBody>
      </p:sp>
    </p:spTree>
    <p:extLst>
      <p:ext uri="{BB962C8B-B14F-4D97-AF65-F5344CB8AC3E}">
        <p14:creationId xmlns:p14="http://schemas.microsoft.com/office/powerpoint/2010/main" val="237370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8BFBE5-06DF-4F9B-A0E5-0B53C1050452}" type="datetimeFigureOut">
              <a:rPr lang="en-IN" smtClean="0"/>
              <a:t>14-04-2023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83E99D-83E8-4E0E-B568-6E2D6A34769D}" type="slidenum">
              <a:rPr lang="en-IN" smtClean="0"/>
              <a:t>‹#›</a:t>
            </a:fld>
            <a:endParaRPr lang="en-IN"/>
          </a:p>
        </p:txBody>
      </p:sp>
    </p:spTree>
    <p:extLst>
      <p:ext uri="{BB962C8B-B14F-4D97-AF65-F5344CB8AC3E}">
        <p14:creationId xmlns:p14="http://schemas.microsoft.com/office/powerpoint/2010/main" val="1726024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3.jpe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ithome.com.tw/news/119252" TargetMode="External"/><Relationship Id="rId2" Type="http://schemas.openxmlformats.org/officeDocument/2006/relationships/hyperlink" Target="https://www.ithome.com.tw/news/105374"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4425-1A66-75F0-BED8-06731816948A}"/>
              </a:ext>
            </a:extLst>
          </p:cNvPr>
          <p:cNvSpPr>
            <a:spLocks noGrp="1"/>
          </p:cNvSpPr>
          <p:nvPr>
            <p:ph type="ctrTitle"/>
          </p:nvPr>
        </p:nvSpPr>
        <p:spPr>
          <a:xfrm>
            <a:off x="89452" y="1232452"/>
            <a:ext cx="11632797" cy="2097157"/>
          </a:xfrm>
        </p:spPr>
        <p:txBody>
          <a:bodyPr>
            <a:normAutofit/>
          </a:bodyPr>
          <a:lstStyle/>
          <a:p>
            <a:pPr algn="ctr"/>
            <a:r>
              <a:rPr lang="en-US" sz="5400" dirty="0">
                <a:solidFill>
                  <a:srgbClr val="FF0000"/>
                </a:solidFill>
                <a:latin typeface="Times New Roman" panose="02020603050405020304" pitchFamily="18" charset="0"/>
                <a:cs typeface="Times New Roman" panose="02020603050405020304" pitchFamily="18" charset="0"/>
              </a:rPr>
              <a:t>CERTIFICATE VALIDATION WITH SHA </a:t>
            </a:r>
            <a:endParaRPr lang="en-IN" sz="540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C9B0A4D-6ADF-E24C-4AC9-441C8CAFF67B}"/>
              </a:ext>
            </a:extLst>
          </p:cNvPr>
          <p:cNvPicPr>
            <a:picLocks noChangeAspect="1"/>
          </p:cNvPicPr>
          <p:nvPr/>
        </p:nvPicPr>
        <p:blipFill>
          <a:blip r:embed="rId2" cstate="print">
            <a:alphaModFix/>
            <a:extLst>
              <a:ext uri="{BEBA8EAE-BF5A-486C-A8C5-ECC9F3942E4B}">
                <a14:imgProps xmlns:a14="http://schemas.microsoft.com/office/drawing/2010/main">
                  <a14:imgLayer r:embed="rId3">
                    <a14:imgEffect>
                      <a14:sharpenSoften amount="22000"/>
                    </a14:imgEffect>
                    <a14:imgEffect>
                      <a14:colorTemperature colorTemp="8459"/>
                    </a14:imgEffect>
                    <a14:imgEffect>
                      <a14:saturation sat="400000"/>
                    </a14:imgEffect>
                    <a14:imgEffect>
                      <a14:brightnessContrast bright="15000" contrast="17000"/>
                    </a14:imgEffect>
                  </a14:imgLayer>
                </a14:imgProps>
              </a:ext>
            </a:extLst>
          </a:blip>
          <a:stretch>
            <a:fillRect/>
          </a:stretch>
        </p:blipFill>
        <p:spPr>
          <a:xfrm>
            <a:off x="1169756" y="193282"/>
            <a:ext cx="9852487" cy="1138561"/>
          </a:xfrm>
          <a:prstGeom prst="rect">
            <a:avLst/>
          </a:prstGeom>
          <a:effectLst>
            <a:glow>
              <a:schemeClr val="accent1">
                <a:alpha val="40000"/>
              </a:schemeClr>
            </a:glow>
          </a:effectLst>
        </p:spPr>
      </p:pic>
      <p:sp>
        <p:nvSpPr>
          <p:cNvPr id="4" name="TextBox 3">
            <a:extLst>
              <a:ext uri="{FF2B5EF4-FFF2-40B4-BE49-F238E27FC236}">
                <a16:creationId xmlns:a16="http://schemas.microsoft.com/office/drawing/2014/main" id="{271FEE43-CB78-DAD1-3100-5C8ADB2DDC2B}"/>
              </a:ext>
            </a:extLst>
          </p:cNvPr>
          <p:cNvSpPr txBox="1"/>
          <p:nvPr/>
        </p:nvSpPr>
        <p:spPr>
          <a:xfrm>
            <a:off x="382305" y="3329609"/>
            <a:ext cx="5523545" cy="3246530"/>
          </a:xfrm>
          <a:prstGeom prst="rect">
            <a:avLst/>
          </a:prstGeom>
          <a:noFill/>
        </p:spPr>
        <p:txBody>
          <a:bodyPr wrap="square" rtlCol="0">
            <a:spAutoFit/>
          </a:bodyPr>
          <a:lstStyle/>
          <a:p>
            <a:pPr algn="just">
              <a:lnSpc>
                <a:spcPct val="150000"/>
              </a:lnSpc>
            </a:pPr>
            <a:r>
              <a:rPr lang="en-US" sz="2800" u="sng" dirty="0">
                <a:latin typeface="Times New Roman" panose="02020603050405020304" pitchFamily="18" charset="0"/>
                <a:cs typeface="Times New Roman" panose="02020603050405020304" pitchFamily="18" charset="0"/>
              </a:rPr>
              <a:t>Project team</a:t>
            </a:r>
          </a:p>
          <a:p>
            <a:pPr algn="just">
              <a:lnSpc>
                <a:spcPct val="150000"/>
              </a:lnSpc>
            </a:pPr>
            <a:r>
              <a:rPr lang="en-US" sz="2800" dirty="0">
                <a:latin typeface="Times New Roman" panose="02020603050405020304" pitchFamily="18" charset="0"/>
                <a:cs typeface="Times New Roman" panose="02020603050405020304" pitchFamily="18" charset="0"/>
              </a:rPr>
              <a:t>R. Ganesh(20ME5A0514)</a:t>
            </a:r>
          </a:p>
          <a:p>
            <a:pPr algn="just">
              <a:lnSpc>
                <a:spcPct val="150000"/>
              </a:lnSpc>
            </a:pPr>
            <a:r>
              <a:rPr lang="en-US" sz="2800" dirty="0">
                <a:latin typeface="Times New Roman" panose="02020603050405020304" pitchFamily="18" charset="0"/>
                <a:cs typeface="Times New Roman" panose="02020603050405020304" pitchFamily="18" charset="0"/>
              </a:rPr>
              <a:t>N. Mahalakshmi(19ME1A05D3)</a:t>
            </a:r>
          </a:p>
          <a:p>
            <a:pPr algn="just">
              <a:lnSpc>
                <a:spcPct val="150000"/>
              </a:lnSpc>
            </a:pPr>
            <a:r>
              <a:rPr lang="en-US" sz="2800" dirty="0">
                <a:latin typeface="Times New Roman" panose="02020603050405020304" pitchFamily="18" charset="0"/>
                <a:cs typeface="Times New Roman" panose="02020603050405020304" pitchFamily="18" charset="0"/>
              </a:rPr>
              <a:t>V. Swetha(19ME1A05I2)</a:t>
            </a:r>
          </a:p>
          <a:p>
            <a:pPr algn="just">
              <a:lnSpc>
                <a:spcPct val="150000"/>
              </a:lnSpc>
            </a:pPr>
            <a:r>
              <a:rPr lang="en-US" sz="2800" dirty="0">
                <a:latin typeface="Times New Roman" panose="02020603050405020304" pitchFamily="18" charset="0"/>
                <a:cs typeface="Times New Roman" panose="02020603050405020304" pitchFamily="18" charset="0"/>
              </a:rPr>
              <a:t>M. Srinivas(19ME1A05E1</a:t>
            </a:r>
            <a:r>
              <a:rPr lang="en-US" sz="2400" dirty="0"/>
              <a:t>)</a:t>
            </a:r>
            <a:endParaRPr lang="en-IN" sz="2400" dirty="0"/>
          </a:p>
        </p:txBody>
      </p:sp>
      <p:sp>
        <p:nvSpPr>
          <p:cNvPr id="5" name="Oval 4">
            <a:extLst>
              <a:ext uri="{FF2B5EF4-FFF2-40B4-BE49-F238E27FC236}">
                <a16:creationId xmlns:a16="http://schemas.microsoft.com/office/drawing/2014/main" id="{84E89B44-C745-2F53-A042-F990BDFAAFA4}"/>
              </a:ext>
            </a:extLst>
          </p:cNvPr>
          <p:cNvSpPr/>
          <p:nvPr/>
        </p:nvSpPr>
        <p:spPr>
          <a:xfrm>
            <a:off x="10694505" y="531205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DEE6375A-5313-9B60-D7A0-AC3483672554}"/>
              </a:ext>
            </a:extLst>
          </p:cNvPr>
          <p:cNvSpPr txBox="1"/>
          <p:nvPr/>
        </p:nvSpPr>
        <p:spPr>
          <a:xfrm>
            <a:off x="9014791" y="3621497"/>
            <a:ext cx="2886362" cy="1133965"/>
          </a:xfrm>
          <a:prstGeom prst="rect">
            <a:avLst/>
          </a:prstGeom>
          <a:noFill/>
        </p:spPr>
        <p:txBody>
          <a:bodyPr wrap="square" rtlCol="0">
            <a:spAutoFit/>
          </a:bodyPr>
          <a:lstStyle/>
          <a:p>
            <a:pPr>
              <a:lnSpc>
                <a:spcPct val="150000"/>
              </a:lnSpc>
            </a:pPr>
            <a:r>
              <a:rPr lang="en-US" sz="2400" u="sng" dirty="0">
                <a:latin typeface="Times New Roman" panose="02020603050405020304" pitchFamily="18" charset="0"/>
                <a:cs typeface="Times New Roman" panose="02020603050405020304" pitchFamily="18" charset="0"/>
              </a:rPr>
              <a:t>Guided by</a:t>
            </a:r>
          </a:p>
          <a:p>
            <a:pPr>
              <a:lnSpc>
                <a:spcPct val="150000"/>
              </a:lnSpc>
            </a:pPr>
            <a:r>
              <a:rPr lang="en-US" sz="2400" dirty="0">
                <a:latin typeface="Times New Roman" panose="02020603050405020304" pitchFamily="18" charset="0"/>
                <a:cs typeface="Times New Roman" panose="02020603050405020304" pitchFamily="18" charset="0"/>
              </a:rPr>
              <a:t>Mr. B. Prasad Babu </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0175571-9D47-7730-64DC-6887704365BE}"/>
              </a:ext>
            </a:extLst>
          </p:cNvPr>
          <p:cNvSpPr txBox="1"/>
          <p:nvPr/>
        </p:nvSpPr>
        <p:spPr>
          <a:xfrm>
            <a:off x="8796131" y="5408252"/>
            <a:ext cx="235557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Batch no:-</a:t>
            </a:r>
            <a:endParaRPr lang="en-IN"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FCFBDA0-9F6D-1135-9876-5D56620C54DC}"/>
              </a:ext>
            </a:extLst>
          </p:cNvPr>
          <p:cNvSpPr txBox="1"/>
          <p:nvPr/>
        </p:nvSpPr>
        <p:spPr>
          <a:xfrm>
            <a:off x="10898383" y="5538420"/>
            <a:ext cx="63727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23</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76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1F20-B851-A595-7042-690186F4DE65}"/>
              </a:ext>
            </a:extLst>
          </p:cNvPr>
          <p:cNvSpPr>
            <a:spLocks noGrp="1"/>
          </p:cNvSpPr>
          <p:nvPr>
            <p:ph type="title"/>
          </p:nvPr>
        </p:nvSpPr>
        <p:spPr>
          <a:xfrm>
            <a:off x="1086643" y="206442"/>
            <a:ext cx="10018713" cy="622233"/>
          </a:xfrm>
        </p:spPr>
        <p:txBody>
          <a:bodyPr>
            <a:normAutofit fontScale="90000"/>
          </a:bodyPr>
          <a:lstStyle/>
          <a:p>
            <a:r>
              <a:rPr lang="en-AU" dirty="0">
                <a:solidFill>
                  <a:srgbClr val="FF0000"/>
                </a:solidFill>
                <a:latin typeface="Times New Roman" panose="02020603050405020304" pitchFamily="18" charset="0"/>
                <a:cs typeface="Times New Roman" panose="02020603050405020304" pitchFamily="18" charset="0"/>
              </a:rPr>
              <a:t>Software Requirements and </a:t>
            </a:r>
            <a:r>
              <a:rPr lang="en-IN" dirty="0">
                <a:solidFill>
                  <a:srgbClr val="FF0000"/>
                </a:solidFill>
              </a:rPr>
              <a:t>Hardware requirements</a:t>
            </a:r>
          </a:p>
        </p:txBody>
      </p:sp>
      <p:sp>
        <p:nvSpPr>
          <p:cNvPr id="3" name="Content Placeholder 2">
            <a:extLst>
              <a:ext uri="{FF2B5EF4-FFF2-40B4-BE49-F238E27FC236}">
                <a16:creationId xmlns:a16="http://schemas.microsoft.com/office/drawing/2014/main" id="{C131E26C-4AEF-ED94-0A9B-D533D63EFC34}"/>
              </a:ext>
            </a:extLst>
          </p:cNvPr>
          <p:cNvSpPr>
            <a:spLocks noGrp="1"/>
          </p:cNvSpPr>
          <p:nvPr>
            <p:ph idx="1"/>
          </p:nvPr>
        </p:nvSpPr>
        <p:spPr>
          <a:xfrm>
            <a:off x="1086643" y="972134"/>
            <a:ext cx="10219531" cy="5524499"/>
          </a:xfrm>
        </p:spPr>
        <p:txBody>
          <a:bodyPr>
            <a:normAutofit fontScale="55000" lnSpcReduction="20000"/>
          </a:bodyPr>
          <a:lstStyle/>
          <a:p>
            <a:pPr marL="0" lvl="0" indent="0" algn="just">
              <a:lnSpc>
                <a:spcPct val="150000"/>
              </a:lnSpc>
              <a:buNone/>
            </a:pPr>
            <a:endParaRPr lang="en-IN" sz="2800" b="1"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3800" b="1" dirty="0">
                <a:latin typeface="Times New Roman" panose="02020603050405020304" pitchFamily="18" charset="0"/>
                <a:cs typeface="Times New Roman" panose="02020603050405020304" pitchFamily="18" charset="0"/>
              </a:rPr>
              <a:t>Software requirements</a:t>
            </a:r>
          </a:p>
          <a:p>
            <a:pPr algn="just">
              <a:lnSpc>
                <a:spcPct val="150000"/>
              </a:lnSpc>
            </a:pPr>
            <a:r>
              <a:rPr lang="en-IN" sz="3800" dirty="0">
                <a:latin typeface="Times New Roman" panose="02020603050405020304" pitchFamily="18" charset="0"/>
                <a:cs typeface="Times New Roman" panose="02020603050405020304" pitchFamily="18" charset="0"/>
              </a:rPr>
              <a:t>IDE :- PyCharm or Visual Studios</a:t>
            </a:r>
          </a:p>
          <a:p>
            <a:pPr algn="just">
              <a:lnSpc>
                <a:spcPct val="150000"/>
              </a:lnSpc>
            </a:pPr>
            <a:r>
              <a:rPr lang="en-IN" sz="3800" dirty="0">
                <a:latin typeface="Times New Roman" panose="02020603050405020304" pitchFamily="18" charset="0"/>
                <a:cs typeface="Times New Roman" panose="02020603050405020304" pitchFamily="18" charset="0"/>
              </a:rPr>
              <a:t>Backend Language :- python.</a:t>
            </a:r>
          </a:p>
          <a:p>
            <a:pPr algn="just">
              <a:lnSpc>
                <a:spcPct val="150000"/>
              </a:lnSpc>
            </a:pPr>
            <a:r>
              <a:rPr lang="en-IN" sz="3800" dirty="0">
                <a:latin typeface="Times New Roman" panose="02020603050405020304" pitchFamily="18" charset="0"/>
                <a:cs typeface="Times New Roman" panose="02020603050405020304" pitchFamily="18" charset="0"/>
              </a:rPr>
              <a:t>Front end language :- </a:t>
            </a:r>
            <a:r>
              <a:rPr lang="en-IN" sz="3800" dirty="0" err="1">
                <a:latin typeface="Times New Roman" panose="02020603050405020304" pitchFamily="18" charset="0"/>
                <a:cs typeface="Times New Roman" panose="02020603050405020304" pitchFamily="18" charset="0"/>
              </a:rPr>
              <a:t>Tkinter</a:t>
            </a:r>
            <a:r>
              <a:rPr lang="en-IN" sz="3800" dirty="0">
                <a:latin typeface="Times New Roman" panose="02020603050405020304" pitchFamily="18" charset="0"/>
                <a:cs typeface="Times New Roman" panose="02020603050405020304" pitchFamily="18" charset="0"/>
              </a:rPr>
              <a:t> library in python</a:t>
            </a:r>
          </a:p>
          <a:p>
            <a:pPr algn="just">
              <a:lnSpc>
                <a:spcPct val="150000"/>
              </a:lnSpc>
            </a:pPr>
            <a:r>
              <a:rPr lang="en-US" sz="3800" dirty="0">
                <a:latin typeface="Times New Roman" panose="02020603050405020304" pitchFamily="18" charset="0"/>
                <a:cs typeface="Times New Roman" panose="02020603050405020304" pitchFamily="18" charset="0"/>
              </a:rPr>
              <a:t>Operating System: windows 7 or more</a:t>
            </a:r>
          </a:p>
          <a:p>
            <a:pPr marL="0" lvl="0" indent="0" algn="just">
              <a:lnSpc>
                <a:spcPct val="150000"/>
              </a:lnSpc>
              <a:buNone/>
            </a:pPr>
            <a:r>
              <a:rPr lang="en-US" sz="3800" b="1" dirty="0">
                <a:latin typeface="Times New Roman" panose="02020603050405020304" pitchFamily="18" charset="0"/>
                <a:cs typeface="Times New Roman" panose="02020603050405020304" pitchFamily="18" charset="0"/>
              </a:rPr>
              <a:t>Hardware requirements</a:t>
            </a:r>
          </a:p>
          <a:p>
            <a:pPr algn="just">
              <a:lnSpc>
                <a:spcPct val="150000"/>
              </a:lnSpc>
            </a:pPr>
            <a:r>
              <a:rPr lang="en-US" sz="3600" dirty="0">
                <a:latin typeface="Times New Roman" panose="02020603050405020304" pitchFamily="18" charset="0"/>
                <a:cs typeface="Times New Roman" panose="02020603050405020304" pitchFamily="18" charset="0"/>
              </a:rPr>
              <a:t>Memory - 8GB RAM</a:t>
            </a:r>
          </a:p>
          <a:p>
            <a:pPr algn="just">
              <a:lnSpc>
                <a:spcPct val="150000"/>
              </a:lnSpc>
            </a:pPr>
            <a:r>
              <a:rPr lang="en-US" sz="3600" dirty="0">
                <a:latin typeface="Times New Roman" panose="02020603050405020304" pitchFamily="18" charset="0"/>
                <a:cs typeface="Times New Roman" panose="02020603050405020304" pitchFamily="18" charset="0"/>
              </a:rPr>
              <a:t>Intel I5 Core Processor</a:t>
            </a:r>
          </a:p>
          <a:p>
            <a:pPr algn="just">
              <a:lnSpc>
                <a:spcPct val="150000"/>
              </a:lnSpc>
            </a:pPr>
            <a:r>
              <a:rPr lang="en-US" sz="3600" dirty="0">
                <a:latin typeface="Times New Roman" panose="02020603050405020304" pitchFamily="18" charset="0"/>
                <a:cs typeface="Times New Roman" panose="02020603050405020304" pitchFamily="18" charset="0"/>
              </a:rPr>
              <a:t>Hard Disk : 250 Gb</a:t>
            </a:r>
          </a:p>
          <a:p>
            <a:pPr marL="342900" lvl="0" indent="-342900" algn="just">
              <a:lnSpc>
                <a:spcPct val="150000"/>
              </a:lnSpc>
              <a:buFont typeface="Symbol" panose="05050102010706020507" pitchFamily="18" charset="2"/>
              <a:buChar char=""/>
            </a:pPr>
            <a:endParaRPr lang="en-US" dirty="0">
              <a:latin typeface="Times New Roman" panose="02020603050405020304" pitchFamily="18" charset="0"/>
              <a:cs typeface="Times New Roman" panose="02020603050405020304" pitchFamily="18" charset="0"/>
            </a:endParaRPr>
          </a:p>
          <a:p>
            <a:endParaRPr lang="en-IN" dirty="0"/>
          </a:p>
        </p:txBody>
      </p:sp>
      <p:pic>
        <p:nvPicPr>
          <p:cNvPr id="8" name="image1.jpeg" descr="C:\Users\KAMESH\Downloads\IMG-20210706-WA0006.jpg">
            <a:extLst>
              <a:ext uri="{FF2B5EF4-FFF2-40B4-BE49-F238E27FC236}">
                <a16:creationId xmlns:a16="http://schemas.microsoft.com/office/drawing/2014/main" id="{4E2AD564-862D-0214-DB92-A01292A6B9EE}"/>
              </a:ext>
            </a:extLst>
          </p:cNvPr>
          <p:cNvPicPr/>
          <p:nvPr/>
        </p:nvPicPr>
        <p:blipFill>
          <a:blip r:embed="rId2"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119992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1D47-642D-6DBE-1664-EED4E411415A}"/>
              </a:ext>
            </a:extLst>
          </p:cNvPr>
          <p:cNvSpPr>
            <a:spLocks noGrp="1"/>
          </p:cNvSpPr>
          <p:nvPr>
            <p:ph type="title"/>
          </p:nvPr>
        </p:nvSpPr>
        <p:spPr>
          <a:xfrm>
            <a:off x="1086643" y="484406"/>
            <a:ext cx="10018713" cy="369332"/>
          </a:xfrm>
        </p:spPr>
        <p:txBody>
          <a:bodyPr>
            <a:normAutofit fontScale="90000"/>
          </a:bodyPr>
          <a:lstStyle/>
          <a:p>
            <a:r>
              <a:rPr lang="en-US" b="1" dirty="0">
                <a:latin typeface="Times New Roman" panose="02020603050405020304" pitchFamily="18" charset="0"/>
                <a:cs typeface="Times New Roman" panose="02020603050405020304" pitchFamily="18" charset="0"/>
              </a:rPr>
              <a:t>USE CASE DIAGRAM</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F330A58-4B39-7725-4607-945C58287CB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100000"/>
                    </a14:imgEffect>
                    <a14:imgEffect>
                      <a14:saturation sat="33000"/>
                    </a14:imgEffect>
                    <a14:imgEffect>
                      <a14:brightnessContrast bright="-3000" contrast="24000"/>
                    </a14:imgEffect>
                  </a14:imgLayer>
                </a14:imgProps>
              </a:ext>
              <a:ext uri="{28A0092B-C50C-407E-A947-70E740481C1C}">
                <a14:useLocalDpi xmlns:a14="http://schemas.microsoft.com/office/drawing/2010/main" val="0"/>
              </a:ext>
            </a:extLst>
          </a:blip>
          <a:srcRect/>
          <a:stretch>
            <a:fillRect/>
          </a:stretch>
        </p:blipFill>
        <p:spPr bwMode="auto">
          <a:xfrm>
            <a:off x="2505075" y="1021020"/>
            <a:ext cx="6638925" cy="5074979"/>
          </a:xfrm>
          <a:prstGeom prst="rect">
            <a:avLst/>
          </a:prstGeom>
          <a:noFill/>
          <a:ln>
            <a:noFill/>
          </a:ln>
          <a:effectLst>
            <a:glow>
              <a:schemeClr val="accent1">
                <a:alpha val="40000"/>
              </a:schemeClr>
            </a:glow>
          </a:effectLst>
        </p:spPr>
      </p:pic>
      <p:sp>
        <p:nvSpPr>
          <p:cNvPr id="3" name="TextBox 2">
            <a:extLst>
              <a:ext uri="{FF2B5EF4-FFF2-40B4-BE49-F238E27FC236}">
                <a16:creationId xmlns:a16="http://schemas.microsoft.com/office/drawing/2014/main" id="{057CDD05-E21D-CDBB-AA96-141061D2DAFC}"/>
              </a:ext>
            </a:extLst>
          </p:cNvPr>
          <p:cNvSpPr txBox="1"/>
          <p:nvPr/>
        </p:nvSpPr>
        <p:spPr>
          <a:xfrm>
            <a:off x="3181350" y="6188928"/>
            <a:ext cx="63150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Use case diagram for admin and organization</a:t>
            </a:r>
            <a:endParaRPr lang="en-IN" sz="2400" dirty="0">
              <a:latin typeface="Times New Roman" panose="02020603050405020304" pitchFamily="18" charset="0"/>
              <a:cs typeface="Times New Roman" panose="02020603050405020304" pitchFamily="18" charset="0"/>
            </a:endParaRPr>
          </a:p>
        </p:txBody>
      </p:sp>
      <p:pic>
        <p:nvPicPr>
          <p:cNvPr id="4" name="image1.jpeg" descr="C:\Users\KAMESH\Downloads\IMG-20210706-WA0006.jpg">
            <a:extLst>
              <a:ext uri="{FF2B5EF4-FFF2-40B4-BE49-F238E27FC236}">
                <a16:creationId xmlns:a16="http://schemas.microsoft.com/office/drawing/2014/main" id="{3F947DCC-E355-2164-3F9D-A4A144D1A761}"/>
              </a:ext>
            </a:extLst>
          </p:cNvPr>
          <p:cNvPicPr/>
          <p:nvPr/>
        </p:nvPicPr>
        <p:blipFill>
          <a:blip r:embed="rId4"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202383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13F6-6C9F-94EA-0E49-193E2B5801CB}"/>
              </a:ext>
            </a:extLst>
          </p:cNvPr>
          <p:cNvSpPr>
            <a:spLocks noGrp="1"/>
          </p:cNvSpPr>
          <p:nvPr>
            <p:ph type="title"/>
          </p:nvPr>
        </p:nvSpPr>
        <p:spPr>
          <a:xfrm>
            <a:off x="989011" y="238126"/>
            <a:ext cx="10018713" cy="647700"/>
          </a:xfrm>
        </p:spPr>
        <p:txBody>
          <a:bodyPr>
            <a:normAutofit fontScale="90000"/>
          </a:bodyPr>
          <a:lstStyle/>
          <a:p>
            <a:r>
              <a:rPr lang="en-US" b="1" dirty="0"/>
              <a:t>CLASS DIAGRAM</a:t>
            </a:r>
            <a:endParaRPr lang="en-IN" dirty="0"/>
          </a:p>
        </p:txBody>
      </p:sp>
      <p:sp>
        <p:nvSpPr>
          <p:cNvPr id="5" name="Content Placeholder 4">
            <a:extLst>
              <a:ext uri="{FF2B5EF4-FFF2-40B4-BE49-F238E27FC236}">
                <a16:creationId xmlns:a16="http://schemas.microsoft.com/office/drawing/2014/main" id="{59B6305D-D781-EA50-A53A-71A2717F6763}"/>
              </a:ext>
            </a:extLst>
          </p:cNvPr>
          <p:cNvSpPr>
            <a:spLocks noGrp="1"/>
          </p:cNvSpPr>
          <p:nvPr>
            <p:ph idx="1"/>
          </p:nvPr>
        </p:nvSpPr>
        <p:spPr>
          <a:xfrm>
            <a:off x="1484310" y="2666999"/>
            <a:ext cx="10018713" cy="2781301"/>
          </a:xfrm>
        </p:spPr>
        <p:txBody>
          <a:bodyPr/>
          <a:lstStyle/>
          <a:p>
            <a:endParaRPr lang="en-IN" dirty="0"/>
          </a:p>
        </p:txBody>
      </p:sp>
      <p:pic>
        <p:nvPicPr>
          <p:cNvPr id="6" name="Picture 5">
            <a:extLst>
              <a:ext uri="{FF2B5EF4-FFF2-40B4-BE49-F238E27FC236}">
                <a16:creationId xmlns:a16="http://schemas.microsoft.com/office/drawing/2014/main" id="{0BCCFFC9-3E58-758A-CE62-FD62E72331B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1000"/>
                    </a14:imgEffect>
                    <a14:imgEffect>
                      <a14:brightnessContrast bright="1000" contrast="-41000"/>
                    </a14:imgEffect>
                  </a14:imgLayer>
                </a14:imgProps>
              </a:ext>
              <a:ext uri="{28A0092B-C50C-407E-A947-70E740481C1C}">
                <a14:useLocalDpi xmlns:a14="http://schemas.microsoft.com/office/drawing/2010/main" val="0"/>
              </a:ext>
            </a:extLst>
          </a:blip>
          <a:srcRect t="8516" b="11563"/>
          <a:stretch/>
        </p:blipFill>
        <p:spPr bwMode="auto">
          <a:xfrm>
            <a:off x="1312859" y="1181098"/>
            <a:ext cx="10018713" cy="3886202"/>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689D3C4B-3407-9BD1-B29D-ACBEF2060C63}"/>
              </a:ext>
            </a:extLst>
          </p:cNvPr>
          <p:cNvSpPr txBox="1"/>
          <p:nvPr/>
        </p:nvSpPr>
        <p:spPr>
          <a:xfrm>
            <a:off x="3543300" y="5686426"/>
            <a:ext cx="46482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Class diagram for organization</a:t>
            </a:r>
            <a:endParaRPr lang="en-IN" sz="2800" dirty="0">
              <a:latin typeface="Times New Roman" panose="02020603050405020304" pitchFamily="18" charset="0"/>
              <a:cs typeface="Times New Roman" panose="02020603050405020304" pitchFamily="18" charset="0"/>
            </a:endParaRPr>
          </a:p>
        </p:txBody>
      </p:sp>
      <p:pic>
        <p:nvPicPr>
          <p:cNvPr id="4" name="image1.jpeg" descr="C:\Users\KAMESH\Downloads\IMG-20210706-WA0006.jpg">
            <a:extLst>
              <a:ext uri="{FF2B5EF4-FFF2-40B4-BE49-F238E27FC236}">
                <a16:creationId xmlns:a16="http://schemas.microsoft.com/office/drawing/2014/main" id="{9B277F27-9F21-F3DD-9A79-87CAFBAB1946}"/>
              </a:ext>
            </a:extLst>
          </p:cNvPr>
          <p:cNvPicPr/>
          <p:nvPr/>
        </p:nvPicPr>
        <p:blipFill>
          <a:blip r:embed="rId4"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345207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C6D7-3012-4CCD-D7CE-FB9D856E7777}"/>
              </a:ext>
            </a:extLst>
          </p:cNvPr>
          <p:cNvSpPr>
            <a:spLocks noGrp="1"/>
          </p:cNvSpPr>
          <p:nvPr>
            <p:ph type="title"/>
          </p:nvPr>
        </p:nvSpPr>
        <p:spPr>
          <a:xfrm>
            <a:off x="1633601" y="79311"/>
            <a:ext cx="10018713" cy="835090"/>
          </a:xfrm>
        </p:spPr>
        <p:txBody>
          <a:bodyPr/>
          <a:lstStyle/>
          <a:p>
            <a:r>
              <a:rPr lang="en-US" b="1"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38923A3-ECBC-AEB5-5026-ADDE84EAC22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72000"/>
                    </a14:imgEffect>
                    <a14:imgEffect>
                      <a14:brightnessContrast bright="-3000" contrast="21000"/>
                    </a14:imgEffect>
                  </a14:imgLayer>
                </a14:imgProps>
              </a:ext>
              <a:ext uri="{28A0092B-C50C-407E-A947-70E740481C1C}">
                <a14:useLocalDpi xmlns:a14="http://schemas.microsoft.com/office/drawing/2010/main" val="0"/>
              </a:ext>
            </a:extLst>
          </a:blip>
          <a:srcRect/>
          <a:stretch>
            <a:fillRect/>
          </a:stretch>
        </p:blipFill>
        <p:spPr bwMode="auto">
          <a:xfrm>
            <a:off x="2093167" y="1385789"/>
            <a:ext cx="8266923" cy="4338735"/>
          </a:xfrm>
          <a:prstGeom prst="rect">
            <a:avLst/>
          </a:prstGeom>
          <a:noFill/>
          <a:ln>
            <a:noFill/>
          </a:ln>
        </p:spPr>
      </p:pic>
      <p:sp>
        <p:nvSpPr>
          <p:cNvPr id="3" name="TextBox 2">
            <a:extLst>
              <a:ext uri="{FF2B5EF4-FFF2-40B4-BE49-F238E27FC236}">
                <a16:creationId xmlns:a16="http://schemas.microsoft.com/office/drawing/2014/main" id="{C42A51FE-92C1-F14C-C5B7-356659BC547B}"/>
              </a:ext>
            </a:extLst>
          </p:cNvPr>
          <p:cNvSpPr txBox="1"/>
          <p:nvPr/>
        </p:nvSpPr>
        <p:spPr>
          <a:xfrm>
            <a:off x="3819525" y="5915252"/>
            <a:ext cx="606742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Sequence diagram for organization</a:t>
            </a:r>
            <a:endParaRPr lang="en-IN" sz="2800" dirty="0">
              <a:latin typeface="Times New Roman" panose="02020603050405020304" pitchFamily="18" charset="0"/>
              <a:cs typeface="Times New Roman" panose="02020603050405020304" pitchFamily="18" charset="0"/>
            </a:endParaRPr>
          </a:p>
        </p:txBody>
      </p:sp>
      <p:pic>
        <p:nvPicPr>
          <p:cNvPr id="4" name="image1.jpeg" descr="C:\Users\KAMESH\Downloads\IMG-20210706-WA0006.jpg">
            <a:extLst>
              <a:ext uri="{FF2B5EF4-FFF2-40B4-BE49-F238E27FC236}">
                <a16:creationId xmlns:a16="http://schemas.microsoft.com/office/drawing/2014/main" id="{C0707BA5-0353-2801-3A65-697B9AA61015}"/>
              </a:ext>
            </a:extLst>
          </p:cNvPr>
          <p:cNvPicPr/>
          <p:nvPr/>
        </p:nvPicPr>
        <p:blipFill>
          <a:blip r:embed="rId4"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132765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C8FB9EF-10D6-E1AF-21C6-AB511400B71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98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085975" y="466725"/>
            <a:ext cx="8191499" cy="5029200"/>
          </a:xfrm>
          <a:prstGeom prst="rect">
            <a:avLst/>
          </a:prstGeom>
          <a:noFill/>
          <a:ln>
            <a:noFill/>
          </a:ln>
        </p:spPr>
      </p:pic>
      <p:sp>
        <p:nvSpPr>
          <p:cNvPr id="7" name="TextBox 6">
            <a:extLst>
              <a:ext uri="{FF2B5EF4-FFF2-40B4-BE49-F238E27FC236}">
                <a16:creationId xmlns:a16="http://schemas.microsoft.com/office/drawing/2014/main" id="{B4504033-454F-CE15-0EEA-96E00161C7C5}"/>
              </a:ext>
            </a:extLst>
          </p:cNvPr>
          <p:cNvSpPr txBox="1"/>
          <p:nvPr/>
        </p:nvSpPr>
        <p:spPr>
          <a:xfrm>
            <a:off x="4067174" y="5772150"/>
            <a:ext cx="577215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Sequence diagram for students</a:t>
            </a:r>
            <a:r>
              <a:rPr lang="en-US" dirty="0"/>
              <a:t>.</a:t>
            </a:r>
            <a:endParaRPr lang="en-IN" dirty="0"/>
          </a:p>
        </p:txBody>
      </p:sp>
      <p:pic>
        <p:nvPicPr>
          <p:cNvPr id="8" name="image1.jpeg" descr="C:\Users\KAMESH\Downloads\IMG-20210706-WA0006.jpg">
            <a:extLst>
              <a:ext uri="{FF2B5EF4-FFF2-40B4-BE49-F238E27FC236}">
                <a16:creationId xmlns:a16="http://schemas.microsoft.com/office/drawing/2014/main" id="{44E9DCB0-FC94-69E2-2BE3-3588944C0412}"/>
              </a:ext>
            </a:extLst>
          </p:cNvPr>
          <p:cNvPicPr/>
          <p:nvPr/>
        </p:nvPicPr>
        <p:blipFill>
          <a:blip r:embed="rId4"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4047865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EBFA-1DA5-37B1-8808-0DF3C536E3AD}"/>
              </a:ext>
            </a:extLst>
          </p:cNvPr>
          <p:cNvSpPr>
            <a:spLocks noGrp="1"/>
          </p:cNvSpPr>
          <p:nvPr>
            <p:ph type="title"/>
          </p:nvPr>
        </p:nvSpPr>
        <p:spPr>
          <a:xfrm>
            <a:off x="921559" y="2019301"/>
            <a:ext cx="10018713" cy="1752599"/>
          </a:xfrm>
        </p:spPr>
        <p:txBody>
          <a:bodyPr>
            <a:normAutofit/>
          </a:bodyPr>
          <a:lstStyle/>
          <a:p>
            <a:r>
              <a:rPr lang="en-US" sz="5400" b="1" dirty="0"/>
              <a:t>OUTPUT</a:t>
            </a:r>
            <a:endParaRPr lang="en-IN" sz="5400" b="1" dirty="0"/>
          </a:p>
        </p:txBody>
      </p:sp>
    </p:spTree>
    <p:extLst>
      <p:ext uri="{BB962C8B-B14F-4D97-AF65-F5344CB8AC3E}">
        <p14:creationId xmlns:p14="http://schemas.microsoft.com/office/powerpoint/2010/main" val="725620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login page">
            <a:extLst>
              <a:ext uri="{FF2B5EF4-FFF2-40B4-BE49-F238E27FC236}">
                <a16:creationId xmlns:a16="http://schemas.microsoft.com/office/drawing/2014/main" id="{8A574D60-7205-E66A-CE08-8850B4FD88B6}"/>
              </a:ext>
            </a:extLst>
          </p:cNvPr>
          <p:cNvPicPr>
            <a:picLocks noGrp="1" noChangeAspect="1"/>
          </p:cNvPicPr>
          <p:nvPr isPhoto="1"/>
        </p:nvPicPr>
        <p:blipFill>
          <a:blip r:embed="rId2">
            <a:extLst>
              <a:ext uri="{BEBA8EAE-BF5A-486C-A8C5-ECC9F3942E4B}">
                <a14:imgProps xmlns:a14="http://schemas.microsoft.com/office/drawing/2010/main">
                  <a14:imgLayer r:embed="rId3">
                    <a14:imgEffect>
                      <a14:sharpenSoften amount="100000"/>
                    </a14:imgEffect>
                    <a14:imgEffect>
                      <a14:saturation sat="400000"/>
                    </a14:imgEffect>
                    <a14:imgEffect>
                      <a14:brightnessContrast contrast="-29000"/>
                    </a14:imgEffect>
                  </a14:imgLayer>
                </a14:imgProps>
              </a:ext>
              <a:ext uri="{28A0092B-C50C-407E-A947-70E740481C1C}">
                <a14:useLocalDpi xmlns:a14="http://schemas.microsoft.com/office/drawing/2010/main" val="0"/>
              </a:ext>
            </a:extLst>
          </a:blip>
          <a:stretch>
            <a:fillRect/>
          </a:stretch>
        </p:blipFill>
        <p:spPr>
          <a:xfrm>
            <a:off x="2676524" y="3734071"/>
            <a:ext cx="5476875" cy="2979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registration">
            <a:extLst>
              <a:ext uri="{FF2B5EF4-FFF2-40B4-BE49-F238E27FC236}">
                <a16:creationId xmlns:a16="http://schemas.microsoft.com/office/drawing/2014/main" id="{BA14EE41-2013-F0F6-C45B-B48E0D027304}"/>
              </a:ext>
            </a:extLst>
          </p:cNvPr>
          <p:cNvPicPr>
            <a:picLocks noGrp="1" noChangeAspect="1"/>
          </p:cNvPicPr>
          <p:nvPr isPhoto="1"/>
        </p:nvPicPr>
        <p:blipFill>
          <a:blip r:embed="rId4">
            <a:lum/>
            <a:extLst>
              <a:ext uri="{BEBA8EAE-BF5A-486C-A8C5-ECC9F3942E4B}">
                <a14:imgProps xmlns:a14="http://schemas.microsoft.com/office/drawing/2010/main">
                  <a14:imgLayer r:embed="rId5">
                    <a14:imgEffect>
                      <a14:sharpenSoften amount="96000"/>
                    </a14:imgEffect>
                  </a14:imgLayer>
                </a14:imgProps>
              </a:ext>
              <a:ext uri="{28A0092B-C50C-407E-A947-70E740481C1C}">
                <a14:useLocalDpi xmlns:a14="http://schemas.microsoft.com/office/drawing/2010/main" val="0"/>
              </a:ext>
            </a:extLst>
          </a:blip>
          <a:stretch>
            <a:fillRect/>
          </a:stretch>
        </p:blipFill>
        <p:spPr>
          <a:xfrm>
            <a:off x="6589296" y="111721"/>
            <a:ext cx="5298938" cy="3140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home">
            <a:extLst>
              <a:ext uri="{FF2B5EF4-FFF2-40B4-BE49-F238E27FC236}">
                <a16:creationId xmlns:a16="http://schemas.microsoft.com/office/drawing/2014/main" id="{0CDED1C1-DFB2-796A-F3EA-AD6F51A05CC5}"/>
              </a:ext>
            </a:extLst>
          </p:cNvPr>
          <p:cNvPicPr>
            <a:picLocks noGrp="1" noChangeAspect="1"/>
          </p:cNvPicPr>
          <p:nvPr isPhoto="1"/>
        </p:nvPicPr>
        <p:blipFill>
          <a:blip r:embed="rId6">
            <a:extLst>
              <a:ext uri="{BEBA8EAE-BF5A-486C-A8C5-ECC9F3942E4B}">
                <a14:imgProps xmlns:a14="http://schemas.microsoft.com/office/drawing/2010/main">
                  <a14:imgLayer r:embed="rId7">
                    <a14:imgEffect>
                      <a14:sharpenSoften amount="16000"/>
                    </a14:imgEffect>
                    <a14:imgEffect>
                      <a14:colorTemperature colorTemp="6499"/>
                    </a14:imgEffect>
                    <a14:imgEffect>
                      <a14:saturation sat="400000"/>
                    </a14:imgEffect>
                    <a14:imgEffect>
                      <a14:brightnessContrast bright="28000" contrast="-7000"/>
                    </a14:imgEffect>
                  </a14:imgLayer>
                </a14:imgProps>
              </a:ext>
              <a:ext uri="{28A0092B-C50C-407E-A947-70E740481C1C}">
                <a14:useLocalDpi xmlns:a14="http://schemas.microsoft.com/office/drawing/2010/main" val="0"/>
              </a:ext>
            </a:extLst>
          </a:blip>
          <a:stretch>
            <a:fillRect/>
          </a:stretch>
        </p:blipFill>
        <p:spPr>
          <a:xfrm>
            <a:off x="194435" y="89737"/>
            <a:ext cx="5638800" cy="3140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DA219568-5CD9-87CF-367D-75B1981E667B}"/>
              </a:ext>
            </a:extLst>
          </p:cNvPr>
          <p:cNvSpPr txBox="1"/>
          <p:nvPr/>
        </p:nvSpPr>
        <p:spPr>
          <a:xfrm>
            <a:off x="431934" y="3487363"/>
            <a:ext cx="279289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1.Home page</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039817F-C950-763E-A2F2-2E443E273349}"/>
              </a:ext>
            </a:extLst>
          </p:cNvPr>
          <p:cNvSpPr txBox="1"/>
          <p:nvPr/>
        </p:nvSpPr>
        <p:spPr>
          <a:xfrm>
            <a:off x="9001541" y="3429000"/>
            <a:ext cx="226943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2.Registration page</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C8D6367-50E5-1E2C-0A3C-18BBA1263013}"/>
              </a:ext>
            </a:extLst>
          </p:cNvPr>
          <p:cNvSpPr txBox="1"/>
          <p:nvPr/>
        </p:nvSpPr>
        <p:spPr>
          <a:xfrm>
            <a:off x="8335200" y="6013174"/>
            <a:ext cx="202758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 .login page</a:t>
            </a:r>
            <a:endParaRPr lang="en-IN" sz="2400" dirty="0">
              <a:latin typeface="Times New Roman" panose="02020603050405020304" pitchFamily="18" charset="0"/>
              <a:cs typeface="Times New Roman" panose="02020603050405020304" pitchFamily="18" charset="0"/>
            </a:endParaRPr>
          </a:p>
        </p:txBody>
      </p:sp>
      <p:pic>
        <p:nvPicPr>
          <p:cNvPr id="17" name="image1.jpeg" descr="C:\Users\KAMESH\Downloads\IMG-20210706-WA0006.jpg">
            <a:extLst>
              <a:ext uri="{FF2B5EF4-FFF2-40B4-BE49-F238E27FC236}">
                <a16:creationId xmlns:a16="http://schemas.microsoft.com/office/drawing/2014/main" id="{978E6D10-431E-8A52-A7FE-0BC9F87DCE5B}"/>
              </a:ext>
            </a:extLst>
          </p:cNvPr>
          <p:cNvPicPr/>
          <p:nvPr/>
        </p:nvPicPr>
        <p:blipFill>
          <a:blip r:embed="rId8"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3765182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8BA2-CDFC-D0E1-66A9-F4018E366DD9}"/>
              </a:ext>
            </a:extLst>
          </p:cNvPr>
          <p:cNvSpPr>
            <a:spLocks noGrp="1"/>
          </p:cNvSpPr>
          <p:nvPr>
            <p:ph type="title"/>
          </p:nvPr>
        </p:nvSpPr>
        <p:spPr>
          <a:xfrm>
            <a:off x="1086643" y="285959"/>
            <a:ext cx="10018713" cy="1047750"/>
          </a:xfrm>
        </p:spPr>
        <p:txBody>
          <a:bodyPr>
            <a:normAutofit fontScale="90000"/>
          </a:bodyPr>
          <a:lstStyle/>
          <a:p>
            <a:r>
              <a:rPr lang="en-US" b="1" dirty="0">
                <a:latin typeface="Times New Roman" panose="02020603050405020304" pitchFamily="18" charset="0"/>
                <a:cs typeface="Times New Roman" panose="02020603050405020304" pitchFamily="18" charset="0"/>
              </a:rPr>
              <a:t>OUTPUT SCREENS FOR ORGANIZATION</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BDDC94-3385-037B-421A-9D72CB850044}"/>
              </a:ext>
            </a:extLst>
          </p:cNvPr>
          <p:cNvPicPr>
            <a:picLocks noChangeAspect="1"/>
          </p:cNvPicPr>
          <p:nvPr/>
        </p:nvPicPr>
        <p:blipFill>
          <a:blip r:embed="rId2"/>
          <a:stretch>
            <a:fillRect/>
          </a:stretch>
        </p:blipFill>
        <p:spPr>
          <a:xfrm>
            <a:off x="584719" y="1238251"/>
            <a:ext cx="10160292" cy="4957276"/>
          </a:xfrm>
          <a:prstGeom prst="rect">
            <a:avLst/>
          </a:prstGeom>
        </p:spPr>
      </p:pic>
      <p:pic>
        <p:nvPicPr>
          <p:cNvPr id="3" name="image1.jpeg" descr="C:\Users\KAMESH\Downloads\IMG-20210706-WA0006.jpg">
            <a:extLst>
              <a:ext uri="{FF2B5EF4-FFF2-40B4-BE49-F238E27FC236}">
                <a16:creationId xmlns:a16="http://schemas.microsoft.com/office/drawing/2014/main" id="{4A4FF31D-7BCB-B909-9A60-A0792C051929}"/>
              </a:ext>
            </a:extLst>
          </p:cNvPr>
          <p:cNvPicPr/>
          <p:nvPr/>
        </p:nvPicPr>
        <p:blipFill>
          <a:blip r:embed="rId3"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35887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6FCC-60BF-4A69-F78E-FE9ED3F18398}"/>
              </a:ext>
            </a:extLst>
          </p:cNvPr>
          <p:cNvSpPr>
            <a:spLocks noGrp="1"/>
          </p:cNvSpPr>
          <p:nvPr>
            <p:ph type="title"/>
          </p:nvPr>
        </p:nvSpPr>
        <p:spPr>
          <a:xfrm>
            <a:off x="1512886" y="219075"/>
            <a:ext cx="10018713" cy="847725"/>
          </a:xfrm>
        </p:spPr>
        <p:txBody>
          <a:bodyPr/>
          <a:lstStyle/>
          <a:p>
            <a:r>
              <a:rPr lang="en-IN" b="1" u="sng" dirty="0">
                <a:latin typeface="Times New Roman" panose="02020603050405020304" pitchFamily="18" charset="0"/>
                <a:cs typeface="Times New Roman" panose="02020603050405020304" pitchFamily="18" charset="0"/>
              </a:rPr>
              <a:t>Creating digital signature and hash value</a:t>
            </a:r>
          </a:p>
        </p:txBody>
      </p:sp>
      <p:sp>
        <p:nvSpPr>
          <p:cNvPr id="5" name="Content Placeholder 4">
            <a:extLst>
              <a:ext uri="{FF2B5EF4-FFF2-40B4-BE49-F238E27FC236}">
                <a16:creationId xmlns:a16="http://schemas.microsoft.com/office/drawing/2014/main" id="{DA6498D7-595E-4ACD-0AD4-6D50BFEB4D45}"/>
              </a:ext>
            </a:extLst>
          </p:cNvPr>
          <p:cNvSpPr>
            <a:spLocks noGrp="1"/>
          </p:cNvSpPr>
          <p:nvPr>
            <p:ph idx="1"/>
          </p:nvPr>
        </p:nvSpPr>
        <p:spPr>
          <a:xfrm>
            <a:off x="855660" y="1066800"/>
            <a:ext cx="10018713" cy="1304925"/>
          </a:xfrm>
        </p:spPr>
        <p:txBody>
          <a:bodyPr>
            <a:normAutofit/>
          </a:bodyPr>
          <a:lstStyle/>
          <a:p>
            <a:r>
              <a:rPr lang="en-US" sz="3200" dirty="0">
                <a:latin typeface="Times New Roman" panose="02020603050405020304" pitchFamily="18" charset="0"/>
                <a:cs typeface="Times New Roman" panose="02020603050405020304" pitchFamily="18" charset="0"/>
              </a:rPr>
              <a:t>Step1</a:t>
            </a:r>
          </a:p>
          <a:p>
            <a:r>
              <a:rPr lang="en-US" sz="3200" dirty="0">
                <a:latin typeface="Times New Roman" panose="02020603050405020304" pitchFamily="18" charset="0"/>
                <a:cs typeface="Times New Roman" panose="02020603050405020304" pitchFamily="18" charset="0"/>
              </a:rPr>
              <a:t>Enter roll no, student name, phone no</a:t>
            </a:r>
            <a:endParaRPr lang="en-IN"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6BAB1D8-BE8A-2446-BA13-87538EF76E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141" y="2366963"/>
            <a:ext cx="10445749" cy="4238626"/>
          </a:xfrm>
          <a:prstGeom prst="rect">
            <a:avLst/>
          </a:prstGeom>
          <a:noFill/>
          <a:ln>
            <a:noFill/>
          </a:ln>
        </p:spPr>
      </p:pic>
      <p:pic>
        <p:nvPicPr>
          <p:cNvPr id="3" name="image1.jpeg" descr="C:\Users\KAMESH\Downloads\IMG-20210706-WA0006.jpg">
            <a:extLst>
              <a:ext uri="{FF2B5EF4-FFF2-40B4-BE49-F238E27FC236}">
                <a16:creationId xmlns:a16="http://schemas.microsoft.com/office/drawing/2014/main" id="{D6B3DF90-DDE8-D99D-56D4-69B86A26CA17}"/>
              </a:ext>
            </a:extLst>
          </p:cNvPr>
          <p:cNvPicPr/>
          <p:nvPr/>
        </p:nvPicPr>
        <p:blipFill>
          <a:blip r:embed="rId3"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412040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CFDEE-1261-2B9A-A568-209134BCC766}"/>
              </a:ext>
            </a:extLst>
          </p:cNvPr>
          <p:cNvSpPr>
            <a:spLocks noGrp="1"/>
          </p:cNvSpPr>
          <p:nvPr>
            <p:ph idx="1"/>
          </p:nvPr>
        </p:nvSpPr>
        <p:spPr>
          <a:xfrm>
            <a:off x="655635" y="409574"/>
            <a:ext cx="10018713" cy="1162051"/>
          </a:xfrm>
        </p:spPr>
        <p:txBody>
          <a:bodyPr>
            <a:normAutofit lnSpcReduction="10000"/>
          </a:bodyPr>
          <a:lstStyle/>
          <a:p>
            <a:r>
              <a:rPr lang="en-US" sz="3200" dirty="0">
                <a:latin typeface="Times New Roman" panose="02020603050405020304" pitchFamily="18" charset="0"/>
                <a:cs typeface="Times New Roman" panose="02020603050405020304" pitchFamily="18" charset="0"/>
              </a:rPr>
              <a:t>Step2</a:t>
            </a:r>
          </a:p>
          <a:p>
            <a:r>
              <a:rPr lang="en-US" sz="3200" dirty="0">
                <a:latin typeface="Times New Roman" panose="02020603050405020304" pitchFamily="18" charset="0"/>
                <a:cs typeface="Times New Roman" panose="02020603050405020304" pitchFamily="18" charset="0"/>
              </a:rPr>
              <a:t>Click on save certificate</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CB9D581-7FBB-47B7-B067-F6A2302539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700" y="1514476"/>
            <a:ext cx="9448800" cy="4933950"/>
          </a:xfrm>
          <a:prstGeom prst="rect">
            <a:avLst/>
          </a:prstGeom>
          <a:noFill/>
          <a:ln>
            <a:noFill/>
          </a:ln>
        </p:spPr>
      </p:pic>
      <p:pic>
        <p:nvPicPr>
          <p:cNvPr id="2" name="image1.jpeg" descr="C:\Users\KAMESH\Downloads\IMG-20210706-WA0006.jpg">
            <a:extLst>
              <a:ext uri="{FF2B5EF4-FFF2-40B4-BE49-F238E27FC236}">
                <a16:creationId xmlns:a16="http://schemas.microsoft.com/office/drawing/2014/main" id="{193DBA2C-A2FF-4FD4-DEEA-2FEC50FBBC07}"/>
              </a:ext>
            </a:extLst>
          </p:cNvPr>
          <p:cNvPicPr/>
          <p:nvPr/>
        </p:nvPicPr>
        <p:blipFill>
          <a:blip r:embed="rId3"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393220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39CB-280D-8F2E-E1AF-48398373F976}"/>
              </a:ext>
            </a:extLst>
          </p:cNvPr>
          <p:cNvSpPr>
            <a:spLocks noGrp="1"/>
          </p:cNvSpPr>
          <p:nvPr>
            <p:ph type="title"/>
          </p:nvPr>
        </p:nvSpPr>
        <p:spPr>
          <a:xfrm>
            <a:off x="1418995" y="144625"/>
            <a:ext cx="10018713" cy="817400"/>
          </a:xfrm>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DB4A64-4CAF-A0CD-9F86-A0E02B46842F}"/>
              </a:ext>
            </a:extLst>
          </p:cNvPr>
          <p:cNvSpPr>
            <a:spLocks noGrp="1"/>
          </p:cNvSpPr>
          <p:nvPr>
            <p:ph idx="1"/>
          </p:nvPr>
        </p:nvSpPr>
        <p:spPr>
          <a:xfrm>
            <a:off x="530349" y="962025"/>
            <a:ext cx="10810875" cy="5131836"/>
          </a:xfrm>
        </p:spPr>
        <p:txBody>
          <a:bodyPr>
            <a:normAutofit lnSpcReduction="10000"/>
          </a:bodyPr>
          <a:lstStyle/>
          <a:p>
            <a:pPr algn="just"/>
            <a:r>
              <a:rPr lang="en-IN" sz="2800" dirty="0">
                <a:solidFill>
                  <a:srgbClr val="000000"/>
                </a:solidFill>
                <a:effectLst/>
                <a:latin typeface="Times New Roman" panose="02020603050405020304" pitchFamily="18" charset="0"/>
                <a:ea typeface="Calibri" panose="020F0502020204030204" pitchFamily="34" charset="0"/>
              </a:rPr>
              <a:t>Lakhs of people getting Degree’s year after year, due to the lack of effective anti-forge mechanism In order to solve the problem of counterfeiting certificates, the digital certificate is used. The</a:t>
            </a:r>
            <a:r>
              <a:rPr lang="en-IN" sz="2800" dirty="0">
                <a:effectLst/>
                <a:latin typeface="Times New Roman" panose="02020603050405020304" pitchFamily="18" charset="0"/>
                <a:ea typeface="Calibri" panose="020F0502020204030204" pitchFamily="34" charset="0"/>
              </a:rPr>
              <a:t> main aim of this project is to secure academic certificate and for accurate management and to avoid forge certificate. To achieve all this features, we are converting all certificates into digital signatures and this digital signature will be stored in server. The digital signature is in hexadecimal </a:t>
            </a:r>
            <a:r>
              <a:rPr lang="en-IN" sz="2800" dirty="0">
                <a:latin typeface="Times New Roman" panose="02020603050405020304" pitchFamily="18" charset="0"/>
                <a:ea typeface="Calibri" panose="020F0502020204030204" pitchFamily="34" charset="0"/>
              </a:rPr>
              <a:t>so </a:t>
            </a:r>
            <a:r>
              <a:rPr lang="en-IN" sz="2800" dirty="0">
                <a:effectLst/>
                <a:latin typeface="Times New Roman" panose="02020603050405020304" pitchFamily="18" charset="0"/>
                <a:ea typeface="Calibri" panose="020F0502020204030204" pitchFamily="34" charset="0"/>
              </a:rPr>
              <a:t>it </a:t>
            </a:r>
            <a:r>
              <a:rPr lang="en-IN" sz="2800" dirty="0">
                <a:latin typeface="Times New Roman" panose="02020603050405020304" pitchFamily="18" charset="0"/>
                <a:ea typeface="Calibri" panose="020F0502020204030204" pitchFamily="34" charset="0"/>
              </a:rPr>
              <a:t> is </a:t>
            </a:r>
            <a:r>
              <a:rPr lang="en-IN" sz="2800" dirty="0">
                <a:effectLst/>
                <a:latin typeface="Times New Roman" panose="02020603050405020304" pitchFamily="18" charset="0"/>
                <a:ea typeface="Calibri" panose="020F0502020204030204" pitchFamily="34" charset="0"/>
              </a:rPr>
              <a:t>not easy to hack. Here in this project we need provide two views for students and institutes both the view are separate we will provide. </a:t>
            </a:r>
            <a:r>
              <a:rPr lang="en-IN" sz="2800" dirty="0">
                <a:latin typeface="Times New Roman" panose="02020603050405020304" pitchFamily="18" charset="0"/>
                <a:ea typeface="Calibri" panose="020F0502020204030204" pitchFamily="34" charset="0"/>
              </a:rPr>
              <a:t>F</a:t>
            </a:r>
            <a:r>
              <a:rPr lang="en-IN" sz="2800" dirty="0">
                <a:effectLst/>
                <a:latin typeface="Times New Roman" panose="02020603050405020304" pitchFamily="18" charset="0"/>
                <a:ea typeface="Calibri" panose="020F0502020204030204" pitchFamily="34" charset="0"/>
              </a:rPr>
              <a:t>irst they need to login and they can valid the certificates. The software technology we are used in this project to develop the frontend we use the </a:t>
            </a:r>
            <a:r>
              <a:rPr lang="en-IN" sz="2800" dirty="0" err="1">
                <a:effectLst/>
                <a:latin typeface="Times New Roman" panose="02020603050405020304" pitchFamily="18" charset="0"/>
                <a:ea typeface="Calibri" panose="020F0502020204030204" pitchFamily="34" charset="0"/>
              </a:rPr>
              <a:t>tkinter</a:t>
            </a:r>
            <a:r>
              <a:rPr lang="en-IN" sz="2800" dirty="0">
                <a:effectLst/>
                <a:latin typeface="Times New Roman" panose="02020603050405020304" pitchFamily="18" charset="0"/>
                <a:ea typeface="Calibri" panose="020F0502020204030204" pitchFamily="34" charset="0"/>
              </a:rPr>
              <a:t>. Middleware </a:t>
            </a:r>
            <a:r>
              <a:rPr lang="en-IN" sz="2800" dirty="0">
                <a:latin typeface="Times New Roman" panose="02020603050405020304" pitchFamily="18" charset="0"/>
                <a:ea typeface="Calibri" panose="020F0502020204030204" pitchFamily="34" charset="0"/>
              </a:rPr>
              <a:t>python </a:t>
            </a:r>
            <a:r>
              <a:rPr lang="en-IN" sz="2800" dirty="0">
                <a:effectLst/>
                <a:latin typeface="Times New Roman" panose="02020603050405020304" pitchFamily="18" charset="0"/>
                <a:ea typeface="Calibri" panose="020F0502020204030204" pitchFamily="34" charset="0"/>
              </a:rPr>
              <a:t>we used to develop and digital signature, ash code was saved in local server.</a:t>
            </a:r>
            <a:endParaRPr lang="en-IN" sz="3600" dirty="0"/>
          </a:p>
        </p:txBody>
      </p:sp>
      <p:pic>
        <p:nvPicPr>
          <p:cNvPr id="4" name="image1.jpeg" descr="C:\Users\KAMESH\Downloads\IMG-20210706-WA0006.jpg">
            <a:extLst>
              <a:ext uri="{FF2B5EF4-FFF2-40B4-BE49-F238E27FC236}">
                <a16:creationId xmlns:a16="http://schemas.microsoft.com/office/drawing/2014/main" id="{0AF9CC0B-44EF-20F4-FFED-6A100635F91F}"/>
              </a:ext>
            </a:extLst>
          </p:cNvPr>
          <p:cNvPicPr/>
          <p:nvPr/>
        </p:nvPicPr>
        <p:blipFill>
          <a:blip r:embed="rId2"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693955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AAFA6-308F-E67C-F5A6-4AB424CBD75D}"/>
              </a:ext>
            </a:extLst>
          </p:cNvPr>
          <p:cNvSpPr>
            <a:spLocks noGrp="1"/>
          </p:cNvSpPr>
          <p:nvPr>
            <p:ph idx="1"/>
          </p:nvPr>
        </p:nvSpPr>
        <p:spPr>
          <a:xfrm>
            <a:off x="865185" y="495299"/>
            <a:ext cx="10018713" cy="1200151"/>
          </a:xfrm>
        </p:spPr>
        <p:txBody>
          <a:bodyPr>
            <a:normAutofit lnSpcReduction="10000"/>
          </a:bodyPr>
          <a:lstStyle/>
          <a:p>
            <a:r>
              <a:rPr lang="en-US" sz="3200" dirty="0">
                <a:latin typeface="Times New Roman" panose="02020603050405020304" pitchFamily="18" charset="0"/>
                <a:cs typeface="Times New Roman" panose="02020603050405020304" pitchFamily="18" charset="0"/>
              </a:rPr>
              <a:t>Step 3</a:t>
            </a:r>
          </a:p>
          <a:p>
            <a:r>
              <a:rPr lang="en-US" sz="3200" dirty="0">
                <a:latin typeface="Times New Roman" panose="02020603050405020304" pitchFamily="18" charset="0"/>
                <a:cs typeface="Times New Roman" panose="02020603050405020304" pitchFamily="18" charset="0"/>
              </a:rPr>
              <a:t>Select certificate</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3F112C-0DEB-D769-FE51-A2E7ABAD4C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5185" y="1695450"/>
            <a:ext cx="10315574" cy="4667250"/>
          </a:xfrm>
          <a:prstGeom prst="rect">
            <a:avLst/>
          </a:prstGeom>
          <a:noFill/>
          <a:ln>
            <a:noFill/>
          </a:ln>
        </p:spPr>
      </p:pic>
      <p:pic>
        <p:nvPicPr>
          <p:cNvPr id="2" name="image1.jpeg" descr="C:\Users\KAMESH\Downloads\IMG-20210706-WA0006.jpg">
            <a:extLst>
              <a:ext uri="{FF2B5EF4-FFF2-40B4-BE49-F238E27FC236}">
                <a16:creationId xmlns:a16="http://schemas.microsoft.com/office/drawing/2014/main" id="{807D4A23-99C1-E432-30E7-2429F9B2241F}"/>
              </a:ext>
            </a:extLst>
          </p:cNvPr>
          <p:cNvPicPr/>
          <p:nvPr/>
        </p:nvPicPr>
        <p:blipFill>
          <a:blip r:embed="rId3" cstate="print">
            <a:lum contrast="40000"/>
          </a:blip>
          <a:srcRect l="6058" t="5975" r="8030" b="6878"/>
          <a:stretch>
            <a:fillRect/>
          </a:stretch>
        </p:blipFill>
        <p:spPr>
          <a:xfrm>
            <a:off x="10883898" y="392776"/>
            <a:ext cx="1041481" cy="941137"/>
          </a:xfrm>
          <a:prstGeom prst="rect">
            <a:avLst/>
          </a:prstGeom>
          <a:ln>
            <a:solidFill>
              <a:schemeClr val="bg1"/>
            </a:solidFill>
          </a:ln>
        </p:spPr>
      </p:pic>
    </p:spTree>
    <p:extLst>
      <p:ext uri="{BB962C8B-B14F-4D97-AF65-F5344CB8AC3E}">
        <p14:creationId xmlns:p14="http://schemas.microsoft.com/office/powerpoint/2010/main" val="1708698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9374C-BE4F-FFE3-A7CE-E561AAC05574}"/>
              </a:ext>
            </a:extLst>
          </p:cNvPr>
          <p:cNvSpPr>
            <a:spLocks noGrp="1"/>
          </p:cNvSpPr>
          <p:nvPr>
            <p:ph idx="1"/>
          </p:nvPr>
        </p:nvSpPr>
        <p:spPr>
          <a:xfrm>
            <a:off x="493710" y="314325"/>
            <a:ext cx="10018713" cy="771526"/>
          </a:xfrm>
        </p:spPr>
        <p:txBody>
          <a:bodyPr>
            <a:normAutofit fontScale="70000" lnSpcReduction="20000"/>
          </a:bodyPr>
          <a:lstStyle/>
          <a:p>
            <a:r>
              <a:rPr lang="en-US" sz="3200" b="1" dirty="0">
                <a:latin typeface="Times New Roman" panose="02020603050405020304" pitchFamily="18" charset="0"/>
                <a:cs typeface="Times New Roman" panose="02020603050405020304" pitchFamily="18" charset="0"/>
              </a:rPr>
              <a:t>Step4</a:t>
            </a:r>
          </a:p>
          <a:p>
            <a:r>
              <a:rPr lang="en-US" sz="3200" b="1" dirty="0">
                <a:latin typeface="Times New Roman" panose="02020603050405020304" pitchFamily="18" charset="0"/>
                <a:cs typeface="Times New Roman" panose="02020603050405020304" pitchFamily="18" charset="0"/>
              </a:rPr>
              <a:t>Click on save certificate with digital signature </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2CE49F-9F20-F9DD-CEAE-D7A00871F4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541" y="1265076"/>
            <a:ext cx="10033537" cy="5278599"/>
          </a:xfrm>
          <a:prstGeom prst="rect">
            <a:avLst/>
          </a:prstGeom>
          <a:noFill/>
          <a:ln>
            <a:noFill/>
          </a:ln>
        </p:spPr>
      </p:pic>
      <p:pic>
        <p:nvPicPr>
          <p:cNvPr id="2" name="image1.jpeg" descr="C:\Users\KAMESH\Downloads\IMG-20210706-WA0006.jpg">
            <a:extLst>
              <a:ext uri="{FF2B5EF4-FFF2-40B4-BE49-F238E27FC236}">
                <a16:creationId xmlns:a16="http://schemas.microsoft.com/office/drawing/2014/main" id="{A37C2862-B7EF-DF32-A792-4A707E29A09C}"/>
              </a:ext>
            </a:extLst>
          </p:cNvPr>
          <p:cNvPicPr/>
          <p:nvPr/>
        </p:nvPicPr>
        <p:blipFill>
          <a:blip r:embed="rId3"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3388635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82F9-7838-EE8C-6FC2-FEDB8BCB3810}"/>
              </a:ext>
            </a:extLst>
          </p:cNvPr>
          <p:cNvSpPr>
            <a:spLocks noGrp="1"/>
          </p:cNvSpPr>
          <p:nvPr>
            <p:ph type="title"/>
          </p:nvPr>
        </p:nvSpPr>
        <p:spPr>
          <a:xfrm>
            <a:off x="1560511" y="295275"/>
            <a:ext cx="10018713" cy="790575"/>
          </a:xfrm>
        </p:spPr>
        <p:txBody>
          <a:bodyPr/>
          <a:lstStyle/>
          <a:p>
            <a:r>
              <a:rPr lang="en-US" dirty="0">
                <a:latin typeface="Times New Roman" panose="02020603050405020304" pitchFamily="18" charset="0"/>
                <a:cs typeface="Times New Roman" panose="02020603050405020304" pitchFamily="18" charset="0"/>
              </a:rPr>
              <a:t>In this form digital signature will save</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A436DAB-EA5E-490C-4341-58EAF303AFC0}"/>
              </a:ext>
            </a:extLst>
          </p:cNvPr>
          <p:cNvPicPr>
            <a:picLocks noGrp="1" noChangeAspect="1"/>
          </p:cNvPicPr>
          <p:nvPr>
            <p:ph idx="1"/>
          </p:nvPr>
        </p:nvPicPr>
        <p:blipFill>
          <a:blip r:embed="rId2"/>
          <a:stretch>
            <a:fillRect/>
          </a:stretch>
        </p:blipFill>
        <p:spPr>
          <a:xfrm>
            <a:off x="605069" y="1697157"/>
            <a:ext cx="10300996" cy="3971731"/>
          </a:xfrm>
          <a:prstGeom prst="rect">
            <a:avLst/>
          </a:prstGeom>
        </p:spPr>
      </p:pic>
      <p:pic>
        <p:nvPicPr>
          <p:cNvPr id="3" name="image1.jpeg" descr="C:\Users\KAMESH\Downloads\IMG-20210706-WA0006.jpg">
            <a:extLst>
              <a:ext uri="{FF2B5EF4-FFF2-40B4-BE49-F238E27FC236}">
                <a16:creationId xmlns:a16="http://schemas.microsoft.com/office/drawing/2014/main" id="{539A735C-CB78-FA22-59F9-9B43957A2E32}"/>
              </a:ext>
            </a:extLst>
          </p:cNvPr>
          <p:cNvPicPr/>
          <p:nvPr/>
        </p:nvPicPr>
        <p:blipFill>
          <a:blip r:embed="rId3"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1010983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21B9-3A5B-64B2-5D08-EF452176CF31}"/>
              </a:ext>
            </a:extLst>
          </p:cNvPr>
          <p:cNvSpPr>
            <a:spLocks noGrp="1"/>
          </p:cNvSpPr>
          <p:nvPr>
            <p:ph type="title"/>
          </p:nvPr>
        </p:nvSpPr>
        <p:spPr>
          <a:xfrm>
            <a:off x="998846" y="278296"/>
            <a:ext cx="10018713" cy="805069"/>
          </a:xfrm>
        </p:spPr>
        <p:txBody>
          <a:bodyPr>
            <a:normAutofit/>
          </a:bodyPr>
          <a:lstStyle/>
          <a:p>
            <a:r>
              <a:rPr lang="en-US" sz="4400" dirty="0">
                <a:latin typeface="Times New Roman" panose="02020603050405020304" pitchFamily="18" charset="0"/>
                <a:cs typeface="Times New Roman" panose="02020603050405020304" pitchFamily="18" charset="0"/>
              </a:rPr>
              <a:t> output for Students</a:t>
            </a:r>
            <a:endParaRPr lang="en-IN" sz="4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3D54A1E-014A-2E76-F4E8-32B6574BC01D}"/>
              </a:ext>
            </a:extLst>
          </p:cNvPr>
          <p:cNvPicPr>
            <a:picLocks noGrp="1" noChangeAspect="1"/>
          </p:cNvPicPr>
          <p:nvPr>
            <p:ph idx="1"/>
          </p:nvPr>
        </p:nvPicPr>
        <p:blipFill>
          <a:blip r:embed="rId2"/>
          <a:stretch>
            <a:fillRect/>
          </a:stretch>
        </p:blipFill>
        <p:spPr>
          <a:xfrm>
            <a:off x="735494" y="1182211"/>
            <a:ext cx="10167731" cy="4909930"/>
          </a:xfrm>
        </p:spPr>
      </p:pic>
      <p:pic>
        <p:nvPicPr>
          <p:cNvPr id="6" name="image1.jpeg" descr="C:\Users\KAMESH\Downloads\IMG-20210706-WA0006.jpg">
            <a:extLst>
              <a:ext uri="{FF2B5EF4-FFF2-40B4-BE49-F238E27FC236}">
                <a16:creationId xmlns:a16="http://schemas.microsoft.com/office/drawing/2014/main" id="{4FCB006C-C747-3097-EE47-CF2193A4F492}"/>
              </a:ext>
            </a:extLst>
          </p:cNvPr>
          <p:cNvPicPr/>
          <p:nvPr/>
        </p:nvPicPr>
        <p:blipFill>
          <a:blip r:embed="rId3"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1038104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912C-E057-D0A7-B0F7-6C2CE6A3E3BD}"/>
              </a:ext>
            </a:extLst>
          </p:cNvPr>
          <p:cNvSpPr>
            <a:spLocks noGrp="1"/>
          </p:cNvSpPr>
          <p:nvPr>
            <p:ph type="title"/>
          </p:nvPr>
        </p:nvSpPr>
        <p:spPr>
          <a:xfrm>
            <a:off x="1400334" y="88640"/>
            <a:ext cx="10018713" cy="1031033"/>
          </a:xfrm>
        </p:spPr>
        <p:txBody>
          <a:bodyPr/>
          <a:lstStyle/>
          <a:p>
            <a:r>
              <a:rPr lang="en-US" dirty="0">
                <a:latin typeface="Times New Roman" panose="02020603050405020304" pitchFamily="18" charset="0"/>
                <a:cs typeface="Times New Roman" panose="02020603050405020304" pitchFamily="18" charset="0"/>
              </a:rPr>
              <a:t>Certificate validation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59BADA-70DD-3F71-0AD5-897C48F03409}"/>
              </a:ext>
            </a:extLst>
          </p:cNvPr>
          <p:cNvSpPr>
            <a:spLocks noGrp="1"/>
          </p:cNvSpPr>
          <p:nvPr>
            <p:ph idx="1"/>
          </p:nvPr>
        </p:nvSpPr>
        <p:spPr>
          <a:xfrm>
            <a:off x="837388" y="0"/>
            <a:ext cx="10018713" cy="3124201"/>
          </a:xfrm>
        </p:spPr>
        <p:txBody>
          <a:bodyPr/>
          <a:lstStyle/>
          <a:p>
            <a:pPr marL="0" indent="0">
              <a:buNone/>
            </a:pPr>
            <a:r>
              <a:rPr lang="en-US" b="1" dirty="0">
                <a:effectLst/>
                <a:latin typeface="Times New Roman" panose="02020603050405020304" pitchFamily="18" charset="0"/>
                <a:ea typeface="Times New Roman" panose="02020603050405020304" pitchFamily="18" charset="0"/>
              </a:rPr>
              <a:t>Step 1:</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Fill the roll no, student name, phone number</a:t>
            </a:r>
            <a:endParaRPr lang="en-IN"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FE4B724-C7F0-61F9-2B65-04EAC14545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3997" y="2136102"/>
            <a:ext cx="9627570" cy="4170784"/>
          </a:xfrm>
          <a:prstGeom prst="rect">
            <a:avLst/>
          </a:prstGeom>
          <a:noFill/>
          <a:ln>
            <a:noFill/>
          </a:ln>
        </p:spPr>
      </p:pic>
      <p:pic>
        <p:nvPicPr>
          <p:cNvPr id="5" name="image1.jpeg" descr="C:\Users\KAMESH\Downloads\IMG-20210706-WA0006.jpg">
            <a:extLst>
              <a:ext uri="{FF2B5EF4-FFF2-40B4-BE49-F238E27FC236}">
                <a16:creationId xmlns:a16="http://schemas.microsoft.com/office/drawing/2014/main" id="{B3BEDE59-9428-5471-71A2-B27ABC068FEE}"/>
              </a:ext>
            </a:extLst>
          </p:cNvPr>
          <p:cNvPicPr/>
          <p:nvPr/>
        </p:nvPicPr>
        <p:blipFill>
          <a:blip r:embed="rId3"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3392110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04A6A6-F6E5-7211-F4D1-A58B27EC011B}"/>
              </a:ext>
            </a:extLst>
          </p:cNvPr>
          <p:cNvSpPr txBox="1"/>
          <p:nvPr/>
        </p:nvSpPr>
        <p:spPr>
          <a:xfrm>
            <a:off x="760038" y="298580"/>
            <a:ext cx="6568751"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Step2:- </a:t>
            </a:r>
            <a:r>
              <a:rPr lang="en-US" sz="3200" dirty="0">
                <a:latin typeface="Times New Roman" panose="02020603050405020304" pitchFamily="18" charset="0"/>
                <a:cs typeface="Times New Roman" panose="02020603050405020304" pitchFamily="18" charset="0"/>
              </a:rPr>
              <a:t>Click in verify</a:t>
            </a:r>
            <a:endParaRPr lang="en-IN"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A6B20DB-8057-C17F-3AFE-4486C95D26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0038" y="1507237"/>
            <a:ext cx="10142375" cy="4866382"/>
          </a:xfrm>
          <a:prstGeom prst="rect">
            <a:avLst/>
          </a:prstGeom>
          <a:noFill/>
          <a:ln>
            <a:noFill/>
          </a:ln>
        </p:spPr>
      </p:pic>
      <p:pic>
        <p:nvPicPr>
          <p:cNvPr id="2" name="image1.jpeg" descr="C:\Users\KAMESH\Downloads\IMG-20210706-WA0006.jpg">
            <a:extLst>
              <a:ext uri="{FF2B5EF4-FFF2-40B4-BE49-F238E27FC236}">
                <a16:creationId xmlns:a16="http://schemas.microsoft.com/office/drawing/2014/main" id="{FB8E5A66-108D-36C2-D539-4A61E7F22B7E}"/>
              </a:ext>
            </a:extLst>
          </p:cNvPr>
          <p:cNvPicPr/>
          <p:nvPr/>
        </p:nvPicPr>
        <p:blipFill>
          <a:blip r:embed="rId3"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818948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2FF3E-CA13-35C1-61C2-53D5C40A3717}"/>
              </a:ext>
            </a:extLst>
          </p:cNvPr>
          <p:cNvSpPr>
            <a:spLocks noGrp="1"/>
          </p:cNvSpPr>
          <p:nvPr>
            <p:ph idx="1"/>
          </p:nvPr>
        </p:nvSpPr>
        <p:spPr>
          <a:xfrm>
            <a:off x="460984" y="279783"/>
            <a:ext cx="10018713" cy="1350234"/>
          </a:xfrm>
        </p:spPr>
        <p:txBody>
          <a:bodyPr/>
          <a:lstStyle/>
          <a:p>
            <a:r>
              <a:rPr lang="en-US" sz="2800" dirty="0">
                <a:effectLst/>
                <a:latin typeface="Times New Roman" panose="02020603050405020304" pitchFamily="18" charset="0"/>
                <a:ea typeface="Times New Roman" panose="02020603050405020304" pitchFamily="18" charset="0"/>
              </a:rPr>
              <a:t>Step 3:</a:t>
            </a:r>
            <a:endParaRPr lang="en-IN" sz="2800" dirty="0">
              <a:effectLst/>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Now click on verify certificate</a:t>
            </a:r>
            <a:endParaRPr lang="en-IN" sz="2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AC24B7A-5188-3C8D-FB51-3568C94B08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998" y="1533525"/>
            <a:ext cx="10018713" cy="4915483"/>
          </a:xfrm>
          <a:prstGeom prst="rect">
            <a:avLst/>
          </a:prstGeom>
          <a:noFill/>
          <a:ln>
            <a:noFill/>
          </a:ln>
        </p:spPr>
      </p:pic>
      <p:pic>
        <p:nvPicPr>
          <p:cNvPr id="2" name="image1.jpeg" descr="C:\Users\KAMESH\Downloads\IMG-20210706-WA0006.jpg">
            <a:extLst>
              <a:ext uri="{FF2B5EF4-FFF2-40B4-BE49-F238E27FC236}">
                <a16:creationId xmlns:a16="http://schemas.microsoft.com/office/drawing/2014/main" id="{1F9C33E2-3EFB-19FB-248F-D7EA82279C97}"/>
              </a:ext>
            </a:extLst>
          </p:cNvPr>
          <p:cNvPicPr/>
          <p:nvPr/>
        </p:nvPicPr>
        <p:blipFill>
          <a:blip r:embed="rId3"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214695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AAAE-4FD1-188A-73B8-48EA151E5A2C}"/>
              </a:ext>
            </a:extLst>
          </p:cNvPr>
          <p:cNvSpPr>
            <a:spLocks noGrp="1"/>
          </p:cNvSpPr>
          <p:nvPr>
            <p:ph type="title"/>
          </p:nvPr>
        </p:nvSpPr>
        <p:spPr>
          <a:xfrm>
            <a:off x="997292" y="209332"/>
            <a:ext cx="10018713" cy="1390868"/>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7237CD5-7F95-C43B-498C-B81F421C5C16}"/>
              </a:ext>
            </a:extLst>
          </p:cNvPr>
          <p:cNvSpPr>
            <a:spLocks noGrp="1"/>
          </p:cNvSpPr>
          <p:nvPr>
            <p:ph idx="1"/>
          </p:nvPr>
        </p:nvSpPr>
        <p:spPr>
          <a:xfrm>
            <a:off x="997293" y="1610139"/>
            <a:ext cx="10018713" cy="4257675"/>
          </a:xfrm>
        </p:spPr>
        <p:txBody>
          <a:bodyPr>
            <a:normAutofit/>
          </a:bodyPr>
          <a:lstStyle/>
          <a:p>
            <a:pPr algn="just">
              <a:lnSpc>
                <a:spcPct val="150000"/>
              </a:lnSpc>
            </a:pPr>
            <a:r>
              <a:rPr lang="en-IN" sz="2800" dirty="0">
                <a:latin typeface="Times New Roman" panose="02020603050405020304" pitchFamily="18" charset="0"/>
                <a:cs typeface="Times New Roman" panose="02020603050405020304" pitchFamily="18" charset="0"/>
              </a:rPr>
              <a:t>Here the certificate validation with SHA is used to verify the certificates. The user can upload his certificate and create the digital signature ,hash code to that certificate it was created with the help of </a:t>
            </a:r>
            <a:r>
              <a:rPr lang="en-IN" sz="2800" dirty="0" err="1">
                <a:latin typeface="Times New Roman" panose="02020603050405020304" pitchFamily="18" charset="0"/>
                <a:cs typeface="Times New Roman" panose="02020603050405020304" pitchFamily="18" charset="0"/>
              </a:rPr>
              <a:t>hashlib</a:t>
            </a:r>
            <a:r>
              <a:rPr lang="en-IN" sz="2800" dirty="0">
                <a:latin typeface="Times New Roman" panose="02020603050405020304" pitchFamily="18" charset="0"/>
                <a:cs typeface="Times New Roman" panose="02020603050405020304" pitchFamily="18" charset="0"/>
              </a:rPr>
              <a:t> (SHA-256)  library, he can verify the certificate with the help of digital signature. The certificate  signature and hash code was stored in the database by comparing the original </a:t>
            </a:r>
          </a:p>
        </p:txBody>
      </p:sp>
      <p:pic>
        <p:nvPicPr>
          <p:cNvPr id="4" name="image1.jpeg" descr="C:\Users\KAMESH\Downloads\IMG-20210706-WA0006.jpg">
            <a:extLst>
              <a:ext uri="{FF2B5EF4-FFF2-40B4-BE49-F238E27FC236}">
                <a16:creationId xmlns:a16="http://schemas.microsoft.com/office/drawing/2014/main" id="{DA00B763-EF12-C4F0-D7A7-D1238F64B5AD}"/>
              </a:ext>
            </a:extLst>
          </p:cNvPr>
          <p:cNvPicPr/>
          <p:nvPr/>
        </p:nvPicPr>
        <p:blipFill>
          <a:blip r:embed="rId2"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2229778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8146-8F39-3FB7-017C-53A469C71126}"/>
              </a:ext>
            </a:extLst>
          </p:cNvPr>
          <p:cNvSpPr>
            <a:spLocks noGrp="1"/>
          </p:cNvSpPr>
          <p:nvPr>
            <p:ph type="title"/>
          </p:nvPr>
        </p:nvSpPr>
        <p:spPr>
          <a:xfrm>
            <a:off x="987354" y="327992"/>
            <a:ext cx="10018713" cy="745434"/>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Future </a:t>
            </a:r>
            <a:r>
              <a:rPr lang="en-IN" dirty="0">
                <a:solidFill>
                  <a:srgbClr val="FF0000"/>
                </a:solidFill>
                <a:latin typeface="Times New Roman" panose="02020603050405020304" pitchFamily="18" charset="0"/>
                <a:cs typeface="Times New Roman" panose="02020603050405020304" pitchFamily="18" charset="0"/>
              </a:rPr>
              <a:t>Enhancement</a:t>
            </a:r>
          </a:p>
        </p:txBody>
      </p:sp>
      <p:sp>
        <p:nvSpPr>
          <p:cNvPr id="3" name="Content Placeholder 2">
            <a:extLst>
              <a:ext uri="{FF2B5EF4-FFF2-40B4-BE49-F238E27FC236}">
                <a16:creationId xmlns:a16="http://schemas.microsoft.com/office/drawing/2014/main" id="{F7A74490-9243-5A4D-54EF-A75607113A74}"/>
              </a:ext>
            </a:extLst>
          </p:cNvPr>
          <p:cNvSpPr>
            <a:spLocks noGrp="1"/>
          </p:cNvSpPr>
          <p:nvPr>
            <p:ph idx="1"/>
          </p:nvPr>
        </p:nvSpPr>
        <p:spPr>
          <a:xfrm>
            <a:off x="1073426" y="1550504"/>
            <a:ext cx="10429597" cy="4810539"/>
          </a:xfrm>
        </p:spPr>
        <p:txBody>
          <a:bodyPr>
            <a:normAutofit/>
          </a:bodyPr>
          <a:lstStyle/>
          <a:p>
            <a:pPr>
              <a:lnSpc>
                <a:spcPct val="150000"/>
              </a:lnSpc>
            </a:pPr>
            <a:r>
              <a:rPr lang="en-US" sz="2800" dirty="0">
                <a:latin typeface="Times New Roman" panose="02020603050405020304" pitchFamily="18" charset="0"/>
                <a:cs typeface="Times New Roman" panose="02020603050405020304" pitchFamily="18" charset="0"/>
              </a:rPr>
              <a:t>Deploy our project in the cloud. </a:t>
            </a:r>
          </a:p>
          <a:p>
            <a:pPr>
              <a:lnSpc>
                <a:spcPct val="150000"/>
              </a:lnSpc>
            </a:pPr>
            <a:r>
              <a:rPr lang="en-US" sz="2800" dirty="0">
                <a:latin typeface="Times New Roman" panose="02020603050405020304" pitchFamily="18" charset="0"/>
                <a:cs typeface="Times New Roman" panose="02020603050405020304" pitchFamily="18" charset="0"/>
              </a:rPr>
              <a:t>Add authentication field for the organization to know he/she is organized or trusted person. </a:t>
            </a:r>
          </a:p>
          <a:p>
            <a:pPr>
              <a:lnSpc>
                <a:spcPct val="150000"/>
              </a:lnSpc>
            </a:pPr>
            <a:r>
              <a:rPr lang="en-US" sz="2800" dirty="0">
                <a:latin typeface="Times New Roman" panose="02020603050405020304" pitchFamily="18" charset="0"/>
                <a:cs typeface="Times New Roman" panose="02020603050405020304" pitchFamily="18" charset="0"/>
              </a:rPr>
              <a:t>Modified the GUI with some more graphics. </a:t>
            </a:r>
          </a:p>
          <a:p>
            <a:pPr>
              <a:lnSpc>
                <a:spcPct val="150000"/>
              </a:lnSpc>
            </a:pPr>
            <a:r>
              <a:rPr lang="en-US" sz="2800" dirty="0">
                <a:latin typeface="Times New Roman" panose="02020603050405020304" pitchFamily="18" charset="0"/>
                <a:cs typeface="Times New Roman" panose="02020603050405020304" pitchFamily="18" charset="0"/>
              </a:rPr>
              <a:t>Here the centralization data center access permission option should given to the organization</a:t>
            </a:r>
            <a:endParaRPr lang="en-IN" sz="2800" dirty="0">
              <a:latin typeface="Times New Roman" panose="02020603050405020304" pitchFamily="18" charset="0"/>
              <a:cs typeface="Times New Roman" panose="02020603050405020304" pitchFamily="18" charset="0"/>
            </a:endParaRPr>
          </a:p>
        </p:txBody>
      </p:sp>
      <p:pic>
        <p:nvPicPr>
          <p:cNvPr id="4" name="image1.jpeg" descr="C:\Users\KAMESH\Downloads\IMG-20210706-WA0006.jpg">
            <a:extLst>
              <a:ext uri="{FF2B5EF4-FFF2-40B4-BE49-F238E27FC236}">
                <a16:creationId xmlns:a16="http://schemas.microsoft.com/office/drawing/2014/main" id="{B4FD8922-92BB-BF6A-B59B-626964DC93C7}"/>
              </a:ext>
            </a:extLst>
          </p:cNvPr>
          <p:cNvPicPr/>
          <p:nvPr/>
        </p:nvPicPr>
        <p:blipFill>
          <a:blip r:embed="rId2"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83117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44ED-7122-1E13-978B-8E4ADC079FF4}"/>
              </a:ext>
            </a:extLst>
          </p:cNvPr>
          <p:cNvSpPr>
            <a:spLocks noGrp="1"/>
          </p:cNvSpPr>
          <p:nvPr>
            <p:ph type="title"/>
          </p:nvPr>
        </p:nvSpPr>
        <p:spPr>
          <a:xfrm>
            <a:off x="1484310" y="304801"/>
            <a:ext cx="10018713" cy="647700"/>
          </a:xfrm>
        </p:spPr>
        <p:txBody>
          <a:bodyPr>
            <a:normAutofit fontScale="90000"/>
          </a:bodyPr>
          <a:lstStyle/>
          <a:p>
            <a:r>
              <a:rPr lang="en-IN"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A75040C-09D5-E909-711C-965502B2738C}"/>
              </a:ext>
            </a:extLst>
          </p:cNvPr>
          <p:cNvSpPr>
            <a:spLocks noGrp="1"/>
          </p:cNvSpPr>
          <p:nvPr>
            <p:ph idx="1"/>
          </p:nvPr>
        </p:nvSpPr>
        <p:spPr>
          <a:xfrm>
            <a:off x="1484310" y="1857375"/>
            <a:ext cx="10018713" cy="3933825"/>
          </a:xfrm>
        </p:spPr>
        <p:txBody>
          <a:bodyPr>
            <a:normAutofit fontScale="55000" lnSpcReduction="20000"/>
          </a:bodyPr>
          <a:lstStyle/>
          <a:p>
            <a:pPr algn="just"/>
            <a:r>
              <a:rPr lang="en-US" sz="3200" dirty="0">
                <a:latin typeface="Times New Roman" panose="02020603050405020304" pitchFamily="18" charset="0"/>
                <a:cs typeface="Times New Roman" panose="02020603050405020304" pitchFamily="18" charset="0"/>
              </a:rPr>
              <a:t>[1] </a:t>
            </a:r>
            <a:r>
              <a:rPr lang="en-US" sz="3200" dirty="0" err="1">
                <a:latin typeface="Times New Roman" panose="02020603050405020304" pitchFamily="18" charset="0"/>
                <a:cs typeface="Times New Roman" panose="02020603050405020304" pitchFamily="18" charset="0"/>
              </a:rPr>
              <a:t>Tengyu</a:t>
            </a:r>
            <a:r>
              <a:rPr lang="en-US" sz="3200" dirty="0">
                <a:latin typeface="Times New Roman" panose="02020603050405020304" pitchFamily="18" charset="0"/>
                <a:cs typeface="Times New Roman" panose="02020603050405020304" pitchFamily="18" charset="0"/>
              </a:rPr>
              <a:t> Yu, Blockchain operation principle analysis: 5 key technologies, </a:t>
            </a:r>
            <a:r>
              <a:rPr lang="en-US" sz="3200" dirty="0" err="1">
                <a:latin typeface="Times New Roman" panose="02020603050405020304" pitchFamily="18" charset="0"/>
                <a:cs typeface="Times New Roman" panose="02020603050405020304" pitchFamily="18" charset="0"/>
              </a:rPr>
              <a:t>iThome</a:t>
            </a: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hlinkClick r:id="rId2"/>
              </a:rPr>
              <a:t>https://www.ithome.com.tw/news/105374</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JingyuanGao</a:t>
            </a:r>
            <a:r>
              <a:rPr lang="en-US" sz="3200" dirty="0">
                <a:latin typeface="Times New Roman" panose="02020603050405020304" pitchFamily="18" charset="0"/>
                <a:cs typeface="Times New Roman" panose="02020603050405020304" pitchFamily="18" charset="0"/>
              </a:rPr>
              <a:t>, The rise of virtual currencies! Bitcoin takes the lead, and the other 4 kinds can't be missed. Digital Age, https://www.bnext.com.tw/article/47456/bitcoinether-li </a:t>
            </a:r>
            <a:r>
              <a:rPr lang="en-US" sz="3200" dirty="0" err="1">
                <a:latin typeface="Times New Roman" panose="02020603050405020304" pitchFamily="18" charset="0"/>
                <a:cs typeface="Times New Roman" panose="02020603050405020304" pitchFamily="18" charset="0"/>
              </a:rPr>
              <a:t>tecoin</a:t>
            </a:r>
            <a:r>
              <a:rPr lang="en-US" sz="3200" dirty="0">
                <a:latin typeface="Times New Roman" panose="02020603050405020304" pitchFamily="18" charset="0"/>
                <a:cs typeface="Times New Roman" panose="02020603050405020304" pitchFamily="18" charset="0"/>
              </a:rPr>
              <a:t>-ripple-differences-</a:t>
            </a:r>
            <a:r>
              <a:rPr lang="en-US" sz="3200" dirty="0" err="1">
                <a:latin typeface="Times New Roman" panose="02020603050405020304" pitchFamily="18" charset="0"/>
                <a:cs typeface="Times New Roman" panose="02020603050405020304" pitchFamily="18" charset="0"/>
              </a:rPr>
              <a:t>betweencryptocurrencies</a:t>
            </a:r>
            <a:r>
              <a:rPr lang="en-US" sz="3200" dirty="0">
                <a:latin typeface="Times New Roman" panose="02020603050405020304" pitchFamily="18" charset="0"/>
                <a:cs typeface="Times New Roman" panose="02020603050405020304" pitchFamily="18" charset="0"/>
              </a:rPr>
              <a:t> </a:t>
            </a:r>
          </a:p>
          <a:p>
            <a:pPr algn="just"/>
            <a:r>
              <a:rPr lang="en-US" sz="3200" dirty="0">
                <a:latin typeface="Times New Roman" panose="02020603050405020304" pitchFamily="18" charset="0"/>
                <a:cs typeface="Times New Roman" panose="02020603050405020304" pitchFamily="18" charset="0"/>
              </a:rPr>
              <a:t>[3] Smart </a:t>
            </a:r>
            <a:r>
              <a:rPr lang="en-US" sz="3200" dirty="0" err="1">
                <a:latin typeface="Times New Roman" panose="02020603050405020304" pitchFamily="18" charset="0"/>
                <a:cs typeface="Times New Roman" panose="02020603050405020304" pitchFamily="18" charset="0"/>
              </a:rPr>
              <a:t>contractswhitepaper</a:t>
            </a:r>
            <a:r>
              <a:rPr lang="en-US" sz="3200" dirty="0">
                <a:latin typeface="Times New Roman" panose="02020603050405020304" pitchFamily="18" charset="0"/>
                <a:cs typeface="Times New Roman" panose="02020603050405020304" pitchFamily="18" charset="0"/>
              </a:rPr>
              <a:t>, https://github.com/OSELab/learning-blockchain/blob/ master/ethereum/smart-contracts.md </a:t>
            </a:r>
          </a:p>
          <a:p>
            <a:pPr algn="just"/>
            <a:r>
              <a:rPr lang="en-US" sz="3200" dirty="0">
                <a:latin typeface="Times New Roman" panose="02020603050405020304" pitchFamily="18" charset="0"/>
                <a:cs typeface="Times New Roman" panose="02020603050405020304" pitchFamily="18" charset="0"/>
              </a:rPr>
              <a:t>[4] Gong Chen, Development and Application of Smart Contracts, https://www.fisc.com.tw/Upload/b0499306-1905- 4531-888a-2bc4c1ddb391/TC/9005.pdf </a:t>
            </a:r>
          </a:p>
          <a:p>
            <a:pPr algn="just"/>
            <a:r>
              <a:rPr lang="en-US" sz="3200" dirty="0">
                <a:latin typeface="Times New Roman" panose="02020603050405020304" pitchFamily="18" charset="0"/>
                <a:cs typeface="Times New Roman" panose="02020603050405020304" pitchFamily="18" charset="0"/>
              </a:rPr>
              <a:t>[5] Weiwei He, Exempted from cumbersome auditing and issuance procedures, several national junior diplomas will debut next </a:t>
            </a:r>
            <a:r>
              <a:rPr lang="en-US" sz="3200" dirty="0" err="1">
                <a:latin typeface="Times New Roman" panose="02020603050405020304" pitchFamily="18" charset="0"/>
                <a:cs typeface="Times New Roman" panose="02020603050405020304" pitchFamily="18" charset="0"/>
              </a:rPr>
              <a:t>year.iThome</a:t>
            </a: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hlinkClick r:id="rId3"/>
              </a:rPr>
              <a:t>https://www.ithome.com.tw/news/119252</a:t>
            </a:r>
            <a:r>
              <a:rPr lang="en-US" sz="3200" dirty="0">
                <a:latin typeface="Times New Roman" panose="02020603050405020304" pitchFamily="18" charset="0"/>
                <a:cs typeface="Times New Roman" panose="02020603050405020304" pitchFamily="18" charset="0"/>
              </a:rPr>
              <a:t> </a:t>
            </a:r>
          </a:p>
          <a:p>
            <a:pPr algn="just"/>
            <a:r>
              <a:rPr lang="en-US" sz="3200" dirty="0">
                <a:latin typeface="Times New Roman" panose="02020603050405020304" pitchFamily="18" charset="0"/>
                <a:cs typeface="Times New Roman" panose="02020603050405020304" pitchFamily="18" charset="0"/>
              </a:rPr>
              <a:t>[6] </a:t>
            </a:r>
            <a:r>
              <a:rPr lang="en-US" sz="3200" dirty="0" err="1">
                <a:latin typeface="Times New Roman" panose="02020603050405020304" pitchFamily="18" charset="0"/>
                <a:cs typeface="Times New Roman" panose="02020603050405020304" pitchFamily="18" charset="0"/>
              </a:rPr>
              <a:t>Xiuping</a:t>
            </a:r>
            <a:r>
              <a:rPr lang="en-US" sz="3200" dirty="0">
                <a:latin typeface="Times New Roman" panose="02020603050405020304" pitchFamily="18" charset="0"/>
                <a:cs typeface="Times New Roman" panose="02020603050405020304" pitchFamily="18" charset="0"/>
              </a:rPr>
              <a:t> Lin, “Semi-centralized Blockchain Smart Contracts: Centralized Verification and Smart Computing under Chains in the </a:t>
            </a:r>
            <a:r>
              <a:rPr lang="en-US" sz="3200" dirty="0" err="1">
                <a:latin typeface="Times New Roman" panose="02020603050405020304" pitchFamily="18" charset="0"/>
                <a:cs typeface="Times New Roman" panose="02020603050405020304" pitchFamily="18" charset="0"/>
              </a:rPr>
              <a:t>EthereumBlockchain</a:t>
            </a:r>
            <a:r>
              <a:rPr lang="en-US" sz="3200" dirty="0">
                <a:latin typeface="Times New Roman" panose="02020603050405020304" pitchFamily="18" charset="0"/>
                <a:cs typeface="Times New Roman" panose="02020603050405020304" pitchFamily="18" charset="0"/>
              </a:rPr>
              <a:t>”,Department of Information Engineering, National Taiwan University, Taiwan, R.O.C., 2017.</a:t>
            </a:r>
          </a:p>
          <a:p>
            <a:endParaRPr lang="en-IN" dirty="0"/>
          </a:p>
        </p:txBody>
      </p:sp>
      <p:pic>
        <p:nvPicPr>
          <p:cNvPr id="4" name="image1.jpeg" descr="C:\Users\KAMESH\Downloads\IMG-20210706-WA0006.jpg">
            <a:extLst>
              <a:ext uri="{FF2B5EF4-FFF2-40B4-BE49-F238E27FC236}">
                <a16:creationId xmlns:a16="http://schemas.microsoft.com/office/drawing/2014/main" id="{33955411-1150-B93D-B63A-137F753F1C9A}"/>
              </a:ext>
            </a:extLst>
          </p:cNvPr>
          <p:cNvPicPr/>
          <p:nvPr/>
        </p:nvPicPr>
        <p:blipFill>
          <a:blip r:embed="rId4"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2345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ABD0-7093-47CF-9ACF-533EC5AA6A53}"/>
              </a:ext>
            </a:extLst>
          </p:cNvPr>
          <p:cNvSpPr>
            <a:spLocks noGrp="1"/>
          </p:cNvSpPr>
          <p:nvPr>
            <p:ph type="title"/>
          </p:nvPr>
        </p:nvSpPr>
        <p:spPr>
          <a:xfrm>
            <a:off x="1484309" y="-4666"/>
            <a:ext cx="10018713" cy="741784"/>
          </a:xfrm>
        </p:spPr>
        <p:txBody>
          <a:bodyPr/>
          <a:lstStyle/>
          <a:p>
            <a:r>
              <a:rPr lang="en-IN"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0172C28-2B25-62B7-E030-05F8A8E76F34}"/>
              </a:ext>
            </a:extLst>
          </p:cNvPr>
          <p:cNvSpPr>
            <a:spLocks noGrp="1"/>
          </p:cNvSpPr>
          <p:nvPr>
            <p:ph idx="1"/>
          </p:nvPr>
        </p:nvSpPr>
        <p:spPr>
          <a:xfrm>
            <a:off x="1185731" y="737118"/>
            <a:ext cx="10018713" cy="5589037"/>
          </a:xfrm>
        </p:spPr>
        <p:txBody>
          <a:bodyPr>
            <a:normAutofit/>
          </a:bodyPr>
          <a:lstStyle/>
          <a:p>
            <a:pPr algn="just"/>
            <a:r>
              <a:rPr lang="en-US" sz="3200" dirty="0">
                <a:latin typeface="Times New Roman" panose="02020603050405020304" pitchFamily="18" charset="0"/>
                <a:cs typeface="Times New Roman" panose="02020603050405020304" pitchFamily="18" charset="0"/>
              </a:rPr>
              <a:t>Advances in information technology, the wide availability of the Internet, and common usage of mobile devices have changed the lifestyle of human beings.</a:t>
            </a:r>
          </a:p>
          <a:p>
            <a:pPr algn="just"/>
            <a:r>
              <a:rPr lang="en-US" sz="3200" dirty="0">
                <a:latin typeface="Times New Roman" panose="02020603050405020304" pitchFamily="18" charset="0"/>
                <a:cs typeface="Times New Roman" panose="02020603050405020304" pitchFamily="18" charset="0"/>
              </a:rPr>
              <a:t>Here there are some </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illegal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actives are done in world like  certificate forge or creating fake document so we chose this project.</a:t>
            </a:r>
          </a:p>
          <a:p>
            <a:pPr algn="just"/>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certificate validation the user can check the certificate is original or not.</a:t>
            </a:r>
          </a:p>
          <a:p>
            <a:pPr algn="just"/>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Here we give the two option was user to create digital signature, hash code for certificate and validation.</a:t>
            </a:r>
            <a:endParaRPr lang="en-IN" sz="3200" dirty="0">
              <a:latin typeface="Times New Roman" panose="02020603050405020304" pitchFamily="18" charset="0"/>
              <a:cs typeface="Times New Roman" panose="02020603050405020304" pitchFamily="18" charset="0"/>
            </a:endParaRPr>
          </a:p>
        </p:txBody>
      </p:sp>
      <p:pic>
        <p:nvPicPr>
          <p:cNvPr id="4" name="image1.jpeg" descr="C:\Users\KAMESH\Downloads\IMG-20210706-WA0006.jpg">
            <a:extLst>
              <a:ext uri="{FF2B5EF4-FFF2-40B4-BE49-F238E27FC236}">
                <a16:creationId xmlns:a16="http://schemas.microsoft.com/office/drawing/2014/main" id="{E6168B4E-2709-0248-935E-009628C73CC4}"/>
              </a:ext>
            </a:extLst>
          </p:cNvPr>
          <p:cNvPicPr/>
          <p:nvPr/>
        </p:nvPicPr>
        <p:blipFill>
          <a:blip r:embed="rId2"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185753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AFEB-CD72-4526-9E75-10B2E6AD71AC}"/>
              </a:ext>
            </a:extLst>
          </p:cNvPr>
          <p:cNvSpPr>
            <a:spLocks noGrp="1"/>
          </p:cNvSpPr>
          <p:nvPr>
            <p:ph type="title"/>
          </p:nvPr>
        </p:nvSpPr>
        <p:spPr>
          <a:xfrm>
            <a:off x="1568287" y="110412"/>
            <a:ext cx="10018713" cy="956388"/>
          </a:xfrm>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50C2B7D9-3F31-43FF-456A-901ED8EF16B1}"/>
              </a:ext>
            </a:extLst>
          </p:cNvPr>
          <p:cNvSpPr>
            <a:spLocks noGrp="1"/>
          </p:cNvSpPr>
          <p:nvPr>
            <p:ph idx="1"/>
          </p:nvPr>
        </p:nvSpPr>
        <p:spPr>
          <a:xfrm>
            <a:off x="1086643" y="1245284"/>
            <a:ext cx="10018713" cy="4197804"/>
          </a:xfrm>
        </p:spPr>
        <p:txBody>
          <a:bodyPr/>
          <a:lstStyle/>
          <a:p>
            <a:pPr algn="just">
              <a:lnSpc>
                <a:spcPct val="150000"/>
              </a:lnSpc>
            </a:pPr>
            <a:r>
              <a:rPr lang="en-US" sz="2800" dirty="0">
                <a:latin typeface="Times New Roman" panose="02020603050405020304" pitchFamily="18" charset="0"/>
                <a:cs typeface="Times New Roman" panose="02020603050405020304" pitchFamily="18" charset="0"/>
              </a:rPr>
              <a:t>The are there are two types in the existing system they are</a:t>
            </a:r>
          </a:p>
          <a:p>
            <a:pPr algn="just">
              <a:lnSpc>
                <a:spcPct val="150000"/>
              </a:lnSpc>
            </a:pPr>
            <a:r>
              <a:rPr lang="en-US" sz="2800" dirty="0">
                <a:latin typeface="Times New Roman" panose="02020603050405020304" pitchFamily="18" charset="0"/>
                <a:cs typeface="Times New Roman" panose="02020603050405020304" pitchFamily="18" charset="0"/>
              </a:rPr>
              <a:t>Offline and online certificate validation.</a:t>
            </a:r>
          </a:p>
          <a:p>
            <a:pPr algn="just">
              <a:lnSpc>
                <a:spcPct val="150000"/>
              </a:lnSpc>
            </a:pPr>
            <a:r>
              <a:rPr lang="en-US" sz="2800" dirty="0">
                <a:latin typeface="Times New Roman" panose="02020603050405020304" pitchFamily="18" charset="0"/>
                <a:cs typeface="Times New Roman" panose="02020603050405020304" pitchFamily="18" charset="0"/>
              </a:rPr>
              <a:t>In offline the certificate was validate the humans . We need give the certificate to another person they will validate our certificate</a:t>
            </a:r>
            <a:r>
              <a:rPr lang="en-US" sz="2800" dirty="0"/>
              <a:t>.</a:t>
            </a:r>
          </a:p>
          <a:p>
            <a:endParaRPr lang="en-IN" dirty="0"/>
          </a:p>
        </p:txBody>
      </p:sp>
      <p:pic>
        <p:nvPicPr>
          <p:cNvPr id="5" name="image1.jpeg" descr="C:\Users\KAMESH\Downloads\IMG-20210706-WA0006.jpg">
            <a:extLst>
              <a:ext uri="{FF2B5EF4-FFF2-40B4-BE49-F238E27FC236}">
                <a16:creationId xmlns:a16="http://schemas.microsoft.com/office/drawing/2014/main" id="{3E1DE9C6-BC7D-56CF-E919-D0C74E1E21A6}"/>
              </a:ext>
            </a:extLst>
          </p:cNvPr>
          <p:cNvPicPr/>
          <p:nvPr/>
        </p:nvPicPr>
        <p:blipFill>
          <a:blip r:embed="rId2"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54276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7814-9A39-8B0F-58D6-A43DA05BAB9C}"/>
              </a:ext>
            </a:extLst>
          </p:cNvPr>
          <p:cNvSpPr>
            <a:spLocks noGrp="1"/>
          </p:cNvSpPr>
          <p:nvPr>
            <p:ph type="title"/>
          </p:nvPr>
        </p:nvSpPr>
        <p:spPr>
          <a:xfrm>
            <a:off x="1484310" y="0"/>
            <a:ext cx="10018713" cy="1066800"/>
          </a:xfrm>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289FFCA8-D337-F535-2A68-AEEB7701FAC2}"/>
              </a:ext>
            </a:extLst>
          </p:cNvPr>
          <p:cNvSpPr>
            <a:spLocks noGrp="1"/>
          </p:cNvSpPr>
          <p:nvPr>
            <p:ph idx="1"/>
          </p:nvPr>
        </p:nvSpPr>
        <p:spPr>
          <a:xfrm>
            <a:off x="1016692" y="195044"/>
            <a:ext cx="10953947" cy="6115050"/>
          </a:xfrm>
        </p:spPr>
        <p:txBody>
          <a:bodyPr>
            <a:normAutofit/>
          </a:bodyPr>
          <a:lstStyle/>
          <a:p>
            <a:pPr marL="0" indent="0" algn="just">
              <a:lnSpc>
                <a:spcPct val="150000"/>
              </a:lnSpc>
              <a:buNone/>
            </a:pPr>
            <a:r>
              <a:rPr lang="en-US" dirty="0">
                <a:effectLst/>
                <a:latin typeface="Times New Roman" panose="02020603050405020304" pitchFamily="18" charset="0"/>
                <a:ea typeface="Times New Roman" panose="02020603050405020304" pitchFamily="18" charset="0"/>
              </a:rPr>
              <a:t>1</a:t>
            </a:r>
            <a:r>
              <a:rPr lang="en-US" b="1" dirty="0">
                <a:effectLst/>
                <a:latin typeface="Times New Roman" panose="02020603050405020304" pitchFamily="18" charset="0"/>
                <a:ea typeface="Times New Roman" panose="02020603050405020304" pitchFamily="18" charset="0"/>
              </a:rPr>
              <a:t>.Document verification:</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In this application you can upload the certificate and verification</a:t>
            </a:r>
            <a:endParaRPr lang="en-IN" sz="32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2.</a:t>
            </a:r>
            <a:r>
              <a:rPr lang="en-IN" b="1" u="sng" dirty="0">
                <a:latin typeface="Times New Roman" panose="02020603050405020304" pitchFamily="18" charset="0"/>
                <a:cs typeface="Times New Roman" panose="02020603050405020304" pitchFamily="18" charset="0"/>
              </a:rPr>
              <a:t>certificate validation:-</a:t>
            </a:r>
          </a:p>
          <a:p>
            <a:r>
              <a:rPr lang="en-US" b="0" i="0" dirty="0">
                <a:effectLst/>
                <a:latin typeface="Times New Roman" panose="02020603050405020304" pitchFamily="18" charset="0"/>
                <a:cs typeface="Times New Roman" panose="02020603050405020304" pitchFamily="18" charset="0"/>
              </a:rPr>
              <a:t>This Application is used to verify the correctness of the Certificate produced by Candidate. This application is useful at the time of Interview in Government Department</a:t>
            </a:r>
            <a:endParaRPr lang="en-IN"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F9C9442-9973-BA6D-DFAA-AB7A83675729}"/>
              </a:ext>
            </a:extLst>
          </p:cNvPr>
          <p:cNvPicPr>
            <a:picLocks noChangeAspect="1"/>
          </p:cNvPicPr>
          <p:nvPr/>
        </p:nvPicPr>
        <p:blipFill>
          <a:blip r:embed="rId2"/>
          <a:stretch>
            <a:fillRect/>
          </a:stretch>
        </p:blipFill>
        <p:spPr>
          <a:xfrm>
            <a:off x="4187593" y="5474743"/>
            <a:ext cx="4612143" cy="777307"/>
          </a:xfrm>
          <a:prstGeom prst="rect">
            <a:avLst/>
          </a:prstGeom>
        </p:spPr>
      </p:pic>
      <p:pic>
        <p:nvPicPr>
          <p:cNvPr id="4" name="image1.jpeg" descr="C:\Users\KAMESH\Downloads\IMG-20210706-WA0006.jpg">
            <a:extLst>
              <a:ext uri="{FF2B5EF4-FFF2-40B4-BE49-F238E27FC236}">
                <a16:creationId xmlns:a16="http://schemas.microsoft.com/office/drawing/2014/main" id="{4AAAA18D-0BB1-1B8F-269F-6FF34C25C982}"/>
              </a:ext>
            </a:extLst>
          </p:cNvPr>
          <p:cNvPicPr/>
          <p:nvPr/>
        </p:nvPicPr>
        <p:blipFill>
          <a:blip r:embed="rId3" cstate="print">
            <a:lum contrast="40000"/>
          </a:blip>
          <a:srcRect l="6058" t="5975" r="8030" b="6878"/>
          <a:stretch>
            <a:fillRect/>
          </a:stretch>
        </p:blipFill>
        <p:spPr>
          <a:xfrm>
            <a:off x="11004605" y="5621573"/>
            <a:ext cx="1041481" cy="941137"/>
          </a:xfrm>
          <a:prstGeom prst="rect">
            <a:avLst/>
          </a:prstGeom>
          <a:ln>
            <a:solidFill>
              <a:schemeClr val="bg1"/>
            </a:solidFill>
          </a:ln>
        </p:spPr>
      </p:pic>
      <p:pic>
        <p:nvPicPr>
          <p:cNvPr id="6" name="Picture 5">
            <a:extLst>
              <a:ext uri="{FF2B5EF4-FFF2-40B4-BE49-F238E27FC236}">
                <a16:creationId xmlns:a16="http://schemas.microsoft.com/office/drawing/2014/main" id="{BBBBA572-EEE7-E469-0726-454874C89B81}"/>
              </a:ext>
            </a:extLst>
          </p:cNvPr>
          <p:cNvPicPr>
            <a:picLocks noChangeAspect="1"/>
          </p:cNvPicPr>
          <p:nvPr/>
        </p:nvPicPr>
        <p:blipFill>
          <a:blip r:embed="rId4"/>
          <a:stretch>
            <a:fillRect/>
          </a:stretch>
        </p:blipFill>
        <p:spPr>
          <a:xfrm>
            <a:off x="4990865" y="2729143"/>
            <a:ext cx="3611959" cy="777306"/>
          </a:xfrm>
          <a:prstGeom prst="rect">
            <a:avLst/>
          </a:prstGeom>
        </p:spPr>
      </p:pic>
    </p:spTree>
    <p:extLst>
      <p:ext uri="{BB962C8B-B14F-4D97-AF65-F5344CB8AC3E}">
        <p14:creationId xmlns:p14="http://schemas.microsoft.com/office/powerpoint/2010/main" val="92424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7AA8-B742-F468-26CE-277FBE865E42}"/>
              </a:ext>
            </a:extLst>
          </p:cNvPr>
          <p:cNvSpPr>
            <a:spLocks noGrp="1"/>
          </p:cNvSpPr>
          <p:nvPr>
            <p:ph type="title"/>
          </p:nvPr>
        </p:nvSpPr>
        <p:spPr>
          <a:xfrm>
            <a:off x="998534" y="104775"/>
            <a:ext cx="10018713" cy="1114425"/>
          </a:xfrm>
        </p:spPr>
        <p:txBody>
          <a:bodyPr/>
          <a:lstStyle/>
          <a:p>
            <a:r>
              <a:rPr lang="en-US" dirty="0">
                <a:highlight>
                  <a:srgbClr val="FFFF00"/>
                </a:highlight>
              </a:rPr>
              <a:t>limitations</a:t>
            </a:r>
            <a:endParaRPr lang="en-IN" dirty="0">
              <a:highlight>
                <a:srgbClr val="FFFF00"/>
              </a:highlight>
            </a:endParaRPr>
          </a:p>
        </p:txBody>
      </p:sp>
      <p:sp>
        <p:nvSpPr>
          <p:cNvPr id="3" name="Content Placeholder 2">
            <a:extLst>
              <a:ext uri="{FF2B5EF4-FFF2-40B4-BE49-F238E27FC236}">
                <a16:creationId xmlns:a16="http://schemas.microsoft.com/office/drawing/2014/main" id="{DBCB2AA6-E730-A993-E6F4-3643E92CDEDA}"/>
              </a:ext>
            </a:extLst>
          </p:cNvPr>
          <p:cNvSpPr>
            <a:spLocks noGrp="1"/>
          </p:cNvSpPr>
          <p:nvPr>
            <p:ph idx="1"/>
          </p:nvPr>
        </p:nvSpPr>
        <p:spPr>
          <a:xfrm>
            <a:off x="899268" y="1808002"/>
            <a:ext cx="10393463" cy="4940399"/>
          </a:xfrm>
        </p:spPr>
        <p:txBody>
          <a:bodyPr>
            <a:normAutofit fontScale="70000" lnSpcReduction="20000"/>
          </a:bodyPr>
          <a:lstStyle/>
          <a:p>
            <a:pPr algn="just">
              <a:lnSpc>
                <a:spcPct val="160000"/>
              </a:lnSpc>
            </a:pPr>
            <a:r>
              <a:rPr lang="en-US" sz="3400" dirty="0">
                <a:latin typeface="Times New Roman" panose="02020603050405020304" pitchFamily="18" charset="0"/>
                <a:cs typeface="Times New Roman" panose="02020603050405020304" pitchFamily="18" charset="0"/>
              </a:rPr>
              <a:t>Here there are two ways in certificate verification one is offline and another is online .</a:t>
            </a:r>
          </a:p>
          <a:p>
            <a:pPr algn="just">
              <a:lnSpc>
                <a:spcPct val="160000"/>
              </a:lnSpc>
            </a:pPr>
            <a:r>
              <a:rPr lang="en-US" sz="3400" dirty="0">
                <a:latin typeface="Times New Roman" panose="02020603050405020304" pitchFamily="18" charset="0"/>
                <a:cs typeface="Times New Roman" panose="02020603050405020304" pitchFamily="18" charset="0"/>
              </a:rPr>
              <a:t>In offline it may take more time to verify</a:t>
            </a:r>
          </a:p>
          <a:p>
            <a:pPr algn="just">
              <a:lnSpc>
                <a:spcPct val="160000"/>
              </a:lnSpc>
            </a:pPr>
            <a:r>
              <a:rPr lang="en-US" sz="3400" dirty="0">
                <a:latin typeface="Times New Roman" panose="02020603050405020304" pitchFamily="18" charset="0"/>
                <a:cs typeface="Times New Roman" panose="02020603050405020304" pitchFamily="18" charset="0"/>
              </a:rPr>
              <a:t>In online some application are used to verify only particular  applications.</a:t>
            </a:r>
          </a:p>
          <a:p>
            <a:pPr algn="just">
              <a:lnSpc>
                <a:spcPct val="160000"/>
              </a:lnSpc>
            </a:pPr>
            <a:r>
              <a:rPr lang="en-US" sz="3400" dirty="0">
                <a:latin typeface="Times New Roman" panose="02020603050405020304" pitchFamily="18" charset="0"/>
                <a:cs typeface="Times New Roman" panose="02020603050405020304" pitchFamily="18" charset="0"/>
              </a:rPr>
              <a:t>The user interface is not so good and to understand it may take more time</a:t>
            </a:r>
          </a:p>
          <a:p>
            <a:pPr marL="342900" lvl="0" indent="-342900" algn="just">
              <a:lnSpc>
                <a:spcPct val="160000"/>
              </a:lnSpc>
              <a:spcAft>
                <a:spcPts val="800"/>
              </a:spcAft>
              <a:buFont typeface="Arial" panose="020B0604020202020204" pitchFamily="34" charset="0"/>
              <a:buChar char="•"/>
              <a:tabLst>
                <a:tab pos="457200" algn="l"/>
              </a:tabLst>
            </a:pPr>
            <a:r>
              <a:rPr lang="en-IN" sz="3400" dirty="0">
                <a:effectLst/>
                <a:latin typeface="Times New Roman" panose="02020603050405020304" pitchFamily="18" charset="0"/>
                <a:ea typeface="Calibri" panose="020F0502020204030204" pitchFamily="34" charset="0"/>
                <a:cs typeface="Times New Roman" panose="02020603050405020304" pitchFamily="18" charset="0"/>
              </a:rPr>
              <a:t>Here some application are used block chain based certificate validation it</a:t>
            </a:r>
            <a:r>
              <a:rPr lang="en-IN" sz="3400" dirty="0">
                <a:effectLst/>
                <a:latin typeface="Times New Roman" panose="02020603050405020304" pitchFamily="18" charset="0"/>
                <a:ea typeface="Calibri" panose="020F0502020204030204" pitchFamily="34" charset="0"/>
              </a:rPr>
              <a:t> will have some limitation when we compare sha certificate validation the complexity is high and data was store in decentralization</a:t>
            </a:r>
            <a:endParaRPr lang="en-US" sz="3400" dirty="0">
              <a:latin typeface="Times New Roman" panose="02020603050405020304" pitchFamily="18" charset="0"/>
              <a:cs typeface="Times New Roman" panose="02020603050405020304" pitchFamily="18" charset="0"/>
            </a:endParaRPr>
          </a:p>
          <a:p>
            <a:pPr>
              <a:lnSpc>
                <a:spcPct val="160000"/>
              </a:lnSpc>
            </a:pPr>
            <a:endParaRPr lang="en-US" sz="2600" dirty="0">
              <a:latin typeface="Times New Roman" panose="02020603050405020304" pitchFamily="18" charset="0"/>
              <a:cs typeface="Times New Roman" panose="02020603050405020304" pitchFamily="18" charset="0"/>
            </a:endParaRPr>
          </a:p>
          <a:p>
            <a:pPr>
              <a:lnSpc>
                <a:spcPct val="160000"/>
              </a:lnSpc>
            </a:pPr>
            <a:endParaRPr lang="en-US" sz="2800" dirty="0">
              <a:latin typeface="Times New Roman" panose="02020603050405020304" pitchFamily="18" charset="0"/>
              <a:cs typeface="Times New Roman" panose="02020603050405020304" pitchFamily="18" charset="0"/>
            </a:endParaRPr>
          </a:p>
          <a:p>
            <a:pPr>
              <a:lnSpc>
                <a:spcPct val="160000"/>
              </a:lnSpc>
            </a:pPr>
            <a:endParaRPr lang="en-IN" dirty="0"/>
          </a:p>
        </p:txBody>
      </p:sp>
      <p:pic>
        <p:nvPicPr>
          <p:cNvPr id="6" name="image1.jpeg" descr="C:\Users\KAMESH\Downloads\IMG-20210706-WA0006.jpg">
            <a:extLst>
              <a:ext uri="{FF2B5EF4-FFF2-40B4-BE49-F238E27FC236}">
                <a16:creationId xmlns:a16="http://schemas.microsoft.com/office/drawing/2014/main" id="{D0FA6AD7-4922-ECA2-5A1E-8D18CE323A42}"/>
              </a:ext>
            </a:extLst>
          </p:cNvPr>
          <p:cNvPicPr/>
          <p:nvPr/>
        </p:nvPicPr>
        <p:blipFill>
          <a:blip r:embed="rId2" cstate="print">
            <a:lum contrast="40000"/>
          </a:blip>
          <a:srcRect l="6058" t="5975" r="8030" b="6878"/>
          <a:stretch>
            <a:fillRect/>
          </a:stretch>
        </p:blipFill>
        <p:spPr>
          <a:xfrm>
            <a:off x="11004605" y="5641451"/>
            <a:ext cx="1041481" cy="941137"/>
          </a:xfrm>
          <a:prstGeom prst="rect">
            <a:avLst/>
          </a:prstGeom>
          <a:ln>
            <a:solidFill>
              <a:schemeClr val="bg1"/>
            </a:solidFill>
          </a:ln>
        </p:spPr>
      </p:pic>
    </p:spTree>
    <p:extLst>
      <p:ext uri="{BB962C8B-B14F-4D97-AF65-F5344CB8AC3E}">
        <p14:creationId xmlns:p14="http://schemas.microsoft.com/office/powerpoint/2010/main" val="7113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DFF7-CE6B-62C2-B8AD-3E5BAE2C08E7}"/>
              </a:ext>
            </a:extLst>
          </p:cNvPr>
          <p:cNvSpPr>
            <a:spLocks noGrp="1"/>
          </p:cNvSpPr>
          <p:nvPr>
            <p:ph type="title"/>
          </p:nvPr>
        </p:nvSpPr>
        <p:spPr>
          <a:xfrm>
            <a:off x="1484309" y="-2"/>
            <a:ext cx="10018713" cy="1187779"/>
          </a:xfrm>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86AFC3-E93A-4B45-71E5-DDE554CFD9B8}"/>
              </a:ext>
            </a:extLst>
          </p:cNvPr>
          <p:cNvSpPr>
            <a:spLocks noGrp="1"/>
          </p:cNvSpPr>
          <p:nvPr>
            <p:ph idx="1"/>
          </p:nvPr>
        </p:nvSpPr>
        <p:spPr>
          <a:xfrm>
            <a:off x="943938" y="1055803"/>
            <a:ext cx="10707690" cy="5156462"/>
          </a:xfrm>
        </p:spPr>
        <p:txBody>
          <a:bodyPr>
            <a:normAutofit/>
          </a:bodyPr>
          <a:lstStyle/>
          <a:p>
            <a:pPr algn="just">
              <a:lnSpc>
                <a:spcPct val="150000"/>
              </a:lnSpc>
            </a:pPr>
            <a:r>
              <a:rPr lang="en-US" sz="2800" dirty="0">
                <a:latin typeface="Times New Roman" panose="02020603050405020304" pitchFamily="18" charset="0"/>
                <a:cs typeface="Times New Roman" panose="02020603050405020304" pitchFamily="18" charset="0"/>
              </a:rPr>
              <a:t>In this certificate validation with sha  there some difference between existing system and proposed system.</a:t>
            </a:r>
          </a:p>
          <a:p>
            <a:pPr algn="just">
              <a:lnSpc>
                <a:spcPct val="150000"/>
              </a:lnSpc>
            </a:pPr>
            <a:r>
              <a:rPr lang="en-IN" sz="2800" dirty="0">
                <a:latin typeface="Times New Roman" panose="02020603050405020304" pitchFamily="18" charset="0"/>
                <a:cs typeface="Times New Roman" panose="02020603050405020304" pitchFamily="18" charset="0"/>
              </a:rPr>
              <a:t>The user can verify certificate it is original or not.</a:t>
            </a:r>
          </a:p>
          <a:p>
            <a:pPr algn="just">
              <a:lnSpc>
                <a:spcPct val="150000"/>
              </a:lnSpc>
            </a:pPr>
            <a:r>
              <a:rPr lang="en-IN" sz="2800" dirty="0">
                <a:latin typeface="Times New Roman" panose="02020603050405020304" pitchFamily="18" charset="0"/>
                <a:cs typeface="Times New Roman" panose="02020603050405020304" pitchFamily="18" charset="0"/>
              </a:rPr>
              <a:t>Here the are organization can only create the digital signature for certificate</a:t>
            </a:r>
          </a:p>
          <a:p>
            <a:pPr algn="just">
              <a:lnSpc>
                <a:spcPct val="150000"/>
              </a:lnSpc>
            </a:pPr>
            <a:r>
              <a:rPr lang="en-IN" sz="2800" dirty="0">
                <a:latin typeface="Times New Roman" panose="02020603050405020304" pitchFamily="18" charset="0"/>
                <a:cs typeface="Times New Roman" panose="02020603050405020304" pitchFamily="18" charset="0"/>
              </a:rPr>
              <a:t>The data was stored in the centralization way</a:t>
            </a:r>
          </a:p>
          <a:p>
            <a:pPr marL="0" indent="0" algn="just">
              <a:buNone/>
            </a:pPr>
            <a:endParaRPr lang="en-IN" dirty="0"/>
          </a:p>
        </p:txBody>
      </p:sp>
      <p:pic>
        <p:nvPicPr>
          <p:cNvPr id="4" name="image1.jpeg" descr="C:\Users\KAMESH\Downloads\IMG-20210706-WA0006.jpg">
            <a:extLst>
              <a:ext uri="{FF2B5EF4-FFF2-40B4-BE49-F238E27FC236}">
                <a16:creationId xmlns:a16="http://schemas.microsoft.com/office/drawing/2014/main" id="{C6915D5B-E619-95BF-C78B-579DCEAF3DD3}"/>
              </a:ext>
            </a:extLst>
          </p:cNvPr>
          <p:cNvPicPr/>
          <p:nvPr/>
        </p:nvPicPr>
        <p:blipFill>
          <a:blip r:embed="rId2" cstate="print">
            <a:lum contrast="40000"/>
          </a:blip>
          <a:srcRect l="6058" t="5975" r="8030" b="6878"/>
          <a:stretch>
            <a:fillRect/>
          </a:stretch>
        </p:blipFill>
        <p:spPr>
          <a:xfrm>
            <a:off x="11004605" y="5631512"/>
            <a:ext cx="1041481" cy="941137"/>
          </a:xfrm>
          <a:prstGeom prst="rect">
            <a:avLst/>
          </a:prstGeom>
          <a:ln>
            <a:solidFill>
              <a:schemeClr val="bg1"/>
            </a:solidFill>
          </a:ln>
        </p:spPr>
      </p:pic>
    </p:spTree>
    <p:extLst>
      <p:ext uri="{BB962C8B-B14F-4D97-AF65-F5344CB8AC3E}">
        <p14:creationId xmlns:p14="http://schemas.microsoft.com/office/powerpoint/2010/main" val="219749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0E8-6C88-2FA6-F906-3503793FFD56}"/>
              </a:ext>
            </a:extLst>
          </p:cNvPr>
          <p:cNvSpPr>
            <a:spLocks noGrp="1"/>
          </p:cNvSpPr>
          <p:nvPr>
            <p:ph type="title"/>
          </p:nvPr>
        </p:nvSpPr>
        <p:spPr>
          <a:xfrm>
            <a:off x="960436" y="152400"/>
            <a:ext cx="10018713" cy="914400"/>
          </a:xfrm>
        </p:spPr>
        <p:txBody>
          <a:bodyPr/>
          <a:lstStyle/>
          <a:p>
            <a:r>
              <a:rPr lang="en-US" b="1" dirty="0">
                <a:highlight>
                  <a:srgbClr val="FFFF00"/>
                </a:highlight>
                <a:latin typeface="Times New Roman" panose="02020603050405020304" pitchFamily="18" charset="0"/>
                <a:cs typeface="Times New Roman" panose="02020603050405020304" pitchFamily="18" charset="0"/>
              </a:rPr>
              <a:t>Expected output</a:t>
            </a:r>
            <a:endParaRPr lang="en-IN" b="1" dirty="0">
              <a:highlight>
                <a:srgbClr val="FFFF00"/>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08A99B-F46A-6717-9F9D-9985CF5974A9}"/>
              </a:ext>
            </a:extLst>
          </p:cNvPr>
          <p:cNvSpPr>
            <a:spLocks noGrp="1"/>
          </p:cNvSpPr>
          <p:nvPr>
            <p:ph idx="1"/>
          </p:nvPr>
        </p:nvSpPr>
        <p:spPr>
          <a:xfrm>
            <a:off x="1086643" y="1601368"/>
            <a:ext cx="10018713" cy="4724400"/>
          </a:xfrm>
        </p:spPr>
        <p:txBody>
          <a:bodyPr/>
          <a:lstStyle/>
          <a:p>
            <a:pPr marL="0" indent="0" algn="just">
              <a:lnSpc>
                <a:spcPct val="150000"/>
              </a:lnSpc>
              <a:buNone/>
            </a:pPr>
            <a:r>
              <a:rPr lang="en-IN" sz="2800" dirty="0">
                <a:latin typeface="Times New Roman" panose="02020603050405020304" pitchFamily="18" charset="0"/>
                <a:cs typeface="Times New Roman" panose="02020603050405020304" pitchFamily="18" charset="0"/>
              </a:rPr>
              <a:t>The user can create the digital signature for that certificate and he can easy validate </a:t>
            </a:r>
          </a:p>
          <a:p>
            <a:pPr algn="just">
              <a:lnSpc>
                <a:spcPct val="150000"/>
              </a:lnSpc>
            </a:pPr>
            <a:r>
              <a:rPr lang="en-US" sz="2800" dirty="0">
                <a:latin typeface="Times New Roman" panose="02020603050405020304" pitchFamily="18" charset="0"/>
                <a:cs typeface="Times New Roman" panose="02020603050405020304" pitchFamily="18" charset="0"/>
              </a:rPr>
              <a:t>Here the user interface is simple the user can easy to understand</a:t>
            </a:r>
          </a:p>
          <a:p>
            <a:pPr algn="just">
              <a:lnSpc>
                <a:spcPct val="150000"/>
              </a:lnSpc>
            </a:pPr>
            <a:r>
              <a:rPr lang="en-US" sz="2800" dirty="0">
                <a:latin typeface="Times New Roman" panose="02020603050405020304" pitchFamily="18" charset="0"/>
                <a:cs typeface="Times New Roman" panose="02020603050405020304" pitchFamily="18" charset="0"/>
              </a:rPr>
              <a:t>separate view for institute and student.</a:t>
            </a:r>
          </a:p>
          <a:p>
            <a:pPr algn="just">
              <a:lnSpc>
                <a:spcPct val="150000"/>
              </a:lnSpc>
            </a:pPr>
            <a:r>
              <a:rPr lang="en-US" sz="2800" dirty="0">
                <a:latin typeface="Times New Roman" panose="02020603050405020304" pitchFamily="18" charset="0"/>
                <a:cs typeface="Times New Roman" panose="02020603050405020304" pitchFamily="18" charset="0"/>
              </a:rPr>
              <a:t>The organization easily verify the certificate and can cerate the digital signature.</a:t>
            </a:r>
          </a:p>
          <a:p>
            <a:pPr algn="just">
              <a:lnSpc>
                <a:spcPct val="150000"/>
              </a:lnSpc>
            </a:pPr>
            <a:endParaRPr lang="en-US" sz="2800" dirty="0">
              <a:latin typeface="Times New Roman" panose="02020603050405020304" pitchFamily="18" charset="0"/>
              <a:cs typeface="Times New Roman" panose="02020603050405020304" pitchFamily="18" charset="0"/>
            </a:endParaRPr>
          </a:p>
          <a:p>
            <a:endParaRPr lang="en-IN" dirty="0"/>
          </a:p>
        </p:txBody>
      </p:sp>
      <p:pic>
        <p:nvPicPr>
          <p:cNvPr id="4" name="image1.jpeg" descr="C:\Users\KAMESH\Downloads\IMG-20210706-WA0006.jpg">
            <a:extLst>
              <a:ext uri="{FF2B5EF4-FFF2-40B4-BE49-F238E27FC236}">
                <a16:creationId xmlns:a16="http://schemas.microsoft.com/office/drawing/2014/main" id="{D48D5449-1717-1D98-5F8C-C282E6D72ADE}"/>
              </a:ext>
            </a:extLst>
          </p:cNvPr>
          <p:cNvPicPr/>
          <p:nvPr/>
        </p:nvPicPr>
        <p:blipFill>
          <a:blip r:embed="rId2"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357973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CFC9-DA27-1CF2-D849-6FF08466E094}"/>
              </a:ext>
            </a:extLst>
          </p:cNvPr>
          <p:cNvSpPr>
            <a:spLocks noGrp="1"/>
          </p:cNvSpPr>
          <p:nvPr>
            <p:ph type="title"/>
          </p:nvPr>
        </p:nvSpPr>
        <p:spPr>
          <a:xfrm>
            <a:off x="894150" y="0"/>
            <a:ext cx="10018713" cy="1038225"/>
          </a:xfrm>
        </p:spPr>
        <p:txBody>
          <a:bodyPr/>
          <a:lstStyle/>
          <a:p>
            <a:r>
              <a:rPr lang="en-AU" dirty="0">
                <a:solidFill>
                  <a:srgbClr val="FF0000"/>
                </a:solidFill>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3B65FB8C-27E8-1E8E-7692-67A30AE380DB}"/>
              </a:ext>
            </a:extLst>
          </p:cNvPr>
          <p:cNvSpPr>
            <a:spLocks noGrp="1"/>
          </p:cNvSpPr>
          <p:nvPr>
            <p:ph idx="1"/>
          </p:nvPr>
        </p:nvSpPr>
        <p:spPr>
          <a:xfrm>
            <a:off x="1681938" y="2638426"/>
            <a:ext cx="9697650" cy="3162300"/>
          </a:xfrm>
        </p:spPr>
        <p:txBody>
          <a:bodyPr>
            <a:normAutofit lnSpcReduction="10000"/>
          </a:bodyPr>
          <a:lstStyle/>
          <a:p>
            <a:pPr algn="just">
              <a:lnSpc>
                <a:spcPct val="150000"/>
              </a:lnSpc>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Save Certificate with Digital Signature</a:t>
            </a:r>
          </a:p>
          <a:p>
            <a:pPr algn="just">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Verify Certificate</a:t>
            </a:r>
          </a:p>
          <a:p>
            <a:pPr algn="just">
              <a:lnSpc>
                <a:spcPct val="150000"/>
              </a:lnSpc>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User interface module</a:t>
            </a:r>
          </a:p>
          <a:p>
            <a:pPr algn="just">
              <a:lnSpc>
                <a:spcPct val="150000"/>
              </a:lnSpc>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Database module</a:t>
            </a:r>
          </a:p>
          <a:p>
            <a:pPr marL="0" indent="0" algn="just">
              <a:lnSpc>
                <a:spcPct val="150000"/>
              </a:lnSpc>
              <a:buNone/>
            </a:pPr>
            <a:endParaRPr lang="en-US" sz="2800" b="1" dirty="0">
              <a:latin typeface="Times New Roman" panose="02020603050405020304" pitchFamily="18" charset="0"/>
              <a:cs typeface="Times New Roman" panose="02020603050405020304" pitchFamily="18" charset="0"/>
            </a:endParaRPr>
          </a:p>
          <a:p>
            <a:pPr marL="0" indent="0">
              <a:buNone/>
            </a:pPr>
            <a:endParaRPr lang="en-US" sz="3100" b="1" u="sng" dirty="0">
              <a:latin typeface="Times New Roman" panose="02020603050405020304" pitchFamily="18" charset="0"/>
              <a:cs typeface="Times New Roman" panose="02020603050405020304" pitchFamily="18" charset="0"/>
            </a:endParaRPr>
          </a:p>
          <a:p>
            <a:pPr marL="0" lvl="0" indent="0">
              <a:buNone/>
            </a:pPr>
            <a:endParaRPr lang="en-US" sz="3100" b="1" u="sng" dirty="0">
              <a:latin typeface="Times New Roman" panose="02020603050405020304" pitchFamily="18" charset="0"/>
              <a:cs typeface="Times New Roman" panose="02020603050405020304" pitchFamily="18" charset="0"/>
            </a:endParaRPr>
          </a:p>
          <a:p>
            <a:endParaRPr lang="en-IN" dirty="0"/>
          </a:p>
        </p:txBody>
      </p:sp>
      <p:pic>
        <p:nvPicPr>
          <p:cNvPr id="4" name="image1.jpeg" descr="C:\Users\KAMESH\Downloads\IMG-20210706-WA0006.jpg">
            <a:extLst>
              <a:ext uri="{FF2B5EF4-FFF2-40B4-BE49-F238E27FC236}">
                <a16:creationId xmlns:a16="http://schemas.microsoft.com/office/drawing/2014/main" id="{EFEA879D-9C5E-E0DA-22B0-F09D8E115CC9}"/>
              </a:ext>
            </a:extLst>
          </p:cNvPr>
          <p:cNvPicPr/>
          <p:nvPr/>
        </p:nvPicPr>
        <p:blipFill>
          <a:blip r:embed="rId2" cstate="print">
            <a:lum contrast="40000"/>
          </a:blip>
          <a:srcRect l="6058" t="5975" r="8030" b="6878"/>
          <a:stretch>
            <a:fillRect/>
          </a:stretch>
        </p:blipFill>
        <p:spPr>
          <a:xfrm>
            <a:off x="11004605" y="5621573"/>
            <a:ext cx="1041481" cy="941137"/>
          </a:xfrm>
          <a:prstGeom prst="rect">
            <a:avLst/>
          </a:prstGeom>
          <a:ln>
            <a:solidFill>
              <a:schemeClr val="bg1"/>
            </a:solidFill>
          </a:ln>
        </p:spPr>
      </p:pic>
    </p:spTree>
    <p:extLst>
      <p:ext uri="{BB962C8B-B14F-4D97-AF65-F5344CB8AC3E}">
        <p14:creationId xmlns:p14="http://schemas.microsoft.com/office/powerpoint/2010/main" val="888804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1212</TotalTime>
  <Words>1073</Words>
  <Application>Microsoft Office PowerPoint</Application>
  <PresentationFormat>Widescreen</PresentationFormat>
  <Paragraphs>106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Corbel</vt:lpstr>
      <vt:lpstr>Courier New</vt:lpstr>
      <vt:lpstr>Symbol</vt:lpstr>
      <vt:lpstr>Times New Roman</vt:lpstr>
      <vt:lpstr>Parallax</vt:lpstr>
      <vt:lpstr>CERTIFICATE VALIDATION WITH SHA </vt:lpstr>
      <vt:lpstr>ABSTRACT</vt:lpstr>
      <vt:lpstr>INTRODUCTION</vt:lpstr>
      <vt:lpstr>Existing system</vt:lpstr>
      <vt:lpstr>Existing system</vt:lpstr>
      <vt:lpstr>limitations</vt:lpstr>
      <vt:lpstr>Proposed system</vt:lpstr>
      <vt:lpstr>Expected output</vt:lpstr>
      <vt:lpstr>MODULES</vt:lpstr>
      <vt:lpstr>Software Requirements and Hardware requirements</vt:lpstr>
      <vt:lpstr>USE CASE DIAGRAM</vt:lpstr>
      <vt:lpstr>CLASS DIAGRAM</vt:lpstr>
      <vt:lpstr>SEQUENCE DIAGRAM</vt:lpstr>
      <vt:lpstr>PowerPoint Presentation</vt:lpstr>
      <vt:lpstr>OUTPUT</vt:lpstr>
      <vt:lpstr>PowerPoint Presentation</vt:lpstr>
      <vt:lpstr>OUTPUT SCREENS FOR ORGANIZATION</vt:lpstr>
      <vt:lpstr>Creating digital signature and hash value</vt:lpstr>
      <vt:lpstr>PowerPoint Presentation</vt:lpstr>
      <vt:lpstr>PowerPoint Presentation</vt:lpstr>
      <vt:lpstr>PowerPoint Presentation</vt:lpstr>
      <vt:lpstr>In this form digital signature will save</vt:lpstr>
      <vt:lpstr> output for Students</vt:lpstr>
      <vt:lpstr>Certificate validation  </vt:lpstr>
      <vt:lpstr>PowerPoint Presentation</vt:lpstr>
      <vt:lpstr>PowerPoint Presentation</vt:lpstr>
      <vt:lpstr>conclusion</vt:lpstr>
      <vt:lpstr>Future Enhancement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CERTIFICATE VALIDATION</dc:title>
  <dc:creator>Ganesh Reddy</dc:creator>
  <cp:lastModifiedBy>Ganesh Reddy</cp:lastModifiedBy>
  <cp:revision>18</cp:revision>
  <dcterms:created xsi:type="dcterms:W3CDTF">2023-01-30T04:16:28Z</dcterms:created>
  <dcterms:modified xsi:type="dcterms:W3CDTF">2023-04-14T14:58:29Z</dcterms:modified>
</cp:coreProperties>
</file>