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329" r:id="rId2"/>
    <p:sldId id="330" r:id="rId3"/>
    <p:sldId id="331" r:id="rId4"/>
    <p:sldId id="379" r:id="rId5"/>
    <p:sldId id="364" r:id="rId6"/>
    <p:sldId id="397" r:id="rId7"/>
    <p:sldId id="398" r:id="rId8"/>
    <p:sldId id="332" r:id="rId9"/>
    <p:sldId id="386" r:id="rId10"/>
    <p:sldId id="367" r:id="rId11"/>
    <p:sldId id="381" r:id="rId12"/>
    <p:sldId id="340" r:id="rId13"/>
    <p:sldId id="341" r:id="rId14"/>
    <p:sldId id="344" r:id="rId15"/>
    <p:sldId id="269" r:id="rId16"/>
    <p:sldId id="416" r:id="rId17"/>
    <p:sldId id="417" r:id="rId18"/>
    <p:sldId id="418" r:id="rId19"/>
    <p:sldId id="419" r:id="rId20"/>
    <p:sldId id="420" r:id="rId21"/>
    <p:sldId id="343" r:id="rId22"/>
    <p:sldId id="401" r:id="rId23"/>
    <p:sldId id="402" r:id="rId24"/>
    <p:sldId id="421" r:id="rId25"/>
    <p:sldId id="39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17982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78748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1920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86637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55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669294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199515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10299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6048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9196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61506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5077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31901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914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35769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58540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05A87C-D702-403A-A729-4774D55BBBF3}" type="datetimeFigureOut">
              <a:rPr lang="en-IN" smtClean="0"/>
              <a:t>04-12-2024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851278417"/>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52733" y="2781300"/>
            <a:ext cx="7118688" cy="1235859"/>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2800" dirty="0">
                <a:solidFill>
                  <a:srgbClr val="212529"/>
                </a:solidFill>
                <a:latin typeface="Times New Roman" panose="02020603050405020304" pitchFamily="18" charset="0"/>
                <a:cs typeface="Times New Roman" panose="02020603050405020304" pitchFamily="18" charset="0"/>
              </a:rPr>
              <a:t>AI-Powered Virtual Garment Trial Room</a:t>
            </a:r>
            <a:endParaRPr lang="en-US" sz="2800" dirty="0">
              <a:solidFill>
                <a:srgbClr val="92D050"/>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043410" y="188415"/>
            <a:ext cx="3025008" cy="6632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54838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93970310"/>
              </p:ext>
            </p:extLst>
          </p:nvPr>
        </p:nvGraphicFramePr>
        <p:xfrm>
          <a:off x="731519" y="981192"/>
          <a:ext cx="11003746" cy="5190617"/>
        </p:xfrm>
        <a:graphic>
          <a:graphicData uri="http://schemas.openxmlformats.org/drawingml/2006/table">
            <a:tbl>
              <a:tblPr firstRow="1" bandRow="1">
                <a:tableStyleId>{5C22544A-7EE6-4342-B048-85BDC9FD1C3A}</a:tableStyleId>
              </a:tblPr>
              <a:tblGrid>
                <a:gridCol w="685542">
                  <a:extLst>
                    <a:ext uri="{9D8B030D-6E8A-4147-A177-3AD203B41FA5}">
                      <a16:colId xmlns:a16="http://schemas.microsoft.com/office/drawing/2014/main" val="20000"/>
                    </a:ext>
                  </a:extLst>
                </a:gridCol>
                <a:gridCol w="690880">
                  <a:extLst>
                    <a:ext uri="{9D8B030D-6E8A-4147-A177-3AD203B41FA5}">
                      <a16:colId xmlns:a16="http://schemas.microsoft.com/office/drawing/2014/main" val="20001"/>
                    </a:ext>
                  </a:extLst>
                </a:gridCol>
                <a:gridCol w="1837041">
                  <a:extLst>
                    <a:ext uri="{9D8B030D-6E8A-4147-A177-3AD203B41FA5}">
                      <a16:colId xmlns:a16="http://schemas.microsoft.com/office/drawing/2014/main" val="20002"/>
                    </a:ext>
                  </a:extLst>
                </a:gridCol>
                <a:gridCol w="3017520">
                  <a:extLst>
                    <a:ext uri="{9D8B030D-6E8A-4147-A177-3AD203B41FA5}">
                      <a16:colId xmlns:a16="http://schemas.microsoft.com/office/drawing/2014/main" val="20003"/>
                    </a:ext>
                  </a:extLst>
                </a:gridCol>
                <a:gridCol w="4772763">
                  <a:extLst>
                    <a:ext uri="{9D8B030D-6E8A-4147-A177-3AD203B41FA5}">
                      <a16:colId xmlns:a16="http://schemas.microsoft.com/office/drawing/2014/main" val="20004"/>
                    </a:ext>
                  </a:extLst>
                </a:gridCol>
              </a:tblGrid>
              <a:tr h="431383">
                <a:tc>
                  <a:txBody>
                    <a:bodyPr/>
                    <a:lstStyle/>
                    <a:p>
                      <a:pPr algn="ctr"/>
                      <a:r>
                        <a:rPr lang="en-US" sz="1600" dirty="0" smtClean="0">
                          <a:latin typeface="Times New Roman" panose="02020603050405020304" pitchFamily="18" charset="0"/>
                          <a:cs typeface="Times New Roman" panose="02020603050405020304" pitchFamily="18" charset="0"/>
                        </a:rPr>
                        <a:t>S</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baseline="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Outcomes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71154">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fi-FI" sz="1600" b="0" dirty="0" smtClean="0">
                          <a:latin typeface="Times New Roman" panose="02020603050405020304" pitchFamily="18" charset="0"/>
                          <a:cs typeface="Times New Roman" panose="02020603050405020304" pitchFamily="18" charset="0"/>
                        </a:rPr>
                        <a:t>E. Nitasha, S. Kumari, A. Kumar, R. Bhardwaj</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400" b="0" dirty="0" smtClean="0">
                          <a:latin typeface="Times New Roman" panose="02020603050405020304" pitchFamily="18" charset="0"/>
                          <a:cs typeface="Times New Roman" panose="02020603050405020304" pitchFamily="18" charset="0"/>
                        </a:rPr>
                        <a:t>Future of Fashion: AI-Powered Virtual Dressing for E-Commerce Applications</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AI-powered Virtual Dressing uses computer vision and machine learning to enhance online clothing shopping with realistic visualizations, accurate fit, and reduced returns, backed by positive consumer interest.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0">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2024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err="1" smtClean="0">
                          <a:latin typeface="Times New Roman" panose="02020603050405020304" pitchFamily="18" charset="0"/>
                          <a:cs typeface="Times New Roman" panose="02020603050405020304" pitchFamily="18" charset="0"/>
                        </a:rPr>
                        <a:t>Manjula</a:t>
                      </a:r>
                      <a:r>
                        <a:rPr lang="en-IN" sz="1600" b="0" dirty="0" smtClean="0">
                          <a:latin typeface="Times New Roman" panose="02020603050405020304" pitchFamily="18" charset="0"/>
                          <a:cs typeface="Times New Roman" panose="02020603050405020304" pitchFamily="18" charset="0"/>
                        </a:rPr>
                        <a:t> </a:t>
                      </a:r>
                      <a:r>
                        <a:rPr lang="en-IN" sz="1600" b="0" dirty="0" err="1" smtClean="0">
                          <a:latin typeface="Times New Roman" panose="02020603050405020304" pitchFamily="18" charset="0"/>
                          <a:cs typeface="Times New Roman" panose="02020603050405020304" pitchFamily="18" charset="0"/>
                        </a:rPr>
                        <a:t>Devarakonda</a:t>
                      </a:r>
                      <a:r>
                        <a:rPr lang="en-IN" sz="1600" b="0" dirty="0" smtClean="0">
                          <a:latin typeface="Times New Roman" panose="02020603050405020304" pitchFamily="18" charset="0"/>
                          <a:cs typeface="Times New Roman" panose="02020603050405020304" pitchFamily="18" charset="0"/>
                        </a:rPr>
                        <a:t> </a:t>
                      </a:r>
                      <a:r>
                        <a:rPr lang="en-IN" sz="1600" b="0" dirty="0" err="1" smtClean="0">
                          <a:latin typeface="Times New Roman" panose="02020603050405020304" pitchFamily="18" charset="0"/>
                          <a:cs typeface="Times New Roman" panose="02020603050405020304" pitchFamily="18" charset="0"/>
                        </a:rPr>
                        <a:t>Venkata</a:t>
                      </a:r>
                      <a:r>
                        <a:rPr lang="en-IN" sz="1600" b="0" dirty="0" smtClean="0">
                          <a:latin typeface="Times New Roman" panose="02020603050405020304" pitchFamily="18" charset="0"/>
                          <a:cs typeface="Times New Roman" panose="02020603050405020304" pitchFamily="18" charset="0"/>
                        </a:rPr>
                        <a:t>, </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AI-Enhanced Digital Mirrors: Empowering Women's Safety and Shopping Experiences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AI and AR-based digital mirrors enable virtual try-ons, minimizing physical fitting rooms and enhancing customer safety and privacy in malls by addressing traditional trial room security and usability issues.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0">
                <a:tc>
                  <a:txBody>
                    <a:bodyPr/>
                    <a:lstStyle/>
                    <a:p>
                      <a:pPr algn="ctr"/>
                      <a:r>
                        <a:rPr lang="en-US" sz="160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2024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B. S.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Rochana</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and S. Juliet</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Virtual Dress Trials: Leveraging GANs for Realistic Clothing Simulation</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 digitized fashion platform leverages GAN-driven virtual trials, advanced size recommendations, and AI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chatbots</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to enhance online shopping. It ensures data security, supports reviews, and fosters e-commerce collaborations.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0931144"/>
                  </a:ext>
                </a:extLst>
              </a:tr>
              <a:tr h="0">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2024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err="1" smtClean="0">
                          <a:latin typeface="Times New Roman" panose="02020603050405020304" pitchFamily="18" charset="0"/>
                          <a:cs typeface="Times New Roman" panose="02020603050405020304" pitchFamily="18" charset="0"/>
                        </a:rPr>
                        <a:t>Qinghui</a:t>
                      </a:r>
                      <a:r>
                        <a:rPr lang="en-IN" sz="1600" b="0" dirty="0" smtClean="0">
                          <a:latin typeface="Times New Roman" panose="02020603050405020304" pitchFamily="18" charset="0"/>
                          <a:cs typeface="Times New Roman" panose="02020603050405020304" pitchFamily="18" charset="0"/>
                        </a:rPr>
                        <a:t> Wang, Na Qu</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dirty="0" smtClean="0">
                          <a:latin typeface="Times New Roman" panose="02020603050405020304" pitchFamily="18" charset="0"/>
                          <a:cs typeface="Times New Roman" panose="02020603050405020304" pitchFamily="18" charset="0"/>
                        </a:rPr>
                        <a:t>Novel AI Model for Evaluating Buyers' Fulfilment with Clothing Fit</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A novel AI model uses 3D body scans and virtual fitting with TSO-SLLR machine learning to accurately predict customer satisfaction with clothing fit, enhancing online shopping experience and reducing returns.</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7056387"/>
                  </a:ext>
                </a:extLst>
              </a:tr>
            </a:tbl>
          </a:graphicData>
        </a:graphic>
      </p:graphicFrame>
      <p:sp>
        <p:nvSpPr>
          <p:cNvPr id="4" name="TextBox 3">
            <a:extLst>
              <a:ext uri="{FF2B5EF4-FFF2-40B4-BE49-F238E27FC236}">
                <a16:creationId xmlns:a16="http://schemas.microsoft.com/office/drawing/2014/main" id="{714828DE-4D0B-A3A1-9EF0-CC68BA1F7EB7}"/>
              </a:ext>
            </a:extLst>
          </p:cNvPr>
          <p:cNvSpPr txBox="1"/>
          <p:nvPr/>
        </p:nvSpPr>
        <p:spPr>
          <a:xfrm>
            <a:off x="4219804" y="285289"/>
            <a:ext cx="6098344" cy="369332"/>
          </a:xfrm>
          <a:prstGeom prst="rect">
            <a:avLst/>
          </a:prstGeom>
          <a:noFill/>
        </p:spPr>
        <p:txBody>
          <a:bodyPr wrap="square">
            <a:spAutoFit/>
          </a:bodyPr>
          <a:lstStyle/>
          <a:p>
            <a:r>
              <a:rPr lang="en-US" sz="1800" b="1" dirty="0" smtClean="0">
                <a:latin typeface="Times New Roman" panose="02020603050405020304" pitchFamily="18" charset="0"/>
                <a:cs typeface="Times New Roman" panose="02020603050405020304" pitchFamily="18" charset="0"/>
              </a:rPr>
              <a:t>LITERATURE </a:t>
            </a:r>
            <a:r>
              <a:rPr lang="en-US" sz="1800" b="1"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124058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282168"/>
            <a:ext cx="8911687" cy="670869"/>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925653" y="838097"/>
            <a:ext cx="9889052" cy="5593445"/>
          </a:xfrm>
        </p:spPr>
        <p:txBody>
          <a:bodyPr>
            <a:normAutofit/>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existing virtual try-on systems primarily rely on hardware-intensive solutions like Kinect motion sensors or high-end augmented reality setups. These methods use motion-tracking sensors and cameras to align garments with body movements.</a:t>
            </a: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Disadvantages</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1.	High Cost: These systems require expensive hardware, making them inaccessible for smaller businesses and regular users.</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2.	Time-Consuming Setup: The setup and calibration of motion sensors are time-intensive, requiring skilled personnel.</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3.	Limited Accuracy: Despite the high costs, the alignment of garments often lacks precision, especially for varied body shapes and movements</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06183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201695" y="2327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741406" y="987049"/>
            <a:ext cx="10248899" cy="5870951"/>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proposed system utilizes cost-effective software-based solutions using image processing techniques (</a:t>
            </a:r>
            <a:r>
              <a:rPr lang="en-US" sz="1600" dirty="0" err="1">
                <a:solidFill>
                  <a:srgbClr val="0D0D0D"/>
                </a:solidFill>
                <a:latin typeface="Times New Roman" panose="02020603050405020304" pitchFamily="18" charset="0"/>
                <a:cs typeface="Times New Roman" panose="02020603050405020304" pitchFamily="18" charset="0"/>
              </a:rPr>
              <a:t>Haar</a:t>
            </a:r>
            <a:r>
              <a:rPr lang="en-US" sz="1600" dirty="0">
                <a:solidFill>
                  <a:srgbClr val="0D0D0D"/>
                </a:solidFill>
                <a:latin typeface="Times New Roman" panose="02020603050405020304" pitchFamily="18" charset="0"/>
                <a:cs typeface="Times New Roman" panose="02020603050405020304" pitchFamily="18" charset="0"/>
              </a:rPr>
              <a:t> cascades) and convolutional neural networks (CNNs). It replaces hardware dependency with algorithms capable of running on standard devices</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Advantages</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1.	Cost-Effective: The reliance on readily available tools like webcams and open-source libraries significantly reduces implementation costs.</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2.	Time-Efficient: The software-based approach is faster to deploy and requires minimal setup, making it user-friendly and scalable.</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3.	Improved Accuracy: Advanced body detection techniques, such as Pose Alignment Networks (PAN), ensure precise garment overlay and alignment, enhancing the realism of virtual try-ons.</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45482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0" y="296563"/>
            <a:ext cx="8911687" cy="590542"/>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BLOCK </a:t>
            </a:r>
            <a:r>
              <a:rPr lang="en-US" sz="2400" b="1" dirty="0">
                <a:latin typeface="Times New Roman" panose="02020603050405020304" pitchFamily="18" charset="0"/>
                <a:cs typeface="Times New Roman" panose="02020603050405020304" pitchFamily="18" charset="0"/>
              </a:rPr>
              <a:t>DIAGRAM</a:t>
            </a:r>
          </a:p>
        </p:txBody>
      </p:sp>
      <p:pic>
        <p:nvPicPr>
          <p:cNvPr id="5" name="Picture 4"/>
          <p:cNvPicPr/>
          <p:nvPr/>
        </p:nvPicPr>
        <p:blipFill>
          <a:blip r:embed="rId2"/>
          <a:stretch>
            <a:fillRect/>
          </a:stretch>
        </p:blipFill>
        <p:spPr>
          <a:xfrm>
            <a:off x="2298700" y="1122680"/>
            <a:ext cx="8496300" cy="4986020"/>
          </a:xfrm>
          <a:prstGeom prst="rect">
            <a:avLst/>
          </a:prstGeom>
        </p:spPr>
      </p:pic>
    </p:spTree>
    <p:extLst>
      <p:ext uri="{BB962C8B-B14F-4D97-AF65-F5344CB8AC3E}">
        <p14:creationId xmlns:p14="http://schemas.microsoft.com/office/powerpoint/2010/main" val="280585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93072" y="2200210"/>
            <a:ext cx="4656406" cy="1922568"/>
          </a:xfrm>
        </p:spPr>
        <p:txBody>
          <a:bodyPr>
            <a:normAutofit/>
          </a:bodyPr>
          <a:lstStyle/>
          <a:p>
            <a:pPr marL="0" indent="0" algn="just">
              <a:lnSpc>
                <a:spcPct val="150000"/>
              </a:lnSpc>
              <a:spcBef>
                <a:spcPts val="0"/>
              </a:spcBef>
              <a:buNone/>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5335969" y="1856663"/>
            <a:ext cx="6668797" cy="2400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Operating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Windows 7/8/10	.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Libraries Used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Numpy, Pandas,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OS,django</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MySQL.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Technology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Python 3.6+.</a:t>
            </a:r>
          </a:p>
        </p:txBody>
      </p:sp>
    </p:spTree>
    <p:extLst>
      <p:ext uri="{BB962C8B-B14F-4D97-AF65-F5344CB8AC3E}">
        <p14:creationId xmlns:p14="http://schemas.microsoft.com/office/powerpoint/2010/main" val="219008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7273" y="914400"/>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1. </a:t>
            </a:r>
            <a:r>
              <a:rPr lang="en-US" sz="1400" b="1" dirty="0" err="1">
                <a:solidFill>
                  <a:schemeClr val="tx1"/>
                </a:solidFill>
                <a:latin typeface="Times New Roman" panose="02020603050405020304" pitchFamily="18" charset="0"/>
                <a:cs typeface="Times New Roman" panose="02020603050405020304" pitchFamily="18" charset="0"/>
              </a:rPr>
              <a:t>Haar</a:t>
            </a:r>
            <a:r>
              <a:rPr lang="en-US" sz="1400" b="1" dirty="0">
                <a:solidFill>
                  <a:schemeClr val="tx1"/>
                </a:solidFill>
                <a:latin typeface="Times New Roman" panose="02020603050405020304" pitchFamily="18" charset="0"/>
                <a:cs typeface="Times New Roman" panose="02020603050405020304" pitchFamily="18" charset="0"/>
              </a:rPr>
              <a:t> Cascade Algorithm</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Detect body parts such as face, eyes, and upper body in the video frames.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Feature Extraction:</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Sliding windows of 24x24 pixels are passed over the image.</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Features like edges, lines, and rectangles are computed using integral images.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AdaBoost Classifier:</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Relevant features are selected, and non-relevant ones are discarded.</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The AdaBoost algorithm aggregates weak classifiers into a strong classifier for better accuracy.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Cascade </a:t>
            </a:r>
            <a:r>
              <a:rPr lang="en-US" sz="1400" dirty="0" smtClean="0">
                <a:solidFill>
                  <a:schemeClr val="tx1"/>
                </a:solidFill>
                <a:latin typeface="Times New Roman" panose="02020603050405020304" pitchFamily="18" charset="0"/>
                <a:cs typeface="Times New Roman" panose="02020603050405020304" pitchFamily="18" charset="0"/>
              </a:rPr>
              <a:t>Structure: Multiple </a:t>
            </a:r>
            <a:r>
              <a:rPr lang="en-US" sz="1400" dirty="0">
                <a:solidFill>
                  <a:schemeClr val="tx1"/>
                </a:solidFill>
                <a:latin typeface="Times New Roman" panose="02020603050405020304" pitchFamily="18" charset="0"/>
                <a:cs typeface="Times New Roman" panose="02020603050405020304" pitchFamily="18" charset="0"/>
              </a:rPr>
              <a:t>stages of classifiers are applied </a:t>
            </a:r>
            <a:r>
              <a:rPr lang="en-US" sz="1400" dirty="0" smtClean="0">
                <a:solidFill>
                  <a:schemeClr val="tx1"/>
                </a:solidFill>
                <a:latin typeface="Times New Roman" panose="02020603050405020304" pitchFamily="18" charset="0"/>
                <a:cs typeface="Times New Roman" panose="02020603050405020304" pitchFamily="18" charset="0"/>
              </a:rPr>
              <a:t>sequentially. Each </a:t>
            </a:r>
            <a:r>
              <a:rPr lang="en-US" sz="1400" dirty="0">
                <a:solidFill>
                  <a:schemeClr val="tx1"/>
                </a:solidFill>
                <a:latin typeface="Times New Roman" panose="02020603050405020304" pitchFamily="18" charset="0"/>
                <a:cs typeface="Times New Roman" panose="02020603050405020304" pitchFamily="18" charset="0"/>
              </a:rPr>
              <a:t>stage determines whether a region should proceed to the next stage for further analysis.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4.	</a:t>
            </a:r>
            <a:r>
              <a:rPr lang="en-US" sz="1400" dirty="0" smtClean="0">
                <a:solidFill>
                  <a:schemeClr val="tx1"/>
                </a:solidFill>
                <a:latin typeface="Times New Roman" panose="02020603050405020304" pitchFamily="18" charset="0"/>
                <a:cs typeface="Times New Roman" panose="02020603050405020304" pitchFamily="18" charset="0"/>
              </a:rPr>
              <a:t>Output: Bounding </a:t>
            </a:r>
            <a:r>
              <a:rPr lang="en-US" sz="1400" dirty="0">
                <a:solidFill>
                  <a:schemeClr val="tx1"/>
                </a:solidFill>
                <a:latin typeface="Times New Roman" panose="02020603050405020304" pitchFamily="18" charset="0"/>
                <a:cs typeface="Times New Roman" panose="02020603050405020304" pitchFamily="18" charset="0"/>
              </a:rPr>
              <a:t>boxes indicating detected regions (e.g., face, upper body).</a:t>
            </a:r>
          </a:p>
        </p:txBody>
      </p:sp>
    </p:spTree>
    <p:extLst>
      <p:ext uri="{BB962C8B-B14F-4D97-AF65-F5344CB8AC3E}">
        <p14:creationId xmlns:p14="http://schemas.microsoft.com/office/powerpoint/2010/main" val="327390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2673" y="914400"/>
            <a:ext cx="10446228" cy="4657256"/>
          </a:xfrm>
        </p:spPr>
        <p:txBody>
          <a:bodyPr>
            <a:noAutofit/>
          </a:bodyPr>
          <a:lstStyle/>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2. </a:t>
            </a:r>
            <a:r>
              <a:rPr lang="en-US" sz="1600" b="1" dirty="0" err="1">
                <a:solidFill>
                  <a:schemeClr val="tx1"/>
                </a:solidFill>
                <a:latin typeface="Times New Roman" panose="02020603050405020304" pitchFamily="18" charset="0"/>
                <a:cs typeface="Times New Roman" panose="02020603050405020304" pitchFamily="18" charset="0"/>
              </a:rPr>
              <a:t>Dlib</a:t>
            </a:r>
            <a:r>
              <a:rPr lang="en-US" sz="1600" b="1" dirty="0">
                <a:solidFill>
                  <a:schemeClr val="tx1"/>
                </a:solidFill>
                <a:latin typeface="Times New Roman" panose="02020603050405020304" pitchFamily="18" charset="0"/>
                <a:cs typeface="Times New Roman" panose="02020603050405020304" pitchFamily="18" charset="0"/>
              </a:rPr>
              <a:t> Facial Landmark Detection</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Purpose: Detect specific facial landmarks for accessories like goggles, earrings, and tiaras.</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1.	Face </a:t>
            </a:r>
            <a:r>
              <a:rPr lang="en-US" dirty="0" smtClean="0">
                <a:solidFill>
                  <a:schemeClr val="tx1"/>
                </a:solidFill>
                <a:latin typeface="Times New Roman" panose="02020603050405020304" pitchFamily="18" charset="0"/>
                <a:cs typeface="Times New Roman" panose="02020603050405020304" pitchFamily="18" charset="0"/>
              </a:rPr>
              <a:t>Detection: Use </a:t>
            </a:r>
            <a:r>
              <a:rPr lang="en-US" dirty="0" err="1" smtClean="0">
                <a:solidFill>
                  <a:schemeClr val="tx1"/>
                </a:solidFill>
                <a:latin typeface="Times New Roman" panose="02020603050405020304" pitchFamily="18" charset="0"/>
                <a:cs typeface="Times New Roman" panose="02020603050405020304" pitchFamily="18" charset="0"/>
              </a:rPr>
              <a:t>Dlib’s</a:t>
            </a:r>
            <a:r>
              <a:rPr lang="en-US" dirty="0" smtClean="0">
                <a:solidFill>
                  <a:schemeClr val="tx1"/>
                </a:solidFill>
                <a:latin typeface="Times New Roman" panose="02020603050405020304" pitchFamily="18" charset="0"/>
                <a:cs typeface="Times New Roman" panose="02020603050405020304" pitchFamily="18" charset="0"/>
              </a:rPr>
              <a:t> pre-trained frontal face detector to identify the face region.</a:t>
            </a:r>
          </a:p>
          <a:p>
            <a:pPr marL="400050" lvl="1" indent="0" algn="just">
              <a:lnSpc>
                <a:spcPct val="150000"/>
              </a:lnSpc>
              <a:buNone/>
            </a:pPr>
            <a:r>
              <a:rPr lang="en-US" dirty="0" smtClean="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Landmark Localization:</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o	Apply the shape predictor (shape_predictor_68_face_landmarks.dat) to extract 68 facial landmarks.</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o	Landmarks correspond to features like eyes, nose, mouth, and jawline.</a:t>
            </a:r>
          </a:p>
          <a:p>
            <a:pPr marL="400050" lvl="1"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3.	Mapping </a:t>
            </a:r>
            <a:r>
              <a:rPr lang="en-US" dirty="0" smtClean="0">
                <a:solidFill>
                  <a:schemeClr val="tx1"/>
                </a:solidFill>
                <a:latin typeface="Times New Roman" panose="02020603050405020304" pitchFamily="18" charset="0"/>
                <a:cs typeface="Times New Roman" panose="02020603050405020304" pitchFamily="18" charset="0"/>
              </a:rPr>
              <a:t>Features: Specific </a:t>
            </a:r>
            <a:r>
              <a:rPr lang="en-US" dirty="0">
                <a:solidFill>
                  <a:schemeClr val="tx1"/>
                </a:solidFill>
                <a:latin typeface="Times New Roman" panose="02020603050405020304" pitchFamily="18" charset="0"/>
                <a:cs typeface="Times New Roman" panose="02020603050405020304" pitchFamily="18" charset="0"/>
              </a:rPr>
              <a:t>landmarks are mapped to apply accessories. For example:</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	Goggles: Eyes (landmarks 36-47).</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	Earrings: Jawline (landmarks 1-5 and 12-16).</a:t>
            </a:r>
          </a:p>
          <a:p>
            <a:pPr marL="400050" lvl="1"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4.	</a:t>
            </a:r>
            <a:r>
              <a:rPr lang="en-US" dirty="0" smtClean="0">
                <a:solidFill>
                  <a:schemeClr val="tx1"/>
                </a:solidFill>
                <a:latin typeface="Times New Roman" panose="02020603050405020304" pitchFamily="18" charset="0"/>
                <a:cs typeface="Times New Roman" panose="02020603050405020304" pitchFamily="18" charset="0"/>
              </a:rPr>
              <a:t>Output: Precise </a:t>
            </a:r>
            <a:r>
              <a:rPr lang="en-US" dirty="0">
                <a:solidFill>
                  <a:schemeClr val="tx1"/>
                </a:solidFill>
                <a:latin typeface="Times New Roman" panose="02020603050405020304" pitchFamily="18" charset="0"/>
                <a:cs typeface="Times New Roman" panose="02020603050405020304" pitchFamily="18" charset="0"/>
              </a:rPr>
              <a:t>landmark coordinates for aligning accessories.</a:t>
            </a:r>
          </a:p>
        </p:txBody>
      </p:sp>
    </p:spTree>
    <p:extLst>
      <p:ext uri="{BB962C8B-B14F-4D97-AF65-F5344CB8AC3E}">
        <p14:creationId xmlns:p14="http://schemas.microsoft.com/office/powerpoint/2010/main" val="257469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4365" y="11166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3. </a:t>
            </a:r>
            <a:r>
              <a:rPr lang="en-US" sz="1400" b="1" dirty="0" err="1">
                <a:solidFill>
                  <a:schemeClr val="tx1"/>
                </a:solidFill>
                <a:latin typeface="Times New Roman" panose="02020603050405020304" pitchFamily="18" charset="0"/>
                <a:cs typeface="Times New Roman" panose="02020603050405020304" pitchFamily="18" charset="0"/>
              </a:rPr>
              <a:t>OpenCV</a:t>
            </a:r>
            <a:r>
              <a:rPr lang="en-US" sz="1400" b="1" dirty="0">
                <a:solidFill>
                  <a:schemeClr val="tx1"/>
                </a:solidFill>
                <a:latin typeface="Times New Roman" panose="02020603050405020304" pitchFamily="18" charset="0"/>
                <a:cs typeface="Times New Roman" panose="02020603050405020304" pitchFamily="18" charset="0"/>
              </a:rPr>
              <a:t> Sprite Overlay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Overlay garments or accessories onto detected regions with transparency.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Read Sprite:</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Load the garment or accessory image with an alpha channel for transparency.</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Use cv2.imread() with -1 to read the alpha channel.</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Resize Sprite:</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Adjust sprite dimensions using the width and height of the detected body part.</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Maintain aspect ratio during resizing.</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Overlay </a:t>
            </a:r>
            <a:r>
              <a:rPr lang="en-US" sz="1400" dirty="0" smtClean="0">
                <a:solidFill>
                  <a:schemeClr val="tx1"/>
                </a:solidFill>
                <a:latin typeface="Times New Roman" panose="02020603050405020304" pitchFamily="18" charset="0"/>
                <a:cs typeface="Times New Roman" panose="02020603050405020304" pitchFamily="18" charset="0"/>
              </a:rPr>
              <a:t>Logic: </a:t>
            </a:r>
            <a:r>
              <a:rPr lang="en-US" dirty="0" smtClean="0">
                <a:solidFill>
                  <a:schemeClr val="tx1"/>
                </a:solidFill>
                <a:latin typeface="Times New Roman" panose="02020603050405020304" pitchFamily="18" charset="0"/>
                <a:cs typeface="Times New Roman" panose="02020603050405020304" pitchFamily="18" charset="0"/>
              </a:rPr>
              <a:t>Use </a:t>
            </a:r>
            <a:r>
              <a:rPr lang="en-US" dirty="0">
                <a:solidFill>
                  <a:schemeClr val="tx1"/>
                </a:solidFill>
                <a:latin typeface="Times New Roman" panose="02020603050405020304" pitchFamily="18" charset="0"/>
                <a:cs typeface="Times New Roman" panose="02020603050405020304" pitchFamily="18" charset="0"/>
              </a:rPr>
              <a:t>alpha blending to combine the sprite with the video </a:t>
            </a:r>
            <a:r>
              <a:rPr lang="en-US" dirty="0" smtClean="0">
                <a:solidFill>
                  <a:schemeClr val="tx1"/>
                </a:solidFill>
                <a:latin typeface="Times New Roman" panose="02020603050405020304" pitchFamily="18" charset="0"/>
                <a:cs typeface="Times New Roman" panose="02020603050405020304" pitchFamily="18" charset="0"/>
              </a:rPr>
              <a:t>frame.</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4.	Output: Frame with sprite seamlessly blended onto the detected region.</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84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1273" y="14214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4. Pose Alignment Network (Future Enhancement)</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Enhance garment alignment by analyzing the user’s posture.</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Pose Estimation: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Use a neural network to identify </a:t>
            </a:r>
            <a:r>
              <a:rPr lang="en-US" sz="1400" dirty="0" err="1">
                <a:solidFill>
                  <a:schemeClr val="tx1"/>
                </a:solidFill>
                <a:latin typeface="Times New Roman" panose="02020603050405020304" pitchFamily="18" charset="0"/>
                <a:cs typeface="Times New Roman" panose="02020603050405020304" pitchFamily="18" charset="0"/>
              </a:rPr>
              <a:t>keypoints</a:t>
            </a:r>
            <a:r>
              <a:rPr lang="en-US" sz="1400" dirty="0">
                <a:solidFill>
                  <a:schemeClr val="tx1"/>
                </a:solidFill>
                <a:latin typeface="Times New Roman" panose="02020603050405020304" pitchFamily="18" charset="0"/>
                <a:cs typeface="Times New Roman" panose="02020603050405020304" pitchFamily="18" charset="0"/>
              </a:rPr>
              <a:t> of the user’s body (e.g., shoulders, hips, elbows).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Alignment:</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Align garments based on the relative positions of </a:t>
            </a:r>
            <a:r>
              <a:rPr lang="en-US" dirty="0" err="1">
                <a:solidFill>
                  <a:schemeClr val="tx1"/>
                </a:solidFill>
                <a:latin typeface="Times New Roman" panose="02020603050405020304" pitchFamily="18" charset="0"/>
                <a:cs typeface="Times New Roman" panose="02020603050405020304" pitchFamily="18" charset="0"/>
              </a:rPr>
              <a:t>keypoints</a:t>
            </a:r>
            <a:r>
              <a:rPr lang="en-US" dirty="0">
                <a:solidFill>
                  <a:schemeClr val="tx1"/>
                </a:solidFill>
                <a:latin typeface="Times New Roman" panose="02020603050405020304" pitchFamily="18" charset="0"/>
                <a:cs typeface="Times New Roman" panose="02020603050405020304" pitchFamily="18" charset="0"/>
              </a:rPr>
              <a:t>.</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Adjust the angle and scaling of the garment to fit the detected pose.</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Output:</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Garments dynamically adjusted to the user’s posture.</a:t>
            </a:r>
          </a:p>
        </p:txBody>
      </p:sp>
    </p:spTree>
    <p:extLst>
      <p:ext uri="{BB962C8B-B14F-4D97-AF65-F5344CB8AC3E}">
        <p14:creationId xmlns:p14="http://schemas.microsoft.com/office/powerpoint/2010/main" val="389132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0773" y="10404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5. Texture Refinement Network (Future Enhancement)</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Improve the visual quality of the garment overlay.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Garment Segmentation: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Segment the detected garment area from the frame using a segmentation network.</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Texture Transfer:</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Map the texture of the garment onto the segmented region.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Ensure smooth edges and realistic texture scaling.</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Output:</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High-quality garment overlay with natural texture transitions</a:t>
            </a:r>
            <a:r>
              <a:rPr lang="en-US" sz="1400" dirty="0" smtClean="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69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196828"/>
            <a:ext cx="8911687" cy="677815"/>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2050700" y="1250817"/>
            <a:ext cx="8911687" cy="4209458"/>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Hardware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and Software Requirements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8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0773" y="10404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6. Gated Recurrent Unit (GRU) for Future Real-Time Optimization</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Handle temporal dependencies in frames for smoother transitions in real-time AR.</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Frame Sequence Processing:</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Pass a sequence of consecutive frames through a GRU network.</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Learn the temporal dependencies for stable sprite placement.</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Output Prediction: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Predict adjustments for sprite positions in the next frame to ensure stability.</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Output:</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Reduced jitter in sprite alignment.</a:t>
            </a:r>
          </a:p>
        </p:txBody>
      </p:sp>
    </p:spTree>
    <p:extLst>
      <p:ext uri="{BB962C8B-B14F-4D97-AF65-F5344CB8AC3E}">
        <p14:creationId xmlns:p14="http://schemas.microsoft.com/office/powerpoint/2010/main" val="370690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0606" y="737736"/>
            <a:ext cx="10019759" cy="3777622"/>
          </a:xfrm>
        </p:spPr>
        <p:txBody>
          <a:bodyPr>
            <a:noAutofit/>
          </a:bodyPr>
          <a:lstStyle/>
          <a:p>
            <a:pPr marL="0" lvl="0"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1. Admin Module</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Purpose: Manages the product catalog for the virtual trial room.</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Login: Secure access for administrators to manage the system.</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Add Product:</a:t>
            </a:r>
          </a:p>
          <a:p>
            <a:pPr marL="1257300" lvl="3"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o	Admin can upload new cloths:</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Category </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Name.</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Cost.</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Image of the product.</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Update Product:</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rPr>
              <a:t>	Modify details such as the price or category of existing products.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Delete Product:</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rPr>
              <a:t>	Remove outdated or unavailable products from the catalog.</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Flow:</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1.	Admin logs into the system.</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2.	Admin performs CRUD (Create, Read, Update, Delete) operations on the product catalog.</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3.	Updates are reflected in the user’s interface for real-time browsing.</a:t>
            </a:r>
          </a:p>
        </p:txBody>
      </p:sp>
    </p:spTree>
    <p:extLst>
      <p:ext uri="{BB962C8B-B14F-4D97-AF65-F5344CB8AC3E}">
        <p14:creationId xmlns:p14="http://schemas.microsoft.com/office/powerpoint/2010/main" val="289931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0606" y="737736"/>
            <a:ext cx="10019759" cy="3777622"/>
          </a:xfrm>
        </p:spPr>
        <p:txBody>
          <a:bodyPr>
            <a:noAutofit/>
          </a:bodyPr>
          <a:lstStyle/>
          <a:p>
            <a:pPr marL="0" lvl="0"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2. User Module</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Purpose: Enables users to interact with the system for virtual trials and purchases.</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Register: Users create an account with basic details for a personalized experience.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Login: Users securely log in to access the trial and cart functionalities.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Shop: Browse products categorized by type.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Add to Cart: Users can select and add items to their shopping cart for review or purchase.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Try On with AR: The user can select garments and accessories to overlay on their live video feed or image for a virtual trial.</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Flow:</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1.	Users log in and browse products.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2.	Users select items to try on and visualize them in real-time.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3.	Selected items can be added to the cart for checkout.</a:t>
            </a:r>
          </a:p>
        </p:txBody>
      </p:sp>
    </p:spTree>
    <p:extLst>
      <p:ext uri="{BB962C8B-B14F-4D97-AF65-F5344CB8AC3E}">
        <p14:creationId xmlns:p14="http://schemas.microsoft.com/office/powerpoint/2010/main" val="3008608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638" y="829176"/>
            <a:ext cx="10019759" cy="3777622"/>
          </a:xfrm>
        </p:spPr>
        <p:txBody>
          <a:bodyPr>
            <a:noAutofit/>
          </a:bodyPr>
          <a:lstStyle/>
          <a:p>
            <a:pPr marL="0" lvl="0"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3. AR Module</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Purpose: Handles live video feed and overlays garments/accessories on detected regions.</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Live Video Feed: Captures the user’s video feed using a webcam or camera.</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Body and Face Detection:</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rPr>
              <a:t>	Detects key regions using:</a:t>
            </a:r>
          </a:p>
          <a:p>
            <a:pPr marL="1257300" lvl="3"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 cascades for initial detection.</a:t>
            </a:r>
          </a:p>
          <a:p>
            <a:pPr marL="1257300" lvl="3"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Dlib</a:t>
            </a:r>
            <a:r>
              <a:rPr lang="en-US" sz="1400" dirty="0">
                <a:latin typeface="Times New Roman" panose="02020603050405020304" pitchFamily="18" charset="0"/>
                <a:cs typeface="Times New Roman" panose="02020603050405020304" pitchFamily="18" charset="0"/>
              </a:rPr>
              <a:t> for facial landmarks.</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Overlay:</a:t>
            </a:r>
          </a:p>
          <a:p>
            <a:pPr marL="1257300" lvl="3" indent="0" algn="just">
              <a:lnSpc>
                <a:spcPct val="150000"/>
              </a:lnSpc>
              <a:spcBef>
                <a:spcPts val="0"/>
              </a:spcBef>
              <a:buNone/>
            </a:pPr>
            <a:r>
              <a:rPr lang="en-US" sz="1400" dirty="0" smtClean="0">
                <a:latin typeface="Times New Roman" panose="02020603050405020304" pitchFamily="18" charset="0"/>
                <a:cs typeface="Times New Roman" panose="02020603050405020304" pitchFamily="18" charset="0"/>
              </a:rPr>
              <a:t>o	Dynamically resizes and positions selected garments or accessories over detected body parts.</a:t>
            </a:r>
          </a:p>
          <a:p>
            <a:pPr marL="1257300" lvl="3" indent="0" algn="just">
              <a:lnSpc>
                <a:spcPct val="150000"/>
              </a:lnSpc>
              <a:spcBef>
                <a:spcPts val="0"/>
              </a:spcBef>
              <a:buNone/>
            </a:pPr>
            <a:r>
              <a:rPr lang="en-US" sz="1400" dirty="0" smtClean="0">
                <a:latin typeface="Times New Roman" panose="02020603050405020304" pitchFamily="18" charset="0"/>
                <a:cs typeface="Times New Roman" panose="02020603050405020304" pitchFamily="18" charset="0"/>
              </a:rPr>
              <a:t>o	Ensures accurate alignment using offsets and transparency.</a:t>
            </a:r>
          </a:p>
          <a:p>
            <a:pPr marL="400050" lvl="1" indent="0" algn="just">
              <a:lnSpc>
                <a:spcPct val="150000"/>
              </a:lnSpc>
              <a:spcBef>
                <a:spcPts val="0"/>
              </a:spcBef>
              <a:buNone/>
            </a:pPr>
            <a:r>
              <a:rPr lang="en-US" sz="1400" dirty="0" smtClean="0">
                <a:latin typeface="Times New Roman" panose="02020603050405020304" pitchFamily="18" charset="0"/>
                <a:cs typeface="Times New Roman" panose="02020603050405020304" pitchFamily="18" charset="0"/>
              </a:rPr>
              <a:t>Flow</a:t>
            </a:r>
            <a:r>
              <a:rPr lang="en-US" sz="1400" dirty="0">
                <a:latin typeface="Times New Roman" panose="02020603050405020304" pitchFamily="18" charset="0"/>
                <a:cs typeface="Times New Roman" panose="02020603050405020304" pitchFamily="18" charset="0"/>
              </a:rPr>
              <a:t>:</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1.	The webcam captures frames.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2.	Detection algorithms identify key regions for overlay.</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3.	Selected items are superimposed on the detected regions in real-time.</a:t>
            </a:r>
          </a:p>
        </p:txBody>
      </p:sp>
    </p:spTree>
    <p:extLst>
      <p:ext uri="{BB962C8B-B14F-4D97-AF65-F5344CB8AC3E}">
        <p14:creationId xmlns:p14="http://schemas.microsoft.com/office/powerpoint/2010/main" val="127914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638" y="829176"/>
            <a:ext cx="10019759" cy="3777622"/>
          </a:xfrm>
        </p:spPr>
        <p:txBody>
          <a:bodyPr>
            <a:noAutofit/>
          </a:bodyPr>
          <a:lstStyle/>
          <a:p>
            <a:pPr marL="0" lvl="0"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5. Video Processing Module</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Purpose: Processes video frames for detecting and superimposing garments/accessories.</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Video Capture:</a:t>
            </a:r>
          </a:p>
          <a:p>
            <a:pPr marL="800100" lvl="2" indent="0" algn="just">
              <a:lnSpc>
                <a:spcPct val="150000"/>
              </a:lnSpc>
              <a:spcBef>
                <a:spcPts val="0"/>
              </a:spcBef>
              <a:buNone/>
            </a:pPr>
            <a:r>
              <a:rPr lang="en-US" sz="1600" dirty="0" smtClean="0">
                <a:latin typeface="Times New Roman" panose="02020603050405020304" pitchFamily="18" charset="0"/>
                <a:cs typeface="Times New Roman" panose="02020603050405020304" pitchFamily="18" charset="0"/>
              </a:rPr>
              <a:t>		o</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Captures </a:t>
            </a:r>
            <a:r>
              <a:rPr lang="en-US" sz="1600" dirty="0">
                <a:latin typeface="Times New Roman" panose="02020603050405020304" pitchFamily="18" charset="0"/>
                <a:cs typeface="Times New Roman" panose="02020603050405020304" pitchFamily="18" charset="0"/>
              </a:rPr>
              <a:t>live feed using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Frame Processing:</a:t>
            </a:r>
          </a:p>
          <a:p>
            <a:pPr marL="800100" lvl="2" indent="0" algn="just">
              <a:lnSpc>
                <a:spcPct val="150000"/>
              </a:lnSpc>
              <a:spcBef>
                <a:spcPts val="0"/>
              </a:spcBef>
              <a:buNone/>
            </a:pPr>
            <a:r>
              <a:rPr lang="en-US" sz="1600" dirty="0" smtClean="0">
                <a:latin typeface="Times New Roman" panose="02020603050405020304" pitchFamily="18" charset="0"/>
                <a:cs typeface="Times New Roman" panose="02020603050405020304" pitchFamily="18" charset="0"/>
              </a:rPr>
              <a:t>		o</a:t>
            </a:r>
            <a:r>
              <a:rPr lang="en-US" sz="1600" dirty="0">
                <a:latin typeface="Times New Roman" panose="02020603050405020304" pitchFamily="18" charset="0"/>
                <a:cs typeface="Times New Roman" panose="02020603050405020304" pitchFamily="18" charset="0"/>
              </a:rPr>
              <a:t>	Reads frames from the video and applies detection algorithms.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Real-Time Rendering:</a:t>
            </a:r>
          </a:p>
          <a:p>
            <a:pPr marL="800100" lvl="2" indent="0" algn="just">
              <a:lnSpc>
                <a:spcPct val="150000"/>
              </a:lnSpc>
              <a:spcBef>
                <a:spcPts val="0"/>
              </a:spcBef>
              <a:buNone/>
            </a:pPr>
            <a:r>
              <a:rPr lang="en-US" sz="1600" dirty="0" smtClean="0">
                <a:latin typeface="Times New Roman" panose="02020603050405020304" pitchFamily="18" charset="0"/>
                <a:cs typeface="Times New Roman" panose="02020603050405020304" pitchFamily="18" charset="0"/>
              </a:rPr>
              <a:t>		o</a:t>
            </a:r>
            <a:r>
              <a:rPr lang="en-US" sz="1600" dirty="0">
                <a:latin typeface="Times New Roman" panose="02020603050405020304" pitchFamily="18" charset="0"/>
                <a:cs typeface="Times New Roman" panose="02020603050405020304" pitchFamily="18" charset="0"/>
              </a:rPr>
              <a:t>	Continuously updates the overlay for each new frame.</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Flow:</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1.	Frames are captured from the webcam.</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2.	Detected regions are processed for sprite overlay.</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3.	Updated frames are rendered back to the user in real-time.</a:t>
            </a:r>
          </a:p>
        </p:txBody>
      </p:sp>
    </p:spTree>
    <p:extLst>
      <p:ext uri="{BB962C8B-B14F-4D97-AF65-F5344CB8AC3E}">
        <p14:creationId xmlns:p14="http://schemas.microsoft.com/office/powerpoint/2010/main" val="233059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7E66E2-ECD5-FE08-DCAB-88BD391C5229}"/>
              </a:ext>
            </a:extLst>
          </p:cNvPr>
          <p:cNvSpPr txBox="1"/>
          <p:nvPr/>
        </p:nvSpPr>
        <p:spPr>
          <a:xfrm>
            <a:off x="4380078" y="113770"/>
            <a:ext cx="6105378"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F7B781E-34D0-275E-D34D-92F88E343F75}"/>
              </a:ext>
            </a:extLst>
          </p:cNvPr>
          <p:cNvSpPr txBox="1"/>
          <p:nvPr/>
        </p:nvSpPr>
        <p:spPr>
          <a:xfrm>
            <a:off x="618643" y="760101"/>
            <a:ext cx="10902461" cy="6507166"/>
          </a:xfrm>
          <a:prstGeom prst="rect">
            <a:avLst/>
          </a:prstGeom>
          <a:noFill/>
        </p:spPr>
        <p:txBody>
          <a:bodyPr wrap="square">
            <a:spAutoFit/>
          </a:bodyPr>
          <a:lstStyle/>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1.	Han, X., Wu, Z., Wu, Z., Yu, R., &amp; Davis, L. S. (2018), "VITON: An Image-Based Virtual Try-On Network".</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2.	Dong, H., Liang, X., Gong, K., Lai, H., Zhu, J., &amp; Yin, J. (2019), "FW-GAN: Flow-n-Warp GAN for Image-Based Virtual Try-On".</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3.	Neuberger, G., </a:t>
            </a:r>
            <a:r>
              <a:rPr lang="en-IN" sz="1600" dirty="0" err="1">
                <a:latin typeface="Calibri" panose="020F0502020204030204" pitchFamily="34" charset="0"/>
                <a:ea typeface="Calibri" panose="020F0502020204030204" pitchFamily="34" charset="0"/>
                <a:cs typeface="Times New Roman" panose="02020603050405020304" pitchFamily="18" charset="0"/>
              </a:rPr>
              <a:t>Michalkó</a:t>
            </a:r>
            <a:r>
              <a:rPr lang="en-IN" sz="1600" dirty="0">
                <a:latin typeface="Calibri" panose="020F0502020204030204" pitchFamily="34" charset="0"/>
                <a:ea typeface="Calibri" panose="020F0502020204030204" pitchFamily="34" charset="0"/>
                <a:cs typeface="Times New Roman" panose="02020603050405020304" pitchFamily="18" charset="0"/>
              </a:rPr>
              <a:t>, A., &amp; </a:t>
            </a:r>
            <a:r>
              <a:rPr lang="en-IN" sz="1600" dirty="0" err="1">
                <a:latin typeface="Calibri" panose="020F0502020204030204" pitchFamily="34" charset="0"/>
                <a:ea typeface="Calibri" panose="020F0502020204030204" pitchFamily="34" charset="0"/>
                <a:cs typeface="Times New Roman" panose="02020603050405020304" pitchFamily="18" charset="0"/>
              </a:rPr>
              <a:t>Märgner</a:t>
            </a:r>
            <a:r>
              <a:rPr lang="en-IN" sz="1600" dirty="0">
                <a:latin typeface="Calibri" panose="020F0502020204030204" pitchFamily="34" charset="0"/>
                <a:ea typeface="Calibri" panose="020F0502020204030204" pitchFamily="34" charset="0"/>
                <a:cs typeface="Times New Roman" panose="02020603050405020304" pitchFamily="18" charset="0"/>
              </a:rPr>
              <a:t>, V. (2021), "Virtual try-on systems for retail: A systematic review of literature and implications for future research".</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4.	</a:t>
            </a:r>
            <a:r>
              <a:rPr lang="en-IN" sz="1600" dirty="0" err="1">
                <a:latin typeface="Calibri" panose="020F0502020204030204" pitchFamily="34" charset="0"/>
                <a:ea typeface="Calibri" panose="020F0502020204030204" pitchFamily="34" charset="0"/>
                <a:cs typeface="Times New Roman" panose="02020603050405020304" pitchFamily="18" charset="0"/>
              </a:rPr>
              <a:t>Pumarola</a:t>
            </a:r>
            <a:r>
              <a:rPr lang="en-IN" sz="1600" dirty="0">
                <a:latin typeface="Calibri" panose="020F0502020204030204" pitchFamily="34" charset="0"/>
                <a:ea typeface="Calibri" panose="020F0502020204030204" pitchFamily="34" charset="0"/>
                <a:cs typeface="Times New Roman" panose="02020603050405020304" pitchFamily="18" charset="0"/>
              </a:rPr>
              <a:t>, A., Sanchez, J., </a:t>
            </a:r>
            <a:r>
              <a:rPr lang="en-IN" sz="1600" dirty="0" err="1">
                <a:latin typeface="Calibri" panose="020F0502020204030204" pitchFamily="34" charset="0"/>
                <a:ea typeface="Calibri" panose="020F0502020204030204" pitchFamily="34" charset="0"/>
                <a:cs typeface="Times New Roman" panose="02020603050405020304" pitchFamily="18" charset="0"/>
              </a:rPr>
              <a:t>Chien</a:t>
            </a:r>
            <a:r>
              <a:rPr lang="en-IN" sz="1600" dirty="0">
                <a:latin typeface="Calibri" panose="020F0502020204030204" pitchFamily="34" charset="0"/>
                <a:ea typeface="Calibri" panose="020F0502020204030204" pitchFamily="34" charset="0"/>
                <a:cs typeface="Times New Roman" panose="02020603050405020304" pitchFamily="18" charset="0"/>
              </a:rPr>
              <a:t>, J. T., &amp; Moreno-</a:t>
            </a:r>
            <a:r>
              <a:rPr lang="en-IN" sz="1600" dirty="0" err="1">
                <a:latin typeface="Calibri" panose="020F0502020204030204" pitchFamily="34" charset="0"/>
                <a:ea typeface="Calibri" panose="020F0502020204030204" pitchFamily="34" charset="0"/>
                <a:cs typeface="Times New Roman" panose="02020603050405020304" pitchFamily="18" charset="0"/>
              </a:rPr>
              <a:t>Noguer</a:t>
            </a:r>
            <a:r>
              <a:rPr lang="en-IN" sz="1600" dirty="0">
                <a:latin typeface="Calibri" panose="020F0502020204030204" pitchFamily="34" charset="0"/>
                <a:ea typeface="Calibri" panose="020F0502020204030204" pitchFamily="34" charset="0"/>
                <a:cs typeface="Times New Roman" panose="02020603050405020304" pitchFamily="18" charset="0"/>
              </a:rPr>
              <a:t>, F. (2018), "Dressing in Order: Recurrent Person Image Generation for Pose Guided Virtual Try-On".</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5.	Huang, R., Zhang, S., Li, T., &amp; He, B. (2021), "AR Try-on: Real-Time Augmented Reality Try-on for Fashion E-Commerce".</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6.	Zheng, W., </a:t>
            </a:r>
            <a:r>
              <a:rPr lang="en-IN" sz="1600" dirty="0" err="1">
                <a:latin typeface="Calibri" panose="020F0502020204030204" pitchFamily="34" charset="0"/>
                <a:ea typeface="Calibri" panose="020F0502020204030204" pitchFamily="34" charset="0"/>
                <a:cs typeface="Times New Roman" panose="02020603050405020304" pitchFamily="18" charset="0"/>
              </a:rPr>
              <a:t>Guo</a:t>
            </a:r>
            <a:r>
              <a:rPr lang="en-IN" sz="1600" dirty="0">
                <a:latin typeface="Calibri" panose="020F0502020204030204" pitchFamily="34" charset="0"/>
                <a:ea typeface="Calibri" panose="020F0502020204030204" pitchFamily="34" charset="0"/>
                <a:cs typeface="Times New Roman" panose="02020603050405020304" pitchFamily="18" charset="0"/>
              </a:rPr>
              <a:t>, H., &amp; Wang, X. (2019), "Deep Learning for Image-Based Virtual Try-On: A Survey".</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7.	Ge, Y., Zhang, Z., Wang, W., Li, Z., Luo, P., &amp; Tang, X. (2019), "Parser-Free Virtual Try-On via Distilling Appearance Flows".</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8.	Zhao, Y., Ma, S., Ning, L., &amp; Gao, W. (2020), "Pose-Guided Virtual Try-On for Garments in Images".</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9.	Chen, Q., Liu, R., Xiao, C., &amp; Chen, Y. (2021), "AR Shopping: Implementation and Challenges in Augmented Reality Try-On Systems".</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10.	Xu, R., Gong, K., Zhang, X., Chen, M., Han, L., &amp; Bai, J. (2021), "3D Virtual Try-On with Deep Learning-Based Pose Estimation".</a:t>
            </a:r>
          </a:p>
          <a:p>
            <a:pPr algn="just">
              <a:lnSpc>
                <a:spcPct val="150000"/>
              </a:lnSpc>
              <a:spcAft>
                <a:spcPts val="10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215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853" y="412234"/>
            <a:ext cx="8911687" cy="567604"/>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1289" y="979838"/>
            <a:ext cx="11235694" cy="4860702"/>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AI-Powered Virtual Garment Trial Room is an innovative solution designed to enhance the online shopping experience by enabling users to virtually try on apparel and accessories. The project addresses a major limitation of e-commerce: the inability to physically try products before purchase. Using augmented reality (AR) technology and advanced image processing, the system captures the user’s image via a webcam and superimposes selected garments and accessories onto their body in real-time.</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system leverages </a:t>
            </a:r>
            <a:r>
              <a:rPr lang="en-US" sz="1600" dirty="0" err="1">
                <a:solidFill>
                  <a:srgbClr val="0D0D0D"/>
                </a:solidFill>
                <a:latin typeface="Times New Roman" panose="02020603050405020304" pitchFamily="18" charset="0"/>
                <a:cs typeface="Times New Roman" panose="02020603050405020304" pitchFamily="18" charset="0"/>
              </a:rPr>
              <a:t>Haar</a:t>
            </a:r>
            <a:r>
              <a:rPr lang="en-US" sz="1600" dirty="0">
                <a:solidFill>
                  <a:srgbClr val="0D0D0D"/>
                </a:solidFill>
                <a:latin typeface="Times New Roman" panose="02020603050405020304" pitchFamily="18" charset="0"/>
                <a:cs typeface="Times New Roman" panose="02020603050405020304" pitchFamily="18" charset="0"/>
              </a:rPr>
              <a:t> cascade datasets for body and face detection and convolutional neural networks (CNNs) for accurate alignment of apparel. The Flask framework integrates the back-end Python scripts with an interactive HTML front-end, allowing seamless user interaction. Users can register, shop, and virtually try on items, while administrators can manage the product catalog through an intuitive interface.</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This cost-effective solution eliminates the need for expensive hardware, relying instead on efficient software tools like </a:t>
            </a:r>
            <a:r>
              <a:rPr lang="en-US" sz="1600" dirty="0" err="1">
                <a:solidFill>
                  <a:srgbClr val="0D0D0D"/>
                </a:solidFill>
                <a:latin typeface="Times New Roman" panose="02020603050405020304" pitchFamily="18" charset="0"/>
                <a:cs typeface="Times New Roman" panose="02020603050405020304" pitchFamily="18" charset="0"/>
              </a:rPr>
              <a:t>OpenCV</a:t>
            </a:r>
            <a:r>
              <a:rPr lang="en-US" sz="1600" dirty="0">
                <a:solidFill>
                  <a:srgbClr val="0D0D0D"/>
                </a:solidFill>
                <a:latin typeface="Times New Roman" panose="02020603050405020304" pitchFamily="18" charset="0"/>
                <a:cs typeface="Times New Roman" panose="02020603050405020304" pitchFamily="18" charset="0"/>
              </a:rPr>
              <a:t> and </a:t>
            </a:r>
            <a:r>
              <a:rPr lang="en-US" sz="1600" dirty="0" err="1">
                <a:solidFill>
                  <a:srgbClr val="0D0D0D"/>
                </a:solidFill>
                <a:latin typeface="Times New Roman" panose="02020603050405020304" pitchFamily="18" charset="0"/>
                <a:cs typeface="Times New Roman" panose="02020603050405020304" pitchFamily="18" charset="0"/>
              </a:rPr>
              <a:t>Dlib</a:t>
            </a:r>
            <a:r>
              <a:rPr lang="en-US" sz="1600" dirty="0">
                <a:solidFill>
                  <a:srgbClr val="0D0D0D"/>
                </a:solidFill>
                <a:latin typeface="Times New Roman" panose="02020603050405020304" pitchFamily="18" charset="0"/>
                <a:cs typeface="Times New Roman" panose="02020603050405020304" pitchFamily="18" charset="0"/>
              </a:rPr>
              <a:t>. Future enhancements include the integration of advanced networks, such as Pose Alignment Network (PAN) and Texture Refinement Network (TRN), to improve accuracy and realism. By bridging the gap between physical trials and online shopping, this project promises to revolutionize the e-commerce industry and enhance customer satisfaction.</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Keyword: </a:t>
            </a:r>
            <a:r>
              <a:rPr lang="en-US" sz="1600" dirty="0" err="1">
                <a:solidFill>
                  <a:srgbClr val="0D0D0D"/>
                </a:solidFill>
                <a:latin typeface="Times New Roman" panose="02020603050405020304" pitchFamily="18" charset="0"/>
                <a:cs typeface="Times New Roman" panose="02020603050405020304" pitchFamily="18" charset="0"/>
              </a:rPr>
              <a:t>OpenCV</a:t>
            </a:r>
            <a:r>
              <a:rPr lang="en-US" sz="1600" dirty="0">
                <a:solidFill>
                  <a:srgbClr val="0D0D0D"/>
                </a:solidFill>
                <a:latin typeface="Times New Roman" panose="02020603050405020304" pitchFamily="18" charset="0"/>
                <a:cs typeface="Times New Roman" panose="02020603050405020304" pitchFamily="18" charset="0"/>
              </a:rPr>
              <a:t>, </a:t>
            </a:r>
            <a:r>
              <a:rPr lang="en-US" sz="1600" dirty="0" err="1">
                <a:solidFill>
                  <a:srgbClr val="0D0D0D"/>
                </a:solidFill>
                <a:latin typeface="Times New Roman" panose="02020603050405020304" pitchFamily="18" charset="0"/>
                <a:cs typeface="Times New Roman" panose="02020603050405020304" pitchFamily="18" charset="0"/>
              </a:rPr>
              <a:t>Dlib</a:t>
            </a:r>
            <a:r>
              <a:rPr lang="en-US" sz="1600" dirty="0">
                <a:solidFill>
                  <a:srgbClr val="0D0D0D"/>
                </a:solidFill>
                <a:latin typeface="Times New Roman" panose="02020603050405020304" pitchFamily="18" charset="0"/>
                <a:cs typeface="Times New Roman" panose="02020603050405020304" pitchFamily="18" charset="0"/>
              </a:rPr>
              <a:t>, CNN.</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429042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640080" y="856107"/>
            <a:ext cx="11069968" cy="3930500"/>
          </a:xfrm>
          <a:prstGeom prst="rect">
            <a:avLst/>
          </a:prstGeom>
          <a:noFill/>
        </p:spPr>
        <p:txBody>
          <a:bodyPr wrap="square">
            <a:spAutoFit/>
          </a:bodyPr>
          <a:lstStyle/>
          <a:p>
            <a:pPr algn="ctr">
              <a:lnSpc>
                <a:spcPct val="107000"/>
              </a:lnSpc>
              <a:spcAft>
                <a:spcPts val="800"/>
              </a:spcAft>
            </a:pP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Motivation</a:t>
            </a:r>
          </a:p>
          <a:p>
            <a:pPr algn="ctr">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AI-Powered Virtual Garment Trial Room is inspired by the challenges of online apparel shopping, where customers cannot physically try on garments before purchase, leading to dissatisfaction, returns, and cancellations. This project aims to address these issues by leveraging augmented reality and image processing techniques to provide a virtual trial experience. Initially conceptualized from a problem statement in the Smart Gujarat Hackathon, the project seeks to offer an affordable and accessible alternative to expensive hardware-based solutions, such as Kinect motion sensors. By combining innovative technologies with user-centric design, it enhances customer confidence and satisfaction in e-commerce platforms.</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498663"/>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C41F893-A310-5576-81E3-4056F2F9C40B}"/>
              </a:ext>
            </a:extLst>
          </p:cNvPr>
          <p:cNvSpPr txBox="1"/>
          <p:nvPr/>
        </p:nvSpPr>
        <p:spPr>
          <a:xfrm>
            <a:off x="895241" y="1624743"/>
            <a:ext cx="10364942" cy="2951064"/>
          </a:xfrm>
          <a:prstGeom prst="rect">
            <a:avLst/>
          </a:prstGeom>
          <a:noFill/>
        </p:spPr>
        <p:txBody>
          <a:bodyPr wrap="square">
            <a:spAutoFit/>
          </a:bodyPr>
          <a:lstStyle/>
          <a:p>
            <a:pPr algn="just" eaLnBrk="0" fontAlgn="base" hangingPunct="0">
              <a:lnSpc>
                <a:spcPct val="150000"/>
              </a:lnSpc>
            </a:pPr>
            <a:r>
              <a:rPr lang="en-US" dirty="0">
                <a:solidFill>
                  <a:srgbClr val="000000"/>
                </a:solidFill>
                <a:latin typeface="Times New Roman" panose="02020603050405020304" pitchFamily="18" charset="0"/>
                <a:cs typeface="Times New Roman" panose="02020603050405020304" pitchFamily="18" charset="0"/>
              </a:rPr>
              <a:t>The inability to try on apparel before purchase is a significant limitation of e-commerce platforms, leading to customer dissatisfaction, high return rates, and order cancellations. Traditional solutions, like Kinect motion sensors, are expensive and inaccessible for most users. This project aims to develop a cost-effective, AI-powered virtual garment trial room using augmented reality and image processing techniques. By allowing users to virtually try on garments and accessories through a webcam, the system enhances the online shopping experience, reduces return rates, and increases customer satisfaction, bridging the gap between physical and digital retail experiences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744583" y="986736"/>
            <a:ext cx="10704208" cy="2341154"/>
          </a:xfrm>
          <a:prstGeom prst="rect">
            <a:avLst/>
          </a:prstGeom>
          <a:noFill/>
        </p:spPr>
        <p:txBody>
          <a:bodyPr wrap="square">
            <a:spAutoFit/>
          </a:bodyPr>
          <a:lstStyle/>
          <a:p>
            <a:pPr algn="ctr">
              <a:lnSpc>
                <a:spcPct val="107000"/>
              </a:lnSpc>
              <a:spcAft>
                <a:spcPts val="800"/>
              </a:spcAft>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OBJECTIVE</a:t>
            </a:r>
          </a:p>
          <a:p>
            <a:pPr algn="ctr">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main objective of this project is to provide an augmented reality-based solution for trying apparel and accessories online without the need for physical trials. This system reduces return rates and boosts customer satisfaction in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e-commerce.</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41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822960" y="866268"/>
            <a:ext cx="10704208" cy="5436360"/>
          </a:xfrm>
          <a:prstGeom prst="rect">
            <a:avLst/>
          </a:prstGeom>
          <a:noFill/>
        </p:spPr>
        <p:txBody>
          <a:bodyPr wrap="square">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AI-Powered Virtual Garment Trial Room has broad applications and potential for enhancing the online shopping experience in the e-commerce industry. Its primary scope includes: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	E-commerce Integration:</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	Seamlessly </a:t>
            </a:r>
            <a:r>
              <a:rPr lang="en-US" sz="1600" dirty="0">
                <a:latin typeface="Times New Roman" panose="02020603050405020304" pitchFamily="18" charset="0"/>
                <a:ea typeface="Calibri" panose="020F0502020204030204" pitchFamily="34" charset="0"/>
                <a:cs typeface="Times New Roman" panose="02020603050405020304" pitchFamily="18" charset="0"/>
              </a:rPr>
              <a:t>integrates with e-commerce platforms to provide users with a virtual dressing room.</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	Allows </a:t>
            </a:r>
            <a:r>
              <a:rPr lang="en-US" sz="1600" dirty="0">
                <a:latin typeface="Times New Roman" panose="02020603050405020304" pitchFamily="18" charset="0"/>
                <a:ea typeface="Calibri" panose="020F0502020204030204" pitchFamily="34" charset="0"/>
                <a:cs typeface="Times New Roman" panose="02020603050405020304" pitchFamily="18" charset="0"/>
              </a:rPr>
              <a:t>users to try on apparel and accessories virtually, reducing product return rates and cancellations.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2.	Customer Experience:</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Enhances the user experience by offering an interactive and personalized shopping journey.</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Builds customer confidence in purchasing decisions through real-time virtual try-ons.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3.	Cost-Effective Solution:</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Eliminates the need for expensive hardware like Kinect motion sensors by utilizing image processing techniques that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work </a:t>
            </a:r>
            <a:r>
              <a:rPr lang="en-US" sz="1600" dirty="0">
                <a:latin typeface="Times New Roman" panose="02020603050405020304" pitchFamily="18" charset="0"/>
                <a:ea typeface="Calibri" panose="020F0502020204030204" pitchFamily="34" charset="0"/>
                <a:cs typeface="Times New Roman" panose="02020603050405020304" pitchFamily="18" charset="0"/>
              </a:rPr>
              <a:t>efficiently on standard devices.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4.	Technology Applications:</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Leverages advanced technologies like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Haar</a:t>
            </a:r>
            <a:r>
              <a:rPr lang="en-US" sz="1600" dirty="0">
                <a:latin typeface="Times New Roman" panose="02020603050405020304" pitchFamily="18" charset="0"/>
                <a:ea typeface="Calibri" panose="020F0502020204030204" pitchFamily="34" charset="0"/>
                <a:cs typeface="Times New Roman" panose="02020603050405020304" pitchFamily="18" charset="0"/>
              </a:rPr>
              <a:t> cascades, convolutional neural networks (CNNs), and augmented reality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to </a:t>
            </a:r>
            <a:r>
              <a:rPr lang="en-US" sz="1600" dirty="0">
                <a:latin typeface="Times New Roman" panose="02020603050405020304" pitchFamily="18" charset="0"/>
                <a:ea typeface="Calibri" panose="020F0502020204030204" pitchFamily="34" charset="0"/>
                <a:cs typeface="Times New Roman" panose="02020603050405020304" pitchFamily="18" charset="0"/>
              </a:rPr>
              <a:t>ensure accurate body detection and realistic garment overlay.</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Offers scalability to incorporate advanced networks, such as Pose Alignment Network (PAN) and Texture Refinement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Network </a:t>
            </a:r>
            <a:r>
              <a:rPr lang="en-US" sz="1600" dirty="0">
                <a:latin typeface="Times New Roman" panose="02020603050405020304" pitchFamily="18" charset="0"/>
                <a:ea typeface="Calibri" panose="020F0502020204030204" pitchFamily="34" charset="0"/>
                <a:cs typeface="Times New Roman" panose="02020603050405020304" pitchFamily="18" charset="0"/>
              </a:rPr>
              <a:t>(TRN), for improved performance</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B10E689-1A63-E45F-729F-6AF523557DB4}"/>
              </a:ext>
            </a:extLst>
          </p:cNvPr>
          <p:cNvSpPr txBox="1"/>
          <p:nvPr/>
        </p:nvSpPr>
        <p:spPr>
          <a:xfrm>
            <a:off x="4960944" y="313636"/>
            <a:ext cx="2428240" cy="399405"/>
          </a:xfrm>
          <a:prstGeom prst="rect">
            <a:avLst/>
          </a:prstGeom>
          <a:noFill/>
        </p:spPr>
        <p:txBody>
          <a:bodyPr wrap="square">
            <a:spAutoFit/>
          </a:bodyPr>
          <a:lstStyle/>
          <a:p>
            <a:pPr algn="ctr">
              <a:lnSpc>
                <a:spcPct val="107000"/>
              </a:lnSpc>
              <a:spcAft>
                <a:spcPts val="800"/>
              </a:spcAft>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SCOPE</a:t>
            </a:r>
          </a:p>
        </p:txBody>
      </p:sp>
    </p:spTree>
    <p:extLst>
      <p:ext uri="{BB962C8B-B14F-4D97-AF65-F5344CB8AC3E}">
        <p14:creationId xmlns:p14="http://schemas.microsoft.com/office/powerpoint/2010/main" val="320834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67" y="189850"/>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09777" y="973987"/>
            <a:ext cx="10490454" cy="5383929"/>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AI-Powered Virtual Garment Trial Room is an innovative solution aimed at revolutionizing the online shopping experience for apparel and accessories. It addresses a critical limitation of e-commerce platforms: the inability to physically try on garments before purchase. This augmented reality (AR)-based system provides users with a virtual dressing room, allowing them to visualize how clothes and accessories would look on their bodies in real-time. By using advanced body and face detection techniques, the system captures the user's image through a webcam or any camera device and superimposes selected products, offering an interactive and personalized experience</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project uses </a:t>
            </a:r>
            <a:r>
              <a:rPr lang="en-US" sz="1600" dirty="0" err="1">
                <a:solidFill>
                  <a:srgbClr val="0D0D0D"/>
                </a:solidFill>
                <a:latin typeface="Times New Roman" panose="02020603050405020304" pitchFamily="18" charset="0"/>
                <a:cs typeface="Times New Roman" panose="02020603050405020304" pitchFamily="18" charset="0"/>
              </a:rPr>
              <a:t>Haar</a:t>
            </a:r>
            <a:r>
              <a:rPr lang="en-US" sz="1600" dirty="0">
                <a:solidFill>
                  <a:srgbClr val="0D0D0D"/>
                </a:solidFill>
                <a:latin typeface="Times New Roman" panose="02020603050405020304" pitchFamily="18" charset="0"/>
                <a:cs typeface="Times New Roman" panose="02020603050405020304" pitchFamily="18" charset="0"/>
              </a:rPr>
              <a:t> cascade datasets for body part detection and leverages convolutional neural networks (CNNs) for accurate positioning and alignment of virtual apparel. The garments, accessories, and other items are digitally masked and seamlessly overlaid on the user's image, ensuring a realistic and engaging experience. Users can virtually try on products such as shirts, dresses, goggles, earrings, and tiaras before making a purchase decision, reducing the chances of product returns or cancellations</a:t>
            </a:r>
            <a:r>
              <a:rPr lang="en-US" sz="1600" dirty="0" smtClean="0">
                <a:solidFill>
                  <a:srgbClr val="0D0D0D"/>
                </a:solidFill>
                <a:latin typeface="Times New Roman" panose="02020603050405020304" pitchFamily="18" charset="0"/>
                <a:cs typeface="Times New Roman" panose="02020603050405020304" pitchFamily="18" charset="0"/>
              </a:rPr>
              <a:t>.</a:t>
            </a:r>
            <a:endParaRPr lang="en-US" sz="16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29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67" y="189850"/>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717477" y="830295"/>
            <a:ext cx="10844011" cy="5383929"/>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From a technical perspective, the project incorporates a Flask web framework to connect the Python-based back-end with an intuitive HTML front-end. Libraries like </a:t>
            </a:r>
            <a:r>
              <a:rPr lang="en-US" sz="1600" dirty="0" err="1">
                <a:solidFill>
                  <a:srgbClr val="0D0D0D"/>
                </a:solidFill>
                <a:latin typeface="Times New Roman" panose="02020603050405020304" pitchFamily="18" charset="0"/>
                <a:cs typeface="Times New Roman" panose="02020603050405020304" pitchFamily="18" charset="0"/>
              </a:rPr>
              <a:t>OpenCV</a:t>
            </a:r>
            <a:r>
              <a:rPr lang="en-US" sz="1600" dirty="0">
                <a:solidFill>
                  <a:srgbClr val="0D0D0D"/>
                </a:solidFill>
                <a:latin typeface="Times New Roman" panose="02020603050405020304" pitchFamily="18" charset="0"/>
                <a:cs typeface="Times New Roman" panose="02020603050405020304" pitchFamily="18" charset="0"/>
              </a:rPr>
              <a:t>, </a:t>
            </a:r>
            <a:r>
              <a:rPr lang="en-US" sz="1600" dirty="0" err="1">
                <a:solidFill>
                  <a:srgbClr val="0D0D0D"/>
                </a:solidFill>
                <a:latin typeface="Times New Roman" panose="02020603050405020304" pitchFamily="18" charset="0"/>
                <a:cs typeface="Times New Roman" panose="02020603050405020304" pitchFamily="18" charset="0"/>
              </a:rPr>
              <a:t>Dlib</a:t>
            </a:r>
            <a:r>
              <a:rPr lang="en-US" sz="1600" dirty="0">
                <a:solidFill>
                  <a:srgbClr val="0D0D0D"/>
                </a:solidFill>
                <a:latin typeface="Times New Roman" panose="02020603050405020304" pitchFamily="18" charset="0"/>
                <a:cs typeface="Times New Roman" panose="02020603050405020304" pitchFamily="18" charset="0"/>
              </a:rPr>
              <a:t>, and </a:t>
            </a:r>
            <a:r>
              <a:rPr lang="en-US" sz="1600" dirty="0" err="1">
                <a:solidFill>
                  <a:srgbClr val="0D0D0D"/>
                </a:solidFill>
                <a:latin typeface="Times New Roman" panose="02020603050405020304" pitchFamily="18" charset="0"/>
                <a:cs typeface="Times New Roman" panose="02020603050405020304" pitchFamily="18" charset="0"/>
              </a:rPr>
              <a:t>NumPy</a:t>
            </a:r>
            <a:r>
              <a:rPr lang="en-US" sz="1600" dirty="0">
                <a:solidFill>
                  <a:srgbClr val="0D0D0D"/>
                </a:solidFill>
                <a:latin typeface="Times New Roman" panose="02020603050405020304" pitchFamily="18" charset="0"/>
                <a:cs typeface="Times New Roman" panose="02020603050405020304" pitchFamily="18" charset="0"/>
              </a:rPr>
              <a:t> are utilized to handle image processing tasks, while the </a:t>
            </a:r>
            <a:r>
              <a:rPr lang="en-US" sz="1600" dirty="0" err="1">
                <a:solidFill>
                  <a:srgbClr val="0D0D0D"/>
                </a:solidFill>
                <a:latin typeface="Times New Roman" panose="02020603050405020304" pitchFamily="18" charset="0"/>
                <a:cs typeface="Times New Roman" panose="02020603050405020304" pitchFamily="18" charset="0"/>
              </a:rPr>
              <a:t>Tkinter</a:t>
            </a:r>
            <a:r>
              <a:rPr lang="en-US" sz="1600" dirty="0">
                <a:solidFill>
                  <a:srgbClr val="0D0D0D"/>
                </a:solidFill>
                <a:latin typeface="Times New Roman" panose="02020603050405020304" pitchFamily="18" charset="0"/>
                <a:cs typeface="Times New Roman" panose="02020603050405020304" pitchFamily="18" charset="0"/>
              </a:rPr>
              <a:t> library facilitates a user-friendly graphical interface for certain interactions. The system flow includes modules for both administrators and users, enabling admins to manage product catalogs and users to register, shop, and virtually try on items</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Virtual Dressing Room stands out by being both cost-effective and practical, as it eliminates the need for expensive hardware like Kinect motion sensors. Instead, it focuses on implementing image processing algorithms that can run efficiently on standard hardware setups. Additionally, the project proposes future enhancements using advanced networks like Pose Alignment Network (PAN), Texture Refinement Network (TRN), and Fitting Network (FTN) to further improve the accuracy and realism of the virtual trial experience</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By combining state-of-the-art AR technology with user-centric design, this project not only enhances the e-commerce experience but also bridges the gap between online shopping and physical trials, making it a valuable innovation in the retail industry</a:t>
            </a:r>
          </a:p>
        </p:txBody>
      </p:sp>
    </p:spTree>
    <p:extLst>
      <p:ext uri="{BB962C8B-B14F-4D97-AF65-F5344CB8AC3E}">
        <p14:creationId xmlns:p14="http://schemas.microsoft.com/office/powerpoint/2010/main" val="22033456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430</TotalTime>
  <Words>3249</Words>
  <Application>Microsoft Office PowerPoint</Application>
  <PresentationFormat>Widescreen</PresentationFormat>
  <Paragraphs>248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Droid Sans Fallback</vt:lpstr>
      <vt:lpstr>Times New Roman</vt:lpstr>
      <vt:lpstr>Trebuchet MS</vt:lpstr>
      <vt:lpstr>Wingdings</vt:lpstr>
      <vt:lpstr>Wingdings 3</vt:lpstr>
      <vt:lpstr>Facet</vt:lpstr>
      <vt:lpstr>PowerPoint Presentation</vt:lpstr>
      <vt:lpstr>INDEX </vt:lpstr>
      <vt:lpstr>ABSTRACT</vt:lpstr>
      <vt:lpstr>PowerPoint Presentation</vt:lpstr>
      <vt:lpstr>PowerPoint Presentation</vt:lpstr>
      <vt:lpstr>PowerPoint Presentation</vt:lpstr>
      <vt:lpstr>PowerPoint Presentation</vt:lpstr>
      <vt:lpstr>INTRODUCTION   </vt:lpstr>
      <vt:lpstr>INTRODUCTION   </vt:lpstr>
      <vt:lpstr>PowerPoint Presentation</vt:lpstr>
      <vt:lpstr>EXISTING METHOD</vt:lpstr>
      <vt:lpstr>PROPOSED METHOD </vt:lpstr>
      <vt:lpstr>BLOCK DIAGRAM</vt:lpstr>
      <vt:lpstr>HARDWARE &amp; SOFTWARE REQUIREMENTS </vt:lpstr>
      <vt:lpstr>Methodology</vt:lpstr>
      <vt:lpstr>Methodology</vt:lpstr>
      <vt:lpstr>Methodology</vt:lpstr>
      <vt:lpstr>Methodology</vt:lpstr>
      <vt:lpstr>Methodology</vt:lpstr>
      <vt:lpstr>Methodology</vt:lpstr>
      <vt:lpstr>Modules</vt:lpstr>
      <vt:lpstr>Modules</vt:lpstr>
      <vt:lpstr>Modules</vt:lpstr>
      <vt:lpstr>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K P Arun Kumar</cp:lastModifiedBy>
  <cp:revision>115</cp:revision>
  <dcterms:created xsi:type="dcterms:W3CDTF">2022-08-17T10:37:24Z</dcterms:created>
  <dcterms:modified xsi:type="dcterms:W3CDTF">2024-12-04T05:18:46Z</dcterms:modified>
</cp:coreProperties>
</file>