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sldIdLst>
    <p:sldId id="329" r:id="rId2"/>
    <p:sldId id="330" r:id="rId3"/>
    <p:sldId id="331" r:id="rId4"/>
    <p:sldId id="379" r:id="rId5"/>
    <p:sldId id="364" r:id="rId6"/>
    <p:sldId id="397" r:id="rId7"/>
    <p:sldId id="398" r:id="rId8"/>
    <p:sldId id="332" r:id="rId9"/>
    <p:sldId id="386" r:id="rId10"/>
    <p:sldId id="422" r:id="rId11"/>
    <p:sldId id="381" r:id="rId12"/>
    <p:sldId id="340" r:id="rId13"/>
    <p:sldId id="341" r:id="rId14"/>
    <p:sldId id="344" r:id="rId15"/>
    <p:sldId id="269" r:id="rId16"/>
    <p:sldId id="416" r:id="rId17"/>
    <p:sldId id="417" r:id="rId18"/>
    <p:sldId id="418" r:id="rId19"/>
    <p:sldId id="419" r:id="rId20"/>
    <p:sldId id="420" r:id="rId21"/>
    <p:sldId id="343" r:id="rId22"/>
    <p:sldId id="401" r:id="rId23"/>
    <p:sldId id="402" r:id="rId24"/>
    <p:sldId id="421" r:id="rId25"/>
    <p:sldId id="276" r:id="rId26"/>
    <p:sldId id="277" r:id="rId27"/>
    <p:sldId id="279" r:id="rId28"/>
    <p:sldId id="281" r:id="rId29"/>
    <p:sldId id="283" r:id="rId30"/>
    <p:sldId id="285" r:id="rId31"/>
    <p:sldId id="289" r:id="rId32"/>
    <p:sldId id="287" r:id="rId33"/>
    <p:sldId id="291" r:id="rId34"/>
    <p:sldId id="293" r:id="rId35"/>
    <p:sldId id="295" r:id="rId36"/>
    <p:sldId id="296" r:id="rId37"/>
    <p:sldId id="39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3179822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787483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71920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3866371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2553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669294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199515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10299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05A87C-D702-403A-A729-4774D55BBBF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66048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05A87C-D702-403A-A729-4774D55BBBF3}"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4091964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05A87C-D702-403A-A729-4774D55BBBF3}"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3615069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05A87C-D702-403A-A729-4774D55BBBF3}" type="datetimeFigureOut">
              <a:rPr lang="en-IN" smtClean="0"/>
              <a:t>04-12-2024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405077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05A87C-D702-403A-A729-4774D55BBBF3}" type="datetimeFigureOut">
              <a:rPr lang="en-IN" smtClean="0"/>
              <a:t>04-12-2024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3319019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5A87C-D702-403A-A729-4774D55BBBF3}" type="datetimeFigureOut">
              <a:rPr lang="en-IN" smtClean="0"/>
              <a:t>04-12-2024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69149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05A87C-D702-403A-A729-4774D55BBBF3}"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135769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05A87C-D702-403A-A729-4774D55BBBF3}"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AA570E-F860-491C-88EB-CD855F8B8C9A}" type="slidenum">
              <a:rPr lang="en-IN" smtClean="0"/>
              <a:t>‹#›</a:t>
            </a:fld>
            <a:endParaRPr lang="en-IN"/>
          </a:p>
        </p:txBody>
      </p:sp>
    </p:spTree>
    <p:extLst>
      <p:ext uri="{BB962C8B-B14F-4D97-AF65-F5344CB8AC3E}">
        <p14:creationId xmlns:p14="http://schemas.microsoft.com/office/powerpoint/2010/main" val="2585406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05A87C-D702-403A-A729-4774D55BBBF3}" type="datetimeFigureOut">
              <a:rPr lang="en-IN" smtClean="0"/>
              <a:t>04-12-2024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AA570E-F860-491C-88EB-CD855F8B8C9A}" type="slidenum">
              <a:rPr lang="en-IN" smtClean="0"/>
              <a:t>‹#›</a:t>
            </a:fld>
            <a:endParaRPr lang="en-IN"/>
          </a:p>
        </p:txBody>
      </p:sp>
    </p:spTree>
    <p:extLst>
      <p:ext uri="{BB962C8B-B14F-4D97-AF65-F5344CB8AC3E}">
        <p14:creationId xmlns:p14="http://schemas.microsoft.com/office/powerpoint/2010/main" val="851278417"/>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2752733" y="2781300"/>
            <a:ext cx="7118688" cy="1235859"/>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US" sz="2800" dirty="0">
                <a:solidFill>
                  <a:srgbClr val="212529"/>
                </a:solidFill>
                <a:latin typeface="Times New Roman" panose="02020603050405020304" pitchFamily="18" charset="0"/>
                <a:cs typeface="Times New Roman" panose="02020603050405020304" pitchFamily="18" charset="0"/>
              </a:rPr>
              <a:t>AI-Powered Virtual Garment Trial Room</a:t>
            </a:r>
            <a:endParaRPr lang="en-US" sz="2800" dirty="0">
              <a:solidFill>
                <a:srgbClr val="92D050"/>
              </a:solidFill>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043410" y="188415"/>
            <a:ext cx="3025008" cy="663299"/>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accent1">
                    <a:lumMod val="75000"/>
                  </a:schemeClr>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1548389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731519" y="981192"/>
          <a:ext cx="11003746" cy="5190617"/>
        </p:xfrm>
        <a:graphic>
          <a:graphicData uri="http://schemas.openxmlformats.org/drawingml/2006/table">
            <a:tbl>
              <a:tblPr firstRow="1" bandRow="1">
                <a:tableStyleId>{5C22544A-7EE6-4342-B048-85BDC9FD1C3A}</a:tableStyleId>
              </a:tblPr>
              <a:tblGrid>
                <a:gridCol w="685542">
                  <a:extLst>
                    <a:ext uri="{9D8B030D-6E8A-4147-A177-3AD203B41FA5}">
                      <a16:colId xmlns:a16="http://schemas.microsoft.com/office/drawing/2014/main" val="20000"/>
                    </a:ext>
                  </a:extLst>
                </a:gridCol>
                <a:gridCol w="690880">
                  <a:extLst>
                    <a:ext uri="{9D8B030D-6E8A-4147-A177-3AD203B41FA5}">
                      <a16:colId xmlns:a16="http://schemas.microsoft.com/office/drawing/2014/main" val="20001"/>
                    </a:ext>
                  </a:extLst>
                </a:gridCol>
                <a:gridCol w="1837041">
                  <a:extLst>
                    <a:ext uri="{9D8B030D-6E8A-4147-A177-3AD203B41FA5}">
                      <a16:colId xmlns:a16="http://schemas.microsoft.com/office/drawing/2014/main" val="20002"/>
                    </a:ext>
                  </a:extLst>
                </a:gridCol>
                <a:gridCol w="3017520">
                  <a:extLst>
                    <a:ext uri="{9D8B030D-6E8A-4147-A177-3AD203B41FA5}">
                      <a16:colId xmlns:a16="http://schemas.microsoft.com/office/drawing/2014/main" val="20003"/>
                    </a:ext>
                  </a:extLst>
                </a:gridCol>
                <a:gridCol w="4772763">
                  <a:extLst>
                    <a:ext uri="{9D8B030D-6E8A-4147-A177-3AD203B41FA5}">
                      <a16:colId xmlns:a16="http://schemas.microsoft.com/office/drawing/2014/main" val="20004"/>
                    </a:ext>
                  </a:extLst>
                </a:gridCol>
              </a:tblGrid>
              <a:tr h="431383">
                <a:tc>
                  <a:txBody>
                    <a:bodyPr/>
                    <a:lstStyle/>
                    <a:p>
                      <a:pPr algn="ctr"/>
                      <a:r>
                        <a:rPr lang="en-US" sz="1600" dirty="0" smtClean="0">
                          <a:latin typeface="Times New Roman" panose="02020603050405020304" pitchFamily="18" charset="0"/>
                          <a:cs typeface="Times New Roman" panose="02020603050405020304" pitchFamily="18" charset="0"/>
                        </a:rPr>
                        <a:t>S</a:t>
                      </a:r>
                      <a:r>
                        <a:rPr lang="en-US" sz="1600" baseline="0"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No</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baseline="0" dirty="0" smtClean="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Authors</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Outcomes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071154">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2024</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fi-FI" sz="1600" b="0" dirty="0" smtClean="0">
                          <a:latin typeface="Times New Roman" panose="02020603050405020304" pitchFamily="18" charset="0"/>
                          <a:cs typeface="Times New Roman" panose="02020603050405020304" pitchFamily="18" charset="0"/>
                        </a:rPr>
                        <a:t>E. Nitasha, S. Kumari, A. Kumar, R. Bhardwaj</a:t>
                      </a:r>
                      <a:endParaRPr lang="en-IN" sz="1600" b="0" dirty="0">
                        <a:latin typeface="Times New Roman" panose="02020603050405020304" pitchFamily="18" charset="0"/>
                        <a:cs typeface="Times New Roman" panose="02020603050405020304" pitchFamily="18" charset="0"/>
                      </a:endParaRPr>
                    </a:p>
                  </a:txBody>
                  <a:tcPr/>
                </a:tc>
                <a:tc>
                  <a:txBody>
                    <a:bodyPr/>
                    <a:lstStyle/>
                    <a:p>
                      <a:pPr algn="l"/>
                      <a:r>
                        <a:rPr lang="en-US" sz="1400" b="0" dirty="0" smtClean="0">
                          <a:latin typeface="Times New Roman" panose="02020603050405020304" pitchFamily="18" charset="0"/>
                          <a:cs typeface="Times New Roman" panose="02020603050405020304" pitchFamily="18" charset="0"/>
                        </a:rPr>
                        <a:t>Future of Fashion: AI-Powered Virtual Dressing for E-Commerce Applications</a:t>
                      </a:r>
                      <a:endParaRPr lang="en-IN" sz="1400" b="0" dirty="0">
                        <a:latin typeface="Times New Roman" panose="02020603050405020304" pitchFamily="18" charset="0"/>
                        <a:cs typeface="Times New Roman" panose="02020603050405020304" pitchFamily="18" charset="0"/>
                      </a:endParaRPr>
                    </a:p>
                  </a:txBody>
                  <a:tcPr/>
                </a:tc>
                <a:tc>
                  <a:txBody>
                    <a:bodyPr/>
                    <a:lstStyle/>
                    <a:p>
                      <a:pPr algn="just"/>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AI-powered Virtual Dressing uses computer vision and machine learning to enhance online clothing shopping with realistic visualizations, accurate fit, and reduced returns, backed by positive consumer interest.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0">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2024</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dirty="0" err="1" smtClean="0">
                          <a:latin typeface="Times New Roman" panose="02020603050405020304" pitchFamily="18" charset="0"/>
                          <a:cs typeface="Times New Roman" panose="02020603050405020304" pitchFamily="18" charset="0"/>
                        </a:rPr>
                        <a:t>Manjula</a:t>
                      </a:r>
                      <a:r>
                        <a:rPr lang="en-IN" sz="1600" b="0" dirty="0" smtClean="0">
                          <a:latin typeface="Times New Roman" panose="02020603050405020304" pitchFamily="18" charset="0"/>
                          <a:cs typeface="Times New Roman" panose="02020603050405020304" pitchFamily="18" charset="0"/>
                        </a:rPr>
                        <a:t> </a:t>
                      </a:r>
                      <a:r>
                        <a:rPr lang="en-IN" sz="1600" b="0" dirty="0" err="1" smtClean="0">
                          <a:latin typeface="Times New Roman" panose="02020603050405020304" pitchFamily="18" charset="0"/>
                          <a:cs typeface="Times New Roman" panose="02020603050405020304" pitchFamily="18" charset="0"/>
                        </a:rPr>
                        <a:t>Devarakonda</a:t>
                      </a:r>
                      <a:r>
                        <a:rPr lang="en-IN" sz="1600" b="0" dirty="0" smtClean="0">
                          <a:latin typeface="Times New Roman" panose="02020603050405020304" pitchFamily="18" charset="0"/>
                          <a:cs typeface="Times New Roman" panose="02020603050405020304" pitchFamily="18" charset="0"/>
                        </a:rPr>
                        <a:t> </a:t>
                      </a:r>
                      <a:r>
                        <a:rPr lang="en-IN" sz="1600" b="0" dirty="0" err="1" smtClean="0">
                          <a:latin typeface="Times New Roman" panose="02020603050405020304" pitchFamily="18" charset="0"/>
                          <a:cs typeface="Times New Roman" panose="02020603050405020304" pitchFamily="18" charset="0"/>
                        </a:rPr>
                        <a:t>Venkata</a:t>
                      </a:r>
                      <a:r>
                        <a:rPr lang="en-IN" sz="1600" b="0" dirty="0" smtClean="0">
                          <a:latin typeface="Times New Roman" panose="02020603050405020304" pitchFamily="18" charset="0"/>
                          <a:cs typeface="Times New Roman" panose="02020603050405020304" pitchFamily="18" charset="0"/>
                        </a:rPr>
                        <a:t>, </a:t>
                      </a:r>
                      <a:endParaRPr lang="en-IN" sz="1600" b="0" dirty="0">
                        <a:latin typeface="Times New Roman" panose="02020603050405020304" pitchFamily="18" charset="0"/>
                        <a:cs typeface="Times New Roman" panose="02020603050405020304" pitchFamily="18" charset="0"/>
                      </a:endParaRPr>
                    </a:p>
                  </a:txBody>
                  <a:tcPr/>
                </a:tc>
                <a:tc>
                  <a:txBody>
                    <a:bodyPr/>
                    <a:lstStyle/>
                    <a:p>
                      <a:pPr algn="l"/>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AI-Enhanced Digital Mirrors: Empowering Women's Safety and Shopping Experiences</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AI and AR-based digital mirrors enable virtual try-ons, minimizing physical fitting rooms and enhancing customer safety and privacy in malls by addressing traditional trial room security and usability issues.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0">
                <a:tc>
                  <a:txBody>
                    <a:bodyPr/>
                    <a:lstStyle/>
                    <a:p>
                      <a:pPr algn="ctr"/>
                      <a:r>
                        <a:rPr lang="en-US" sz="160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2024</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B. S.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Rochana</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and S. Juliet</a:t>
                      </a:r>
                      <a:endParaRPr lang="en-IN" sz="1600" b="0" dirty="0">
                        <a:latin typeface="Times New Roman" panose="02020603050405020304" pitchFamily="18" charset="0"/>
                        <a:cs typeface="Times New Roman" panose="02020603050405020304" pitchFamily="18" charset="0"/>
                      </a:endParaRPr>
                    </a:p>
                  </a:txBody>
                  <a:tcPr/>
                </a:tc>
                <a:tc>
                  <a:txBody>
                    <a:bodyPr/>
                    <a:lstStyle/>
                    <a:p>
                      <a:pPr algn="l"/>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Virtual Dress Trials: Leveraging GANs for Realistic Clothing Simulation</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A digitized fashion platform leverages GAN-driven virtual trials, advanced size recommendations, and AI </a:t>
                      </a:r>
                      <a:r>
                        <a:rPr lang="en-US" sz="1600" kern="1200" dirty="0" err="1" smtClean="0">
                          <a:solidFill>
                            <a:schemeClr val="dk1"/>
                          </a:solidFill>
                          <a:effectLst/>
                          <a:latin typeface="Times New Roman" panose="02020603050405020304" pitchFamily="18" charset="0"/>
                          <a:ea typeface="+mn-ea"/>
                          <a:cs typeface="Times New Roman" panose="02020603050405020304" pitchFamily="18" charset="0"/>
                        </a:rPr>
                        <a:t>chatbots</a:t>
                      </a: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 to enhance online shopping. It ensures data security, supports reviews, and fosters e-commerce collaborations.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00931144"/>
                  </a:ext>
                </a:extLst>
              </a:tr>
              <a:tr h="0">
                <a:tc>
                  <a:txBody>
                    <a:bodyPr/>
                    <a:lstStyle/>
                    <a:p>
                      <a:pPr algn="ctr"/>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1"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2024</a:t>
                      </a:r>
                      <a:endParaRPr lang="en-IN" sz="1600" b="0" dirty="0">
                        <a:latin typeface="Times New Roman" panose="02020603050405020304" pitchFamily="18" charset="0"/>
                        <a:cs typeface="Times New Roman" panose="02020603050405020304" pitchFamily="18" charset="0"/>
                      </a:endParaRPr>
                    </a:p>
                  </a:txBody>
                  <a:tcPr/>
                </a:tc>
                <a:tc>
                  <a:txBody>
                    <a:bodyPr/>
                    <a:lstStyle/>
                    <a:p>
                      <a:pPr algn="ctr"/>
                      <a:r>
                        <a:rPr lang="en-IN" sz="1600" b="0" dirty="0" err="1" smtClean="0">
                          <a:latin typeface="Times New Roman" panose="02020603050405020304" pitchFamily="18" charset="0"/>
                          <a:cs typeface="Times New Roman" panose="02020603050405020304" pitchFamily="18" charset="0"/>
                        </a:rPr>
                        <a:t>Qinghui</a:t>
                      </a:r>
                      <a:r>
                        <a:rPr lang="en-IN" sz="1600" b="0" dirty="0" smtClean="0">
                          <a:latin typeface="Times New Roman" panose="02020603050405020304" pitchFamily="18" charset="0"/>
                          <a:cs typeface="Times New Roman" panose="02020603050405020304" pitchFamily="18" charset="0"/>
                        </a:rPr>
                        <a:t> Wang, Na Qu</a:t>
                      </a:r>
                      <a:endParaRPr lang="en-IN" sz="1600" b="0" dirty="0">
                        <a:latin typeface="Times New Roman" panose="02020603050405020304" pitchFamily="18" charset="0"/>
                        <a:cs typeface="Times New Roman" panose="02020603050405020304" pitchFamily="18" charset="0"/>
                      </a:endParaRPr>
                    </a:p>
                  </a:txBody>
                  <a:tcPr/>
                </a:tc>
                <a:tc>
                  <a:txBody>
                    <a:bodyPr/>
                    <a:lstStyle/>
                    <a:p>
                      <a:pPr algn="l"/>
                      <a:r>
                        <a:rPr lang="en-US" sz="1600" b="0" dirty="0" smtClean="0">
                          <a:latin typeface="Times New Roman" panose="02020603050405020304" pitchFamily="18" charset="0"/>
                          <a:cs typeface="Times New Roman" panose="02020603050405020304" pitchFamily="18" charset="0"/>
                        </a:rPr>
                        <a:t>Novel AI Model for Evaluating Buyers' Fulfilment with Clothing Fit</a:t>
                      </a:r>
                      <a:endParaRPr lang="en-IN" sz="1600" b="0" dirty="0">
                        <a:latin typeface="Times New Roman" panose="02020603050405020304" pitchFamily="18" charset="0"/>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A novel AI model uses 3D body scans and virtual fitting with TSO-SLLR machine learning to accurately predict customer satisfaction with clothing fit, enhancing online shopping experience and reducing returns.</a:t>
                      </a: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7056387"/>
                  </a:ext>
                </a:extLst>
              </a:tr>
            </a:tbl>
          </a:graphicData>
        </a:graphic>
      </p:graphicFrame>
      <p:sp>
        <p:nvSpPr>
          <p:cNvPr id="4" name="TextBox 3">
            <a:extLst>
              <a:ext uri="{FF2B5EF4-FFF2-40B4-BE49-F238E27FC236}">
                <a16:creationId xmlns:a16="http://schemas.microsoft.com/office/drawing/2014/main" id="{714828DE-4D0B-A3A1-9EF0-CC68BA1F7EB7}"/>
              </a:ext>
            </a:extLst>
          </p:cNvPr>
          <p:cNvSpPr txBox="1"/>
          <p:nvPr/>
        </p:nvSpPr>
        <p:spPr>
          <a:xfrm>
            <a:off x="4219804" y="285289"/>
            <a:ext cx="6098344" cy="369332"/>
          </a:xfrm>
          <a:prstGeom prst="rect">
            <a:avLst/>
          </a:prstGeom>
          <a:noFill/>
        </p:spPr>
        <p:txBody>
          <a:bodyPr wrap="square">
            <a:spAutoFit/>
          </a:bodyPr>
          <a:lstStyle/>
          <a:p>
            <a:r>
              <a:rPr lang="en-US" sz="1800" b="1" dirty="0" smtClean="0">
                <a:latin typeface="Times New Roman" panose="02020603050405020304" pitchFamily="18" charset="0"/>
                <a:cs typeface="Times New Roman" panose="02020603050405020304" pitchFamily="18" charset="0"/>
              </a:rPr>
              <a:t>LITERATURE </a:t>
            </a:r>
            <a:r>
              <a:rPr lang="en-US" sz="1800" b="1" dirty="0">
                <a:latin typeface="Times New Roman" panose="02020603050405020304" pitchFamily="18" charset="0"/>
                <a:cs typeface="Times New Roman" panose="02020603050405020304" pitchFamily="18" charset="0"/>
              </a:rPr>
              <a:t>SURVEY</a:t>
            </a:r>
            <a:endParaRPr lang="en-IN" dirty="0"/>
          </a:p>
        </p:txBody>
      </p:sp>
    </p:spTree>
    <p:extLst>
      <p:ext uri="{BB962C8B-B14F-4D97-AF65-F5344CB8AC3E}">
        <p14:creationId xmlns:p14="http://schemas.microsoft.com/office/powerpoint/2010/main" val="993952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748" y="282168"/>
            <a:ext cx="8911687" cy="670869"/>
          </a:xfrm>
        </p:spPr>
        <p:txBody>
          <a:bodyPr>
            <a:normAutofit/>
          </a:bodyPr>
          <a:lstStyle/>
          <a:p>
            <a:pPr algn="ctr"/>
            <a:r>
              <a:rPr lang="en-US" sz="2400" b="1" dirty="0">
                <a:latin typeface="Times New Roman" panose="02020603050405020304" pitchFamily="18" charset="0"/>
                <a:cs typeface="Times New Roman" panose="02020603050405020304" pitchFamily="18" charset="0"/>
              </a:rPr>
              <a:t>EXISTING METHOD</a:t>
            </a:r>
          </a:p>
        </p:txBody>
      </p:sp>
      <p:sp>
        <p:nvSpPr>
          <p:cNvPr id="3" name="Content Placeholder 2"/>
          <p:cNvSpPr>
            <a:spLocks noGrp="1"/>
          </p:cNvSpPr>
          <p:nvPr>
            <p:ph idx="1"/>
          </p:nvPr>
        </p:nvSpPr>
        <p:spPr>
          <a:xfrm>
            <a:off x="925653" y="838097"/>
            <a:ext cx="9889052" cy="5593445"/>
          </a:xfrm>
        </p:spPr>
        <p:txBody>
          <a:bodyPr>
            <a:normAutofit/>
          </a:bodyPr>
          <a:lstStyle/>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The existing virtual try-on systems primarily rely on hardware-intensive solutions like Kinect motion sensors or high-end augmented reality setups. These methods use motion-tracking sensors and cameras to align garments with body movements.</a:t>
            </a:r>
          </a:p>
          <a:p>
            <a:pPr marL="0" indent="0" algn="just">
              <a:lnSpc>
                <a:spcPct val="150000"/>
              </a:lnSpc>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Disadvantages</a:t>
            </a:r>
          </a:p>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1.	High Cost: These systems require expensive hardware, making them inaccessible for smaller businesses and regular users.</a:t>
            </a:r>
          </a:p>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2.	Time-Consuming Setup: The setup and calibration of motion sensors are time-intensive, requiring skilled personnel.</a:t>
            </a:r>
          </a:p>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3.	Limited Accuracy: Despite the high costs, the alignment of garments often lacks precision, especially for varied body shapes and movements</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1061834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201695" y="232727"/>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72F5E9-D371-48AC-9F12-9755D3AE1521}"/>
              </a:ext>
            </a:extLst>
          </p:cNvPr>
          <p:cNvSpPr>
            <a:spLocks noGrp="1"/>
          </p:cNvSpPr>
          <p:nvPr>
            <p:ph idx="1"/>
          </p:nvPr>
        </p:nvSpPr>
        <p:spPr>
          <a:xfrm>
            <a:off x="741406" y="987049"/>
            <a:ext cx="10248899" cy="5870951"/>
          </a:xfrm>
        </p:spPr>
        <p:txBody>
          <a:bodyPr>
            <a:noAutofit/>
          </a:bodyPr>
          <a:lstStyle/>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The proposed system utilizes cost-effective software-based solutions using image processing techniques (</a:t>
            </a:r>
            <a:r>
              <a:rPr lang="en-US" sz="1600" dirty="0" err="1">
                <a:solidFill>
                  <a:srgbClr val="0D0D0D"/>
                </a:solidFill>
                <a:latin typeface="Times New Roman" panose="02020603050405020304" pitchFamily="18" charset="0"/>
                <a:cs typeface="Times New Roman" panose="02020603050405020304" pitchFamily="18" charset="0"/>
              </a:rPr>
              <a:t>Haar</a:t>
            </a:r>
            <a:r>
              <a:rPr lang="en-US" sz="1600" dirty="0">
                <a:solidFill>
                  <a:srgbClr val="0D0D0D"/>
                </a:solidFill>
                <a:latin typeface="Times New Roman" panose="02020603050405020304" pitchFamily="18" charset="0"/>
                <a:cs typeface="Times New Roman" panose="02020603050405020304" pitchFamily="18" charset="0"/>
              </a:rPr>
              <a:t> cascades) and convolutional neural networks (CNNs). It replaces hardware dependency with algorithms capable of running on standard devices</a:t>
            </a:r>
            <a:r>
              <a:rPr lang="en-US" sz="1600" dirty="0" smtClean="0">
                <a:solidFill>
                  <a:srgbClr val="0D0D0D"/>
                </a:solidFill>
                <a:latin typeface="Times New Roman" panose="02020603050405020304" pitchFamily="18" charset="0"/>
                <a:cs typeface="Times New Roman" panose="02020603050405020304" pitchFamily="18" charset="0"/>
              </a:rPr>
              <a:t>.</a:t>
            </a:r>
          </a:p>
          <a:p>
            <a:pPr marL="0" indent="0" algn="just">
              <a:lnSpc>
                <a:spcPct val="150000"/>
              </a:lnSpc>
              <a:buNone/>
            </a:pPr>
            <a:endParaRPr lang="en-US" sz="1600" dirty="0">
              <a:solidFill>
                <a:srgbClr val="0D0D0D"/>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Advantages</a:t>
            </a:r>
          </a:p>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1.	Cost-Effective: The reliance on readily available tools like webcams and open-source libraries significantly reduces implementation costs.</a:t>
            </a:r>
          </a:p>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2.	Time-Efficient: The software-based approach is faster to deploy and requires minimal setup, making it user-friendly and scalable.</a:t>
            </a:r>
          </a:p>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3.	Improved Accuracy: Advanced body detection techniques, such as Pose Alignment Networks (PAN), ensure precise garment overlay and alignment, enhancing the realism of virtual try-ons.</a:t>
            </a: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2454820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5530" y="296563"/>
            <a:ext cx="8911687" cy="590542"/>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BLOCK </a:t>
            </a:r>
            <a:r>
              <a:rPr lang="en-US" sz="2400" b="1" dirty="0">
                <a:latin typeface="Times New Roman" panose="02020603050405020304" pitchFamily="18" charset="0"/>
                <a:cs typeface="Times New Roman" panose="02020603050405020304" pitchFamily="18" charset="0"/>
              </a:rPr>
              <a:t>DIAGRAM</a:t>
            </a:r>
          </a:p>
        </p:txBody>
      </p:sp>
      <p:pic>
        <p:nvPicPr>
          <p:cNvPr id="5" name="Picture 4"/>
          <p:cNvPicPr/>
          <p:nvPr/>
        </p:nvPicPr>
        <p:blipFill>
          <a:blip r:embed="rId2"/>
          <a:stretch>
            <a:fillRect/>
          </a:stretch>
        </p:blipFill>
        <p:spPr>
          <a:xfrm>
            <a:off x="2298700" y="1122680"/>
            <a:ext cx="8496300" cy="4986020"/>
          </a:xfrm>
          <a:prstGeom prst="rect">
            <a:avLst/>
          </a:prstGeom>
        </p:spPr>
      </p:pic>
    </p:spTree>
    <p:extLst>
      <p:ext uri="{BB962C8B-B14F-4D97-AF65-F5344CB8AC3E}">
        <p14:creationId xmlns:p14="http://schemas.microsoft.com/office/powerpoint/2010/main" val="2805858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40156" y="449827"/>
            <a:ext cx="8911687" cy="895201"/>
          </a:xfrm>
        </p:spPr>
        <p:txBody>
          <a:bodyPr>
            <a:normAutofit/>
          </a:bodyPr>
          <a:lstStyle/>
          <a:p>
            <a:pPr algn="ctr"/>
            <a:r>
              <a:rPr lang="en-US" sz="2400" b="1" dirty="0">
                <a:latin typeface="Times New Roman" panose="02020603050405020304" pitchFamily="18" charset="0"/>
                <a:cs typeface="Times New Roman" panose="02020603050405020304" pitchFamily="18" charset="0"/>
              </a:rPr>
              <a:t>HARDWARE &amp; SOFTWARE REQUIREMENTS</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993072" y="2200210"/>
            <a:ext cx="4656406" cy="1922568"/>
          </a:xfrm>
        </p:spPr>
        <p:txBody>
          <a:bodyPr>
            <a:normAutofit/>
          </a:bodyPr>
          <a:lstStyle/>
          <a:p>
            <a:pPr marL="0" indent="0" algn="just">
              <a:lnSpc>
                <a:spcPct val="150000"/>
              </a:lnSpc>
              <a:spcBef>
                <a:spcPts val="0"/>
              </a:spcBef>
              <a:buNone/>
            </a:pPr>
            <a:r>
              <a:rPr lang="en-US" sz="2000" b="1"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H/W Configuration:</a:t>
            </a:r>
          </a:p>
          <a:p>
            <a:pPr marL="0" indent="0" algn="just">
              <a:lnSpc>
                <a:spcPct val="150000"/>
              </a:lnSpc>
              <a:spcBef>
                <a:spcPts val="0"/>
              </a:spcBef>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Processor    - I3/Intel Processor</a:t>
            </a:r>
          </a:p>
          <a:p>
            <a:pPr marL="0" indent="0" algn="just">
              <a:lnSpc>
                <a:spcPct val="150000"/>
              </a:lnSpc>
              <a:spcBef>
                <a:spcPts val="0"/>
              </a:spcBef>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Hard Disk   -160GB</a:t>
            </a:r>
          </a:p>
          <a:p>
            <a:pPr marL="0" indent="0" algn="just">
              <a:lnSpc>
                <a:spcPct val="150000"/>
              </a:lnSpc>
              <a:spcBef>
                <a:spcPts val="0"/>
              </a:spcBef>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RAM	   -  8Gb</a:t>
            </a:r>
          </a:p>
        </p:txBody>
      </p:sp>
      <p:sp>
        <p:nvSpPr>
          <p:cNvPr id="6" name="TextBox 5">
            <a:extLst>
              <a:ext uri="{FF2B5EF4-FFF2-40B4-BE49-F238E27FC236}">
                <a16:creationId xmlns:a16="http://schemas.microsoft.com/office/drawing/2014/main" id="{7C70DF6A-B090-4103-9F76-70F2E53A2FCD}"/>
              </a:ext>
            </a:extLst>
          </p:cNvPr>
          <p:cNvSpPr txBox="1"/>
          <p:nvPr/>
        </p:nvSpPr>
        <p:spPr>
          <a:xfrm>
            <a:off x="5335969" y="1856663"/>
            <a:ext cx="6668797" cy="2400657"/>
          </a:xfrm>
          <a:prstGeom prst="rect">
            <a:avLst/>
          </a:prstGeom>
          <a:noFill/>
        </p:spPr>
        <p:txBody>
          <a:bodyPr wrap="square">
            <a:spAutoFit/>
          </a:bodyPr>
          <a:lstStyle/>
          <a:p>
            <a:pPr algn="just">
              <a:lnSpc>
                <a:spcPct val="150000"/>
              </a:lnSpc>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S/W Configuration:</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Operating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System: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Windows 7/8/10	.	</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IDE	                     :   Pycharm.</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Libraries Used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Numpy, Pandas, </a:t>
            </a:r>
            <a:r>
              <a:rPr lang="en-US" sz="2000" dirty="0" err="1">
                <a:latin typeface="Times New Roman" panose="02020603050405020304" pitchFamily="18" charset="0"/>
                <a:ea typeface="Times New Roman" panose="02020603050405020304" pitchFamily="18" charset="0"/>
                <a:cs typeface="Times New Roman" panose="02020603050405020304" pitchFamily="18" charset="0"/>
              </a:rPr>
              <a:t>OS,django</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MySQL. </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	Technology        </a:t>
            </a:r>
            <a:r>
              <a:rPr lang="en-US" sz="20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Python 3.6+.</a:t>
            </a:r>
          </a:p>
        </p:txBody>
      </p:sp>
    </p:spTree>
    <p:extLst>
      <p:ext uri="{BB962C8B-B14F-4D97-AF65-F5344CB8AC3E}">
        <p14:creationId xmlns:p14="http://schemas.microsoft.com/office/powerpoint/2010/main" val="2190083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365" y="226679"/>
            <a:ext cx="8610600" cy="687721"/>
          </a:xfrm>
        </p:spPr>
        <p:txBody>
          <a:bodyPr>
            <a:normAutofit/>
          </a:bodyPr>
          <a:lstStyle/>
          <a:p>
            <a:pPr algn="ctr"/>
            <a:r>
              <a:rPr lang="en-US" sz="3000" b="1" dirty="0" smtClean="0">
                <a:latin typeface="Times New Roman" panose="02020603050405020304" pitchFamily="18" charset="0"/>
                <a:cs typeface="Times New Roman" panose="02020603050405020304" pitchFamily="18" charset="0"/>
              </a:rPr>
              <a:t>Methodology</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7273" y="914400"/>
            <a:ext cx="10446228" cy="4657256"/>
          </a:xfrm>
        </p:spPr>
        <p:txBody>
          <a:bodyPr>
            <a:noAutofit/>
          </a:bodyPr>
          <a:lstStyle/>
          <a:p>
            <a:pPr marL="0" indent="0" algn="just">
              <a:lnSpc>
                <a:spcPct val="150000"/>
              </a:lnSpc>
              <a:buNone/>
            </a:pPr>
            <a:r>
              <a:rPr lang="en-US" sz="1400" b="1" dirty="0">
                <a:solidFill>
                  <a:schemeClr val="tx1"/>
                </a:solidFill>
                <a:latin typeface="Times New Roman" panose="02020603050405020304" pitchFamily="18" charset="0"/>
                <a:cs typeface="Times New Roman" panose="02020603050405020304" pitchFamily="18" charset="0"/>
              </a:rPr>
              <a:t>1. </a:t>
            </a:r>
            <a:r>
              <a:rPr lang="en-US" sz="1400" b="1" dirty="0" err="1">
                <a:solidFill>
                  <a:schemeClr val="tx1"/>
                </a:solidFill>
                <a:latin typeface="Times New Roman" panose="02020603050405020304" pitchFamily="18" charset="0"/>
                <a:cs typeface="Times New Roman" panose="02020603050405020304" pitchFamily="18" charset="0"/>
              </a:rPr>
              <a:t>Haar</a:t>
            </a:r>
            <a:r>
              <a:rPr lang="en-US" sz="1400" b="1" dirty="0">
                <a:solidFill>
                  <a:schemeClr val="tx1"/>
                </a:solidFill>
                <a:latin typeface="Times New Roman" panose="02020603050405020304" pitchFamily="18" charset="0"/>
                <a:cs typeface="Times New Roman" panose="02020603050405020304" pitchFamily="18" charset="0"/>
              </a:rPr>
              <a:t> Cascade Algorithm</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Purpose: Detect body parts such as face, eyes, and upper body in the video frames.</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Steps:</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1.	Feature Extraction:</a:t>
            </a:r>
          </a:p>
          <a:p>
            <a:pPr marL="0"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Sliding windows of 24x24 pixels are passed over the image.</a:t>
            </a:r>
          </a:p>
          <a:p>
            <a:pPr marL="0"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Features like edges, lines, and rectangles are computed using integral images.</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2.	AdaBoost Classifier:</a:t>
            </a:r>
          </a:p>
          <a:p>
            <a:pPr marL="0"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Relevant features are selected, and non-relevant ones are discarded.</a:t>
            </a:r>
          </a:p>
          <a:p>
            <a:pPr marL="0"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The AdaBoost algorithm aggregates weak classifiers into a strong classifier for better accuracy.</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3.	Cascade </a:t>
            </a:r>
            <a:r>
              <a:rPr lang="en-US" sz="1400" dirty="0" smtClean="0">
                <a:solidFill>
                  <a:schemeClr val="tx1"/>
                </a:solidFill>
                <a:latin typeface="Times New Roman" panose="02020603050405020304" pitchFamily="18" charset="0"/>
                <a:cs typeface="Times New Roman" panose="02020603050405020304" pitchFamily="18" charset="0"/>
              </a:rPr>
              <a:t>Structure: Multiple </a:t>
            </a:r>
            <a:r>
              <a:rPr lang="en-US" sz="1400" dirty="0">
                <a:solidFill>
                  <a:schemeClr val="tx1"/>
                </a:solidFill>
                <a:latin typeface="Times New Roman" panose="02020603050405020304" pitchFamily="18" charset="0"/>
                <a:cs typeface="Times New Roman" panose="02020603050405020304" pitchFamily="18" charset="0"/>
              </a:rPr>
              <a:t>stages of classifiers are applied </a:t>
            </a:r>
            <a:r>
              <a:rPr lang="en-US" sz="1400" dirty="0" smtClean="0">
                <a:solidFill>
                  <a:schemeClr val="tx1"/>
                </a:solidFill>
                <a:latin typeface="Times New Roman" panose="02020603050405020304" pitchFamily="18" charset="0"/>
                <a:cs typeface="Times New Roman" panose="02020603050405020304" pitchFamily="18" charset="0"/>
              </a:rPr>
              <a:t>sequentially. Each </a:t>
            </a:r>
            <a:r>
              <a:rPr lang="en-US" sz="1400" dirty="0">
                <a:solidFill>
                  <a:schemeClr val="tx1"/>
                </a:solidFill>
                <a:latin typeface="Times New Roman" panose="02020603050405020304" pitchFamily="18" charset="0"/>
                <a:cs typeface="Times New Roman" panose="02020603050405020304" pitchFamily="18" charset="0"/>
              </a:rPr>
              <a:t>stage determines whether a region should proceed to the next stage for further analysis.</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4.	</a:t>
            </a:r>
            <a:r>
              <a:rPr lang="en-US" sz="1400" dirty="0" smtClean="0">
                <a:solidFill>
                  <a:schemeClr val="tx1"/>
                </a:solidFill>
                <a:latin typeface="Times New Roman" panose="02020603050405020304" pitchFamily="18" charset="0"/>
                <a:cs typeface="Times New Roman" panose="02020603050405020304" pitchFamily="18" charset="0"/>
              </a:rPr>
              <a:t>Output: Bounding </a:t>
            </a:r>
            <a:r>
              <a:rPr lang="en-US" sz="1400" dirty="0">
                <a:solidFill>
                  <a:schemeClr val="tx1"/>
                </a:solidFill>
                <a:latin typeface="Times New Roman" panose="02020603050405020304" pitchFamily="18" charset="0"/>
                <a:cs typeface="Times New Roman" panose="02020603050405020304" pitchFamily="18" charset="0"/>
              </a:rPr>
              <a:t>boxes indicating detected regions (e.g., face, upper body).</a:t>
            </a:r>
          </a:p>
        </p:txBody>
      </p:sp>
    </p:spTree>
    <p:extLst>
      <p:ext uri="{BB962C8B-B14F-4D97-AF65-F5344CB8AC3E}">
        <p14:creationId xmlns:p14="http://schemas.microsoft.com/office/powerpoint/2010/main" val="3273900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365" y="226679"/>
            <a:ext cx="8610600" cy="687721"/>
          </a:xfrm>
        </p:spPr>
        <p:txBody>
          <a:bodyPr>
            <a:normAutofit/>
          </a:bodyPr>
          <a:lstStyle/>
          <a:p>
            <a:pPr algn="ctr"/>
            <a:r>
              <a:rPr lang="en-US" sz="3000" b="1" dirty="0" smtClean="0">
                <a:latin typeface="Times New Roman" panose="02020603050405020304" pitchFamily="18" charset="0"/>
                <a:cs typeface="Times New Roman" panose="02020603050405020304" pitchFamily="18" charset="0"/>
              </a:rPr>
              <a:t>Methodology</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2673" y="914400"/>
            <a:ext cx="10446228" cy="4657256"/>
          </a:xfrm>
        </p:spPr>
        <p:txBody>
          <a:bodyPr>
            <a:noAutofit/>
          </a:bodyPr>
          <a:lstStyle/>
          <a:p>
            <a:pPr marL="0" indent="0" algn="just">
              <a:lnSpc>
                <a:spcPct val="150000"/>
              </a:lnSpc>
              <a:buNone/>
            </a:pPr>
            <a:r>
              <a:rPr lang="en-US" sz="1600" b="1" dirty="0">
                <a:solidFill>
                  <a:schemeClr val="tx1"/>
                </a:solidFill>
                <a:latin typeface="Times New Roman" panose="02020603050405020304" pitchFamily="18" charset="0"/>
                <a:cs typeface="Times New Roman" panose="02020603050405020304" pitchFamily="18" charset="0"/>
              </a:rPr>
              <a:t>2. </a:t>
            </a:r>
            <a:r>
              <a:rPr lang="en-US" sz="1600" b="1" dirty="0" err="1">
                <a:solidFill>
                  <a:schemeClr val="tx1"/>
                </a:solidFill>
                <a:latin typeface="Times New Roman" panose="02020603050405020304" pitchFamily="18" charset="0"/>
                <a:cs typeface="Times New Roman" panose="02020603050405020304" pitchFamily="18" charset="0"/>
              </a:rPr>
              <a:t>Dlib</a:t>
            </a:r>
            <a:r>
              <a:rPr lang="en-US" sz="1600" b="1" dirty="0">
                <a:solidFill>
                  <a:schemeClr val="tx1"/>
                </a:solidFill>
                <a:latin typeface="Times New Roman" panose="02020603050405020304" pitchFamily="18" charset="0"/>
                <a:cs typeface="Times New Roman" panose="02020603050405020304" pitchFamily="18" charset="0"/>
              </a:rPr>
              <a:t> Facial Landmark Detection</a:t>
            </a:r>
          </a:p>
          <a:p>
            <a:pPr marL="0"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Purpose: Detect specific facial landmarks for accessories like goggles, earrings, and tiaras.</a:t>
            </a:r>
          </a:p>
          <a:p>
            <a:pPr marL="0"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Steps:</a:t>
            </a:r>
          </a:p>
          <a:p>
            <a:pPr marL="400050" lvl="1"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1.	Face </a:t>
            </a:r>
            <a:r>
              <a:rPr lang="en-US" dirty="0" smtClean="0">
                <a:solidFill>
                  <a:schemeClr val="tx1"/>
                </a:solidFill>
                <a:latin typeface="Times New Roman" panose="02020603050405020304" pitchFamily="18" charset="0"/>
                <a:cs typeface="Times New Roman" panose="02020603050405020304" pitchFamily="18" charset="0"/>
              </a:rPr>
              <a:t>Detection: Use </a:t>
            </a:r>
            <a:r>
              <a:rPr lang="en-US" dirty="0" err="1" smtClean="0">
                <a:solidFill>
                  <a:schemeClr val="tx1"/>
                </a:solidFill>
                <a:latin typeface="Times New Roman" panose="02020603050405020304" pitchFamily="18" charset="0"/>
                <a:cs typeface="Times New Roman" panose="02020603050405020304" pitchFamily="18" charset="0"/>
              </a:rPr>
              <a:t>Dlib’s</a:t>
            </a:r>
            <a:r>
              <a:rPr lang="en-US" dirty="0" smtClean="0">
                <a:solidFill>
                  <a:schemeClr val="tx1"/>
                </a:solidFill>
                <a:latin typeface="Times New Roman" panose="02020603050405020304" pitchFamily="18" charset="0"/>
                <a:cs typeface="Times New Roman" panose="02020603050405020304" pitchFamily="18" charset="0"/>
              </a:rPr>
              <a:t> pre-trained frontal face detector to identify the face region.</a:t>
            </a:r>
          </a:p>
          <a:p>
            <a:pPr marL="400050" lvl="1" indent="0" algn="just">
              <a:lnSpc>
                <a:spcPct val="150000"/>
              </a:lnSpc>
              <a:buNone/>
            </a:pPr>
            <a:r>
              <a:rPr lang="en-US" dirty="0" smtClean="0">
                <a:solidFill>
                  <a:schemeClr val="tx1"/>
                </a:solidFill>
                <a:latin typeface="Times New Roman" panose="02020603050405020304" pitchFamily="18" charset="0"/>
                <a:cs typeface="Times New Roman" panose="02020603050405020304" pitchFamily="18" charset="0"/>
              </a:rPr>
              <a:t>2</a:t>
            </a:r>
            <a:r>
              <a:rPr lang="en-US" dirty="0">
                <a:solidFill>
                  <a:schemeClr val="tx1"/>
                </a:solidFill>
                <a:latin typeface="Times New Roman" panose="02020603050405020304" pitchFamily="18" charset="0"/>
                <a:cs typeface="Times New Roman" panose="02020603050405020304" pitchFamily="18" charset="0"/>
              </a:rPr>
              <a:t>.	Landmark Localization:</a:t>
            </a:r>
          </a:p>
          <a:p>
            <a:pPr marL="800100" lvl="2"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o	Apply the shape predictor (shape_predictor_68_face_landmarks.dat) to extract 68 facial landmarks.</a:t>
            </a:r>
          </a:p>
          <a:p>
            <a:pPr marL="800100" lvl="2"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o	Landmarks correspond to features like eyes, nose, mouth, and jawline.</a:t>
            </a:r>
          </a:p>
          <a:p>
            <a:pPr marL="400050" lvl="1"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3.	Mapping </a:t>
            </a:r>
            <a:r>
              <a:rPr lang="en-US" dirty="0" smtClean="0">
                <a:solidFill>
                  <a:schemeClr val="tx1"/>
                </a:solidFill>
                <a:latin typeface="Times New Roman" panose="02020603050405020304" pitchFamily="18" charset="0"/>
                <a:cs typeface="Times New Roman" panose="02020603050405020304" pitchFamily="18" charset="0"/>
              </a:rPr>
              <a:t>Features: Specific </a:t>
            </a:r>
            <a:r>
              <a:rPr lang="en-US" dirty="0">
                <a:solidFill>
                  <a:schemeClr val="tx1"/>
                </a:solidFill>
                <a:latin typeface="Times New Roman" panose="02020603050405020304" pitchFamily="18" charset="0"/>
                <a:cs typeface="Times New Roman" panose="02020603050405020304" pitchFamily="18" charset="0"/>
              </a:rPr>
              <a:t>landmarks are mapped to apply accessories. For example:</a:t>
            </a:r>
          </a:p>
          <a:p>
            <a:pPr marL="800100" lvl="2"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	Goggles: Eyes (landmarks 36-47).</a:t>
            </a:r>
          </a:p>
          <a:p>
            <a:pPr marL="800100" lvl="2"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	Earrings: Jawline (landmarks 1-5 and 12-16).</a:t>
            </a:r>
          </a:p>
          <a:p>
            <a:pPr marL="400050" lvl="1"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4.	</a:t>
            </a:r>
            <a:r>
              <a:rPr lang="en-US" dirty="0" smtClean="0">
                <a:solidFill>
                  <a:schemeClr val="tx1"/>
                </a:solidFill>
                <a:latin typeface="Times New Roman" panose="02020603050405020304" pitchFamily="18" charset="0"/>
                <a:cs typeface="Times New Roman" panose="02020603050405020304" pitchFamily="18" charset="0"/>
              </a:rPr>
              <a:t>Output: Precise </a:t>
            </a:r>
            <a:r>
              <a:rPr lang="en-US" dirty="0">
                <a:solidFill>
                  <a:schemeClr val="tx1"/>
                </a:solidFill>
                <a:latin typeface="Times New Roman" panose="02020603050405020304" pitchFamily="18" charset="0"/>
                <a:cs typeface="Times New Roman" panose="02020603050405020304" pitchFamily="18" charset="0"/>
              </a:rPr>
              <a:t>landmark coordinates for aligning accessories.</a:t>
            </a:r>
          </a:p>
        </p:txBody>
      </p:sp>
    </p:spTree>
    <p:extLst>
      <p:ext uri="{BB962C8B-B14F-4D97-AF65-F5344CB8AC3E}">
        <p14:creationId xmlns:p14="http://schemas.microsoft.com/office/powerpoint/2010/main" val="2574690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365" y="226679"/>
            <a:ext cx="8610600" cy="687721"/>
          </a:xfrm>
        </p:spPr>
        <p:txBody>
          <a:bodyPr>
            <a:normAutofit/>
          </a:bodyPr>
          <a:lstStyle/>
          <a:p>
            <a:pPr algn="ctr"/>
            <a:r>
              <a:rPr lang="en-US" sz="3000" b="1" dirty="0" smtClean="0">
                <a:latin typeface="Times New Roman" panose="02020603050405020304" pitchFamily="18" charset="0"/>
                <a:cs typeface="Times New Roman" panose="02020603050405020304" pitchFamily="18" charset="0"/>
              </a:rPr>
              <a:t>Methodology</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64365" y="1116639"/>
            <a:ext cx="10446228" cy="4657256"/>
          </a:xfrm>
        </p:spPr>
        <p:txBody>
          <a:bodyPr>
            <a:noAutofit/>
          </a:bodyPr>
          <a:lstStyle/>
          <a:p>
            <a:pPr marL="0" indent="0" algn="just">
              <a:lnSpc>
                <a:spcPct val="150000"/>
              </a:lnSpc>
              <a:buNone/>
            </a:pPr>
            <a:r>
              <a:rPr lang="en-US" sz="1400" b="1" dirty="0">
                <a:solidFill>
                  <a:schemeClr val="tx1"/>
                </a:solidFill>
                <a:latin typeface="Times New Roman" panose="02020603050405020304" pitchFamily="18" charset="0"/>
                <a:cs typeface="Times New Roman" panose="02020603050405020304" pitchFamily="18" charset="0"/>
              </a:rPr>
              <a:t>3. </a:t>
            </a:r>
            <a:r>
              <a:rPr lang="en-US" sz="1400" b="1" dirty="0" err="1">
                <a:solidFill>
                  <a:schemeClr val="tx1"/>
                </a:solidFill>
                <a:latin typeface="Times New Roman" panose="02020603050405020304" pitchFamily="18" charset="0"/>
                <a:cs typeface="Times New Roman" panose="02020603050405020304" pitchFamily="18" charset="0"/>
              </a:rPr>
              <a:t>OpenCV</a:t>
            </a:r>
            <a:r>
              <a:rPr lang="en-US" sz="1400" b="1" dirty="0">
                <a:solidFill>
                  <a:schemeClr val="tx1"/>
                </a:solidFill>
                <a:latin typeface="Times New Roman" panose="02020603050405020304" pitchFamily="18" charset="0"/>
                <a:cs typeface="Times New Roman" panose="02020603050405020304" pitchFamily="18" charset="0"/>
              </a:rPr>
              <a:t> Sprite Overlay</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Purpose: Overlay garments or accessories onto detected regions with transparency.</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Steps:</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1.	Read Sprite:</a:t>
            </a:r>
          </a:p>
          <a:p>
            <a:pPr marL="800100" lvl="2"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o	Load the garment or accessory image with an alpha channel for transparency.</a:t>
            </a:r>
          </a:p>
          <a:p>
            <a:pPr marL="800100" lvl="2"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o	Use cv2.imread() with -1 to read the alpha channel.</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2.	Resize Sprite:</a:t>
            </a:r>
          </a:p>
          <a:p>
            <a:pPr marL="800100" lvl="2"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o	Adjust sprite dimensions using the width and height of the detected body part.</a:t>
            </a:r>
          </a:p>
          <a:p>
            <a:pPr marL="800100" lvl="2"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o	Maintain aspect ratio during resizing.</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3.	Overlay </a:t>
            </a:r>
            <a:r>
              <a:rPr lang="en-US" sz="1400" dirty="0" smtClean="0">
                <a:solidFill>
                  <a:schemeClr val="tx1"/>
                </a:solidFill>
                <a:latin typeface="Times New Roman" panose="02020603050405020304" pitchFamily="18" charset="0"/>
                <a:cs typeface="Times New Roman" panose="02020603050405020304" pitchFamily="18" charset="0"/>
              </a:rPr>
              <a:t>Logic: </a:t>
            </a:r>
            <a:r>
              <a:rPr lang="en-US" dirty="0" smtClean="0">
                <a:solidFill>
                  <a:schemeClr val="tx1"/>
                </a:solidFill>
                <a:latin typeface="Times New Roman" panose="02020603050405020304" pitchFamily="18" charset="0"/>
                <a:cs typeface="Times New Roman" panose="02020603050405020304" pitchFamily="18" charset="0"/>
              </a:rPr>
              <a:t>Use </a:t>
            </a:r>
            <a:r>
              <a:rPr lang="en-US" dirty="0">
                <a:solidFill>
                  <a:schemeClr val="tx1"/>
                </a:solidFill>
                <a:latin typeface="Times New Roman" panose="02020603050405020304" pitchFamily="18" charset="0"/>
                <a:cs typeface="Times New Roman" panose="02020603050405020304" pitchFamily="18" charset="0"/>
              </a:rPr>
              <a:t>alpha blending to combine the sprite with the video </a:t>
            </a:r>
            <a:r>
              <a:rPr lang="en-US" dirty="0" smtClean="0">
                <a:solidFill>
                  <a:schemeClr val="tx1"/>
                </a:solidFill>
                <a:latin typeface="Times New Roman" panose="02020603050405020304" pitchFamily="18" charset="0"/>
                <a:cs typeface="Times New Roman" panose="02020603050405020304" pitchFamily="18" charset="0"/>
              </a:rPr>
              <a:t>frame.</a:t>
            </a:r>
          </a:p>
          <a:p>
            <a:pPr marL="400050" lvl="1"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4.	Output: Frame with sprite seamlessly blended onto the detected region.</a:t>
            </a: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845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365" y="226679"/>
            <a:ext cx="8610600" cy="687721"/>
          </a:xfrm>
        </p:spPr>
        <p:txBody>
          <a:bodyPr>
            <a:normAutofit/>
          </a:bodyPr>
          <a:lstStyle/>
          <a:p>
            <a:pPr algn="ctr"/>
            <a:r>
              <a:rPr lang="en-US" sz="3000" b="1" dirty="0" smtClean="0">
                <a:latin typeface="Times New Roman" panose="02020603050405020304" pitchFamily="18" charset="0"/>
                <a:cs typeface="Times New Roman" panose="02020603050405020304" pitchFamily="18" charset="0"/>
              </a:rPr>
              <a:t>Methodology</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01273" y="1421439"/>
            <a:ext cx="10446228" cy="4657256"/>
          </a:xfrm>
        </p:spPr>
        <p:txBody>
          <a:bodyPr>
            <a:noAutofit/>
          </a:bodyPr>
          <a:lstStyle/>
          <a:p>
            <a:pPr marL="0" indent="0" algn="just">
              <a:lnSpc>
                <a:spcPct val="150000"/>
              </a:lnSpc>
              <a:buNone/>
            </a:pPr>
            <a:r>
              <a:rPr lang="en-US" sz="1400" b="1" dirty="0">
                <a:solidFill>
                  <a:schemeClr val="tx1"/>
                </a:solidFill>
                <a:latin typeface="Times New Roman" panose="02020603050405020304" pitchFamily="18" charset="0"/>
                <a:cs typeface="Times New Roman" panose="02020603050405020304" pitchFamily="18" charset="0"/>
              </a:rPr>
              <a:t>4. Pose Alignment Network (Future Enhancement)</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Purpose: Enhance garment alignment by analyzing the user’s posture.</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Steps:</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1.	Pose Estimation:</a:t>
            </a:r>
          </a:p>
          <a:p>
            <a:pPr marL="400050" lvl="1"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Use a neural network to identify </a:t>
            </a:r>
            <a:r>
              <a:rPr lang="en-US" sz="1400" dirty="0" err="1">
                <a:solidFill>
                  <a:schemeClr val="tx1"/>
                </a:solidFill>
                <a:latin typeface="Times New Roman" panose="02020603050405020304" pitchFamily="18" charset="0"/>
                <a:cs typeface="Times New Roman" panose="02020603050405020304" pitchFamily="18" charset="0"/>
              </a:rPr>
              <a:t>keypoints</a:t>
            </a:r>
            <a:r>
              <a:rPr lang="en-US" sz="1400" dirty="0">
                <a:solidFill>
                  <a:schemeClr val="tx1"/>
                </a:solidFill>
                <a:latin typeface="Times New Roman" panose="02020603050405020304" pitchFamily="18" charset="0"/>
                <a:cs typeface="Times New Roman" panose="02020603050405020304" pitchFamily="18" charset="0"/>
              </a:rPr>
              <a:t> of the user’s body (e.g., shoulders, hips, elbows).</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2.	Alignment:</a:t>
            </a:r>
          </a:p>
          <a:p>
            <a:pPr marL="800100" lvl="2"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o	Align garments based on the relative positions of </a:t>
            </a:r>
            <a:r>
              <a:rPr lang="en-US" dirty="0" err="1">
                <a:solidFill>
                  <a:schemeClr val="tx1"/>
                </a:solidFill>
                <a:latin typeface="Times New Roman" panose="02020603050405020304" pitchFamily="18" charset="0"/>
                <a:cs typeface="Times New Roman" panose="02020603050405020304" pitchFamily="18" charset="0"/>
              </a:rPr>
              <a:t>keypoints</a:t>
            </a:r>
            <a:r>
              <a:rPr lang="en-US" dirty="0">
                <a:solidFill>
                  <a:schemeClr val="tx1"/>
                </a:solidFill>
                <a:latin typeface="Times New Roman" panose="02020603050405020304" pitchFamily="18" charset="0"/>
                <a:cs typeface="Times New Roman" panose="02020603050405020304" pitchFamily="18" charset="0"/>
              </a:rPr>
              <a:t>.</a:t>
            </a:r>
          </a:p>
          <a:p>
            <a:pPr marL="800100" lvl="2"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o	Adjust the angle and scaling of the garment to fit the detected pose.</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3.	Output:</a:t>
            </a:r>
          </a:p>
          <a:p>
            <a:pPr marL="400050" lvl="1"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Garments dynamically adjusted to the user’s posture.</a:t>
            </a:r>
          </a:p>
        </p:txBody>
      </p:sp>
    </p:spTree>
    <p:extLst>
      <p:ext uri="{BB962C8B-B14F-4D97-AF65-F5344CB8AC3E}">
        <p14:creationId xmlns:p14="http://schemas.microsoft.com/office/powerpoint/2010/main" val="3891322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365" y="226679"/>
            <a:ext cx="8610600" cy="687721"/>
          </a:xfrm>
        </p:spPr>
        <p:txBody>
          <a:bodyPr>
            <a:normAutofit/>
          </a:bodyPr>
          <a:lstStyle/>
          <a:p>
            <a:pPr algn="ctr"/>
            <a:r>
              <a:rPr lang="en-US" sz="3000" b="1" dirty="0" smtClean="0">
                <a:latin typeface="Times New Roman" panose="02020603050405020304" pitchFamily="18" charset="0"/>
                <a:cs typeface="Times New Roman" panose="02020603050405020304" pitchFamily="18" charset="0"/>
              </a:rPr>
              <a:t>Methodology</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0773" y="1040439"/>
            <a:ext cx="10446228" cy="4657256"/>
          </a:xfrm>
        </p:spPr>
        <p:txBody>
          <a:bodyPr>
            <a:noAutofit/>
          </a:bodyPr>
          <a:lstStyle/>
          <a:p>
            <a:pPr marL="0" indent="0" algn="just">
              <a:lnSpc>
                <a:spcPct val="150000"/>
              </a:lnSpc>
              <a:buNone/>
            </a:pPr>
            <a:r>
              <a:rPr lang="en-US" sz="1400" b="1" dirty="0">
                <a:solidFill>
                  <a:schemeClr val="tx1"/>
                </a:solidFill>
                <a:latin typeface="Times New Roman" panose="02020603050405020304" pitchFamily="18" charset="0"/>
                <a:cs typeface="Times New Roman" panose="02020603050405020304" pitchFamily="18" charset="0"/>
              </a:rPr>
              <a:t>5. Texture Refinement Network (Future Enhancement)</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Purpose: Improve the visual quality of the garment overlay.</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Steps:</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1.	Garment Segmentation:</a:t>
            </a:r>
          </a:p>
          <a:p>
            <a:pPr marL="400050" lvl="1"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Segment the detected garment area from the frame using a segmentation network.</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2.	Texture Transfer:</a:t>
            </a:r>
          </a:p>
          <a:p>
            <a:pPr marL="400050" lvl="1"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Map the texture of the garment onto the segmented region.</a:t>
            </a:r>
          </a:p>
          <a:p>
            <a:pPr marL="400050" lvl="1"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Ensure smooth edges and realistic texture scaling.</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3.	Output:</a:t>
            </a:r>
          </a:p>
          <a:p>
            <a:pPr marL="400050" lvl="1"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High-quality garment overlay with natural texture transitions</a:t>
            </a:r>
            <a:r>
              <a:rPr lang="en-US" sz="1400" dirty="0" smtClean="0">
                <a:solidFill>
                  <a:schemeClr val="tx1"/>
                </a:solidFill>
                <a:latin typeface="Times New Roman" panose="02020603050405020304" pitchFamily="18" charset="0"/>
                <a:cs typeface="Times New Roman" panose="02020603050405020304" pitchFamily="18" charset="0"/>
              </a:rPr>
              <a:t>.</a:t>
            </a: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695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196828"/>
            <a:ext cx="8911687" cy="677815"/>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INDEX</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7" name="Content Placeholder 2"/>
          <p:cNvSpPr txBox="1">
            <a:spLocks/>
          </p:cNvSpPr>
          <p:nvPr/>
        </p:nvSpPr>
        <p:spPr>
          <a:xfrm>
            <a:off x="2050700" y="1250817"/>
            <a:ext cx="8911687" cy="4209458"/>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Future scopes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Existing Method</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Drawbacks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Proposed method				</a:t>
            </a:r>
          </a:p>
          <a:p>
            <a:pPr>
              <a:buFont typeface="Wingdings" panose="05000000000000000000" pitchFamily="2" charset="2"/>
              <a:buChar char="Ø"/>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Ø"/>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Applications</a:t>
            </a:r>
          </a:p>
          <a:p>
            <a:pPr>
              <a:buFont typeface="Wingdings" panose="05000000000000000000" pitchFamily="2" charset="2"/>
              <a:buChar char="Ø"/>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Ø"/>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Modules</a:t>
            </a:r>
          </a:p>
          <a:p>
            <a:pPr>
              <a:buFont typeface="Wingdings" panose="05000000000000000000" pitchFamily="2" charset="2"/>
              <a:buChar char="Ø"/>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Hardware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and Software Requirements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Algorithms</a:t>
            </a:r>
          </a:p>
          <a:p>
            <a:pPr>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UML Diagrams</a:t>
            </a:r>
          </a:p>
          <a:p>
            <a:pPr>
              <a:buFont typeface="Wingdings" panose="05000000000000000000" pitchFamily="2" charset="2"/>
              <a:buChar char="Ø"/>
            </a:pPr>
            <a:r>
              <a:rPr lang="en-US" sz="2000" dirty="0" smtClean="0">
                <a:solidFill>
                  <a:schemeClr val="tx1">
                    <a:lumMod val="95000"/>
                    <a:lumOff val="5000"/>
                  </a:schemeClr>
                </a:solidFill>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834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4365" y="226679"/>
            <a:ext cx="8610600" cy="687721"/>
          </a:xfrm>
        </p:spPr>
        <p:txBody>
          <a:bodyPr>
            <a:normAutofit/>
          </a:bodyPr>
          <a:lstStyle/>
          <a:p>
            <a:pPr algn="ctr"/>
            <a:r>
              <a:rPr lang="en-US" sz="3000" b="1" dirty="0" smtClean="0">
                <a:latin typeface="Times New Roman" panose="02020603050405020304" pitchFamily="18" charset="0"/>
                <a:cs typeface="Times New Roman" panose="02020603050405020304" pitchFamily="18" charset="0"/>
              </a:rPr>
              <a:t>Methodology</a:t>
            </a:r>
            <a:endParaRPr lang="en-IN" sz="3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0773" y="1040439"/>
            <a:ext cx="10446228" cy="4657256"/>
          </a:xfrm>
        </p:spPr>
        <p:txBody>
          <a:bodyPr>
            <a:noAutofit/>
          </a:bodyPr>
          <a:lstStyle/>
          <a:p>
            <a:pPr marL="0" indent="0" algn="just">
              <a:lnSpc>
                <a:spcPct val="150000"/>
              </a:lnSpc>
              <a:buNone/>
            </a:pPr>
            <a:r>
              <a:rPr lang="en-US" sz="1400" b="1" dirty="0">
                <a:solidFill>
                  <a:schemeClr val="tx1"/>
                </a:solidFill>
                <a:latin typeface="Times New Roman" panose="02020603050405020304" pitchFamily="18" charset="0"/>
                <a:cs typeface="Times New Roman" panose="02020603050405020304" pitchFamily="18" charset="0"/>
              </a:rPr>
              <a:t>6. Gated Recurrent Unit (GRU) for Future Real-Time Optimization</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Purpose: Handle temporal dependencies in frames for smoother transitions in real-time AR.</a:t>
            </a:r>
          </a:p>
          <a:p>
            <a:pPr marL="0"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Steps:</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1.	Frame Sequence Processing:</a:t>
            </a:r>
          </a:p>
          <a:p>
            <a:pPr marL="800100" lvl="2"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o	Pass a sequence of consecutive frames through a GRU network.</a:t>
            </a:r>
          </a:p>
          <a:p>
            <a:pPr marL="800100" lvl="2"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o	Learn the temporal dependencies for stable sprite placement.</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2.	Output Prediction:</a:t>
            </a:r>
          </a:p>
          <a:p>
            <a:pPr marL="400050" lvl="1"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Predict adjustments for sprite positions in the next frame to ensure stability.</a:t>
            </a:r>
          </a:p>
          <a:p>
            <a:pPr marL="400050" lvl="1" indent="0" algn="just">
              <a:lnSpc>
                <a:spcPct val="150000"/>
              </a:lnSpc>
              <a:buNone/>
            </a:pPr>
            <a:r>
              <a:rPr lang="en-US" sz="1400" dirty="0">
                <a:solidFill>
                  <a:schemeClr val="tx1"/>
                </a:solidFill>
                <a:latin typeface="Times New Roman" panose="02020603050405020304" pitchFamily="18" charset="0"/>
                <a:cs typeface="Times New Roman" panose="02020603050405020304" pitchFamily="18" charset="0"/>
              </a:rPr>
              <a:t>3.	Output:</a:t>
            </a:r>
          </a:p>
          <a:p>
            <a:pPr marL="400050" lvl="1" indent="0" algn="just">
              <a:lnSpc>
                <a:spcPct val="150000"/>
              </a:lnSpc>
              <a:buNone/>
            </a:pPr>
            <a:r>
              <a:rPr lang="en-US" sz="1400" dirty="0" smtClean="0">
                <a:solidFill>
                  <a:schemeClr val="tx1"/>
                </a:solidFill>
                <a:latin typeface="Times New Roman" panose="02020603050405020304" pitchFamily="18" charset="0"/>
                <a:cs typeface="Times New Roman" panose="02020603050405020304" pitchFamily="18" charset="0"/>
              </a:rPr>
              <a:t>		o</a:t>
            </a:r>
            <a:r>
              <a:rPr lang="en-US" sz="1400" dirty="0">
                <a:solidFill>
                  <a:schemeClr val="tx1"/>
                </a:solidFill>
                <a:latin typeface="Times New Roman" panose="02020603050405020304" pitchFamily="18" charset="0"/>
                <a:cs typeface="Times New Roman" panose="02020603050405020304" pitchFamily="18" charset="0"/>
              </a:rPr>
              <a:t>	Reduced jitter in sprite alignment.</a:t>
            </a:r>
          </a:p>
        </p:txBody>
      </p:sp>
    </p:spTree>
    <p:extLst>
      <p:ext uri="{BB962C8B-B14F-4D97-AF65-F5344CB8AC3E}">
        <p14:creationId xmlns:p14="http://schemas.microsoft.com/office/powerpoint/2010/main" val="3706905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675" y="188731"/>
            <a:ext cx="8911687" cy="640445"/>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Modules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0606" y="737736"/>
            <a:ext cx="10019759" cy="3777622"/>
          </a:xfrm>
        </p:spPr>
        <p:txBody>
          <a:bodyPr>
            <a:noAutofit/>
          </a:bodyPr>
          <a:lstStyle/>
          <a:p>
            <a:pPr marL="0" lvl="0"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1. Admin Module</a:t>
            </a:r>
          </a:p>
          <a:p>
            <a:pPr marL="400050" lvl="1"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Purpose: Manages the product catalog for the virtual trial room.</a:t>
            </a:r>
          </a:p>
          <a:p>
            <a:pPr marL="400050" lvl="1"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Functionalities:</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	Login: Secure access for administrators to manage the system.</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	Add Product:</a:t>
            </a:r>
          </a:p>
          <a:p>
            <a:pPr marL="1257300" lvl="3"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o	Admin can upload new cloths:</a:t>
            </a:r>
          </a:p>
          <a:p>
            <a:pPr marL="1714500" lvl="4"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	Category </a:t>
            </a:r>
          </a:p>
          <a:p>
            <a:pPr marL="1714500" lvl="4"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	Name.</a:t>
            </a:r>
          </a:p>
          <a:p>
            <a:pPr marL="1714500" lvl="4"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	Cost.</a:t>
            </a:r>
          </a:p>
          <a:p>
            <a:pPr marL="1714500" lvl="4"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	Image of the product.</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	Update Product:</a:t>
            </a:r>
          </a:p>
          <a:p>
            <a:pPr marL="800100" lvl="2" indent="0" algn="just">
              <a:lnSpc>
                <a:spcPct val="150000"/>
              </a:lnSpc>
              <a:spcBef>
                <a:spcPts val="0"/>
              </a:spcBef>
              <a:buNone/>
            </a:pPr>
            <a:r>
              <a:rPr lang="en-US" dirty="0" smtClean="0">
                <a:latin typeface="Times New Roman" panose="02020603050405020304" pitchFamily="18" charset="0"/>
                <a:cs typeface="Times New Roman" panose="02020603050405020304" pitchFamily="18" charset="0"/>
              </a:rPr>
              <a:t>	o</a:t>
            </a:r>
            <a:r>
              <a:rPr lang="en-US" dirty="0">
                <a:latin typeface="Times New Roman" panose="02020603050405020304" pitchFamily="18" charset="0"/>
                <a:cs typeface="Times New Roman" panose="02020603050405020304" pitchFamily="18" charset="0"/>
              </a:rPr>
              <a:t>	Modify details such as the price or category of existing products.</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	Delete Product:</a:t>
            </a:r>
          </a:p>
          <a:p>
            <a:pPr marL="800100" lvl="2" indent="0" algn="just">
              <a:lnSpc>
                <a:spcPct val="150000"/>
              </a:lnSpc>
              <a:spcBef>
                <a:spcPts val="0"/>
              </a:spcBef>
              <a:buNone/>
            </a:pPr>
            <a:r>
              <a:rPr lang="en-US" dirty="0" smtClean="0">
                <a:latin typeface="Times New Roman" panose="02020603050405020304" pitchFamily="18" charset="0"/>
                <a:cs typeface="Times New Roman" panose="02020603050405020304" pitchFamily="18" charset="0"/>
              </a:rPr>
              <a:t>	o</a:t>
            </a:r>
            <a:r>
              <a:rPr lang="en-US" dirty="0">
                <a:latin typeface="Times New Roman" panose="02020603050405020304" pitchFamily="18" charset="0"/>
                <a:cs typeface="Times New Roman" panose="02020603050405020304" pitchFamily="18" charset="0"/>
              </a:rPr>
              <a:t>	Remove outdated or unavailable products from the catalog.</a:t>
            </a:r>
          </a:p>
          <a:p>
            <a:pPr marL="400050" lvl="1"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Flow:</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1.	Admin logs into the system.</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2.	Admin performs CRUD (Create, Read, Update, Delete) operations on the product catalog.</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3.	Updates are reflected in the user’s interface for real-time browsing.</a:t>
            </a:r>
          </a:p>
        </p:txBody>
      </p:sp>
    </p:spTree>
    <p:extLst>
      <p:ext uri="{BB962C8B-B14F-4D97-AF65-F5344CB8AC3E}">
        <p14:creationId xmlns:p14="http://schemas.microsoft.com/office/powerpoint/2010/main" val="2899319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675" y="188731"/>
            <a:ext cx="8911687" cy="640445"/>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Modules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0606" y="737736"/>
            <a:ext cx="10019759" cy="3777622"/>
          </a:xfrm>
        </p:spPr>
        <p:txBody>
          <a:bodyPr>
            <a:noAutofit/>
          </a:bodyPr>
          <a:lstStyle/>
          <a:p>
            <a:pPr marL="0" lvl="0"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2. User Module</a:t>
            </a:r>
          </a:p>
          <a:p>
            <a:pPr marL="400050" lvl="1"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Purpose: Enables users to interact with the system for virtual trials and purchases.</a:t>
            </a:r>
          </a:p>
          <a:p>
            <a:pPr marL="400050" lvl="1"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Functionalities:</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	Register: Users create an account with basic details for a personalized experience.</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	Login: Users securely log in to access the trial and cart functionalities.</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	Shop: Browse products categorized by type.</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	Add to Cart: Users can select and add items to their shopping cart for review or purchase.</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	Try On with AR: The user can select garments and accessories to overlay on their live video feed or image for a virtual trial.</a:t>
            </a:r>
          </a:p>
          <a:p>
            <a:pPr marL="400050" lvl="1"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Flow:</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1.	Users log in and browse products.</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2.	Users select items to try on and visualize them in real-time.</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3.	Selected items can be added to the cart for checkout.</a:t>
            </a:r>
          </a:p>
        </p:txBody>
      </p:sp>
    </p:spTree>
    <p:extLst>
      <p:ext uri="{BB962C8B-B14F-4D97-AF65-F5344CB8AC3E}">
        <p14:creationId xmlns:p14="http://schemas.microsoft.com/office/powerpoint/2010/main" val="3008608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675" y="188731"/>
            <a:ext cx="8911687" cy="640445"/>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Modules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8638" y="829176"/>
            <a:ext cx="10019759" cy="3777622"/>
          </a:xfrm>
        </p:spPr>
        <p:txBody>
          <a:bodyPr>
            <a:noAutofit/>
          </a:bodyPr>
          <a:lstStyle/>
          <a:p>
            <a:pPr marL="0" lvl="0"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3. AR Module</a:t>
            </a:r>
          </a:p>
          <a:p>
            <a:pPr marL="400050" lvl="1"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Purpose: Handles live video feed and overlays garments/accessories on detected regions.</a:t>
            </a:r>
          </a:p>
          <a:p>
            <a:pPr marL="400050" lvl="1"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Functionalities:</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	Live Video Feed: Captures the user’s video feed using a webcam or camera.</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	Body and Face Detection:</a:t>
            </a:r>
          </a:p>
          <a:p>
            <a:pPr marL="800100" lvl="2" indent="0" algn="just">
              <a:lnSpc>
                <a:spcPct val="150000"/>
              </a:lnSpc>
              <a:spcBef>
                <a:spcPts val="0"/>
              </a:spcBef>
              <a:buNone/>
            </a:pPr>
            <a:r>
              <a:rPr lang="en-US" dirty="0" smtClean="0">
                <a:latin typeface="Times New Roman" panose="02020603050405020304" pitchFamily="18" charset="0"/>
                <a:cs typeface="Times New Roman" panose="02020603050405020304" pitchFamily="18" charset="0"/>
              </a:rPr>
              <a:t>	o</a:t>
            </a:r>
            <a:r>
              <a:rPr lang="en-US" dirty="0">
                <a:latin typeface="Times New Roman" panose="02020603050405020304" pitchFamily="18" charset="0"/>
                <a:cs typeface="Times New Roman" panose="02020603050405020304" pitchFamily="18" charset="0"/>
              </a:rPr>
              <a:t>	Detects key regions using:</a:t>
            </a:r>
          </a:p>
          <a:p>
            <a:pPr marL="1257300" lvl="3"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Haar</a:t>
            </a:r>
            <a:r>
              <a:rPr lang="en-US" sz="1400" dirty="0">
                <a:latin typeface="Times New Roman" panose="02020603050405020304" pitchFamily="18" charset="0"/>
                <a:cs typeface="Times New Roman" panose="02020603050405020304" pitchFamily="18" charset="0"/>
              </a:rPr>
              <a:t> cascades for initial detection.</a:t>
            </a:r>
          </a:p>
          <a:p>
            <a:pPr marL="1257300" lvl="3" indent="0" algn="just">
              <a:lnSpc>
                <a:spcPct val="150000"/>
              </a:lnSpc>
              <a:spcBef>
                <a:spcPts val="0"/>
              </a:spcBef>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Dlib</a:t>
            </a:r>
            <a:r>
              <a:rPr lang="en-US" sz="1400" dirty="0">
                <a:latin typeface="Times New Roman" panose="02020603050405020304" pitchFamily="18" charset="0"/>
                <a:cs typeface="Times New Roman" panose="02020603050405020304" pitchFamily="18" charset="0"/>
              </a:rPr>
              <a:t> for facial landmarks.</a:t>
            </a:r>
          </a:p>
          <a:p>
            <a:pPr marL="800100" lvl="2" indent="0" algn="just">
              <a:lnSpc>
                <a:spcPct val="150000"/>
              </a:lnSpc>
              <a:spcBef>
                <a:spcPts val="0"/>
              </a:spcBef>
              <a:buNone/>
            </a:pPr>
            <a:r>
              <a:rPr lang="en-US" dirty="0" smtClean="0">
                <a:latin typeface="Times New Roman" panose="02020603050405020304" pitchFamily="18" charset="0"/>
                <a:cs typeface="Times New Roman" panose="02020603050405020304" pitchFamily="18" charset="0"/>
              </a:rPr>
              <a:t>•	Overlay:</a:t>
            </a:r>
          </a:p>
          <a:p>
            <a:pPr marL="1257300" lvl="3" indent="0" algn="just">
              <a:lnSpc>
                <a:spcPct val="150000"/>
              </a:lnSpc>
              <a:spcBef>
                <a:spcPts val="0"/>
              </a:spcBef>
              <a:buNone/>
            </a:pPr>
            <a:r>
              <a:rPr lang="en-US" sz="1400" dirty="0" smtClean="0">
                <a:latin typeface="Times New Roman" panose="02020603050405020304" pitchFamily="18" charset="0"/>
                <a:cs typeface="Times New Roman" panose="02020603050405020304" pitchFamily="18" charset="0"/>
              </a:rPr>
              <a:t>o	Dynamically resizes and positions selected garments or accessories over detected body parts.</a:t>
            </a:r>
          </a:p>
          <a:p>
            <a:pPr marL="1257300" lvl="3" indent="0" algn="just">
              <a:lnSpc>
                <a:spcPct val="150000"/>
              </a:lnSpc>
              <a:spcBef>
                <a:spcPts val="0"/>
              </a:spcBef>
              <a:buNone/>
            </a:pPr>
            <a:r>
              <a:rPr lang="en-US" sz="1400" dirty="0" smtClean="0">
                <a:latin typeface="Times New Roman" panose="02020603050405020304" pitchFamily="18" charset="0"/>
                <a:cs typeface="Times New Roman" panose="02020603050405020304" pitchFamily="18" charset="0"/>
              </a:rPr>
              <a:t>o	Ensures accurate alignment using offsets and transparency.</a:t>
            </a:r>
          </a:p>
          <a:p>
            <a:pPr marL="400050" lvl="1" indent="0" algn="just">
              <a:lnSpc>
                <a:spcPct val="150000"/>
              </a:lnSpc>
              <a:spcBef>
                <a:spcPts val="0"/>
              </a:spcBef>
              <a:buNone/>
            </a:pPr>
            <a:r>
              <a:rPr lang="en-US" sz="1400" dirty="0" smtClean="0">
                <a:latin typeface="Times New Roman" panose="02020603050405020304" pitchFamily="18" charset="0"/>
                <a:cs typeface="Times New Roman" panose="02020603050405020304" pitchFamily="18" charset="0"/>
              </a:rPr>
              <a:t>Flow</a:t>
            </a:r>
            <a:r>
              <a:rPr lang="en-US" sz="1400" dirty="0">
                <a:latin typeface="Times New Roman" panose="02020603050405020304" pitchFamily="18" charset="0"/>
                <a:cs typeface="Times New Roman" panose="02020603050405020304" pitchFamily="18" charset="0"/>
              </a:rPr>
              <a:t>:</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1.	The webcam captures frames.</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2.	Detection algorithms identify key regions for overlay.</a:t>
            </a:r>
          </a:p>
          <a:p>
            <a:pPr marL="800100" lvl="2"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3.	Selected items are superimposed on the detected regions in real-time.</a:t>
            </a:r>
          </a:p>
        </p:txBody>
      </p:sp>
    </p:spTree>
    <p:extLst>
      <p:ext uri="{BB962C8B-B14F-4D97-AF65-F5344CB8AC3E}">
        <p14:creationId xmlns:p14="http://schemas.microsoft.com/office/powerpoint/2010/main" val="1279146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675" y="188731"/>
            <a:ext cx="8911687" cy="640445"/>
          </a:xfrm>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Modules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8638" y="829176"/>
            <a:ext cx="10019759" cy="3777622"/>
          </a:xfrm>
        </p:spPr>
        <p:txBody>
          <a:bodyPr>
            <a:noAutofit/>
          </a:bodyPr>
          <a:lstStyle/>
          <a:p>
            <a:pPr marL="0" lvl="0"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5. Video Processing Module</a:t>
            </a:r>
          </a:p>
          <a:p>
            <a:pPr marL="400050" lvl="1"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Purpose: Processes video frames for detecting and superimposing garments/accessories.</a:t>
            </a:r>
          </a:p>
          <a:p>
            <a:pPr marL="400050" lvl="1"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Functionalities:</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	Video Capture:</a:t>
            </a:r>
          </a:p>
          <a:p>
            <a:pPr marL="800100" lvl="2" indent="0" algn="just">
              <a:lnSpc>
                <a:spcPct val="150000"/>
              </a:lnSpc>
              <a:spcBef>
                <a:spcPts val="0"/>
              </a:spcBef>
              <a:buNone/>
            </a:pPr>
            <a:r>
              <a:rPr lang="en-US" sz="1600" dirty="0" smtClean="0">
                <a:latin typeface="Times New Roman" panose="02020603050405020304" pitchFamily="18" charset="0"/>
                <a:cs typeface="Times New Roman" panose="02020603050405020304" pitchFamily="18" charset="0"/>
              </a:rPr>
              <a:t>		o</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Captures </a:t>
            </a:r>
            <a:r>
              <a:rPr lang="en-US" sz="1600" dirty="0">
                <a:latin typeface="Times New Roman" panose="02020603050405020304" pitchFamily="18" charset="0"/>
                <a:cs typeface="Times New Roman" panose="02020603050405020304" pitchFamily="18" charset="0"/>
              </a:rPr>
              <a:t>live feed using </a:t>
            </a:r>
            <a:r>
              <a:rPr lang="en-US" sz="1600" dirty="0" err="1">
                <a:latin typeface="Times New Roman" panose="02020603050405020304" pitchFamily="18" charset="0"/>
                <a:cs typeface="Times New Roman" panose="02020603050405020304" pitchFamily="18" charset="0"/>
              </a:rPr>
              <a:t>OpenCV</a:t>
            </a:r>
            <a:r>
              <a:rPr lang="en-US" sz="1600" dirty="0">
                <a:latin typeface="Times New Roman" panose="02020603050405020304" pitchFamily="18" charset="0"/>
                <a:cs typeface="Times New Roman" panose="02020603050405020304" pitchFamily="18" charset="0"/>
              </a:rPr>
              <a:t>.</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	Frame Processing:</a:t>
            </a:r>
          </a:p>
          <a:p>
            <a:pPr marL="800100" lvl="2" indent="0" algn="just">
              <a:lnSpc>
                <a:spcPct val="150000"/>
              </a:lnSpc>
              <a:spcBef>
                <a:spcPts val="0"/>
              </a:spcBef>
              <a:buNone/>
            </a:pPr>
            <a:r>
              <a:rPr lang="en-US" sz="1600" dirty="0" smtClean="0">
                <a:latin typeface="Times New Roman" panose="02020603050405020304" pitchFamily="18" charset="0"/>
                <a:cs typeface="Times New Roman" panose="02020603050405020304" pitchFamily="18" charset="0"/>
              </a:rPr>
              <a:t>		o</a:t>
            </a:r>
            <a:r>
              <a:rPr lang="en-US" sz="1600" dirty="0">
                <a:latin typeface="Times New Roman" panose="02020603050405020304" pitchFamily="18" charset="0"/>
                <a:cs typeface="Times New Roman" panose="02020603050405020304" pitchFamily="18" charset="0"/>
              </a:rPr>
              <a:t>	Reads frames from the video and applies detection algorithms.</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	Real-Time Rendering:</a:t>
            </a:r>
          </a:p>
          <a:p>
            <a:pPr marL="800100" lvl="2" indent="0" algn="just">
              <a:lnSpc>
                <a:spcPct val="150000"/>
              </a:lnSpc>
              <a:spcBef>
                <a:spcPts val="0"/>
              </a:spcBef>
              <a:buNone/>
            </a:pPr>
            <a:r>
              <a:rPr lang="en-US" sz="1600" dirty="0" smtClean="0">
                <a:latin typeface="Times New Roman" panose="02020603050405020304" pitchFamily="18" charset="0"/>
                <a:cs typeface="Times New Roman" panose="02020603050405020304" pitchFamily="18" charset="0"/>
              </a:rPr>
              <a:t>		o</a:t>
            </a:r>
            <a:r>
              <a:rPr lang="en-US" sz="1600" dirty="0">
                <a:latin typeface="Times New Roman" panose="02020603050405020304" pitchFamily="18" charset="0"/>
                <a:cs typeface="Times New Roman" panose="02020603050405020304" pitchFamily="18" charset="0"/>
              </a:rPr>
              <a:t>	Continuously updates the overlay for each new frame.</a:t>
            </a:r>
          </a:p>
          <a:p>
            <a:pPr marL="400050" lvl="1"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Flow:</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1.	Frames are captured from the webcam.</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2.	Detected regions are processed for sprite overlay.</a:t>
            </a:r>
          </a:p>
          <a:p>
            <a:pPr marL="800100" lvl="2" indent="0" algn="just">
              <a:lnSpc>
                <a:spcPct val="150000"/>
              </a:lnSpc>
              <a:spcBef>
                <a:spcPts val="0"/>
              </a:spcBef>
              <a:buNone/>
            </a:pPr>
            <a:r>
              <a:rPr lang="en-US" sz="1600" dirty="0">
                <a:latin typeface="Times New Roman" panose="02020603050405020304" pitchFamily="18" charset="0"/>
                <a:cs typeface="Times New Roman" panose="02020603050405020304" pitchFamily="18" charset="0"/>
              </a:rPr>
              <a:t>3.	Updated frames are rendered back to the user in real-time.</a:t>
            </a:r>
          </a:p>
        </p:txBody>
      </p:sp>
    </p:spTree>
    <p:extLst>
      <p:ext uri="{BB962C8B-B14F-4D97-AF65-F5344CB8AC3E}">
        <p14:creationId xmlns:p14="http://schemas.microsoft.com/office/powerpoint/2010/main" val="2330599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934" y="173734"/>
            <a:ext cx="8911687" cy="727018"/>
          </a:xfrm>
        </p:spPr>
        <p:txBody>
          <a:bodyPr>
            <a:normAutofit/>
          </a:bodyPr>
          <a:lstStyle/>
          <a:p>
            <a:pPr algn="ctr"/>
            <a:r>
              <a:rPr lang="en-US" sz="3000" b="1" dirty="0" smtClean="0">
                <a:latin typeface="Times New Roman" panose="02020603050405020304" pitchFamily="18" charset="0"/>
                <a:cs typeface="Times New Roman" panose="02020603050405020304" pitchFamily="18" charset="0"/>
              </a:rPr>
              <a:t>#### UML </a:t>
            </a:r>
            <a:r>
              <a:rPr lang="en-US" sz="3000" b="1" dirty="0">
                <a:latin typeface="Times New Roman" panose="02020603050405020304" pitchFamily="18" charset="0"/>
                <a:cs typeface="Times New Roman" panose="02020603050405020304" pitchFamily="18" charset="0"/>
              </a:rPr>
              <a:t>Diagrams</a:t>
            </a:r>
            <a:endParaRPr lang="en-US" sz="3000" dirty="0"/>
          </a:p>
        </p:txBody>
      </p:sp>
      <p:sp>
        <p:nvSpPr>
          <p:cNvPr id="3" name="Content Placeholder 2"/>
          <p:cNvSpPr>
            <a:spLocks noGrp="1"/>
          </p:cNvSpPr>
          <p:nvPr>
            <p:ph idx="1"/>
          </p:nvPr>
        </p:nvSpPr>
        <p:spPr>
          <a:xfrm>
            <a:off x="1012750" y="900752"/>
            <a:ext cx="10797878" cy="5735424"/>
          </a:xfrm>
        </p:spPr>
        <p:txBody>
          <a:bodyPr>
            <a:noAutofit/>
          </a:bodyPr>
          <a:lstStyle/>
          <a:p>
            <a:pPr algn="just">
              <a:lnSpc>
                <a:spcPct val="150000"/>
              </a:lnSpc>
              <a:buFont typeface="Wingdings" panose="05000000000000000000" pitchFamily="2" charset="2"/>
              <a:buChar char="ü"/>
            </a:pPr>
            <a:r>
              <a:rPr lang="en-IN" sz="1800" dirty="0" err="1">
                <a:latin typeface="Times New Roman" panose="02020603050405020304" pitchFamily="18" charset="0"/>
                <a:cs typeface="Times New Roman" panose="02020603050405020304" pitchFamily="18" charset="0"/>
              </a:rPr>
              <a:t>Uml</a:t>
            </a:r>
            <a:r>
              <a:rPr lang="en-IN" sz="1800" dirty="0">
                <a:latin typeface="Times New Roman" panose="02020603050405020304" pitchFamily="18" charset="0"/>
                <a:cs typeface="Times New Roman" panose="02020603050405020304" pitchFamily="18" charset="0"/>
              </a:rPr>
              <a:t> stands for unified </a:t>
            </a:r>
            <a:r>
              <a:rPr lang="en-IN" sz="1800" dirty="0" err="1">
                <a:latin typeface="Times New Roman" panose="02020603050405020304" pitchFamily="18" charset="0"/>
                <a:cs typeface="Times New Roman" panose="02020603050405020304" pitchFamily="18" charset="0"/>
              </a:rPr>
              <a:t>modeling</a:t>
            </a:r>
            <a:r>
              <a:rPr lang="en-IN" sz="1800" dirty="0">
                <a:latin typeface="Times New Roman" panose="02020603050405020304" pitchFamily="18" charset="0"/>
                <a:cs typeface="Times New Roman" panose="02020603050405020304" pitchFamily="18" charset="0"/>
              </a:rPr>
              <a:t> language. </a:t>
            </a:r>
            <a:r>
              <a:rPr lang="en-IN" sz="1800" dirty="0" err="1">
                <a:latin typeface="Times New Roman" panose="02020603050405020304" pitchFamily="18" charset="0"/>
                <a:cs typeface="Times New Roman" panose="02020603050405020304" pitchFamily="18" charset="0"/>
              </a:rPr>
              <a:t>Uml</a:t>
            </a:r>
            <a:r>
              <a:rPr lang="en-IN" sz="1800" dirty="0">
                <a:latin typeface="Times New Roman" panose="02020603050405020304" pitchFamily="18" charset="0"/>
                <a:cs typeface="Times New Roman" panose="02020603050405020304" pitchFamily="18" charset="0"/>
              </a:rPr>
              <a:t> is a standardized general-purpose </a:t>
            </a:r>
            <a:r>
              <a:rPr lang="en-IN" sz="1800" dirty="0" err="1">
                <a:latin typeface="Times New Roman" panose="02020603050405020304" pitchFamily="18" charset="0"/>
                <a:cs typeface="Times New Roman" panose="02020603050405020304" pitchFamily="18" charset="0"/>
              </a:rPr>
              <a:t>modeling</a:t>
            </a:r>
            <a:r>
              <a:rPr lang="en-IN" sz="1800" dirty="0">
                <a:latin typeface="Times New Roman" panose="02020603050405020304" pitchFamily="18" charset="0"/>
                <a:cs typeface="Times New Roman" panose="02020603050405020304" pitchFamily="18" charset="0"/>
              </a:rPr>
              <a:t> language in the field of object-oriented software engineering. The standard is managed, and was created by, the object management group. </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The goal is for </a:t>
            </a:r>
            <a:r>
              <a:rPr lang="en-IN" sz="1800" dirty="0" err="1">
                <a:latin typeface="Times New Roman" panose="02020603050405020304" pitchFamily="18" charset="0"/>
                <a:cs typeface="Times New Roman" panose="02020603050405020304" pitchFamily="18" charset="0"/>
              </a:rPr>
              <a:t>uml</a:t>
            </a:r>
            <a:r>
              <a:rPr lang="en-IN" sz="1800" dirty="0">
                <a:latin typeface="Times New Roman" panose="02020603050405020304" pitchFamily="18" charset="0"/>
                <a:cs typeface="Times New Roman" panose="02020603050405020304" pitchFamily="18" charset="0"/>
              </a:rPr>
              <a:t> to become a common language for creating models of object oriented computer software. In its current form </a:t>
            </a:r>
            <a:r>
              <a:rPr lang="en-IN" sz="1800" dirty="0" err="1">
                <a:latin typeface="Times New Roman" panose="02020603050405020304" pitchFamily="18" charset="0"/>
                <a:cs typeface="Times New Roman" panose="02020603050405020304" pitchFamily="18" charset="0"/>
              </a:rPr>
              <a:t>uml</a:t>
            </a:r>
            <a:r>
              <a:rPr lang="en-IN" sz="1800" dirty="0">
                <a:latin typeface="Times New Roman" panose="02020603050405020304" pitchFamily="18" charset="0"/>
                <a:cs typeface="Times New Roman" panose="02020603050405020304" pitchFamily="18" charset="0"/>
              </a:rPr>
              <a:t> is comprised of two major components: a meta-model and a notation. In the future, some form of method or process may also be added to; or associated with, </a:t>
            </a:r>
            <a:r>
              <a:rPr lang="en-IN" sz="1800" dirty="0" err="1">
                <a:latin typeface="Times New Roman" panose="02020603050405020304" pitchFamily="18" charset="0"/>
                <a:cs typeface="Times New Roman" panose="02020603050405020304" pitchFamily="18" charset="0"/>
              </a:rPr>
              <a:t>uml</a:t>
            </a:r>
            <a:r>
              <a:rPr lang="en-IN"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The unified </a:t>
            </a:r>
            <a:r>
              <a:rPr lang="en-IN" sz="1800" dirty="0" err="1">
                <a:latin typeface="Times New Roman" panose="02020603050405020304" pitchFamily="18" charset="0"/>
                <a:cs typeface="Times New Roman" panose="02020603050405020304" pitchFamily="18" charset="0"/>
              </a:rPr>
              <a:t>modeling</a:t>
            </a:r>
            <a:r>
              <a:rPr lang="en-IN" sz="1800" dirty="0">
                <a:latin typeface="Times New Roman" panose="02020603050405020304" pitchFamily="18" charset="0"/>
                <a:cs typeface="Times New Roman" panose="02020603050405020304" pitchFamily="18" charset="0"/>
              </a:rPr>
              <a:t> language is a standard language for specifying, visualization, constructing and documenting the </a:t>
            </a:r>
            <a:r>
              <a:rPr lang="en-IN" sz="1800" dirty="0" err="1">
                <a:latin typeface="Times New Roman" panose="02020603050405020304" pitchFamily="18" charset="0"/>
                <a:cs typeface="Times New Roman" panose="02020603050405020304" pitchFamily="18" charset="0"/>
              </a:rPr>
              <a:t>artifacts</a:t>
            </a:r>
            <a:r>
              <a:rPr lang="en-IN" sz="1800" dirty="0">
                <a:latin typeface="Times New Roman" panose="02020603050405020304" pitchFamily="18" charset="0"/>
                <a:cs typeface="Times New Roman" panose="02020603050405020304" pitchFamily="18" charset="0"/>
              </a:rPr>
              <a:t> of software system, as well as for business </a:t>
            </a:r>
            <a:r>
              <a:rPr lang="en-IN" sz="1800" dirty="0" err="1">
                <a:latin typeface="Times New Roman" panose="02020603050405020304" pitchFamily="18" charset="0"/>
                <a:cs typeface="Times New Roman" panose="02020603050405020304" pitchFamily="18" charset="0"/>
              </a:rPr>
              <a:t>modeling</a:t>
            </a:r>
            <a:r>
              <a:rPr lang="en-IN" sz="1800" dirty="0">
                <a:latin typeface="Times New Roman" panose="02020603050405020304" pitchFamily="18" charset="0"/>
                <a:cs typeface="Times New Roman" panose="02020603050405020304" pitchFamily="18" charset="0"/>
              </a:rPr>
              <a:t> and other non-software systems. </a:t>
            </a: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1800" dirty="0">
                <a:latin typeface="Times New Roman" panose="02020603050405020304" pitchFamily="18" charset="0"/>
                <a:cs typeface="Times New Roman" panose="02020603050405020304" pitchFamily="18" charset="0"/>
              </a:rPr>
              <a:t>The </a:t>
            </a:r>
            <a:r>
              <a:rPr lang="en-IN" sz="1800" dirty="0" err="1">
                <a:latin typeface="Times New Roman" panose="02020603050405020304" pitchFamily="18" charset="0"/>
                <a:cs typeface="Times New Roman" panose="02020603050405020304" pitchFamily="18" charset="0"/>
              </a:rPr>
              <a:t>uml</a:t>
            </a:r>
            <a:r>
              <a:rPr lang="en-IN" sz="1800" dirty="0">
                <a:latin typeface="Times New Roman" panose="02020603050405020304" pitchFamily="18" charset="0"/>
                <a:cs typeface="Times New Roman" panose="02020603050405020304" pitchFamily="18" charset="0"/>
              </a:rPr>
              <a:t> represents a collection of best engineering practices that have proven successful in the </a:t>
            </a:r>
            <a:r>
              <a:rPr lang="en-IN" sz="1800" dirty="0" err="1">
                <a:latin typeface="Times New Roman" panose="02020603050405020304" pitchFamily="18" charset="0"/>
                <a:cs typeface="Times New Roman" panose="02020603050405020304" pitchFamily="18" charset="0"/>
              </a:rPr>
              <a:t>modeling</a:t>
            </a:r>
            <a:r>
              <a:rPr lang="en-IN" sz="1800" dirty="0">
                <a:latin typeface="Times New Roman" panose="02020603050405020304" pitchFamily="18" charset="0"/>
                <a:cs typeface="Times New Roman" panose="02020603050405020304" pitchFamily="18" charset="0"/>
              </a:rPr>
              <a:t> of large and complex systems.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730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8562" y="316222"/>
            <a:ext cx="10299512" cy="3103927"/>
          </a:xfrm>
          <a:prstGeom prst="rect">
            <a:avLst/>
          </a:prstGeom>
        </p:spPr>
        <p:txBody>
          <a:bodyPr wrap="square">
            <a:spAutoFit/>
          </a:bodyPr>
          <a:lstStyle/>
          <a:p>
            <a:pPr algn="just">
              <a:lnSpc>
                <a:spcPct val="150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Use case diagram:</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600" kern="150" dirty="0">
                <a:latin typeface="Times New Roman" panose="02020603050405020304" pitchFamily="18" charset="0"/>
                <a:ea typeface="DejaVu Sans"/>
                <a:cs typeface="DejaVu Sans"/>
              </a:rPr>
              <a:t>A use case diagram in the unified modeling language (</a:t>
            </a:r>
            <a:r>
              <a:rPr lang="en-US" sz="1600" kern="150" dirty="0" err="1">
                <a:latin typeface="Times New Roman" panose="02020603050405020304" pitchFamily="18" charset="0"/>
                <a:ea typeface="DejaVu Sans"/>
                <a:cs typeface="DejaVu Sans"/>
              </a:rPr>
              <a:t>uml</a:t>
            </a:r>
            <a:r>
              <a:rPr lang="en-US" sz="1600" kern="150" dirty="0">
                <a:latin typeface="Times New Roman" panose="02020603050405020304" pitchFamily="18" charset="0"/>
                <a:ea typeface="DejaVu Sans"/>
                <a:cs typeface="DejaVu Sans"/>
              </a:rPr>
              <a:t>)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pPr algn="just">
              <a:lnSpc>
                <a:spcPct val="150000"/>
              </a:lnSpc>
            </a:pPr>
            <a:endParaRPr lang="en-US" sz="1600" kern="150" dirty="0">
              <a:latin typeface="Times New Roman" panose="02020603050405020304" pitchFamily="18" charset="0"/>
              <a:ea typeface="DejaVu Sans"/>
              <a:cs typeface="DejaVu Sans"/>
            </a:endParaRPr>
          </a:p>
          <a:p>
            <a:pPr algn="just">
              <a:lnSpc>
                <a:spcPct val="150000"/>
              </a:lnSpc>
            </a:pPr>
            <a:endParaRPr lang="en-US" sz="1600" kern="150" dirty="0">
              <a:effectLst/>
              <a:latin typeface="Liberation Serif"/>
              <a:ea typeface="DejaVu Sans"/>
              <a:cs typeface="DejaVu Sans"/>
            </a:endParaRPr>
          </a:p>
        </p:txBody>
      </p:sp>
      <p:pic>
        <p:nvPicPr>
          <p:cNvPr id="4" name="Picture 3"/>
          <p:cNvPicPr/>
          <p:nvPr/>
        </p:nvPicPr>
        <p:blipFill>
          <a:blip r:embed="rId2"/>
          <a:stretch>
            <a:fillRect/>
          </a:stretch>
        </p:blipFill>
        <p:spPr>
          <a:xfrm>
            <a:off x="2108200" y="2371724"/>
            <a:ext cx="7264400" cy="4156076"/>
          </a:xfrm>
          <a:prstGeom prst="rect">
            <a:avLst/>
          </a:prstGeom>
        </p:spPr>
      </p:pic>
    </p:spTree>
    <p:extLst>
      <p:ext uri="{BB962C8B-B14F-4D97-AF65-F5344CB8AC3E}">
        <p14:creationId xmlns:p14="http://schemas.microsoft.com/office/powerpoint/2010/main" val="2323542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01012" y="365463"/>
            <a:ext cx="10036953" cy="2144177"/>
          </a:xfrm>
          <a:prstGeom prst="rect">
            <a:avLst/>
          </a:prstGeom>
        </p:spPr>
        <p:txBody>
          <a:bodyPr wrap="square">
            <a:spAutoFit/>
          </a:bodyPr>
          <a:lstStyle/>
          <a:p>
            <a:pPr algn="just">
              <a:lnSpc>
                <a:spcPct val="150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Class diagram:</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tabLst>
                <a:tab pos="157353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uml</a:t>
            </a:r>
            <a:r>
              <a:rPr lang="en-US" sz="1600" dirty="0">
                <a:latin typeface="Times New Roman" panose="02020603050405020304" pitchFamily="18" charset="0"/>
                <a:ea typeface="Calibri" panose="020F0502020204030204" pitchFamily="34" charset="0"/>
                <a:cs typeface="Times New Roman" panose="02020603050405020304" pitchFamily="18" charset="0"/>
              </a:rPr>
              <a:t>) is a type of static structure diagram that describes the structure of a system by showing the system's classes, their attributes, operations (or methods), and the relationships among the classes. It explains which class contains information. </a:t>
            </a:r>
          </a:p>
          <a:p>
            <a:pPr algn="just">
              <a:lnSpc>
                <a:spcPct val="150000"/>
              </a:lnSpc>
              <a:spcAft>
                <a:spcPts val="800"/>
              </a:spcAft>
              <a:tabLst>
                <a:tab pos="1573530" algn="l"/>
              </a:tabLs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2527300" y="2257107"/>
            <a:ext cx="7010400" cy="3876993"/>
          </a:xfrm>
          <a:prstGeom prst="rect">
            <a:avLst/>
          </a:prstGeom>
        </p:spPr>
      </p:pic>
    </p:spTree>
    <p:extLst>
      <p:ext uri="{BB962C8B-B14F-4D97-AF65-F5344CB8AC3E}">
        <p14:creationId xmlns:p14="http://schemas.microsoft.com/office/powerpoint/2010/main" val="3894971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428" y="1145110"/>
            <a:ext cx="3964045" cy="3990836"/>
          </a:xfrm>
          <a:prstGeom prst="rect">
            <a:avLst/>
          </a:prstGeom>
        </p:spPr>
        <p:txBody>
          <a:bodyPr wrap="square">
            <a:spAutoFit/>
          </a:bodyPr>
          <a:lstStyle/>
          <a:p>
            <a:pPr algn="just">
              <a:lnSpc>
                <a:spcPct val="150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Sequence diagram:</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uml</a:t>
            </a:r>
            <a:r>
              <a:rPr lang="en-US" sz="1600" dirty="0">
                <a:latin typeface="Times New Roman" panose="02020603050405020304" pitchFamily="18" charset="0"/>
                <a:ea typeface="Calibri" panose="020F0502020204030204" pitchFamily="34" charset="0"/>
                <a:cs typeface="Times New Roman" panose="02020603050405020304" pitchFamily="18" charset="0"/>
              </a:rPr>
              <a:t>) is a kind of interaction diagram that shows how processes operate with one another and in what order. It is a construct of a message sequence chart. Sequence diagrams are sometimes called event diagrams, event scenarios, and timing diagrams.</a:t>
            </a:r>
          </a:p>
          <a:p>
            <a:pPr algn="just">
              <a:lnSpc>
                <a:spcPct val="150000"/>
              </a:lnSpc>
              <a:spcAft>
                <a:spcPts val="80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5118100" y="896302"/>
            <a:ext cx="6502400" cy="4780598"/>
          </a:xfrm>
          <a:prstGeom prst="rect">
            <a:avLst/>
          </a:prstGeom>
        </p:spPr>
      </p:pic>
    </p:spTree>
    <p:extLst>
      <p:ext uri="{BB962C8B-B14F-4D97-AF65-F5344CB8AC3E}">
        <p14:creationId xmlns:p14="http://schemas.microsoft.com/office/powerpoint/2010/main" val="49422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4153" y="570718"/>
            <a:ext cx="9865217" cy="2366674"/>
          </a:xfrm>
          <a:prstGeom prst="rect">
            <a:avLst/>
          </a:prstGeom>
        </p:spPr>
        <p:txBody>
          <a:bodyPr wrap="square">
            <a:spAutoFit/>
          </a:bodyPr>
          <a:lstStyle/>
          <a:p>
            <a:pPr algn="just">
              <a:lnSpc>
                <a:spcPct val="150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b="1" dirty="0">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600" dirty="0">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US" sz="1600" dirty="0">
              <a:effectLst/>
              <a:latin typeface="Times New Roman" panose="02020603050405020304" pitchFamily="18" charset="0"/>
              <a:ea typeface="Times New Roman" panose="02020603050405020304" pitchFamily="18" charset="0"/>
            </a:endParaRPr>
          </a:p>
        </p:txBody>
      </p:sp>
      <p:pic>
        <p:nvPicPr>
          <p:cNvPr id="4" name="Picture 3"/>
          <p:cNvPicPr/>
          <p:nvPr/>
        </p:nvPicPr>
        <p:blipFill>
          <a:blip r:embed="rId2"/>
          <a:stretch>
            <a:fillRect/>
          </a:stretch>
        </p:blipFill>
        <p:spPr>
          <a:xfrm>
            <a:off x="1981200" y="3149600"/>
            <a:ext cx="8216900" cy="2946400"/>
          </a:xfrm>
          <a:prstGeom prst="rect">
            <a:avLst/>
          </a:prstGeom>
        </p:spPr>
      </p:pic>
    </p:spTree>
    <p:extLst>
      <p:ext uri="{BB962C8B-B14F-4D97-AF65-F5344CB8AC3E}">
        <p14:creationId xmlns:p14="http://schemas.microsoft.com/office/powerpoint/2010/main" val="3131106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0853" y="412234"/>
            <a:ext cx="8911687" cy="567604"/>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1289" y="979838"/>
            <a:ext cx="11235694" cy="4860702"/>
          </a:xfrm>
        </p:spPr>
        <p:txBody>
          <a:bodyPr>
            <a:noAutofit/>
          </a:bodyPr>
          <a:lstStyle/>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The AI-Powered Virtual Garment Trial Room is an innovative solution designed to enhance the online shopping experience by enabling users to virtually try on apparel and accessories. The project addresses a major limitation of e-commerce: the inability to physically try products before purchase. Using augmented reality (AR) technology and advanced image processing, the system captures the user’s image via a webcam and superimposes selected garments and accessories onto their body in real-time.</a:t>
            </a:r>
          </a:p>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The system leverages </a:t>
            </a:r>
            <a:r>
              <a:rPr lang="en-US" sz="1600" dirty="0" err="1">
                <a:solidFill>
                  <a:srgbClr val="0D0D0D"/>
                </a:solidFill>
                <a:latin typeface="Times New Roman" panose="02020603050405020304" pitchFamily="18" charset="0"/>
                <a:cs typeface="Times New Roman" panose="02020603050405020304" pitchFamily="18" charset="0"/>
              </a:rPr>
              <a:t>Haar</a:t>
            </a:r>
            <a:r>
              <a:rPr lang="en-US" sz="1600" dirty="0">
                <a:solidFill>
                  <a:srgbClr val="0D0D0D"/>
                </a:solidFill>
                <a:latin typeface="Times New Roman" panose="02020603050405020304" pitchFamily="18" charset="0"/>
                <a:cs typeface="Times New Roman" panose="02020603050405020304" pitchFamily="18" charset="0"/>
              </a:rPr>
              <a:t> cascade datasets for body and face detection and convolutional neural networks (CNNs) for accurate alignment of apparel. The Flask framework integrates the back-end Python scripts with an interactive HTML front-end, allowing seamless user interaction. Users can register, shop, and virtually try on items, while administrators can manage the product catalog through an intuitive interface.</a:t>
            </a:r>
          </a:p>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This cost-effective solution eliminates the need for expensive hardware, relying instead on efficient software tools like </a:t>
            </a:r>
            <a:r>
              <a:rPr lang="en-US" sz="1600" dirty="0" err="1">
                <a:solidFill>
                  <a:srgbClr val="0D0D0D"/>
                </a:solidFill>
                <a:latin typeface="Times New Roman" panose="02020603050405020304" pitchFamily="18" charset="0"/>
                <a:cs typeface="Times New Roman" panose="02020603050405020304" pitchFamily="18" charset="0"/>
              </a:rPr>
              <a:t>OpenCV</a:t>
            </a:r>
            <a:r>
              <a:rPr lang="en-US" sz="1600" dirty="0">
                <a:solidFill>
                  <a:srgbClr val="0D0D0D"/>
                </a:solidFill>
                <a:latin typeface="Times New Roman" panose="02020603050405020304" pitchFamily="18" charset="0"/>
                <a:cs typeface="Times New Roman" panose="02020603050405020304" pitchFamily="18" charset="0"/>
              </a:rPr>
              <a:t> and </a:t>
            </a:r>
            <a:r>
              <a:rPr lang="en-US" sz="1600" dirty="0" err="1">
                <a:solidFill>
                  <a:srgbClr val="0D0D0D"/>
                </a:solidFill>
                <a:latin typeface="Times New Roman" panose="02020603050405020304" pitchFamily="18" charset="0"/>
                <a:cs typeface="Times New Roman" panose="02020603050405020304" pitchFamily="18" charset="0"/>
              </a:rPr>
              <a:t>Dlib</a:t>
            </a:r>
            <a:r>
              <a:rPr lang="en-US" sz="1600" dirty="0">
                <a:solidFill>
                  <a:srgbClr val="0D0D0D"/>
                </a:solidFill>
                <a:latin typeface="Times New Roman" panose="02020603050405020304" pitchFamily="18" charset="0"/>
                <a:cs typeface="Times New Roman" panose="02020603050405020304" pitchFamily="18" charset="0"/>
              </a:rPr>
              <a:t>. Future enhancements include the integration of advanced networks, such as Pose Alignment Network (PAN) and Texture Refinement Network (TRN), to improve accuracy and realism. By bridging the gap between physical trials and online shopping, this project promises to revolutionize the e-commerce industry and enhance customer satisfaction.</a:t>
            </a:r>
          </a:p>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Keyword: </a:t>
            </a:r>
            <a:r>
              <a:rPr lang="en-US" sz="1600" dirty="0" err="1">
                <a:solidFill>
                  <a:srgbClr val="0D0D0D"/>
                </a:solidFill>
                <a:latin typeface="Times New Roman" panose="02020603050405020304" pitchFamily="18" charset="0"/>
                <a:cs typeface="Times New Roman" panose="02020603050405020304" pitchFamily="18" charset="0"/>
              </a:rPr>
              <a:t>OpenCV</a:t>
            </a:r>
            <a:r>
              <a:rPr lang="en-US" sz="1600" dirty="0">
                <a:solidFill>
                  <a:srgbClr val="0D0D0D"/>
                </a:solidFill>
                <a:latin typeface="Times New Roman" panose="02020603050405020304" pitchFamily="18" charset="0"/>
                <a:cs typeface="Times New Roman" panose="02020603050405020304" pitchFamily="18" charset="0"/>
              </a:rPr>
              <a:t>, </a:t>
            </a:r>
            <a:r>
              <a:rPr lang="en-US" sz="1600" dirty="0" err="1">
                <a:solidFill>
                  <a:srgbClr val="0D0D0D"/>
                </a:solidFill>
                <a:latin typeface="Times New Roman" panose="02020603050405020304" pitchFamily="18" charset="0"/>
                <a:cs typeface="Times New Roman" panose="02020603050405020304" pitchFamily="18" charset="0"/>
              </a:rPr>
              <a:t>Dlib</a:t>
            </a:r>
            <a:r>
              <a:rPr lang="en-US" sz="1600" dirty="0">
                <a:solidFill>
                  <a:srgbClr val="0D0D0D"/>
                </a:solidFill>
                <a:latin typeface="Times New Roman" panose="02020603050405020304" pitchFamily="18" charset="0"/>
                <a:cs typeface="Times New Roman" panose="02020603050405020304" pitchFamily="18" charset="0"/>
              </a:rPr>
              <a:t>, CNN.</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2549" y="102709"/>
            <a:ext cx="1405221" cy="593327"/>
          </a:xfrm>
          <a:prstGeom prst="rect">
            <a:avLst/>
          </a:prstGeom>
        </p:spPr>
      </p:pic>
    </p:spTree>
    <p:extLst>
      <p:ext uri="{BB962C8B-B14F-4D97-AF65-F5344CB8AC3E}">
        <p14:creationId xmlns:p14="http://schemas.microsoft.com/office/powerpoint/2010/main" val="42904271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9854" y="673565"/>
            <a:ext cx="9688823" cy="1812484"/>
          </a:xfrm>
          <a:prstGeom prst="rect">
            <a:avLst/>
          </a:prstGeom>
        </p:spPr>
        <p:txBody>
          <a:bodyPr wrap="square">
            <a:spAutoFit/>
          </a:bodyPr>
          <a:lstStyle/>
          <a:p>
            <a:pPr algn="just">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Deployment diagram:</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 ware’s used to deploy the application.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2933700" y="3206750"/>
            <a:ext cx="7073900" cy="2317750"/>
          </a:xfrm>
          <a:prstGeom prst="rect">
            <a:avLst/>
          </a:prstGeom>
        </p:spPr>
      </p:pic>
    </p:spTree>
    <p:extLst>
      <p:ext uri="{BB962C8B-B14F-4D97-AF65-F5344CB8AC3E}">
        <p14:creationId xmlns:p14="http://schemas.microsoft.com/office/powerpoint/2010/main" val="693188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5361" y="1064660"/>
            <a:ext cx="4460673" cy="4349909"/>
          </a:xfrm>
          <a:prstGeom prst="rect">
            <a:avLst/>
          </a:prstGeom>
        </p:spPr>
        <p:txBody>
          <a:bodyPr wrap="square">
            <a:spAutoFit/>
          </a:bodyPr>
          <a:lstStyle/>
          <a:p>
            <a:pPr algn="just">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Activity diagram:</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dirty="0">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endParaRPr lang="en-US"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6842125" y="453234"/>
            <a:ext cx="3638550" cy="5572760"/>
          </a:xfrm>
          <a:prstGeom prst="rect">
            <a:avLst/>
          </a:prstGeom>
        </p:spPr>
      </p:pic>
    </p:spTree>
    <p:extLst>
      <p:ext uri="{BB962C8B-B14F-4D97-AF65-F5344CB8AC3E}">
        <p14:creationId xmlns:p14="http://schemas.microsoft.com/office/powerpoint/2010/main" val="1420506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0166" y="740536"/>
            <a:ext cx="9585068" cy="2585323"/>
          </a:xfrm>
          <a:prstGeom prst="rect">
            <a:avLst/>
          </a:prstGeom>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rPr>
              <a:t>Component diagram:</a:t>
            </a:r>
          </a:p>
          <a:p>
            <a:pPr algn="just">
              <a:lnSpc>
                <a:spcPct val="150000"/>
              </a:lnSpc>
            </a:pPr>
            <a:r>
              <a:rPr lang="en-US" dirty="0">
                <a:latin typeface="Times New Roman" panose="02020603050405020304" pitchFamily="18" charset="0"/>
                <a:ea typeface="Times New Roman" panose="02020603050405020304" pitchFamily="18" charset="0"/>
              </a:rPr>
              <a:t>Component diagrams are used to describe the physical artifacts of a system. This artifact includes files, executable, libraries etc. So the purpose of this diagram is different, component diagrams are used during the implementation phase of an application. But it is prepared well in advance to visualize the implementation details. Initially the system is designed using different </a:t>
            </a:r>
            <a:r>
              <a:rPr lang="en-US" dirty="0" err="1">
                <a:latin typeface="Times New Roman" panose="02020603050405020304" pitchFamily="18" charset="0"/>
                <a:ea typeface="Times New Roman" panose="02020603050405020304" pitchFamily="18" charset="0"/>
              </a:rPr>
              <a:t>uml</a:t>
            </a:r>
            <a:r>
              <a:rPr lang="en-US" dirty="0">
                <a:latin typeface="Times New Roman" panose="02020603050405020304" pitchFamily="18" charset="0"/>
                <a:ea typeface="Times New Roman" panose="02020603050405020304" pitchFamily="18" charset="0"/>
              </a:rPr>
              <a:t> diagrams and then when the artifacts are ready component diagrams are used to get an idea of the implementation.</a:t>
            </a:r>
            <a:endParaRPr lang="en-US" dirty="0">
              <a:effectLst/>
              <a:latin typeface="Times New Roman" panose="02020603050405020304" pitchFamily="18" charset="0"/>
              <a:ea typeface="Times New Roman" panose="02020603050405020304" pitchFamily="18" charset="0"/>
            </a:endParaRPr>
          </a:p>
        </p:txBody>
      </p:sp>
      <p:pic>
        <p:nvPicPr>
          <p:cNvPr id="4" name="Picture 3"/>
          <p:cNvPicPr/>
          <p:nvPr/>
        </p:nvPicPr>
        <p:blipFill>
          <a:blip r:embed="rId2"/>
          <a:stretch>
            <a:fillRect/>
          </a:stretch>
        </p:blipFill>
        <p:spPr>
          <a:xfrm>
            <a:off x="3090900" y="3646487"/>
            <a:ext cx="5943600" cy="2028825"/>
          </a:xfrm>
          <a:prstGeom prst="rect">
            <a:avLst/>
          </a:prstGeom>
        </p:spPr>
      </p:pic>
    </p:spTree>
    <p:extLst>
      <p:ext uri="{BB962C8B-B14F-4D97-AF65-F5344CB8AC3E}">
        <p14:creationId xmlns:p14="http://schemas.microsoft.com/office/powerpoint/2010/main" val="1241674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3112" y="606226"/>
            <a:ext cx="9878726" cy="1672253"/>
          </a:xfrm>
          <a:prstGeom prst="rect">
            <a:avLst/>
          </a:prstGeom>
        </p:spPr>
        <p:txBody>
          <a:bodyPr wrap="square">
            <a:spAutoFit/>
          </a:bodyPr>
          <a:lstStyle/>
          <a:p>
            <a:pPr algn="just">
              <a:lnSpc>
                <a:spcPct val="150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ER Diagram:</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2491375" y="2751454"/>
            <a:ext cx="7442200" cy="3255645"/>
          </a:xfrm>
          <a:prstGeom prst="rect">
            <a:avLst/>
          </a:prstGeom>
        </p:spPr>
      </p:pic>
    </p:spTree>
    <p:extLst>
      <p:ext uri="{BB962C8B-B14F-4D97-AF65-F5344CB8AC3E}">
        <p14:creationId xmlns:p14="http://schemas.microsoft.com/office/powerpoint/2010/main" val="884187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3374" y="598868"/>
            <a:ext cx="10561129" cy="2410916"/>
          </a:xfrm>
          <a:prstGeom prst="rect">
            <a:avLst/>
          </a:prstGeom>
        </p:spPr>
        <p:txBody>
          <a:bodyPr wrap="square">
            <a:spAutoFit/>
          </a:bodyPr>
          <a:lstStyle/>
          <a:p>
            <a:pPr algn="just">
              <a:lnSpc>
                <a:spcPct val="150000"/>
              </a:lnSpc>
              <a:spcAft>
                <a:spcPts val="800"/>
              </a:spcAft>
            </a:pPr>
            <a:r>
              <a:rPr lang="en-US" sz="1600" b="1" dirty="0">
                <a:latin typeface="Times New Roman" panose="02020603050405020304" pitchFamily="18" charset="0"/>
                <a:ea typeface="Calibri" panose="020F0502020204030204" pitchFamily="34" charset="0"/>
                <a:cs typeface="Times New Roman" panose="02020603050405020304" pitchFamily="18" charset="0"/>
              </a:rPr>
              <a:t>DFD Diagram:</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140370" y="3358164"/>
            <a:ext cx="2569934" cy="463397"/>
          </a:xfrm>
          <a:prstGeom prst="rect">
            <a:avLst/>
          </a:prstGeom>
        </p:spPr>
        <p:txBody>
          <a:bodyPr wrap="none">
            <a:spAutoFit/>
          </a:bodyPr>
          <a:lstStyle/>
          <a:p>
            <a:pPr algn="just">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Context Level Diagram:</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2806700" y="4169941"/>
            <a:ext cx="6489700" cy="2154659"/>
          </a:xfrm>
          <a:prstGeom prst="rect">
            <a:avLst/>
          </a:prstGeom>
        </p:spPr>
      </p:pic>
    </p:spTree>
    <p:extLst>
      <p:ext uri="{BB962C8B-B14F-4D97-AF65-F5344CB8AC3E}">
        <p14:creationId xmlns:p14="http://schemas.microsoft.com/office/powerpoint/2010/main" val="2669739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2339" y="373870"/>
            <a:ext cx="2380780" cy="566502"/>
          </a:xfrm>
          <a:prstGeom prst="rect">
            <a:avLst/>
          </a:prstGeom>
        </p:spPr>
        <p:txBody>
          <a:bodyPr wrap="none">
            <a:spAutoFit/>
          </a:bodyPr>
          <a:lstStyle/>
          <a:p>
            <a:pPr algn="just">
              <a:lnSpc>
                <a:spcPct val="150000"/>
              </a:lnSpc>
              <a:spcAft>
                <a:spcPts val="800"/>
              </a:spcAft>
            </a:pPr>
            <a:r>
              <a:rPr lang="en-US" sz="2300" b="1" dirty="0">
                <a:latin typeface="Times New Roman" panose="02020603050405020304" pitchFamily="18" charset="0"/>
                <a:ea typeface="Calibri" panose="020F0502020204030204" pitchFamily="34" charset="0"/>
                <a:cs typeface="Times New Roman" panose="02020603050405020304" pitchFamily="18" charset="0"/>
              </a:rPr>
              <a:t>Level 1 Diagram:</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2192729" y="1541462"/>
            <a:ext cx="7480300" cy="4173538"/>
          </a:xfrm>
          <a:prstGeom prst="rect">
            <a:avLst/>
          </a:prstGeom>
        </p:spPr>
      </p:pic>
    </p:spTree>
    <p:extLst>
      <p:ext uri="{BB962C8B-B14F-4D97-AF65-F5344CB8AC3E}">
        <p14:creationId xmlns:p14="http://schemas.microsoft.com/office/powerpoint/2010/main" val="2586873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69333" y="172770"/>
            <a:ext cx="2380780" cy="566502"/>
          </a:xfrm>
          <a:prstGeom prst="rect">
            <a:avLst/>
          </a:prstGeom>
        </p:spPr>
        <p:txBody>
          <a:bodyPr wrap="none">
            <a:spAutoFit/>
          </a:bodyPr>
          <a:lstStyle/>
          <a:p>
            <a:pPr algn="just">
              <a:lnSpc>
                <a:spcPct val="150000"/>
              </a:lnSpc>
              <a:spcAft>
                <a:spcPts val="800"/>
              </a:spcAft>
            </a:pPr>
            <a:r>
              <a:rPr lang="en-US" sz="2300" b="1" dirty="0">
                <a:latin typeface="Times New Roman" panose="02020603050405020304" pitchFamily="18" charset="0"/>
                <a:ea typeface="Calibri" panose="020F0502020204030204" pitchFamily="34" charset="0"/>
                <a:cs typeface="Times New Roman" panose="02020603050405020304" pitchFamily="18" charset="0"/>
              </a:rPr>
              <a:t>Level 2 Diagram:</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1612900" y="1160462"/>
            <a:ext cx="8089900" cy="4605338"/>
          </a:xfrm>
          <a:prstGeom prst="rect">
            <a:avLst/>
          </a:prstGeom>
        </p:spPr>
      </p:pic>
    </p:spTree>
    <p:extLst>
      <p:ext uri="{BB962C8B-B14F-4D97-AF65-F5344CB8AC3E}">
        <p14:creationId xmlns:p14="http://schemas.microsoft.com/office/powerpoint/2010/main" val="1407973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07E66E2-ECD5-FE08-DCAB-88BD391C5229}"/>
              </a:ext>
            </a:extLst>
          </p:cNvPr>
          <p:cNvSpPr txBox="1"/>
          <p:nvPr/>
        </p:nvSpPr>
        <p:spPr>
          <a:xfrm>
            <a:off x="4380078" y="113770"/>
            <a:ext cx="6105378"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F7B781E-34D0-275E-D34D-92F88E343F75}"/>
              </a:ext>
            </a:extLst>
          </p:cNvPr>
          <p:cNvSpPr txBox="1"/>
          <p:nvPr/>
        </p:nvSpPr>
        <p:spPr>
          <a:xfrm>
            <a:off x="618643" y="760101"/>
            <a:ext cx="10902461" cy="6507166"/>
          </a:xfrm>
          <a:prstGeom prst="rect">
            <a:avLst/>
          </a:prstGeom>
          <a:noFill/>
        </p:spPr>
        <p:txBody>
          <a:bodyPr wrap="square">
            <a:spAutoFit/>
          </a:bodyPr>
          <a:lstStyle/>
          <a:p>
            <a:pPr algn="just">
              <a:lnSpc>
                <a:spcPct val="150000"/>
              </a:lnSpc>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1.	Han, X., Wu, Z., Wu, Z., Yu, R., &amp; Davis, L. S. (2018), "VITON: An Image-Based Virtual Try-On Network".</a:t>
            </a:r>
          </a:p>
          <a:p>
            <a:pPr algn="just">
              <a:lnSpc>
                <a:spcPct val="150000"/>
              </a:lnSpc>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2.	Dong, H., Liang, X., Gong, K., Lai, H., Zhu, J., &amp; Yin, J. (2019), "FW-GAN: Flow-n-Warp GAN for Image-Based Virtual Try-On".</a:t>
            </a:r>
          </a:p>
          <a:p>
            <a:pPr algn="just">
              <a:lnSpc>
                <a:spcPct val="150000"/>
              </a:lnSpc>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3.	Neuberger, G., </a:t>
            </a:r>
            <a:r>
              <a:rPr lang="en-IN" sz="1600" dirty="0" err="1">
                <a:latin typeface="Calibri" panose="020F0502020204030204" pitchFamily="34" charset="0"/>
                <a:ea typeface="Calibri" panose="020F0502020204030204" pitchFamily="34" charset="0"/>
                <a:cs typeface="Times New Roman" panose="02020603050405020304" pitchFamily="18" charset="0"/>
              </a:rPr>
              <a:t>Michalkó</a:t>
            </a:r>
            <a:r>
              <a:rPr lang="en-IN" sz="1600" dirty="0">
                <a:latin typeface="Calibri" panose="020F0502020204030204" pitchFamily="34" charset="0"/>
                <a:ea typeface="Calibri" panose="020F0502020204030204" pitchFamily="34" charset="0"/>
                <a:cs typeface="Times New Roman" panose="02020603050405020304" pitchFamily="18" charset="0"/>
              </a:rPr>
              <a:t>, A., &amp; </a:t>
            </a:r>
            <a:r>
              <a:rPr lang="en-IN" sz="1600" dirty="0" err="1">
                <a:latin typeface="Calibri" panose="020F0502020204030204" pitchFamily="34" charset="0"/>
                <a:ea typeface="Calibri" panose="020F0502020204030204" pitchFamily="34" charset="0"/>
                <a:cs typeface="Times New Roman" panose="02020603050405020304" pitchFamily="18" charset="0"/>
              </a:rPr>
              <a:t>Märgner</a:t>
            </a:r>
            <a:r>
              <a:rPr lang="en-IN" sz="1600" dirty="0">
                <a:latin typeface="Calibri" panose="020F0502020204030204" pitchFamily="34" charset="0"/>
                <a:ea typeface="Calibri" panose="020F0502020204030204" pitchFamily="34" charset="0"/>
                <a:cs typeface="Times New Roman" panose="02020603050405020304" pitchFamily="18" charset="0"/>
              </a:rPr>
              <a:t>, V. (2021), "Virtual try-on systems for retail: A systematic review of literature and implications for future research".</a:t>
            </a:r>
          </a:p>
          <a:p>
            <a:pPr algn="just">
              <a:lnSpc>
                <a:spcPct val="150000"/>
              </a:lnSpc>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4.	</a:t>
            </a:r>
            <a:r>
              <a:rPr lang="en-IN" sz="1600" dirty="0" err="1">
                <a:latin typeface="Calibri" panose="020F0502020204030204" pitchFamily="34" charset="0"/>
                <a:ea typeface="Calibri" panose="020F0502020204030204" pitchFamily="34" charset="0"/>
                <a:cs typeface="Times New Roman" panose="02020603050405020304" pitchFamily="18" charset="0"/>
              </a:rPr>
              <a:t>Pumarola</a:t>
            </a:r>
            <a:r>
              <a:rPr lang="en-IN" sz="1600" dirty="0">
                <a:latin typeface="Calibri" panose="020F0502020204030204" pitchFamily="34" charset="0"/>
                <a:ea typeface="Calibri" panose="020F0502020204030204" pitchFamily="34" charset="0"/>
                <a:cs typeface="Times New Roman" panose="02020603050405020304" pitchFamily="18" charset="0"/>
              </a:rPr>
              <a:t>, A., Sanchez, J., </a:t>
            </a:r>
            <a:r>
              <a:rPr lang="en-IN" sz="1600" dirty="0" err="1">
                <a:latin typeface="Calibri" panose="020F0502020204030204" pitchFamily="34" charset="0"/>
                <a:ea typeface="Calibri" panose="020F0502020204030204" pitchFamily="34" charset="0"/>
                <a:cs typeface="Times New Roman" panose="02020603050405020304" pitchFamily="18" charset="0"/>
              </a:rPr>
              <a:t>Chien</a:t>
            </a:r>
            <a:r>
              <a:rPr lang="en-IN" sz="1600" dirty="0">
                <a:latin typeface="Calibri" panose="020F0502020204030204" pitchFamily="34" charset="0"/>
                <a:ea typeface="Calibri" panose="020F0502020204030204" pitchFamily="34" charset="0"/>
                <a:cs typeface="Times New Roman" panose="02020603050405020304" pitchFamily="18" charset="0"/>
              </a:rPr>
              <a:t>, J. T., &amp; Moreno-</a:t>
            </a:r>
            <a:r>
              <a:rPr lang="en-IN" sz="1600" dirty="0" err="1">
                <a:latin typeface="Calibri" panose="020F0502020204030204" pitchFamily="34" charset="0"/>
                <a:ea typeface="Calibri" panose="020F0502020204030204" pitchFamily="34" charset="0"/>
                <a:cs typeface="Times New Roman" panose="02020603050405020304" pitchFamily="18" charset="0"/>
              </a:rPr>
              <a:t>Noguer</a:t>
            </a:r>
            <a:r>
              <a:rPr lang="en-IN" sz="1600" dirty="0">
                <a:latin typeface="Calibri" panose="020F0502020204030204" pitchFamily="34" charset="0"/>
                <a:ea typeface="Calibri" panose="020F0502020204030204" pitchFamily="34" charset="0"/>
                <a:cs typeface="Times New Roman" panose="02020603050405020304" pitchFamily="18" charset="0"/>
              </a:rPr>
              <a:t>, F. (2018), "Dressing in Order: Recurrent Person Image Generation for Pose Guided Virtual Try-On".</a:t>
            </a:r>
          </a:p>
          <a:p>
            <a:pPr algn="just">
              <a:lnSpc>
                <a:spcPct val="150000"/>
              </a:lnSpc>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5.	Huang, R., Zhang, S., Li, T., &amp; He, B. (2021), "AR Try-on: Real-Time Augmented Reality Try-on for Fashion E-Commerce".</a:t>
            </a:r>
          </a:p>
          <a:p>
            <a:pPr algn="just">
              <a:lnSpc>
                <a:spcPct val="150000"/>
              </a:lnSpc>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6.	Zheng, W., </a:t>
            </a:r>
            <a:r>
              <a:rPr lang="en-IN" sz="1600" dirty="0" err="1">
                <a:latin typeface="Calibri" panose="020F0502020204030204" pitchFamily="34" charset="0"/>
                <a:ea typeface="Calibri" panose="020F0502020204030204" pitchFamily="34" charset="0"/>
                <a:cs typeface="Times New Roman" panose="02020603050405020304" pitchFamily="18" charset="0"/>
              </a:rPr>
              <a:t>Guo</a:t>
            </a:r>
            <a:r>
              <a:rPr lang="en-IN" sz="1600" dirty="0">
                <a:latin typeface="Calibri" panose="020F0502020204030204" pitchFamily="34" charset="0"/>
                <a:ea typeface="Calibri" panose="020F0502020204030204" pitchFamily="34" charset="0"/>
                <a:cs typeface="Times New Roman" panose="02020603050405020304" pitchFamily="18" charset="0"/>
              </a:rPr>
              <a:t>, H., &amp; Wang, X. (2019), "Deep Learning for Image-Based Virtual Try-On: A Survey".</a:t>
            </a:r>
          </a:p>
          <a:p>
            <a:pPr algn="just">
              <a:lnSpc>
                <a:spcPct val="150000"/>
              </a:lnSpc>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7.	Ge, Y., Zhang, Z., Wang, W., Li, Z., Luo, P., &amp; Tang, X. (2019), "Parser-Free Virtual Try-On via Distilling Appearance Flows".</a:t>
            </a:r>
          </a:p>
          <a:p>
            <a:pPr algn="just">
              <a:lnSpc>
                <a:spcPct val="150000"/>
              </a:lnSpc>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8.	Zhao, Y., Ma, S., Ning, L., &amp; Gao, W. (2020), "Pose-Guided Virtual Try-On for Garments in Images".</a:t>
            </a:r>
          </a:p>
          <a:p>
            <a:pPr algn="just">
              <a:lnSpc>
                <a:spcPct val="150000"/>
              </a:lnSpc>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9.	Chen, Q., Liu, R., Xiao, C., &amp; Chen, Y. (2021), "AR Shopping: Implementation and Challenges in Augmented Reality Try-On Systems".</a:t>
            </a:r>
          </a:p>
          <a:p>
            <a:pPr algn="just">
              <a:lnSpc>
                <a:spcPct val="150000"/>
              </a:lnSpc>
              <a:spcAft>
                <a:spcPts val="1000"/>
              </a:spcAft>
            </a:pPr>
            <a:r>
              <a:rPr lang="en-IN" sz="1600" dirty="0">
                <a:latin typeface="Calibri" panose="020F0502020204030204" pitchFamily="34" charset="0"/>
                <a:ea typeface="Calibri" panose="020F0502020204030204" pitchFamily="34" charset="0"/>
                <a:cs typeface="Times New Roman" panose="02020603050405020304" pitchFamily="18" charset="0"/>
              </a:rPr>
              <a:t>10.	Xu, R., Gong, K., Zhang, X., Chen, M., Han, L., &amp; Bai, J. (2021), "3D Virtual Try-On with Deep Learning-Based Pose Estimation".</a:t>
            </a:r>
          </a:p>
          <a:p>
            <a:pPr algn="just">
              <a:lnSpc>
                <a:spcPct val="150000"/>
              </a:lnSpc>
              <a:spcAft>
                <a:spcPts val="1000"/>
              </a:spcAft>
            </a:pP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21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10E689-1A63-E45F-729F-6AF523557DB4}"/>
              </a:ext>
            </a:extLst>
          </p:cNvPr>
          <p:cNvSpPr txBox="1"/>
          <p:nvPr/>
        </p:nvSpPr>
        <p:spPr>
          <a:xfrm>
            <a:off x="640080" y="856107"/>
            <a:ext cx="11069968" cy="3930500"/>
          </a:xfrm>
          <a:prstGeom prst="rect">
            <a:avLst/>
          </a:prstGeom>
          <a:noFill/>
        </p:spPr>
        <p:txBody>
          <a:bodyPr wrap="square">
            <a:spAutoFit/>
          </a:bodyPr>
          <a:lstStyle/>
          <a:p>
            <a:pPr algn="ctr">
              <a:lnSpc>
                <a:spcPct val="107000"/>
              </a:lnSpc>
              <a:spcAft>
                <a:spcPts val="800"/>
              </a:spcAft>
            </a:pPr>
            <a:r>
              <a:rPr lang="en-IN" sz="2400" b="1" dirty="0" smtClean="0">
                <a:latin typeface="Times New Roman" panose="02020603050405020304" pitchFamily="18" charset="0"/>
                <a:ea typeface="Calibri" panose="020F0502020204030204" pitchFamily="34" charset="0"/>
                <a:cs typeface="Times New Roman" panose="02020603050405020304" pitchFamily="18" charset="0"/>
              </a:rPr>
              <a:t>Motivation</a:t>
            </a:r>
          </a:p>
          <a:p>
            <a:pPr algn="ctr">
              <a:lnSpc>
                <a:spcPct val="107000"/>
              </a:lnSpc>
              <a:spcAft>
                <a:spcPts val="800"/>
              </a:spcAft>
            </a:pP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AI-Powered Virtual Garment Trial Room is inspired by the challenges of online apparel shopping, where customers cannot physically try on garments before purchase, leading to dissatisfaction, returns, and cancellations. This project aims to address these issues by leveraging augmented reality and image processing techniques to provide a virtual trial experience. Initially conceptualized from a problem statement in the Smart Gujarat Hackathon, the project seeks to offer an affordable and accessible alternative to expensive hardware-based solutions, such as Kinect motion sensors. By combining innovative technologies with user-centric design, it enhances customer confidence and satisfaction in e-commerce platforms.</a:t>
            </a:r>
            <a:endParaRPr lang="en-US"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0904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312780-7A87-1773-EFB7-53555C1C8B93}"/>
              </a:ext>
            </a:extLst>
          </p:cNvPr>
          <p:cNvSpPr txBox="1"/>
          <p:nvPr/>
        </p:nvSpPr>
        <p:spPr>
          <a:xfrm>
            <a:off x="471054" y="631957"/>
            <a:ext cx="10127673" cy="498663"/>
          </a:xfrm>
          <a:prstGeom prst="rect">
            <a:avLst/>
          </a:prstGeom>
          <a:noFill/>
        </p:spPr>
        <p:txBody>
          <a:bodyPr wrap="square">
            <a:spAutoFit/>
          </a:bodyPr>
          <a:lstStyle/>
          <a:p>
            <a:pPr algn="ctr">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8C41F893-A310-5576-81E3-4056F2F9C40B}"/>
              </a:ext>
            </a:extLst>
          </p:cNvPr>
          <p:cNvSpPr txBox="1"/>
          <p:nvPr/>
        </p:nvSpPr>
        <p:spPr>
          <a:xfrm>
            <a:off x="895241" y="1624743"/>
            <a:ext cx="10364942" cy="2951064"/>
          </a:xfrm>
          <a:prstGeom prst="rect">
            <a:avLst/>
          </a:prstGeom>
          <a:noFill/>
        </p:spPr>
        <p:txBody>
          <a:bodyPr wrap="square">
            <a:spAutoFit/>
          </a:bodyPr>
          <a:lstStyle/>
          <a:p>
            <a:pPr algn="just" eaLnBrk="0" fontAlgn="base" hangingPunct="0">
              <a:lnSpc>
                <a:spcPct val="150000"/>
              </a:lnSpc>
            </a:pPr>
            <a:r>
              <a:rPr lang="en-US" dirty="0">
                <a:solidFill>
                  <a:srgbClr val="000000"/>
                </a:solidFill>
                <a:latin typeface="Times New Roman" panose="02020603050405020304" pitchFamily="18" charset="0"/>
                <a:cs typeface="Times New Roman" panose="02020603050405020304" pitchFamily="18" charset="0"/>
              </a:rPr>
              <a:t>The inability to try on apparel before purchase is a significant limitation of e-commerce platforms, leading to customer dissatisfaction, high return rates, and order cancellations. Traditional solutions, like Kinect motion sensors, are expensive and inaccessible for most users. This project aims to develop a cost-effective, AI-powered virtual garment trial room using augmented reality and image processing techniques. By allowing users to virtually try on garments and accessories through a webcam, the system enhances the online shopping experience, reduces return rates, and increases customer satisfaction, bridging the gap between physical and digital retail experiences</a:t>
            </a:r>
            <a:endParaRPr lang="en-I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35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10E689-1A63-E45F-729F-6AF523557DB4}"/>
              </a:ext>
            </a:extLst>
          </p:cNvPr>
          <p:cNvSpPr txBox="1"/>
          <p:nvPr/>
        </p:nvSpPr>
        <p:spPr>
          <a:xfrm>
            <a:off x="744583" y="986736"/>
            <a:ext cx="10704208" cy="2341154"/>
          </a:xfrm>
          <a:prstGeom prst="rect">
            <a:avLst/>
          </a:prstGeom>
          <a:noFill/>
        </p:spPr>
        <p:txBody>
          <a:bodyPr wrap="square">
            <a:spAutoFit/>
          </a:bodyPr>
          <a:lstStyle/>
          <a:p>
            <a:pPr algn="ctr">
              <a:lnSpc>
                <a:spcPct val="107000"/>
              </a:lnSpc>
              <a:spcAft>
                <a:spcPts val="800"/>
              </a:spcAft>
            </a:pPr>
            <a:r>
              <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rPr>
              <a:t>OBJECTIVE</a:t>
            </a:r>
          </a:p>
          <a:p>
            <a:pPr algn="ctr">
              <a:lnSpc>
                <a:spcPct val="107000"/>
              </a:lnSpc>
              <a:spcAft>
                <a:spcPts val="800"/>
              </a:spcAft>
            </a:pP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The main objective of this project is to provide an augmented reality-based solution for trying apparel and accessories online without the need for physical trials. This system reduces return rates and boosts customer satisfaction in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e-commerce.</a:t>
            </a: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41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10E689-1A63-E45F-729F-6AF523557DB4}"/>
              </a:ext>
            </a:extLst>
          </p:cNvPr>
          <p:cNvSpPr txBox="1"/>
          <p:nvPr/>
        </p:nvSpPr>
        <p:spPr>
          <a:xfrm>
            <a:off x="822960" y="866268"/>
            <a:ext cx="10704208" cy="5436360"/>
          </a:xfrm>
          <a:prstGeom prst="rect">
            <a:avLst/>
          </a:prstGeom>
          <a:noFill/>
        </p:spPr>
        <p:txBody>
          <a:bodyPr wrap="square">
            <a:spAutoFit/>
          </a:bodyPr>
          <a:lstStyle/>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The AI-Powered Virtual Garment Trial Room has broad applications and potential for enhancing the online shopping experience in the e-commerce industry. Its primary scope includes:</a:t>
            </a:r>
          </a:p>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1.	E-commerce Integration:</a:t>
            </a:r>
          </a:p>
          <a:p>
            <a:pPr algn="just">
              <a:lnSpc>
                <a:spcPct val="107000"/>
              </a:lnSpc>
              <a:spcAft>
                <a:spcPts val="8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o	Seamlessly </a:t>
            </a:r>
            <a:r>
              <a:rPr lang="en-US" sz="1600" dirty="0">
                <a:latin typeface="Times New Roman" panose="02020603050405020304" pitchFamily="18" charset="0"/>
                <a:ea typeface="Calibri" panose="020F0502020204030204" pitchFamily="34" charset="0"/>
                <a:cs typeface="Times New Roman" panose="02020603050405020304" pitchFamily="18" charset="0"/>
              </a:rPr>
              <a:t>integrates with e-commerce platforms to provide users with a virtual dressing room.</a:t>
            </a:r>
          </a:p>
          <a:p>
            <a:pPr algn="just">
              <a:lnSpc>
                <a:spcPct val="107000"/>
              </a:lnSpc>
              <a:spcAft>
                <a:spcPts val="8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o	Allows </a:t>
            </a:r>
            <a:r>
              <a:rPr lang="en-US" sz="1600" dirty="0">
                <a:latin typeface="Times New Roman" panose="02020603050405020304" pitchFamily="18" charset="0"/>
                <a:ea typeface="Calibri" panose="020F0502020204030204" pitchFamily="34" charset="0"/>
                <a:cs typeface="Times New Roman" panose="02020603050405020304" pitchFamily="18" charset="0"/>
              </a:rPr>
              <a:t>users to try on apparel and accessories virtually, reducing product return rates and cancellations.</a:t>
            </a:r>
          </a:p>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2.	Customer Experience:</a:t>
            </a:r>
          </a:p>
          <a:p>
            <a:pPr algn="just">
              <a:lnSpc>
                <a:spcPct val="107000"/>
              </a:lnSpc>
              <a:spcAft>
                <a:spcPts val="8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o</a:t>
            </a:r>
            <a:r>
              <a:rPr lang="en-US" sz="1600" dirty="0">
                <a:latin typeface="Times New Roman" panose="02020603050405020304" pitchFamily="18" charset="0"/>
                <a:ea typeface="Calibri" panose="020F0502020204030204" pitchFamily="34" charset="0"/>
                <a:cs typeface="Times New Roman" panose="02020603050405020304" pitchFamily="18" charset="0"/>
              </a:rPr>
              <a:t>	Enhances the user experience by offering an interactive and personalized shopping journey.</a:t>
            </a:r>
          </a:p>
          <a:p>
            <a:pPr algn="just">
              <a:lnSpc>
                <a:spcPct val="107000"/>
              </a:lnSpc>
              <a:spcAft>
                <a:spcPts val="8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o</a:t>
            </a:r>
            <a:r>
              <a:rPr lang="en-US" sz="1600" dirty="0">
                <a:latin typeface="Times New Roman" panose="02020603050405020304" pitchFamily="18" charset="0"/>
                <a:ea typeface="Calibri" panose="020F0502020204030204" pitchFamily="34" charset="0"/>
                <a:cs typeface="Times New Roman" panose="02020603050405020304" pitchFamily="18" charset="0"/>
              </a:rPr>
              <a:t>	Builds customer confidence in purchasing decisions through real-time virtual try-ons.</a:t>
            </a:r>
          </a:p>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3.	Cost-Effective Solution:</a:t>
            </a:r>
          </a:p>
          <a:p>
            <a:pPr algn="just">
              <a:lnSpc>
                <a:spcPct val="107000"/>
              </a:lnSpc>
              <a:spcAft>
                <a:spcPts val="8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o</a:t>
            </a:r>
            <a:r>
              <a:rPr lang="en-US" sz="1600" dirty="0">
                <a:latin typeface="Times New Roman" panose="02020603050405020304" pitchFamily="18" charset="0"/>
                <a:ea typeface="Calibri" panose="020F0502020204030204" pitchFamily="34" charset="0"/>
                <a:cs typeface="Times New Roman" panose="02020603050405020304" pitchFamily="18" charset="0"/>
              </a:rPr>
              <a:t>	Eliminates the need for expensive hardware like Kinect motion sensors by utilizing image processing techniques that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work </a:t>
            </a:r>
            <a:r>
              <a:rPr lang="en-US" sz="1600" dirty="0">
                <a:latin typeface="Times New Roman" panose="02020603050405020304" pitchFamily="18" charset="0"/>
                <a:ea typeface="Calibri" panose="020F0502020204030204" pitchFamily="34" charset="0"/>
                <a:cs typeface="Times New Roman" panose="02020603050405020304" pitchFamily="18" charset="0"/>
              </a:rPr>
              <a:t>efficiently on standard devices.</a:t>
            </a:r>
          </a:p>
          <a:p>
            <a:pPr algn="just">
              <a:lnSpc>
                <a:spcPct val="107000"/>
              </a:lnSpc>
              <a:spcAft>
                <a:spcPts val="800"/>
              </a:spcAft>
            </a:pPr>
            <a:r>
              <a:rPr lang="en-US" sz="1600" dirty="0">
                <a:latin typeface="Times New Roman" panose="02020603050405020304" pitchFamily="18" charset="0"/>
                <a:ea typeface="Calibri" panose="020F0502020204030204" pitchFamily="34" charset="0"/>
                <a:cs typeface="Times New Roman" panose="02020603050405020304" pitchFamily="18" charset="0"/>
              </a:rPr>
              <a:t>4.	Technology Applications:</a:t>
            </a:r>
          </a:p>
          <a:p>
            <a:pPr algn="just">
              <a:lnSpc>
                <a:spcPct val="107000"/>
              </a:lnSpc>
              <a:spcAft>
                <a:spcPts val="8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o</a:t>
            </a:r>
            <a:r>
              <a:rPr lang="en-US" sz="1600" dirty="0">
                <a:latin typeface="Times New Roman" panose="02020603050405020304" pitchFamily="18" charset="0"/>
                <a:ea typeface="Calibri" panose="020F0502020204030204" pitchFamily="34" charset="0"/>
                <a:cs typeface="Times New Roman" panose="02020603050405020304" pitchFamily="18" charset="0"/>
              </a:rPr>
              <a:t>	Leverages advanced technologies like </a:t>
            </a:r>
            <a:r>
              <a:rPr lang="en-US" sz="1600" dirty="0" err="1">
                <a:latin typeface="Times New Roman" panose="02020603050405020304" pitchFamily="18" charset="0"/>
                <a:ea typeface="Calibri" panose="020F0502020204030204" pitchFamily="34" charset="0"/>
                <a:cs typeface="Times New Roman" panose="02020603050405020304" pitchFamily="18" charset="0"/>
              </a:rPr>
              <a:t>Haar</a:t>
            </a:r>
            <a:r>
              <a:rPr lang="en-US" sz="1600" dirty="0">
                <a:latin typeface="Times New Roman" panose="02020603050405020304" pitchFamily="18" charset="0"/>
                <a:ea typeface="Calibri" panose="020F0502020204030204" pitchFamily="34" charset="0"/>
                <a:cs typeface="Times New Roman" panose="02020603050405020304" pitchFamily="18" charset="0"/>
              </a:rPr>
              <a:t> cascades, convolutional neural networks (CNNs), and augmented reality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to </a:t>
            </a:r>
            <a:r>
              <a:rPr lang="en-US" sz="1600" dirty="0">
                <a:latin typeface="Times New Roman" panose="02020603050405020304" pitchFamily="18" charset="0"/>
                <a:ea typeface="Calibri" panose="020F0502020204030204" pitchFamily="34" charset="0"/>
                <a:cs typeface="Times New Roman" panose="02020603050405020304" pitchFamily="18" charset="0"/>
              </a:rPr>
              <a:t>ensure accurate body detection and realistic garment overlay.</a:t>
            </a:r>
          </a:p>
          <a:p>
            <a:pPr algn="just">
              <a:lnSpc>
                <a:spcPct val="107000"/>
              </a:lnSpc>
              <a:spcAft>
                <a:spcPts val="800"/>
              </a:spcAft>
            </a:pP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o</a:t>
            </a:r>
            <a:r>
              <a:rPr lang="en-US" sz="1600" dirty="0">
                <a:latin typeface="Times New Roman" panose="02020603050405020304" pitchFamily="18" charset="0"/>
                <a:ea typeface="Calibri" panose="020F0502020204030204" pitchFamily="34" charset="0"/>
                <a:cs typeface="Times New Roman" panose="02020603050405020304" pitchFamily="18" charset="0"/>
              </a:rPr>
              <a:t>	Offers scalability to incorporate advanced networks, such as Pose Alignment Network (PAN) and Texture Refinement </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	Network </a:t>
            </a:r>
            <a:r>
              <a:rPr lang="en-US" sz="1600" dirty="0">
                <a:latin typeface="Times New Roman" panose="02020603050405020304" pitchFamily="18" charset="0"/>
                <a:ea typeface="Calibri" panose="020F0502020204030204" pitchFamily="34" charset="0"/>
                <a:cs typeface="Times New Roman" panose="02020603050405020304" pitchFamily="18" charset="0"/>
              </a:rPr>
              <a:t>(TRN), for improved performance</a:t>
            </a:r>
            <a:r>
              <a:rPr lang="en-US" sz="16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B10E689-1A63-E45F-729F-6AF523557DB4}"/>
              </a:ext>
            </a:extLst>
          </p:cNvPr>
          <p:cNvSpPr txBox="1"/>
          <p:nvPr/>
        </p:nvSpPr>
        <p:spPr>
          <a:xfrm>
            <a:off x="4960944" y="313636"/>
            <a:ext cx="2428240" cy="399405"/>
          </a:xfrm>
          <a:prstGeom prst="rect">
            <a:avLst/>
          </a:prstGeom>
          <a:noFill/>
        </p:spPr>
        <p:txBody>
          <a:bodyPr wrap="square">
            <a:spAutoFit/>
          </a:bodyPr>
          <a:lstStyle/>
          <a:p>
            <a:pPr algn="ctr">
              <a:lnSpc>
                <a:spcPct val="107000"/>
              </a:lnSpc>
              <a:spcAft>
                <a:spcPts val="800"/>
              </a:spcAft>
            </a:pPr>
            <a:r>
              <a:rPr lang="en-IN" sz="2000" b="1" dirty="0" smtClean="0">
                <a:effectLst/>
                <a:latin typeface="Times New Roman" panose="02020603050405020304" pitchFamily="18" charset="0"/>
                <a:ea typeface="Calibri" panose="020F0502020204030204" pitchFamily="34" charset="0"/>
                <a:cs typeface="Times New Roman" panose="02020603050405020304" pitchFamily="18" charset="0"/>
              </a:rPr>
              <a:t>SCOPE</a:t>
            </a:r>
          </a:p>
        </p:txBody>
      </p:sp>
    </p:spTree>
    <p:extLst>
      <p:ext uri="{BB962C8B-B14F-4D97-AF65-F5344CB8AC3E}">
        <p14:creationId xmlns:p14="http://schemas.microsoft.com/office/powerpoint/2010/main" val="3208349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267" y="189850"/>
            <a:ext cx="8911687" cy="1280890"/>
          </a:xfrm>
        </p:spPr>
        <p:txBody>
          <a:bodyPr>
            <a:normAutofit fontScale="90000"/>
          </a:bodyPr>
          <a:lstStyle/>
          <a:p>
            <a:pPr algn="ctr"/>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09777" y="973987"/>
            <a:ext cx="10490454" cy="5383929"/>
          </a:xfrm>
        </p:spPr>
        <p:txBody>
          <a:bodyPr>
            <a:noAutofit/>
          </a:bodyPr>
          <a:lstStyle/>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The AI-Powered Virtual Garment Trial Room is an innovative solution aimed at revolutionizing the online shopping experience for apparel and accessories. It addresses a critical limitation of e-commerce platforms: the inability to physically try on garments before purchase. This augmented reality (AR)-based system provides users with a virtual dressing room, allowing them to visualize how clothes and accessories would look on their bodies in real-time. By using advanced body and face detection techniques, the system captures the user's image through a webcam or any camera device and superimposes selected products, offering an interactive and personalized experience</a:t>
            </a:r>
            <a:r>
              <a:rPr lang="en-US" sz="1600" dirty="0" smtClean="0">
                <a:solidFill>
                  <a:srgbClr val="0D0D0D"/>
                </a:solidFill>
                <a:latin typeface="Times New Roman" panose="02020603050405020304" pitchFamily="18" charset="0"/>
                <a:cs typeface="Times New Roman" panose="02020603050405020304" pitchFamily="18" charset="0"/>
              </a:rPr>
              <a:t>.</a:t>
            </a:r>
          </a:p>
          <a:p>
            <a:pPr marL="0" indent="0" algn="just">
              <a:lnSpc>
                <a:spcPct val="150000"/>
              </a:lnSpc>
              <a:buNone/>
            </a:pPr>
            <a:endParaRPr lang="en-US" sz="1600" dirty="0">
              <a:solidFill>
                <a:srgbClr val="0D0D0D"/>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The project uses </a:t>
            </a:r>
            <a:r>
              <a:rPr lang="en-US" sz="1600" dirty="0" err="1">
                <a:solidFill>
                  <a:srgbClr val="0D0D0D"/>
                </a:solidFill>
                <a:latin typeface="Times New Roman" panose="02020603050405020304" pitchFamily="18" charset="0"/>
                <a:cs typeface="Times New Roman" panose="02020603050405020304" pitchFamily="18" charset="0"/>
              </a:rPr>
              <a:t>Haar</a:t>
            </a:r>
            <a:r>
              <a:rPr lang="en-US" sz="1600" dirty="0">
                <a:solidFill>
                  <a:srgbClr val="0D0D0D"/>
                </a:solidFill>
                <a:latin typeface="Times New Roman" panose="02020603050405020304" pitchFamily="18" charset="0"/>
                <a:cs typeface="Times New Roman" panose="02020603050405020304" pitchFamily="18" charset="0"/>
              </a:rPr>
              <a:t> cascade datasets for body part detection and leverages convolutional neural networks (CNNs) for accurate positioning and alignment of virtual apparel. The garments, accessories, and other items are digitally masked and seamlessly overlaid on the user's image, ensuring a realistic and engaging experience. Users can virtually try on products such as shirts, dresses, goggles, earrings, and tiaras before making a purchase decision, reducing the chances of product returns or cancellations</a:t>
            </a:r>
            <a:r>
              <a:rPr lang="en-US" sz="1600" dirty="0" smtClean="0">
                <a:solidFill>
                  <a:srgbClr val="0D0D0D"/>
                </a:solidFill>
                <a:latin typeface="Times New Roman" panose="02020603050405020304" pitchFamily="18" charset="0"/>
                <a:cs typeface="Times New Roman" panose="02020603050405020304" pitchFamily="18" charset="0"/>
              </a:rPr>
              <a:t>.</a:t>
            </a:r>
            <a:endParaRPr lang="en-US" sz="1600"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5292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267" y="189850"/>
            <a:ext cx="8911687" cy="1280890"/>
          </a:xfrm>
        </p:spPr>
        <p:txBody>
          <a:bodyPr>
            <a:normAutofit fontScale="90000"/>
          </a:bodyPr>
          <a:lstStyle/>
          <a:p>
            <a:pPr algn="ctr"/>
            <a:r>
              <a:rPr lang="en-US" sz="2700" b="1" dirty="0">
                <a:latin typeface="Times New Roman" panose="02020603050405020304" pitchFamily="18" charset="0"/>
                <a:cs typeface="Times New Roman" panose="02020603050405020304" pitchFamily="18" charset="0"/>
              </a:rPr>
              <a:t>INTRODUCTION</a:t>
            </a: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717477" y="830295"/>
            <a:ext cx="10844011" cy="5383929"/>
          </a:xfrm>
        </p:spPr>
        <p:txBody>
          <a:bodyPr>
            <a:noAutofit/>
          </a:bodyPr>
          <a:lstStyle/>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From a technical perspective, the project incorporates a Flask web framework to connect the Python-based back-end with an intuitive HTML front-end. Libraries like </a:t>
            </a:r>
            <a:r>
              <a:rPr lang="en-US" sz="1600" dirty="0" err="1">
                <a:solidFill>
                  <a:srgbClr val="0D0D0D"/>
                </a:solidFill>
                <a:latin typeface="Times New Roman" panose="02020603050405020304" pitchFamily="18" charset="0"/>
                <a:cs typeface="Times New Roman" panose="02020603050405020304" pitchFamily="18" charset="0"/>
              </a:rPr>
              <a:t>OpenCV</a:t>
            </a:r>
            <a:r>
              <a:rPr lang="en-US" sz="1600" dirty="0">
                <a:solidFill>
                  <a:srgbClr val="0D0D0D"/>
                </a:solidFill>
                <a:latin typeface="Times New Roman" panose="02020603050405020304" pitchFamily="18" charset="0"/>
                <a:cs typeface="Times New Roman" panose="02020603050405020304" pitchFamily="18" charset="0"/>
              </a:rPr>
              <a:t>, </a:t>
            </a:r>
            <a:r>
              <a:rPr lang="en-US" sz="1600" dirty="0" err="1">
                <a:solidFill>
                  <a:srgbClr val="0D0D0D"/>
                </a:solidFill>
                <a:latin typeface="Times New Roman" panose="02020603050405020304" pitchFamily="18" charset="0"/>
                <a:cs typeface="Times New Roman" panose="02020603050405020304" pitchFamily="18" charset="0"/>
              </a:rPr>
              <a:t>Dlib</a:t>
            </a:r>
            <a:r>
              <a:rPr lang="en-US" sz="1600" dirty="0">
                <a:solidFill>
                  <a:srgbClr val="0D0D0D"/>
                </a:solidFill>
                <a:latin typeface="Times New Roman" panose="02020603050405020304" pitchFamily="18" charset="0"/>
                <a:cs typeface="Times New Roman" panose="02020603050405020304" pitchFamily="18" charset="0"/>
              </a:rPr>
              <a:t>, and </a:t>
            </a:r>
            <a:r>
              <a:rPr lang="en-US" sz="1600" dirty="0" err="1">
                <a:solidFill>
                  <a:srgbClr val="0D0D0D"/>
                </a:solidFill>
                <a:latin typeface="Times New Roman" panose="02020603050405020304" pitchFamily="18" charset="0"/>
                <a:cs typeface="Times New Roman" panose="02020603050405020304" pitchFamily="18" charset="0"/>
              </a:rPr>
              <a:t>NumPy</a:t>
            </a:r>
            <a:r>
              <a:rPr lang="en-US" sz="1600" dirty="0">
                <a:solidFill>
                  <a:srgbClr val="0D0D0D"/>
                </a:solidFill>
                <a:latin typeface="Times New Roman" panose="02020603050405020304" pitchFamily="18" charset="0"/>
                <a:cs typeface="Times New Roman" panose="02020603050405020304" pitchFamily="18" charset="0"/>
              </a:rPr>
              <a:t> are utilized to handle image processing tasks, while the </a:t>
            </a:r>
            <a:r>
              <a:rPr lang="en-US" sz="1600" dirty="0" err="1">
                <a:solidFill>
                  <a:srgbClr val="0D0D0D"/>
                </a:solidFill>
                <a:latin typeface="Times New Roman" panose="02020603050405020304" pitchFamily="18" charset="0"/>
                <a:cs typeface="Times New Roman" panose="02020603050405020304" pitchFamily="18" charset="0"/>
              </a:rPr>
              <a:t>Tkinter</a:t>
            </a:r>
            <a:r>
              <a:rPr lang="en-US" sz="1600" dirty="0">
                <a:solidFill>
                  <a:srgbClr val="0D0D0D"/>
                </a:solidFill>
                <a:latin typeface="Times New Roman" panose="02020603050405020304" pitchFamily="18" charset="0"/>
                <a:cs typeface="Times New Roman" panose="02020603050405020304" pitchFamily="18" charset="0"/>
              </a:rPr>
              <a:t> library facilitates a user-friendly graphical interface for certain interactions. The system flow includes modules for both administrators and users, enabling admins to manage product catalogs and users to register, shop, and virtually try on items</a:t>
            </a:r>
            <a:r>
              <a:rPr lang="en-US" sz="1600" dirty="0" smtClean="0">
                <a:solidFill>
                  <a:srgbClr val="0D0D0D"/>
                </a:solidFill>
                <a:latin typeface="Times New Roman" panose="02020603050405020304" pitchFamily="18" charset="0"/>
                <a:cs typeface="Times New Roman" panose="02020603050405020304" pitchFamily="18" charset="0"/>
              </a:rPr>
              <a:t>.</a:t>
            </a:r>
          </a:p>
          <a:p>
            <a:pPr marL="0" indent="0" algn="just">
              <a:lnSpc>
                <a:spcPct val="150000"/>
              </a:lnSpc>
              <a:buNone/>
            </a:pPr>
            <a:endParaRPr lang="en-US" sz="1600" dirty="0">
              <a:solidFill>
                <a:srgbClr val="0D0D0D"/>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The Virtual Dressing Room stands out by being both cost-effective and practical, as it eliminates the need for expensive hardware like Kinect motion sensors. Instead, it focuses on implementing image processing algorithms that can run efficiently on standard hardware setups. Additionally, the project proposes future enhancements using advanced networks like Pose Alignment Network (PAN), Texture Refinement Network (TRN), and Fitting Network (FTN) to further improve the accuracy and realism of the virtual trial experience</a:t>
            </a:r>
            <a:r>
              <a:rPr lang="en-US" sz="1600" dirty="0" smtClean="0">
                <a:solidFill>
                  <a:srgbClr val="0D0D0D"/>
                </a:solidFill>
                <a:latin typeface="Times New Roman" panose="02020603050405020304" pitchFamily="18" charset="0"/>
                <a:cs typeface="Times New Roman" panose="02020603050405020304" pitchFamily="18" charset="0"/>
              </a:rPr>
              <a:t>.</a:t>
            </a:r>
          </a:p>
          <a:p>
            <a:pPr marL="0" indent="0" algn="just">
              <a:lnSpc>
                <a:spcPct val="150000"/>
              </a:lnSpc>
              <a:buNone/>
            </a:pPr>
            <a:endParaRPr lang="en-US" sz="1600" dirty="0">
              <a:solidFill>
                <a:srgbClr val="0D0D0D"/>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1600" dirty="0">
                <a:solidFill>
                  <a:srgbClr val="0D0D0D"/>
                </a:solidFill>
                <a:latin typeface="Times New Roman" panose="02020603050405020304" pitchFamily="18" charset="0"/>
                <a:cs typeface="Times New Roman" panose="02020603050405020304" pitchFamily="18" charset="0"/>
              </a:rPr>
              <a:t>By combining state-of-the-art AR technology with user-centric design, this project not only enhances the e-commerce experience but also bridges the gap between online shopping and physical trials, making it a valuable innovation in the retail industry</a:t>
            </a:r>
          </a:p>
        </p:txBody>
      </p:sp>
    </p:spTree>
    <p:extLst>
      <p:ext uri="{BB962C8B-B14F-4D97-AF65-F5344CB8AC3E}">
        <p14:creationId xmlns:p14="http://schemas.microsoft.com/office/powerpoint/2010/main" val="22033456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423</TotalTime>
  <Words>4104</Words>
  <Application>Microsoft Office PowerPoint</Application>
  <PresentationFormat>Widescreen</PresentationFormat>
  <Paragraphs>275</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DejaVu Sans</vt:lpstr>
      <vt:lpstr>Droid Sans Fallback</vt:lpstr>
      <vt:lpstr>Liberation Serif</vt:lpstr>
      <vt:lpstr>Times New Roman</vt:lpstr>
      <vt:lpstr>Trebuchet MS</vt:lpstr>
      <vt:lpstr>Wingdings</vt:lpstr>
      <vt:lpstr>Wingdings 3</vt:lpstr>
      <vt:lpstr>Facet</vt:lpstr>
      <vt:lpstr>PowerPoint Presentation</vt:lpstr>
      <vt:lpstr>INDEX </vt:lpstr>
      <vt:lpstr>ABSTRACT</vt:lpstr>
      <vt:lpstr>PowerPoint Presentation</vt:lpstr>
      <vt:lpstr>PowerPoint Presentation</vt:lpstr>
      <vt:lpstr>PowerPoint Presentation</vt:lpstr>
      <vt:lpstr>PowerPoint Presentation</vt:lpstr>
      <vt:lpstr>INTRODUCTION   </vt:lpstr>
      <vt:lpstr>INTRODUCTION   </vt:lpstr>
      <vt:lpstr>PowerPoint Presentation</vt:lpstr>
      <vt:lpstr>EXISTING METHOD</vt:lpstr>
      <vt:lpstr>PROPOSED METHOD </vt:lpstr>
      <vt:lpstr>BLOCK DIAGRAM</vt:lpstr>
      <vt:lpstr>HARDWARE &amp; SOFTWARE REQUIREMENTS </vt:lpstr>
      <vt:lpstr>Methodology</vt:lpstr>
      <vt:lpstr>Methodology</vt:lpstr>
      <vt:lpstr>Methodology</vt:lpstr>
      <vt:lpstr>Methodology</vt:lpstr>
      <vt:lpstr>Methodology</vt:lpstr>
      <vt:lpstr>Methodology</vt:lpstr>
      <vt:lpstr>Modules</vt:lpstr>
      <vt:lpstr>Modules</vt:lpstr>
      <vt:lpstr>Modules</vt:lpstr>
      <vt:lpstr>Modules</vt:lpstr>
      <vt:lpstr>#### UML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K.ARUNA KUMARI</dc:creator>
  <cp:lastModifiedBy>K P Arun Kumar</cp:lastModifiedBy>
  <cp:revision>113</cp:revision>
  <dcterms:created xsi:type="dcterms:W3CDTF">2022-08-17T10:37:24Z</dcterms:created>
  <dcterms:modified xsi:type="dcterms:W3CDTF">2024-12-04T05:19:20Z</dcterms:modified>
</cp:coreProperties>
</file>