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856" r:id="rId2"/>
    <p:sldMasterId id="2147483831" r:id="rId3"/>
    <p:sldMasterId id="2147483843" r:id="rId4"/>
  </p:sldMasterIdLst>
  <p:notesMasterIdLst>
    <p:notesMasterId r:id="rId18"/>
  </p:notesMasterIdLst>
  <p:handoutMasterIdLst>
    <p:handoutMasterId r:id="rId19"/>
  </p:handoutMasterIdLst>
  <p:sldIdLst>
    <p:sldId id="256" r:id="rId5"/>
    <p:sldId id="4473" r:id="rId6"/>
    <p:sldId id="365" r:id="rId7"/>
    <p:sldId id="4645" r:id="rId8"/>
    <p:sldId id="4646" r:id="rId9"/>
    <p:sldId id="4648" r:id="rId10"/>
    <p:sldId id="4650" r:id="rId11"/>
    <p:sldId id="4649" r:id="rId12"/>
    <p:sldId id="4651" r:id="rId13"/>
    <p:sldId id="4652" r:id="rId14"/>
    <p:sldId id="4653" r:id="rId15"/>
    <p:sldId id="4654" r:id="rId16"/>
    <p:sldId id="3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4EDF8"/>
    <a:srgbClr val="006600"/>
    <a:srgbClr val="00427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5" autoAdjust="0"/>
    <p:restoredTop sz="94563" autoAdjust="0"/>
  </p:normalViewPr>
  <p:slideViewPr>
    <p:cSldViewPr>
      <p:cViewPr varScale="1">
        <p:scale>
          <a:sx n="60" d="100"/>
          <a:sy n="60" d="100"/>
        </p:scale>
        <p:origin x="14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r>
              <a:rPr lang="en-US"/>
              <a:t>2 of 13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33565F69-71AE-4A76-B224-D6B03AADFE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57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r>
              <a:rPr lang="en-US"/>
              <a:t>2 of 13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5153EF1D-02BE-41A3-8A6C-5BBFD9838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6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25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27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rot="19433270">
            <a:off x="370042" y="2703811"/>
            <a:ext cx="80452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ICRIET 2025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 rot="19474001">
            <a:off x="362213" y="2503565"/>
            <a:ext cx="8228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E4EDF8"/>
                </a:solidFill>
                <a:latin typeface="Times New Roman" pitchFamily="18" charset="0"/>
                <a:cs typeface="Times New Roman" pitchFamily="18" charset="0"/>
              </a:rPr>
              <a:t>ICRIET 2025</a:t>
            </a:r>
          </a:p>
        </p:txBody>
      </p:sp>
    </p:spTree>
    <p:extLst>
      <p:ext uri="{BB962C8B-B14F-4D97-AF65-F5344CB8AC3E}">
        <p14:creationId xmlns:p14="http://schemas.microsoft.com/office/powerpoint/2010/main" val="208373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strips dir="l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6334-89C1-4AC1-B5CA-63BCF36F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B86F-847C-4890-BDD5-237115C9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Page 1 of 90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F9071-F6A9-441B-AB12-ABED1233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fld id="{3326A739-5204-4680-B1E8-C6C75E4789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strips dir="l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CF58C-57EC-4495-939D-4E10D71E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63A79-C490-49A3-B719-B3CBB6C3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Page 1 of 90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FD807-92D1-49F8-BEDF-6D015748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fld id="{19516BCF-338A-4960-A84D-D0F834822D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strips dir="l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3F8C-6A94-4789-8398-827FB711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37DA4-0F48-4E09-B9D4-C5E86C30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Page 1 of 90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08617-6B13-4355-9E0E-0024B364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fld id="{F6808D05-6242-4BBF-8898-FA167A24D3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strips dir="l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DF507-F32D-42FA-B8E3-51C62C2A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300F1-CC9A-41C2-A71C-DD2DBE7F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Page 1 of 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39B48-CED9-461D-83AA-D1DCD79A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fld id="{48CE0C5A-9974-458A-9A2C-52D4B29863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strips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l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DDC1FDB-7967-414E-9F04-3F2FB5E57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fld id="{64569DC6-AB8A-42E3-A014-BA924F72CF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strips dir="l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52B13-74E0-47F0-A2A0-AADC562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5885D-9AC0-41C0-8C49-C2CAF365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Page 1 of 90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82D8-FF27-4600-8769-45BA4EF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/>
            </a:lvl1pPr>
          </a:lstStyle>
          <a:p>
            <a:fld id="{50984D74-01E1-451D-BBBE-EBC97C24A6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strips dir="l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trips dir="l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l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trips dir="l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>
    <p:strips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C673-7E12-473B-AF85-F7ADEE8880C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CCBF-BA4C-41C7-B4F1-0E8CB8F13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EBF7-6CCA-4063-9803-ED903C301DD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AE1A-C4D9-4E97-BABA-93F986C297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5DEC-7DEE-4819-87AF-1181A7E8ED2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81F7-C960-4643-A11D-5665A727B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ABB409-333B-41F0-8B2B-A7DDEFA06913}"/>
              </a:ext>
            </a:extLst>
          </p:cNvPr>
          <p:cNvSpPr/>
          <p:nvPr/>
        </p:nvSpPr>
        <p:spPr>
          <a:xfrm>
            <a:off x="0" y="0"/>
            <a:ext cx="9144000" cy="520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BBFF53-B696-4D1E-8870-892962E236F1}"/>
              </a:ext>
            </a:extLst>
          </p:cNvPr>
          <p:cNvSpPr/>
          <p:nvPr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2060"/>
                </a:solidFill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2060"/>
                </a:solidFill>
              </a:rPr>
              <a:t>                 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                     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r>
              <a:rPr lang="en-US" sz="1800" b="1" dirty="0">
                <a:solidFill>
                  <a:srgbClr val="002060"/>
                </a:solidFill>
              </a:rPr>
              <a:t>	                                                                                                                    </a:t>
            </a:r>
            <a:r>
              <a:rPr lang="en-US" sz="1600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028" name="TextBox 13">
            <a:extLst>
              <a:ext uri="{FF2B5EF4-FFF2-40B4-BE49-F238E27FC236}">
                <a16:creationId xmlns:a16="http://schemas.microsoft.com/office/drawing/2014/main" id="{D7C0C3C1-DC4D-42AF-B760-51B4F252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76200"/>
            <a:ext cx="28194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b="1">
                <a:solidFill>
                  <a:srgbClr val="4F6228"/>
                </a:solidFill>
                <a:latin typeface="Times New Roman" pitchFamily="18" charset="0"/>
              </a:rPr>
              <a:t>                        </a:t>
            </a:r>
            <a:endParaRPr lang="en-US" sz="1800" b="1">
              <a:latin typeface="Cambria" pitchFamily="18" charset="0"/>
            </a:endParaRPr>
          </a:p>
          <a:p>
            <a:pPr eaLnBrk="1" hangingPunct="1">
              <a:defRPr/>
            </a:pPr>
            <a:endParaRPr lang="en-US" sz="1800" b="1">
              <a:latin typeface="Cambria" pitchFamily="18" charset="0"/>
            </a:endParaRPr>
          </a:p>
        </p:txBody>
      </p:sp>
      <p:sp>
        <p:nvSpPr>
          <p:cNvPr id="1029" name="TextBox 14">
            <a:extLst>
              <a:ext uri="{FF2B5EF4-FFF2-40B4-BE49-F238E27FC236}">
                <a16:creationId xmlns:a16="http://schemas.microsoft.com/office/drawing/2014/main" id="{4EA990D8-6463-49AC-8CE5-C7132BC9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9713"/>
            <a:ext cx="32004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>
                <a:solidFill>
                  <a:schemeClr val="accent2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1030" name="TextBox 8">
            <a:extLst>
              <a:ext uri="{FF2B5EF4-FFF2-40B4-BE49-F238E27FC236}">
                <a16:creationId xmlns:a16="http://schemas.microsoft.com/office/drawing/2014/main" id="{DD131749-09A1-442C-B053-71D0ABEA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400800"/>
            <a:ext cx="6553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latin typeface="Cambria" panose="02040503050406030204" pitchFamily="18" charset="0"/>
              </a:rPr>
              <a:t>           Department of Mechanical Engineering, KSIT, Bangalore-62</a:t>
            </a:r>
          </a:p>
        </p:txBody>
      </p:sp>
      <p:pic>
        <p:nvPicPr>
          <p:cNvPr id="1031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1750" y="33338"/>
            <a:ext cx="50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0"/>
          <p:cNvPicPr>
            <a:picLocks noChangeAspect="1" noChangeArrowheads="1"/>
          </p:cNvPicPr>
          <p:nvPr/>
        </p:nvPicPr>
        <p:blipFill>
          <a:blip r:embed="rId15">
            <a:lum bright="-4000" contrast="36000"/>
          </a:blip>
          <a:srcRect/>
          <a:stretch>
            <a:fillRect/>
          </a:stretch>
        </p:blipFill>
        <p:spPr bwMode="auto">
          <a:xfrm>
            <a:off x="8739188" y="0"/>
            <a:ext cx="40481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ransition>
    <p:strips dir="l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066800"/>
            <a:ext cx="8991600" cy="54958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endParaRPr lang="en-US" sz="100" dirty="0"/>
          </a:p>
          <a:p>
            <a:pPr>
              <a:lnSpc>
                <a:spcPct val="110000"/>
              </a:lnSpc>
            </a:pPr>
            <a:endParaRPr lang="en-US" sz="1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DAYS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“Recent Challenges and Innovations in Engineering Science and Technology”</a:t>
            </a:r>
            <a:endParaRPr lang="en-US" sz="20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itchFamily="18" charset="0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10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2025</a:t>
            </a:r>
          </a:p>
          <a:p>
            <a:pPr lvl="0">
              <a:lnSpc>
                <a:spcPct val="110000"/>
              </a:lnSpc>
              <a:spcBef>
                <a:spcPts val="0"/>
              </a:spcBef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K.S. INSTITUTE OF TECHNOLOGY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 – 560 109, India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0" y="1600200"/>
            <a:ext cx="7162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" y="33051"/>
            <a:ext cx="984738" cy="9144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286" y="0"/>
            <a:ext cx="120571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353D54-ECEC-4146-9320-E156D4621950}"/>
              </a:ext>
            </a:extLst>
          </p:cNvPr>
          <p:cNvSpPr txBox="1"/>
          <p:nvPr/>
        </p:nvSpPr>
        <p:spPr>
          <a:xfrm>
            <a:off x="0" y="2320642"/>
            <a:ext cx="9144000" cy="16619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Article Presentation on</a:t>
            </a:r>
          </a:p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ReBottle Rewards: Plastic Management and Reward System</a:t>
            </a: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Paper Id: 323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E3FA1-4A8F-4431-A1F8-F3CB1D75CCC0}"/>
              </a:ext>
            </a:extLst>
          </p:cNvPr>
          <p:cNvSpPr txBox="1"/>
          <p:nvPr/>
        </p:nvSpPr>
        <p:spPr>
          <a:xfrm>
            <a:off x="138223" y="4058835"/>
            <a:ext cx="89916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Presenting Peers: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Ms. Divya T, K S Institute of Technology, Bengaluru, India, divyat51951@gmail.com </a:t>
            </a:r>
          </a:p>
          <a:p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Ms. Sanjana V, K S Institute of Technology, Bengaluru, India, Sanjana.mourya19@gmail.com </a:t>
            </a:r>
          </a:p>
          <a:p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Ms. Sathya Sai Sri B S,K S Institute of Technolog, Bengaluru, India, Sathyasaisrbs.2003@gmail.com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1905000" y="228601"/>
            <a:ext cx="523529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WELCOME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38312"/>
            <a:ext cx="8991600" cy="42814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96100" y="6475669"/>
            <a:ext cx="2057400" cy="365125"/>
          </a:xfrm>
        </p:spPr>
        <p:txBody>
          <a:bodyPr/>
          <a:lstStyle/>
          <a:p>
            <a:fld id="{DEE1B5D3-41FC-4244-BB46-5FB8EFC09C75}" type="slidenum">
              <a:rPr lang="en-US" smtClean="0"/>
              <a:pPr/>
              <a:t>10</a:t>
            </a:fld>
            <a:r>
              <a:rPr lang="en-US" dirty="0"/>
              <a:t> of 14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0" y="4699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2512" y="154380"/>
            <a:ext cx="534473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About the Institute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72555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Have 1 or 2 number of slides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Preferably in Bullet Points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990600" y="228601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" y="22034"/>
            <a:ext cx="984738" cy="9144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817" y="11017"/>
            <a:ext cx="12192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8269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38312"/>
            <a:ext cx="8991600" cy="42814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96100" y="6475669"/>
            <a:ext cx="2057400" cy="365125"/>
          </a:xfrm>
        </p:spPr>
        <p:txBody>
          <a:bodyPr/>
          <a:lstStyle/>
          <a:p>
            <a:fld id="{DEE1B5D3-41FC-4244-BB46-5FB8EFC09C75}" type="slidenum">
              <a:rPr lang="en-US" smtClean="0"/>
              <a:pPr/>
              <a:t>11</a:t>
            </a:fld>
            <a:r>
              <a:rPr lang="en-US" dirty="0"/>
              <a:t> of 14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0" y="4699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2512" y="154380"/>
            <a:ext cx="534473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About the Institute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72555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Have 1 or 2 number of slides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Preferably in Bullet Points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1066800" y="0"/>
            <a:ext cx="73152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SCOPE AND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INDUSTRY RELEVANCE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" y="22034"/>
            <a:ext cx="984738" cy="9144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817" y="11017"/>
            <a:ext cx="12192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82699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38312"/>
            <a:ext cx="8991600" cy="42814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96100" y="6475669"/>
            <a:ext cx="2057400" cy="365125"/>
          </a:xfrm>
        </p:spPr>
        <p:txBody>
          <a:bodyPr/>
          <a:lstStyle/>
          <a:p>
            <a:fld id="{DEE1B5D3-41FC-4244-BB46-5FB8EFC09C75}" type="slidenum">
              <a:rPr lang="en-US" smtClean="0"/>
              <a:pPr/>
              <a:t>12</a:t>
            </a:fld>
            <a:r>
              <a:rPr lang="en-US" dirty="0"/>
              <a:t> of 14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0" y="4699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2512" y="154380"/>
            <a:ext cx="534473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About the Institute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72555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Preferably the RECENT references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Have 1 or 2 number of Slides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990600" y="228601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" y="22034"/>
            <a:ext cx="984738" cy="9144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817" y="11017"/>
            <a:ext cx="12192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82699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1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990600" y="228601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" y="22034"/>
            <a:ext cx="984738" cy="9144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817" y="11017"/>
            <a:ext cx="12192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6221414"/>
      </p:ext>
    </p:extLst>
  </p:cSld>
  <p:clrMapOvr>
    <a:masterClrMapping/>
  </p:clrMapOvr>
  <p:transition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1905000" y="228601"/>
            <a:ext cx="523529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CONTENT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014244" y="1157721"/>
            <a:ext cx="6062956" cy="536408"/>
            <a:chOff x="4113734" y="1462930"/>
            <a:chExt cx="12880720" cy="1122088"/>
          </a:xfrm>
        </p:grpSpPr>
        <p:sp>
          <p:nvSpPr>
            <p:cNvPr id="81" name="Rectangle 80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86398" y="1678676"/>
              <a:ext cx="11508056" cy="7243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4113734" y="1462930"/>
              <a:ext cx="1372666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7000" tIns="34290" rIns="27000" bIns="3429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13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730007" y="1661674"/>
            <a:ext cx="3474777" cy="548571"/>
            <a:chOff x="4113734" y="1276106"/>
            <a:chExt cx="7043108" cy="1308912"/>
          </a:xfrm>
        </p:grpSpPr>
        <p:sp>
          <p:nvSpPr>
            <p:cNvPr id="101" name="Rectangle 100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396126" y="1276106"/>
              <a:ext cx="5736375" cy="11980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663" dirty="0">
                  <a:solidFill>
                    <a:srgbClr val="000000"/>
                  </a:solidFill>
                </a:rPr>
                <a:t> </a:t>
              </a:r>
              <a:r>
                <a:rPr lang="en-US" sz="16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Literature Review</a:t>
              </a: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372666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7000" tIns="34290" rIns="27000" bIns="3429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13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352800" y="2286000"/>
            <a:ext cx="4139121" cy="520329"/>
            <a:chOff x="4113734" y="1462930"/>
            <a:chExt cx="7660103" cy="1122088"/>
          </a:xfrm>
        </p:grpSpPr>
        <p:sp>
          <p:nvSpPr>
            <p:cNvPr id="105" name="Rectangle 104"/>
            <p:cNvSpPr/>
            <p:nvPr/>
          </p:nvSpPr>
          <p:spPr>
            <a:xfrm>
              <a:off x="4690884" y="1471731"/>
              <a:ext cx="6465956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86397" y="1650632"/>
              <a:ext cx="6287440" cy="746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 of Literature Review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4113734" y="1462930"/>
              <a:ext cx="1372666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7000" tIns="34290" rIns="27000" bIns="3429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13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52635" y="2979197"/>
            <a:ext cx="5415165" cy="520329"/>
            <a:chOff x="4113734" y="1462930"/>
            <a:chExt cx="10021627" cy="1122088"/>
          </a:xfrm>
        </p:grpSpPr>
        <p:sp>
          <p:nvSpPr>
            <p:cNvPr id="28" name="Rectangle 27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86400" y="1650631"/>
              <a:ext cx="8648961" cy="746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Objectives/ Need for the study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113734" y="1462930"/>
              <a:ext cx="1372666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7000" tIns="34290" rIns="27000" bIns="3429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13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00235" y="3594471"/>
            <a:ext cx="5262765" cy="520329"/>
            <a:chOff x="4113734" y="1462930"/>
            <a:chExt cx="9739586" cy="1122088"/>
          </a:xfrm>
        </p:grpSpPr>
        <p:sp>
          <p:nvSpPr>
            <p:cNvPr id="32" name="Rectangle 31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6400" y="1650631"/>
              <a:ext cx="8366920" cy="746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113734" y="1462930"/>
              <a:ext cx="1372666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7000" tIns="34290" rIns="27000" bIns="3429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13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16651" y="4220859"/>
            <a:ext cx="3841355" cy="520329"/>
            <a:chOff x="4113734" y="1462930"/>
            <a:chExt cx="7109040" cy="1122088"/>
          </a:xfrm>
        </p:grpSpPr>
        <p:sp>
          <p:nvSpPr>
            <p:cNvPr id="36" name="Rectangle 35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6400" y="1650632"/>
              <a:ext cx="5736374" cy="746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and Discussions</a:t>
              </a: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4113734" y="1462930"/>
              <a:ext cx="1372666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7000" tIns="34290" rIns="27000" bIns="3429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13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F41832-6524-0406-F00C-62149D1D4F6A}"/>
              </a:ext>
            </a:extLst>
          </p:cNvPr>
          <p:cNvGrpSpPr/>
          <p:nvPr/>
        </p:nvGrpSpPr>
        <p:grpSpPr>
          <a:xfrm>
            <a:off x="2730007" y="4854634"/>
            <a:ext cx="5651993" cy="520329"/>
            <a:chOff x="4113734" y="1462930"/>
            <a:chExt cx="10459915" cy="11220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93D1D2-1AC6-66E2-1F26-B9093909918C}"/>
                </a:ext>
              </a:extLst>
            </p:cNvPr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0AD9F-A5AF-28FF-056F-5BE734C82583}"/>
                </a:ext>
              </a:extLst>
            </p:cNvPr>
            <p:cNvSpPr txBox="1"/>
            <p:nvPr/>
          </p:nvSpPr>
          <p:spPr>
            <a:xfrm>
              <a:off x="5486400" y="1650631"/>
              <a:ext cx="9087249" cy="746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13740-2436-170B-B536-B0D7864E1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372666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7000" tIns="34290" rIns="27000" bIns="3429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13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33D22-7123-16EC-FBA9-58B142F316E1}"/>
              </a:ext>
            </a:extLst>
          </p:cNvPr>
          <p:cNvGrpSpPr/>
          <p:nvPr/>
        </p:nvGrpSpPr>
        <p:grpSpPr>
          <a:xfrm>
            <a:off x="2135005" y="5470198"/>
            <a:ext cx="5408795" cy="549601"/>
            <a:chOff x="4113734" y="1462930"/>
            <a:chExt cx="8146706" cy="11852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9A7F27-00E7-8B44-72EA-B6D724382481}"/>
                </a:ext>
              </a:extLst>
            </p:cNvPr>
            <p:cNvSpPr/>
            <p:nvPr/>
          </p:nvSpPr>
          <p:spPr>
            <a:xfrm>
              <a:off x="4690884" y="1471729"/>
              <a:ext cx="7569556" cy="1176415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196C3-9BDC-08F9-F9B3-7CE21CE7D290}"/>
                </a:ext>
              </a:extLst>
            </p:cNvPr>
            <p:cNvSpPr txBox="1"/>
            <p:nvPr/>
          </p:nvSpPr>
          <p:spPr>
            <a:xfrm>
              <a:off x="5259339" y="1662195"/>
              <a:ext cx="6880125" cy="730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Future Scope and Industry Relevance</a:t>
              </a:r>
              <a:endParaRPr lang="en-US" sz="165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DC5FA-D3EE-5102-AD7F-B88597FF1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145605" cy="112208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7000" tIns="34290" rIns="27000" bIns="3429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13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sp>
        <p:nvSpPr>
          <p:cNvPr id="1029" name="AutoShape 5" descr="WhatsApp Image 2025-01-22 at 11.18.13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" descr="WhatsApp Image 2025-01-22 at 11.18.13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11" y="22034"/>
            <a:ext cx="984738" cy="9144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11017"/>
            <a:ext cx="11430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5F41832-6524-0406-F00C-62149D1D4F6A}"/>
              </a:ext>
            </a:extLst>
          </p:cNvPr>
          <p:cNvGrpSpPr/>
          <p:nvPr/>
        </p:nvGrpSpPr>
        <p:grpSpPr>
          <a:xfrm>
            <a:off x="1752600" y="6019800"/>
            <a:ext cx="5651993" cy="520329"/>
            <a:chOff x="4113734" y="1462930"/>
            <a:chExt cx="10459915" cy="112208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93D1D2-1AC6-66E2-1F26-B9093909918C}"/>
                </a:ext>
              </a:extLst>
            </p:cNvPr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80AD9F-A5AF-28FF-056F-5BE734C82583}"/>
                </a:ext>
              </a:extLst>
            </p:cNvPr>
            <p:cNvSpPr txBox="1"/>
            <p:nvPr/>
          </p:nvSpPr>
          <p:spPr>
            <a:xfrm>
              <a:off x="5486400" y="1650631"/>
              <a:ext cx="9087249" cy="746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BE13740-2436-170B-B536-B0D7864E1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372666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7000" tIns="34290" rIns="27000" bIns="3429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613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</p:grpSp>
      <p:pic>
        <p:nvPicPr>
          <p:cNvPr id="1032" name="Picture 8" descr="D:\unname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2209799"/>
            <a:ext cx="2362200" cy="2657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47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38312"/>
            <a:ext cx="8991600" cy="42814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96100" y="6475669"/>
            <a:ext cx="2057400" cy="365125"/>
          </a:xfrm>
        </p:spPr>
        <p:txBody>
          <a:bodyPr/>
          <a:lstStyle/>
          <a:p>
            <a:fld id="{DEE1B5D3-41FC-4244-BB46-5FB8EFC09C75}" type="slidenum">
              <a:rPr lang="en-US" smtClean="0"/>
              <a:pPr/>
              <a:t>3</a:t>
            </a:fld>
            <a:r>
              <a:rPr lang="en-US" dirty="0"/>
              <a:t> of 14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0" y="4699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2512" y="154380"/>
            <a:ext cx="534473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About the Institute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901" y="1511642"/>
            <a:ext cx="8877953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1905000" y="228601"/>
            <a:ext cx="523529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2034"/>
            <a:ext cx="1066800" cy="9144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0"/>
            <a:ext cx="11430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82699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 idx="4294967295"/>
          </p:nvPr>
        </p:nvSpPr>
        <p:spPr>
          <a:xfrm rot="19462101">
            <a:off x="425234" y="2787804"/>
            <a:ext cx="7924800" cy="1390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B5D3-41FC-4244-BB46-5FB8EFC09C75}" type="slidenum">
              <a:rPr lang="en-US" smtClean="0"/>
              <a:pPr/>
              <a:t>4</a:t>
            </a:fld>
            <a:r>
              <a:rPr lang="en-US" dirty="0"/>
              <a:t> of 14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0" y="4699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2512" y="154380"/>
            <a:ext cx="534473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About the Institute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72555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just recent 5-6 articles between the year 2020 to 2025 in the Table</a:t>
            </a:r>
            <a:r>
              <a:rPr lang="en-IN" sz="2400" dirty="0">
                <a:effectLst/>
                <a:latin typeface="Times New Roman" pitchFamily="18" charset="0"/>
                <a:cs typeface="Times New Roman" pitchFamily="18" charset="0"/>
              </a:rPr>
              <a:t>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1905000" y="228601"/>
            <a:ext cx="523529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" y="22034"/>
            <a:ext cx="984738" cy="9144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817" y="11017"/>
            <a:ext cx="12192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82699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38312"/>
            <a:ext cx="8991600" cy="42814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96100" y="6475669"/>
            <a:ext cx="2057400" cy="365125"/>
          </a:xfrm>
        </p:spPr>
        <p:txBody>
          <a:bodyPr/>
          <a:lstStyle/>
          <a:p>
            <a:fld id="{DEE1B5D3-41FC-4244-BB46-5FB8EFC09C75}" type="slidenum">
              <a:rPr lang="en-US" smtClean="0"/>
              <a:pPr/>
              <a:t>5</a:t>
            </a:fld>
            <a:r>
              <a:rPr lang="en-US" dirty="0"/>
              <a:t> of 14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0" y="4699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2512" y="154380"/>
            <a:ext cx="534473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About the Institute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725553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3-4 Lines of Summary</a:t>
            </a:r>
            <a:endParaRPr lang="en-IN" sz="2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1295400" y="228601"/>
            <a:ext cx="64008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SUMMARY of LITERATURE REVIEW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" y="22034"/>
            <a:ext cx="984738" cy="9144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817" y="11017"/>
            <a:ext cx="12192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82699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38312"/>
            <a:ext cx="8991600" cy="42814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96100" y="6475669"/>
            <a:ext cx="2057400" cy="365125"/>
          </a:xfrm>
        </p:spPr>
        <p:txBody>
          <a:bodyPr/>
          <a:lstStyle/>
          <a:p>
            <a:fld id="{DEE1B5D3-41FC-4244-BB46-5FB8EFC09C75}" type="slidenum">
              <a:rPr lang="en-US" smtClean="0"/>
              <a:pPr/>
              <a:t>6</a:t>
            </a:fld>
            <a:r>
              <a:rPr lang="en-US" dirty="0"/>
              <a:t> of 14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0" y="4699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2512" y="154380"/>
            <a:ext cx="534473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About the Institute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725553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5-6 Lines here</a:t>
            </a:r>
            <a:endParaRPr lang="en-IN" sz="2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990600" y="228601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OBJECTIVES/ NEED FOR THE STUDY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" y="22034"/>
            <a:ext cx="984738" cy="9144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817" y="11017"/>
            <a:ext cx="12192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82699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38312"/>
            <a:ext cx="8991600" cy="42814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96100" y="6475669"/>
            <a:ext cx="2057400" cy="365125"/>
          </a:xfrm>
        </p:spPr>
        <p:txBody>
          <a:bodyPr/>
          <a:lstStyle/>
          <a:p>
            <a:fld id="{DEE1B5D3-41FC-4244-BB46-5FB8EFC09C75}" type="slidenum">
              <a:rPr lang="en-US" smtClean="0"/>
              <a:pPr/>
              <a:t>7</a:t>
            </a:fld>
            <a:r>
              <a:rPr lang="en-US" dirty="0"/>
              <a:t> of 14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0" y="4699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2512" y="154380"/>
            <a:ext cx="534473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About the Institute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725553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5-6 Lines here</a:t>
            </a:r>
          </a:p>
          <a:p>
            <a:pPr algn="just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Describe the methods, techniques, and materials used in the work. Include any relevant diagrams or visual aids to enhance understanding.</a:t>
            </a:r>
            <a:endParaRPr lang="en-IN" sz="2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990600" y="228601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" y="22034"/>
            <a:ext cx="984738" cy="9144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817" y="11017"/>
            <a:ext cx="12192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82699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38312"/>
            <a:ext cx="8991600" cy="428148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" dirty="0"/>
          </a:p>
          <a:p>
            <a:pPr>
              <a:lnSpc>
                <a:spcPct val="80000"/>
              </a:lnSpc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96100" y="6475669"/>
            <a:ext cx="2057400" cy="365125"/>
          </a:xfrm>
        </p:spPr>
        <p:txBody>
          <a:bodyPr/>
          <a:lstStyle/>
          <a:p>
            <a:fld id="{DEE1B5D3-41FC-4244-BB46-5FB8EFC09C75}" type="slidenum">
              <a:rPr lang="en-US" smtClean="0"/>
              <a:pPr/>
              <a:t>8</a:t>
            </a:fld>
            <a:r>
              <a:rPr lang="en-US" dirty="0"/>
              <a:t> of 14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0" y="469900"/>
            <a:ext cx="716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b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2512" y="154380"/>
            <a:ext cx="5344732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About the Institute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143000"/>
            <a:ext cx="8725553" cy="30469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>
                <a:solidFill>
                  <a:srgbClr val="2A343D"/>
                </a:solidFill>
                <a:latin typeface="Times New Roman" pitchFamily="18" charset="0"/>
                <a:cs typeface="Times New Roman" pitchFamily="18" charset="0"/>
              </a:rPr>
              <a:t>Present the most important results using clear and concise visuals (graphs, charts, tables).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>
                <a:solidFill>
                  <a:srgbClr val="2A343D"/>
                </a:solidFill>
                <a:latin typeface="Times New Roman" pitchFamily="18" charset="0"/>
                <a:cs typeface="Times New Roman" pitchFamily="18" charset="0"/>
              </a:rPr>
              <a:t>Highlight key findings and significant trends.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>
                <a:solidFill>
                  <a:srgbClr val="2A343D"/>
                </a:solidFill>
                <a:latin typeface="Times New Roman" pitchFamily="18" charset="0"/>
                <a:cs typeface="Times New Roman" pitchFamily="18" charset="0"/>
              </a:rPr>
              <a:t>State the main conclusions drawn from the results. Relate these conclusions back to the work's initial goals.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More number of slides for this section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i="1" dirty="0">
                <a:solidFill>
                  <a:srgbClr val="2A343D"/>
                </a:solidFill>
                <a:latin typeface="Times New Roman" pitchFamily="18" charset="0"/>
                <a:cs typeface="Times New Roman" pitchFamily="18" charset="0"/>
              </a:rPr>
              <a:t>Approx 70% </a:t>
            </a:r>
            <a:r>
              <a:rPr lang="en-US" sz="2400" i="1" dirty="0" err="1">
                <a:solidFill>
                  <a:srgbClr val="2A343D"/>
                </a:solidFill>
                <a:latin typeface="Times New Roman" pitchFamily="18" charset="0"/>
                <a:cs typeface="Times New Roman" pitchFamily="18" charset="0"/>
              </a:rPr>
              <a:t>weightage</a:t>
            </a:r>
            <a:r>
              <a:rPr lang="en-US" sz="2400" i="1" dirty="0">
                <a:solidFill>
                  <a:srgbClr val="2A343D"/>
                </a:solidFill>
                <a:latin typeface="Times New Roman" pitchFamily="18" charset="0"/>
                <a:cs typeface="Times New Roman" pitchFamily="18" charset="0"/>
              </a:rPr>
              <a:t> for Results and Discussions, Analysis, findings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990600" y="228601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" y="22034"/>
            <a:ext cx="984738" cy="9144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817" y="11017"/>
            <a:ext cx="1219200" cy="9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82699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CA3EAA7-EBE4-4ADF-9551-C1B6CF15AB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82535" r="12817" b="-313"/>
          <a:stretch/>
        </p:blipFill>
        <p:spPr>
          <a:xfrm>
            <a:off x="0" y="0"/>
            <a:ext cx="9144000" cy="76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978A64-2576-F8AE-A657-905CD75F2DF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" y="22034"/>
            <a:ext cx="984738" cy="914400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A69EC5F-2A76-0F3F-9BBD-143148C4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4305" y="11017"/>
            <a:ext cx="1090711" cy="82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0" y="4114800"/>
            <a:ext cx="485140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400" b="1" i="1" dirty="0">
                <a:solidFill>
                  <a:srgbClr val="FFDF79"/>
                </a:solidFill>
              </a:rPr>
              <a:t>Fig 5.18: Variation of pressure with crank angle for </a:t>
            </a:r>
          </a:p>
          <a:p>
            <a:pPr algn="ctr" eaLnBrk="1" hangingPunct="1"/>
            <a:r>
              <a:rPr lang="en-US" altLang="en-US" sz="1400" b="1" i="1" dirty="0">
                <a:solidFill>
                  <a:srgbClr val="FFDF79"/>
                </a:solidFill>
              </a:rPr>
              <a:t>different injection pressure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33825" y="4124325"/>
            <a:ext cx="5867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400" b="1" i="1" dirty="0">
                <a:solidFill>
                  <a:srgbClr val="FFDF79"/>
                </a:solidFill>
              </a:rPr>
              <a:t>Fig 5.19: Variation of heat release rate with crank angle for </a:t>
            </a:r>
          </a:p>
          <a:p>
            <a:pPr algn="ctr" eaLnBrk="1" hangingPunct="1"/>
            <a:r>
              <a:rPr lang="en-US" altLang="en-US" sz="1400" b="1" i="1" dirty="0">
                <a:solidFill>
                  <a:srgbClr val="FFDF79"/>
                </a:solidFill>
              </a:rPr>
              <a:t>different injection pressure</a:t>
            </a: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4432300" y="4618037"/>
            <a:ext cx="4572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 sz="1800" dirty="0">
                <a:solidFill>
                  <a:srgbClr val="FFFF00"/>
                </a:solidFill>
              </a:rPr>
              <a:t>The </a:t>
            </a:r>
            <a:r>
              <a:rPr lang="en-IN" altLang="en-US" sz="1800" b="1" dirty="0">
                <a:solidFill>
                  <a:srgbClr val="FFC000"/>
                </a:solidFill>
              </a:rPr>
              <a:t>premixed burning phase </a:t>
            </a:r>
            <a:r>
              <a:rPr lang="en-IN" altLang="en-US" sz="1800" dirty="0">
                <a:solidFill>
                  <a:srgbClr val="FFFF00"/>
                </a:solidFill>
              </a:rPr>
              <a:t>associated with a high HRR is significant which is responsible for higher peak pressure.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 sz="1800" dirty="0">
                <a:solidFill>
                  <a:schemeClr val="bg1"/>
                </a:solidFill>
              </a:rPr>
              <a:t>This is the reason for the higher BTE of diesel with this injector at 220 bar</a:t>
            </a:r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-68263" y="4625975"/>
            <a:ext cx="4572001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 sz="1800" dirty="0">
                <a:solidFill>
                  <a:srgbClr val="FFC000"/>
                </a:solidFill>
              </a:rPr>
              <a:t>Mixture preparation</a:t>
            </a:r>
            <a:r>
              <a:rPr lang="en-IN" altLang="en-US" sz="1800" dirty="0">
                <a:solidFill>
                  <a:schemeClr val="bg1"/>
                </a:solidFill>
              </a:rPr>
              <a:t> during the ID period is responsible for the changes in peak pressure values and maximum increase of pressure rise.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altLang="en-US" sz="1800" dirty="0">
                <a:solidFill>
                  <a:srgbClr val="FFC000"/>
                </a:solidFill>
              </a:rPr>
              <a:t>Higher</a:t>
            </a:r>
            <a:r>
              <a:rPr lang="en-IN" altLang="en-US" sz="1800" dirty="0">
                <a:solidFill>
                  <a:srgbClr val="FFFF00"/>
                </a:solidFill>
              </a:rPr>
              <a:t> peak pressure was noticed with injector pressure of </a:t>
            </a:r>
            <a:r>
              <a:rPr lang="en-IN" altLang="en-US" sz="1800" b="1" dirty="0">
                <a:solidFill>
                  <a:srgbClr val="FFC000"/>
                </a:solidFill>
              </a:rPr>
              <a:t>220 bar </a:t>
            </a:r>
            <a:r>
              <a:rPr lang="en-IN" altLang="en-US" sz="1800" dirty="0">
                <a:solidFill>
                  <a:srgbClr val="FFFF00"/>
                </a:solidFill>
              </a:rPr>
              <a:t>when compared to other three IP and highest BTE was observed with the IP of 230 bar</a:t>
            </a:r>
          </a:p>
        </p:txBody>
      </p:sp>
      <p:pic>
        <p:nvPicPr>
          <p:cNvPr id="4301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" y="869950"/>
            <a:ext cx="4600575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52963" y="901700"/>
            <a:ext cx="4491037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7" name="Slide Number Placeholder 2"/>
          <p:cNvSpPr txBox="1">
            <a:spLocks noChangeArrowheads="1"/>
          </p:cNvSpPr>
          <p:nvPr/>
        </p:nvSpPr>
        <p:spPr bwMode="auto">
          <a:xfrm>
            <a:off x="8428038" y="6624638"/>
            <a:ext cx="7159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40F85527-FC52-4D03-9317-9C20EEF7A15A}" type="slidenum">
              <a:rPr lang="en-IN" altLang="en-US" sz="1200">
                <a:solidFill>
                  <a:schemeClr val="bg2"/>
                </a:solidFill>
              </a:rPr>
              <a:pPr/>
              <a:t>9</a:t>
            </a:fld>
            <a:r>
              <a:rPr lang="en-IN" altLang="en-US" sz="1200" dirty="0">
                <a:solidFill>
                  <a:schemeClr val="bg2"/>
                </a:solidFill>
              </a:rPr>
              <a:t> of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00823-3D60-DC45-B1EF-29A32C704670}"/>
              </a:ext>
            </a:extLst>
          </p:cNvPr>
          <p:cNvSpPr txBox="1"/>
          <p:nvPr/>
        </p:nvSpPr>
        <p:spPr>
          <a:xfrm flipH="1">
            <a:off x="990600" y="0"/>
            <a:ext cx="6858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3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(SAMPLE)</a:t>
            </a:r>
          </a:p>
        </p:txBody>
      </p:sp>
    </p:spTree>
  </p:cSld>
  <p:clrMapOvr>
    <a:masterClrMapping/>
  </p:clrMapOvr>
  <p:transition>
    <p:strips dir="ld"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2523</TotalTime>
  <Words>512</Words>
  <Application>Microsoft Office PowerPoint</Application>
  <PresentationFormat>On-screen Show (4:3)</PresentationFormat>
  <Paragraphs>120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Wingdings</vt:lpstr>
      <vt:lpstr>Custom Design</vt:lpstr>
      <vt:lpstr>2_Custom Design</vt:lpstr>
      <vt:lpstr>1_Custom Design</vt:lpstr>
      <vt:lpstr>Theme5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ENERGY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Conference on Advances in Mechanical Engineering Sciences  NACAMES – 04</dc:title>
  <dc:creator>pc_04</dc:creator>
  <cp:lastModifiedBy>AReddy Tejaswini</cp:lastModifiedBy>
  <cp:revision>404</cp:revision>
  <dcterms:created xsi:type="dcterms:W3CDTF">2004-09-01T07:51:29Z</dcterms:created>
  <dcterms:modified xsi:type="dcterms:W3CDTF">2025-05-08T11:08:11Z</dcterms:modified>
</cp:coreProperties>
</file>