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60" r:id="rId7"/>
    <p:sldId id="261" r:id="rId8"/>
    <p:sldId id="262" r:id="rId9"/>
    <p:sldId id="263" r:id="rId10"/>
    <p:sldId id="264" r:id="rId11"/>
    <p:sldId id="265" r:id="rId12"/>
    <p:sldId id="266" r:id="rId13"/>
    <p:sldId id="267" r:id="rId14"/>
    <p:sldId id="268" r:id="rId15"/>
    <p:sldId id="269"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95" autoAdjust="0"/>
    <p:restoredTop sz="94660"/>
  </p:normalViewPr>
  <p:slideViewPr>
    <p:cSldViewPr>
      <p:cViewPr varScale="1">
        <p:scale>
          <a:sx n="65" d="100"/>
          <a:sy n="65" d="100"/>
        </p:scale>
        <p:origin x="1276"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4885A9-EB6B-4299-A3FF-C6652B6F860F}"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06840-5B55-449F-9B1A-5E038427B40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4885A9-EB6B-4299-A3FF-C6652B6F860F}"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06840-5B55-449F-9B1A-5E038427B40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4885A9-EB6B-4299-A3FF-C6652B6F860F}"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06840-5B55-449F-9B1A-5E038427B40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4885A9-EB6B-4299-A3FF-C6652B6F860F}"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06840-5B55-449F-9B1A-5E038427B40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4885A9-EB6B-4299-A3FF-C6652B6F860F}"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06840-5B55-449F-9B1A-5E038427B40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4885A9-EB6B-4299-A3FF-C6652B6F860F}"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06840-5B55-449F-9B1A-5E038427B40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4885A9-EB6B-4299-A3FF-C6652B6F860F}" type="datetimeFigureOut">
              <a:rPr lang="en-US" smtClean="0"/>
              <a:t>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506840-5B55-449F-9B1A-5E038427B40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4885A9-EB6B-4299-A3FF-C6652B6F860F}" type="datetimeFigureOut">
              <a:rPr lang="en-US" smtClean="0"/>
              <a:t>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506840-5B55-449F-9B1A-5E038427B40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4885A9-EB6B-4299-A3FF-C6652B6F860F}" type="datetimeFigureOut">
              <a:rPr lang="en-US" smtClean="0"/>
              <a:t>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506840-5B55-449F-9B1A-5E038427B40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4885A9-EB6B-4299-A3FF-C6652B6F860F}"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06840-5B55-449F-9B1A-5E038427B40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4885A9-EB6B-4299-A3FF-C6652B6F860F}"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06840-5B55-449F-9B1A-5E038427B40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4885A9-EB6B-4299-A3FF-C6652B6F860F}" type="datetimeFigureOut">
              <a:rPr lang="en-US" smtClean="0"/>
              <a:t>1/20/2022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06840-5B55-449F-9B1A-5E038427B40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361336"/>
            <a:ext cx="8991600" cy="1447800"/>
          </a:xfrm>
        </p:spPr>
        <p:txBody>
          <a:bodyPr>
            <a:normAutofit fontScale="90000"/>
          </a:bodyPr>
          <a:lstStyle/>
          <a:p>
            <a:r>
              <a:rPr lang="en-US" dirty="0" smtClean="0"/>
              <a:t> </a:t>
            </a:r>
            <a:r>
              <a:rPr lang="en-US" sz="4000" b="1" dirty="0" smtClean="0">
                <a:solidFill>
                  <a:srgbClr val="FF0000"/>
                </a:solidFill>
              </a:rPr>
              <a:t>USING WIRESHARK  TOOL TO TRAFFIC INSPECT AND CONTENT FLOWING ON WEBSITE</a:t>
            </a:r>
            <a:endParaRPr lang="en-US" sz="4000" b="1" dirty="0">
              <a:solidFill>
                <a:srgbClr val="FF0000"/>
              </a:solidFill>
            </a:endParaRPr>
          </a:p>
        </p:txBody>
      </p:sp>
      <p:sp>
        <p:nvSpPr>
          <p:cNvPr id="3" name="Subtitle 2"/>
          <p:cNvSpPr>
            <a:spLocks noGrp="1"/>
          </p:cNvSpPr>
          <p:nvPr>
            <p:ph type="subTitle" idx="1"/>
          </p:nvPr>
        </p:nvSpPr>
        <p:spPr>
          <a:xfrm>
            <a:off x="381000" y="1981200"/>
            <a:ext cx="8305800" cy="4343400"/>
          </a:xfrm>
        </p:spPr>
        <p:txBody>
          <a:bodyPr>
            <a:normAutofit/>
          </a:bodyPr>
          <a:lstStyle/>
          <a:p>
            <a:r>
              <a:rPr lang="en-US" sz="2800" b="1" u="sng" dirty="0" smtClean="0">
                <a:solidFill>
                  <a:schemeClr val="tx1">
                    <a:lumMod val="95000"/>
                    <a:lumOff val="5000"/>
                  </a:schemeClr>
                </a:solidFill>
              </a:rPr>
              <a:t>About wireshark</a:t>
            </a:r>
            <a:r>
              <a:rPr lang="en-US" sz="2400" b="1" u="sng" dirty="0" smtClean="0">
                <a:solidFill>
                  <a:schemeClr val="tx1">
                    <a:lumMod val="95000"/>
                    <a:lumOff val="5000"/>
                  </a:schemeClr>
                </a:solidFill>
              </a:rPr>
              <a:t>:</a:t>
            </a:r>
          </a:p>
          <a:p>
            <a:pPr>
              <a:buFont typeface="Arial" pitchFamily="34" charset="0"/>
              <a:buChar char="•"/>
            </a:pPr>
            <a:r>
              <a:rPr lang="en-US" sz="2400" b="1" dirty="0" smtClean="0">
                <a:solidFill>
                  <a:schemeClr val="tx1">
                    <a:lumMod val="85000"/>
                    <a:lumOff val="15000"/>
                  </a:schemeClr>
                </a:solidFill>
              </a:rPr>
              <a:t>Wireshark is a free and open source network protocol analyzer that enables users to interactively browse the data traffic on a computer network. The development project was started under the name Ethereal, but was renamed Wireshark in 2006.</a:t>
            </a:r>
            <a:br>
              <a:rPr lang="en-US" sz="2400" b="1" dirty="0" smtClean="0">
                <a:solidFill>
                  <a:schemeClr val="tx1">
                    <a:lumMod val="85000"/>
                    <a:lumOff val="15000"/>
                  </a:schemeClr>
                </a:solidFill>
              </a:rPr>
            </a:br>
            <a:endParaRPr lang="en-US" sz="2400" b="1" dirty="0" smtClean="0">
              <a:solidFill>
                <a:schemeClr val="tx1">
                  <a:lumMod val="85000"/>
                  <a:lumOff val="15000"/>
                </a:schemeClr>
              </a:solidFill>
            </a:endParaRPr>
          </a:p>
          <a:p>
            <a:pPr>
              <a:buFont typeface="Arial" pitchFamily="34" charset="0"/>
              <a:buChar char="•"/>
            </a:pPr>
            <a:r>
              <a:rPr lang="en-US" sz="2400" b="1" dirty="0" smtClean="0">
                <a:solidFill>
                  <a:schemeClr val="tx1">
                    <a:lumMod val="85000"/>
                    <a:lumOff val="15000"/>
                  </a:schemeClr>
                </a:solidFill>
              </a:rPr>
              <a:t>Many networking developers from all around the world have contributed to this project with network analysis, troubleshooting, software development and communication protocols. Wireshark is used in many educational institutions and other industrial sectors.</a:t>
            </a:r>
            <a:endParaRPr lang="en-US" sz="2400" b="1" dirty="0">
              <a:solidFill>
                <a:schemeClr val="tx1">
                  <a:lumMod val="85000"/>
                  <a:lumOff val="1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973"/>
            <a:ext cx="8229600" cy="1143000"/>
          </a:xfrm>
        </p:spPr>
        <p:txBody>
          <a:bodyPr>
            <a:normAutofit fontScale="90000"/>
          </a:bodyPr>
          <a:lstStyle/>
          <a:p>
            <a:pPr>
              <a:buFont typeface="Arial" pitchFamily="34" charset="0"/>
              <a:buChar char="•"/>
            </a:pPr>
            <a:r>
              <a:rPr lang="en-US" sz="2800" dirty="0" smtClean="0"/>
              <a:t>Acuart is an unsecure website if we type an password while packet sniffing scan is running in wireshark , it can find password</a:t>
            </a:r>
            <a:endParaRPr lang="en-US" sz="2800"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546957" y="1646237"/>
            <a:ext cx="8050085" cy="452596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pPr>
              <a:buFont typeface="Wingdings" pitchFamily="2" charset="2"/>
              <a:buChar char="Ø"/>
            </a:pPr>
            <a:r>
              <a:rPr lang="en-US" sz="2800" dirty="0" smtClean="0"/>
              <a:t>By typing my username in filter box it is giving password of acuart website  </a:t>
            </a:r>
            <a:endParaRPr lang="en-US" sz="2800"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546957" y="1619865"/>
            <a:ext cx="8050085" cy="452596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pPr>
              <a:buFont typeface="Wingdings" pitchFamily="2" charset="2"/>
              <a:buChar char="Ø"/>
            </a:pPr>
            <a:r>
              <a:rPr lang="en-US" sz="2400" dirty="0" smtClean="0"/>
              <a:t>Wireshark i/o graph will show the overall traffic seen in a capture file where X axis shows time(s) and Y axis is packet/1sec </a:t>
            </a:r>
            <a:endParaRPr lang="en-US" sz="2400"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546957" y="1619865"/>
            <a:ext cx="8050085" cy="452596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Wingdings" pitchFamily="2" charset="2"/>
              <a:buChar char="Ø"/>
            </a:pPr>
            <a:r>
              <a:rPr lang="en-US" sz="2800" dirty="0" smtClean="0"/>
              <a:t>Content flowing while accessing verzeo website  filter used for content is tcp contains verzeo</a:t>
            </a:r>
            <a:endParaRPr lang="en-US" sz="2800"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304800" y="1619864"/>
            <a:ext cx="8458199" cy="4525963"/>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normAutofit/>
          </a:bodyPr>
          <a:lstStyle/>
          <a:p>
            <a:pPr>
              <a:buFont typeface="Wingdings" pitchFamily="2" charset="2"/>
              <a:buChar char="Ø"/>
            </a:pPr>
            <a:r>
              <a:rPr lang="en-US" sz="2400" dirty="0" smtClean="0"/>
              <a:t>It is showing that Godaddy ,which is hosting the website </a:t>
            </a:r>
            <a:endParaRPr lang="en-US" sz="2400" dirty="0"/>
          </a:p>
        </p:txBody>
      </p:sp>
      <p:pic>
        <p:nvPicPr>
          <p:cNvPr id="9218" name="Picture 2">
            <a:hlinkClick r:id="" action="ppaction://noaction"/>
          </p:cNvPr>
          <p:cNvPicPr>
            <a:picLocks noGrp="1" noChangeAspect="1" noChangeArrowheads="1"/>
          </p:cNvPicPr>
          <p:nvPr>
            <p:ph idx="1"/>
          </p:nvPr>
        </p:nvPicPr>
        <p:blipFill>
          <a:blip r:embed="rId2" cstate="print"/>
          <a:srcRect/>
          <a:stretch>
            <a:fillRect/>
          </a:stretch>
        </p:blipFill>
        <p:spPr bwMode="auto">
          <a:xfrm>
            <a:off x="228600" y="1543664"/>
            <a:ext cx="8686799" cy="47244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066800"/>
          </a:xfrm>
        </p:spPr>
        <p:txBody>
          <a:bodyPr>
            <a:normAutofit fontScale="90000"/>
          </a:bodyPr>
          <a:lstStyle/>
          <a:p>
            <a:r>
              <a:rPr lang="en-US" sz="4900" dirty="0">
                <a:solidFill>
                  <a:srgbClr val="FF0000"/>
                </a:solidFill>
              </a:rPr>
              <a:t>How to defend against sniffing</a:t>
            </a:r>
            <a:r>
              <a:rPr lang="en-US" dirty="0"/>
              <a:t/>
            </a:r>
            <a:br>
              <a:rPr lang="en-US" dirty="0"/>
            </a:br>
            <a:endParaRPr lang="en-US" dirty="0"/>
          </a:p>
        </p:txBody>
      </p:sp>
      <p:sp>
        <p:nvSpPr>
          <p:cNvPr id="3" name="Content Placeholder 2"/>
          <p:cNvSpPr>
            <a:spLocks noGrp="1"/>
          </p:cNvSpPr>
          <p:nvPr>
            <p:ph idx="1"/>
          </p:nvPr>
        </p:nvSpPr>
        <p:spPr>
          <a:xfrm>
            <a:off x="457200" y="1143000"/>
            <a:ext cx="8229600" cy="5486400"/>
          </a:xfrm>
        </p:spPr>
        <p:txBody>
          <a:bodyPr>
            <a:normAutofit fontScale="70000" lnSpcReduction="20000"/>
          </a:bodyPr>
          <a:lstStyle/>
          <a:p>
            <a:pPr fontAlgn="base"/>
            <a:endParaRPr lang="en-US" dirty="0"/>
          </a:p>
          <a:p>
            <a:pPr fontAlgn="base"/>
            <a:r>
              <a:rPr lang="en-US" dirty="0"/>
              <a:t>Restrict the physical access to the network media to ensure that a packet sniffer cannot be installed.</a:t>
            </a:r>
          </a:p>
          <a:p>
            <a:pPr fontAlgn="base"/>
            <a:r>
              <a:rPr lang="en-US" dirty="0"/>
              <a:t>Use encryption to protect confidential information.</a:t>
            </a:r>
          </a:p>
          <a:p>
            <a:pPr fontAlgn="base"/>
            <a:r>
              <a:rPr lang="en-US" dirty="0"/>
              <a:t>Permanently add the MAC address of the gateway to the ARP cache.</a:t>
            </a:r>
          </a:p>
          <a:p>
            <a:pPr fontAlgn="base"/>
            <a:r>
              <a:rPr lang="en-US" dirty="0"/>
              <a:t>Use static IP addresses and static ARP tables to prevent attackers from adding spoofed ARP entries for their machines to the network.</a:t>
            </a:r>
          </a:p>
          <a:p>
            <a:pPr fontAlgn="base"/>
            <a:r>
              <a:rPr lang="en-US" dirty="0"/>
              <a:t>Turn off network identification broadcasts, and if possible, restrict the network to authorized users in order to protect the network from being discovered with sniffing tools.</a:t>
            </a:r>
          </a:p>
          <a:p>
            <a:pPr fontAlgn="base"/>
            <a:r>
              <a:rPr lang="en-US" dirty="0"/>
              <a:t>Use the IPv6 instead of the IPv4 protocol.</a:t>
            </a:r>
          </a:p>
          <a:p>
            <a:pPr fontAlgn="base"/>
            <a:r>
              <a:rPr lang="en-US" dirty="0"/>
              <a:t>Use encrypted sessions such as Secure Shell (</a:t>
            </a:r>
            <a:r>
              <a:rPr lang="en-US" dirty="0" err="1"/>
              <a:t>ssh</a:t>
            </a:r>
            <a:r>
              <a:rPr lang="en-US" dirty="0"/>
              <a:t>) instead of Telnet.</a:t>
            </a:r>
          </a:p>
          <a:p>
            <a:pPr fontAlgn="base"/>
            <a:r>
              <a:rPr lang="en-US" dirty="0"/>
              <a:t>Use Secure Copy (</a:t>
            </a:r>
            <a:r>
              <a:rPr lang="en-US" dirty="0" err="1"/>
              <a:t>scp</a:t>
            </a:r>
            <a:r>
              <a:rPr lang="en-US" dirty="0"/>
              <a:t>) instead of a file transfer protocol (ftp).</a:t>
            </a:r>
          </a:p>
          <a:p>
            <a:pPr fontAlgn="base"/>
            <a:r>
              <a:rPr lang="en-US" dirty="0"/>
              <a:t>Use Secure Socket Layer (SSL) for email connections.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28600"/>
            <a:ext cx="9677400" cy="1066800"/>
          </a:xfrm>
        </p:spPr>
        <p:txBody>
          <a:bodyPr>
            <a:normAutofit/>
          </a:bodyPr>
          <a:lstStyle/>
          <a:p>
            <a:r>
              <a:rPr lang="en-US" b="1" dirty="0" smtClean="0">
                <a:solidFill>
                  <a:schemeClr val="tx1">
                    <a:lumMod val="95000"/>
                    <a:lumOff val="5000"/>
                  </a:schemeClr>
                </a:solidFill>
              </a:rPr>
              <a:t>Conclusion</a:t>
            </a:r>
            <a:endParaRPr lang="en-US" b="1" dirty="0">
              <a:solidFill>
                <a:schemeClr val="tx1">
                  <a:lumMod val="95000"/>
                  <a:lumOff val="5000"/>
                </a:schemeClr>
              </a:solidFill>
            </a:endParaRPr>
          </a:p>
        </p:txBody>
      </p:sp>
      <p:sp>
        <p:nvSpPr>
          <p:cNvPr id="3" name="Content Placeholder 2"/>
          <p:cNvSpPr>
            <a:spLocks noGrp="1"/>
          </p:cNvSpPr>
          <p:nvPr>
            <p:ph idx="1"/>
          </p:nvPr>
        </p:nvSpPr>
        <p:spPr>
          <a:xfrm>
            <a:off x="457200" y="1371600"/>
            <a:ext cx="8229600" cy="4754563"/>
          </a:xfrm>
        </p:spPr>
        <p:txBody>
          <a:bodyPr>
            <a:normAutofit/>
          </a:bodyPr>
          <a:lstStyle/>
          <a:p>
            <a:r>
              <a:rPr lang="en-US" sz="2200" dirty="0"/>
              <a:t>These days, many attacks happen through packet sniffing. Packet sniffers are placed in cyber cafes and on open wifi in restaurants, hotels, and public places. You can protect your data with a little caution</a:t>
            </a:r>
            <a:r>
              <a:rPr lang="en-US" sz="2200" dirty="0" smtClean="0"/>
              <a:t>.</a:t>
            </a:r>
          </a:p>
          <a:p>
            <a:r>
              <a:rPr lang="en-US" sz="2200" dirty="0" smtClean="0"/>
              <a:t> </a:t>
            </a:r>
            <a:r>
              <a:rPr lang="en-US" sz="2200" dirty="0"/>
              <a:t>You should never use open wifi and should stop using open text protocols like ftp, http, IMAP, Telnet, and SNMP V1 and V2. You must install SSL certificates in your </a:t>
            </a:r>
            <a:r>
              <a:rPr lang="en-US" sz="2200" dirty="0" smtClean="0"/>
              <a:t>websites </a:t>
            </a:r>
          </a:p>
          <a:p>
            <a:r>
              <a:rPr lang="en-US" sz="2200" dirty="0" smtClean="0"/>
              <a:t>use </a:t>
            </a:r>
            <a:r>
              <a:rPr lang="en-US" sz="2200" dirty="0"/>
              <a:t>Secure File Transfer Protocol (</a:t>
            </a:r>
            <a:r>
              <a:rPr lang="en-US" sz="2200" dirty="0" smtClean="0"/>
              <a:t>sftp</a:t>
            </a:r>
            <a:r>
              <a:rPr lang="en-US" sz="2200" dirty="0"/>
              <a:t>) instead of </a:t>
            </a:r>
            <a:r>
              <a:rPr lang="en-US" sz="2200" dirty="0" smtClean="0"/>
              <a:t>ftp</a:t>
            </a:r>
            <a:r>
              <a:rPr lang="en-US" sz="2200" dirty="0"/>
              <a:t>, and use SSH instead of </a:t>
            </a:r>
            <a:r>
              <a:rPr lang="en-US" sz="2200" dirty="0" smtClean="0"/>
              <a:t>telnet. You </a:t>
            </a:r>
            <a:r>
              <a:rPr lang="en-US" sz="2200" dirty="0"/>
              <a:t>should use SNMP V3 and opt for </a:t>
            </a:r>
            <a:r>
              <a:rPr lang="en-US" sz="2200" dirty="0" smtClean="0"/>
              <a:t>encryption</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1336"/>
            <a:ext cx="8229600" cy="5867400"/>
          </a:xfrm>
        </p:spPr>
        <p:txBody>
          <a:bodyPr>
            <a:noAutofit/>
          </a:bodyPr>
          <a:lstStyle/>
          <a:p>
            <a:r>
              <a:rPr lang="en-US" sz="2400" dirty="0"/>
              <a:t>Wireshark is a network or protocol analyzer (also known as a network sniffer) available for free at the Wireshark website. It is used to analyze the structure of different network protocols and has the ability to demonstrate encapsulation. </a:t>
            </a:r>
            <a:endParaRPr lang="en-US" sz="2400" dirty="0" smtClean="0"/>
          </a:p>
          <a:p>
            <a:r>
              <a:rPr lang="en-US" sz="2400" dirty="0" smtClean="0"/>
              <a:t>The </a:t>
            </a:r>
            <a:r>
              <a:rPr lang="en-US" sz="2400" dirty="0"/>
              <a:t>analyzer operates on Unix, Linux and Microsoft Windows operating systems, and employs the GTK+ widget toolkit and </a:t>
            </a:r>
            <a:r>
              <a:rPr lang="en-US" sz="2400" dirty="0" err="1"/>
              <a:t>pcap</a:t>
            </a:r>
            <a:r>
              <a:rPr lang="en-US" sz="2400" dirty="0"/>
              <a:t> for packet capturing</a:t>
            </a:r>
            <a:r>
              <a:rPr lang="en-US" sz="2400" dirty="0" smtClean="0"/>
              <a:t>.</a:t>
            </a:r>
          </a:p>
          <a:p>
            <a:r>
              <a:rPr lang="en-US" sz="2400" dirty="0" smtClean="0"/>
              <a:t> </a:t>
            </a:r>
            <a:r>
              <a:rPr lang="en-US" sz="2400" dirty="0"/>
              <a:t>Wireshark and other terminal-based free software versions like </a:t>
            </a:r>
            <a:r>
              <a:rPr lang="en-US" sz="2400" dirty="0" err="1"/>
              <a:t>Tshark</a:t>
            </a:r>
            <a:r>
              <a:rPr lang="en-US" sz="2400" dirty="0"/>
              <a:t> are released under the GNU General Public </a:t>
            </a:r>
            <a:r>
              <a:rPr lang="en-US" sz="2400" dirty="0" smtClean="0"/>
              <a:t>License.</a:t>
            </a:r>
            <a:endParaRPr lang="en-US" sz="2400" dirty="0"/>
          </a:p>
          <a:p>
            <a:r>
              <a:rPr lang="en-US" sz="2400" dirty="0" smtClean="0"/>
              <a:t>Wireshark </a:t>
            </a:r>
            <a:r>
              <a:rPr lang="en-US" sz="2400" dirty="0"/>
              <a:t>shares many characteristics with </a:t>
            </a:r>
            <a:r>
              <a:rPr lang="en-US" sz="2400" dirty="0" err="1"/>
              <a:t>tcpdump</a:t>
            </a:r>
            <a:r>
              <a:rPr lang="en-US" sz="2400" dirty="0"/>
              <a:t>. The difference is that it supports a graphical user interface (GUI) and has information filtering features. In addition, Wireshark permits the user to see all the traffic being passed over the network.</a:t>
            </a:r>
            <a:r>
              <a:rPr lang="en-US" sz="2400" dirty="0" smtClean="0"/>
              <a:t/>
            </a:r>
            <a:br>
              <a:rPr lang="en-US" sz="2400" dirty="0" smtClean="0"/>
            </a:b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a:solidFill>
                  <a:srgbClr val="FF0000"/>
                </a:solidFill>
              </a:rPr>
              <a:t>Features of Wireshark</a:t>
            </a:r>
          </a:p>
        </p:txBody>
      </p:sp>
      <p:sp>
        <p:nvSpPr>
          <p:cNvPr id="3" name="Content Placeholder 2"/>
          <p:cNvSpPr>
            <a:spLocks noGrp="1"/>
          </p:cNvSpPr>
          <p:nvPr>
            <p:ph idx="1"/>
          </p:nvPr>
        </p:nvSpPr>
        <p:spPr>
          <a:xfrm>
            <a:off x="457200" y="1143000"/>
            <a:ext cx="8229600" cy="5715000"/>
          </a:xfrm>
        </p:spPr>
        <p:txBody>
          <a:bodyPr>
            <a:normAutofit fontScale="70000" lnSpcReduction="20000"/>
          </a:bodyPr>
          <a:lstStyle/>
          <a:p>
            <a:r>
              <a:rPr lang="en-US" sz="3400" dirty="0"/>
              <a:t>Data is analyzed either from the wire over the network connection or from data files that have already captured data packets.</a:t>
            </a:r>
          </a:p>
          <a:p>
            <a:r>
              <a:rPr lang="en-US" sz="3400" dirty="0"/>
              <a:t>Supports live data reading and analysis for a wide range of networks (including Ethernet, IEEE 802.11, point-to-point Protocol (PPP) and loopback).</a:t>
            </a:r>
          </a:p>
          <a:p>
            <a:r>
              <a:rPr lang="en-US" sz="3400" dirty="0"/>
              <a:t>With the help of GUI or other versions, users can browse captured data networks.</a:t>
            </a:r>
          </a:p>
          <a:p>
            <a:r>
              <a:rPr lang="en-US" sz="3400" dirty="0"/>
              <a:t>For programmatically editing and converting the captured files to the editcap application, users can use command line switches.</a:t>
            </a:r>
          </a:p>
          <a:p>
            <a:r>
              <a:rPr lang="en-US" sz="3400" dirty="0"/>
              <a:t>Display filters are used to filter and organize the data display.</a:t>
            </a:r>
          </a:p>
          <a:p>
            <a:r>
              <a:rPr lang="en-US" sz="3400" dirty="0"/>
              <a:t>New protocols can be scrutinized by creating plug-ins.</a:t>
            </a:r>
          </a:p>
          <a:p>
            <a:r>
              <a:rPr lang="en-US" sz="3400" dirty="0"/>
              <a:t>Captured traffic can also trace Voice over Internet (VoIP) calls over the network.</a:t>
            </a:r>
          </a:p>
          <a:p>
            <a:r>
              <a:rPr lang="en-US" sz="3400" dirty="0"/>
              <a:t>When using Linux, it is also possible to capture raw USB</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MAIN FEATURES OF WIRESHARK</a:t>
            </a:r>
            <a:endParaRPr lang="en-US" dirty="0">
              <a:solidFill>
                <a:srgbClr val="FF0000"/>
              </a:solidFill>
            </a:endParaRPr>
          </a:p>
        </p:txBody>
      </p:sp>
      <p:sp>
        <p:nvSpPr>
          <p:cNvPr id="3" name="Content Placeholder 2"/>
          <p:cNvSpPr>
            <a:spLocks noGrp="1"/>
          </p:cNvSpPr>
          <p:nvPr>
            <p:ph idx="1"/>
          </p:nvPr>
        </p:nvSpPr>
        <p:spPr>
          <a:xfrm>
            <a:off x="457200" y="1524000"/>
            <a:ext cx="8229600" cy="4800600"/>
          </a:xfrm>
        </p:spPr>
        <p:txBody>
          <a:bodyPr>
            <a:normAutofit fontScale="85000" lnSpcReduction="10000"/>
          </a:bodyPr>
          <a:lstStyle/>
          <a:p>
            <a:r>
              <a:rPr lang="en-US" b="1" dirty="0"/>
              <a:t>Packet Capture:</a:t>
            </a:r>
            <a:r>
              <a:rPr lang="en-US" dirty="0"/>
              <a:t> Wireshark listens to a network connection in real time and then grabs entire streams of traffic – quite possibly tens of thousands of packets at a time.</a:t>
            </a:r>
          </a:p>
          <a:p>
            <a:r>
              <a:rPr lang="en-US" b="1" dirty="0"/>
              <a:t>Filtering:</a:t>
            </a:r>
            <a:r>
              <a:rPr lang="en-US" dirty="0"/>
              <a:t> Wireshark is capable of slicing and dicing all of this random live data using filters. By applying a filter, you can obtain just the information you need to see.</a:t>
            </a:r>
          </a:p>
          <a:p>
            <a:r>
              <a:rPr lang="en-US" b="1" dirty="0"/>
              <a:t>Visualization:</a:t>
            </a:r>
            <a:r>
              <a:rPr lang="en-US" dirty="0"/>
              <a:t> Wireshark, like any good packet sniffer, allows you to dive right into the very middle of a network packet. It also allows you to visualize entire conversations and network streams.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12838"/>
          </a:xfrm>
        </p:spPr>
        <p:txBody>
          <a:bodyPr>
            <a:normAutofit fontScale="90000"/>
          </a:bodyPr>
          <a:lstStyle/>
          <a:p>
            <a:r>
              <a:rPr lang="en-US" dirty="0">
                <a:solidFill>
                  <a:srgbClr val="FF0000"/>
                </a:solidFill>
              </a:rPr>
              <a:t>Users of network analyzers</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1295400"/>
            <a:ext cx="8229600" cy="4830763"/>
          </a:xfrm>
        </p:spPr>
        <p:txBody>
          <a:bodyPr>
            <a:normAutofit fontScale="85000" lnSpcReduction="10000"/>
          </a:bodyPr>
          <a:lstStyle/>
          <a:p>
            <a:pPr fontAlgn="base"/>
            <a:r>
              <a:rPr lang="en-US" dirty="0"/>
              <a:t>System administrators</a:t>
            </a:r>
          </a:p>
          <a:p>
            <a:pPr fontAlgn="base"/>
            <a:r>
              <a:rPr lang="en-US" dirty="0"/>
              <a:t>Understand system problems and performance</a:t>
            </a:r>
          </a:p>
          <a:p>
            <a:pPr fontAlgn="base"/>
            <a:r>
              <a:rPr lang="en-US" dirty="0"/>
              <a:t>Malicious individuals (intruders)</a:t>
            </a:r>
          </a:p>
          <a:p>
            <a:pPr fontAlgn="base"/>
            <a:r>
              <a:rPr lang="en-US" dirty="0"/>
              <a:t>Capture cleartext data</a:t>
            </a:r>
          </a:p>
          <a:p>
            <a:pPr fontAlgn="base"/>
            <a:r>
              <a:rPr lang="en-US" dirty="0"/>
              <a:t>Passively collect data on the following vulnerable protocols: FTP, POP3, IMAP, SMATP, rlogin, HTTP, and so on.</a:t>
            </a:r>
          </a:p>
          <a:p>
            <a:pPr fontAlgn="base"/>
            <a:r>
              <a:rPr lang="en-US" dirty="0"/>
              <a:t>Capture VoIP data</a:t>
            </a:r>
          </a:p>
          <a:p>
            <a:pPr fontAlgn="base"/>
            <a:r>
              <a:rPr lang="en-US" dirty="0"/>
              <a:t>Map the target network</a:t>
            </a:r>
          </a:p>
          <a:p>
            <a:pPr fontAlgn="base"/>
            <a:r>
              <a:rPr lang="en-US" dirty="0"/>
              <a:t>Discover traffic patterns</a:t>
            </a:r>
          </a:p>
          <a:p>
            <a:pPr fontAlgn="base"/>
            <a:r>
              <a:rPr lang="en-US" dirty="0"/>
              <a:t>Actively break into the network (backdoor </a:t>
            </a:r>
            <a:r>
              <a:rPr lang="en-US" dirty="0" smtClean="0"/>
              <a:t>techniques)</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00200" y="274638"/>
            <a:ext cx="8839200" cy="1143000"/>
          </a:xfrm>
        </p:spPr>
        <p:txBody>
          <a:bodyPr>
            <a:normAutofit/>
          </a:bodyPr>
          <a:lstStyle/>
          <a:p>
            <a:pPr>
              <a:buFont typeface="Arial" pitchFamily="34" charset="0"/>
              <a:buChar char="•"/>
            </a:pPr>
            <a:r>
              <a:rPr lang="en-US" sz="3600" dirty="0" smtClean="0">
                <a:solidFill>
                  <a:srgbClr val="FF0000"/>
                </a:solidFill>
              </a:rPr>
              <a:t> Different protocols </a:t>
            </a:r>
            <a:endParaRPr lang="en-US" sz="3600" dirty="0">
              <a:solidFill>
                <a:srgbClr val="FF0000"/>
              </a:solidFill>
            </a:endParaRPr>
          </a:p>
        </p:txBody>
      </p:sp>
      <p:pic>
        <p:nvPicPr>
          <p:cNvPr id="1026" name="Picture 2"/>
          <p:cNvPicPr>
            <a:picLocks noGrp="1" noChangeAspect="1" noChangeArrowheads="1"/>
          </p:cNvPicPr>
          <p:nvPr>
            <p:ph idx="1"/>
          </p:nvPr>
        </p:nvPicPr>
        <p:blipFill>
          <a:blip r:embed="rId2" cstate="print"/>
          <a:stretch>
            <a:fillRect/>
          </a:stretch>
        </p:blipFill>
        <p:spPr bwMode="auto">
          <a:xfrm>
            <a:off x="381001" y="1619864"/>
            <a:ext cx="8458200" cy="452596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3429000" cy="1143000"/>
          </a:xfrm>
        </p:spPr>
        <p:txBody>
          <a:bodyPr>
            <a:normAutofit/>
          </a:bodyPr>
          <a:lstStyle/>
          <a:p>
            <a:pPr>
              <a:buFont typeface="Wingdings" pitchFamily="2" charset="2"/>
              <a:buChar char="Ø"/>
            </a:pPr>
            <a:r>
              <a:rPr lang="en-US" sz="3200" dirty="0" smtClean="0"/>
              <a:t> </a:t>
            </a:r>
            <a:r>
              <a:rPr lang="en-US" sz="3200" dirty="0" smtClean="0">
                <a:solidFill>
                  <a:srgbClr val="FF0000"/>
                </a:solidFill>
              </a:rPr>
              <a:t>UDP</a:t>
            </a:r>
            <a:endParaRPr lang="en-US" sz="3200" dirty="0">
              <a:solidFill>
                <a:srgbClr val="FF0000"/>
              </a:solidFill>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304800" y="1619865"/>
            <a:ext cx="8534399" cy="47244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5562600" cy="1143000"/>
          </a:xfrm>
        </p:spPr>
        <p:txBody>
          <a:bodyPr>
            <a:normAutofit/>
          </a:bodyPr>
          <a:lstStyle/>
          <a:p>
            <a:pPr>
              <a:buFont typeface="Wingdings" pitchFamily="2" charset="2"/>
              <a:buChar char="Ø"/>
            </a:pPr>
            <a:r>
              <a:rPr lang="en-US" sz="3200" dirty="0" smtClean="0">
                <a:solidFill>
                  <a:srgbClr val="FF0000"/>
                </a:solidFill>
              </a:rPr>
              <a:t>TCP</a:t>
            </a:r>
            <a:endParaRPr lang="en-US" sz="3200" dirty="0">
              <a:solidFill>
                <a:srgbClr val="FF0000"/>
              </a:solidFill>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546957" y="1619865"/>
            <a:ext cx="8050085" cy="452596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pPr>
              <a:buFont typeface="Wingdings" pitchFamily="2" charset="2"/>
              <a:buChar char="Ø"/>
            </a:pPr>
            <a:r>
              <a:rPr lang="en-US" sz="2400" dirty="0" smtClean="0"/>
              <a:t>Traffic while accessing website can be find giving filter tcp port ==80</a:t>
            </a:r>
            <a:endParaRPr lang="en-US" sz="2400"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304801" y="1619865"/>
            <a:ext cx="8610599" cy="4525963"/>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731</Words>
  <Application>Microsoft Office PowerPoint</Application>
  <PresentationFormat>On-screen Show (4:3)</PresentationFormat>
  <Paragraphs>55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Theme</vt:lpstr>
      <vt:lpstr> USING WIRESHARK  TOOL TO TRAFFIC INSPECT AND CONTENT FLOWING ON WEBSITE</vt:lpstr>
      <vt:lpstr>PowerPoint Presentation</vt:lpstr>
      <vt:lpstr>Features of Wireshark</vt:lpstr>
      <vt:lpstr>MAIN FEATURES OF WIRESHARK</vt:lpstr>
      <vt:lpstr>Users of network analyzers </vt:lpstr>
      <vt:lpstr> Different protocols </vt:lpstr>
      <vt:lpstr> UDP</vt:lpstr>
      <vt:lpstr>TCP</vt:lpstr>
      <vt:lpstr>Traffic while accessing website can be find giving filter tcp port ==80</vt:lpstr>
      <vt:lpstr>Acuart is an unsecure website if we type an password while packet sniffing scan is running in wireshark , it can find password</vt:lpstr>
      <vt:lpstr>By typing my username in filter box it is giving password of acuart website  </vt:lpstr>
      <vt:lpstr>Wireshark i/o graph will show the overall traffic seen in a capture file where X axis shows time(s) and Y axis is packet/1sec </vt:lpstr>
      <vt:lpstr>Content flowing while accessing verzeo website  filter used for content is tcp contains verzeo</vt:lpstr>
      <vt:lpstr>It is showing that Godaddy ,which is hosting the website </vt:lpstr>
      <vt:lpstr>How to defend against sniffing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WIRESHARK  TO TRAFFIC INSPECT AND CONTENT FLOWING ON WIBSITE</dc:title>
  <dc:creator>Sravani</dc:creator>
  <cp:lastModifiedBy>VenuReddy KS</cp:lastModifiedBy>
  <cp:revision>18</cp:revision>
  <dcterms:created xsi:type="dcterms:W3CDTF">2022-01-15T07:13:20Z</dcterms:created>
  <dcterms:modified xsi:type="dcterms:W3CDTF">2022-01-20T13:55:50Z</dcterms:modified>
</cp:coreProperties>
</file>