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0"/>
  </p:notesMasterIdLst>
  <p:handoutMasterIdLst>
    <p:handoutMasterId r:id="rId41"/>
  </p:handoutMasterIdLst>
  <p:sldIdLst>
    <p:sldId id="256" r:id="rId2"/>
    <p:sldId id="257" r:id="rId3"/>
    <p:sldId id="258" r:id="rId4"/>
    <p:sldId id="259" r:id="rId5"/>
    <p:sldId id="266" r:id="rId6"/>
    <p:sldId id="267" r:id="rId7"/>
    <p:sldId id="288" r:id="rId8"/>
    <p:sldId id="261" r:id="rId9"/>
    <p:sldId id="269" r:id="rId10"/>
    <p:sldId id="271" r:id="rId11"/>
    <p:sldId id="273" r:id="rId12"/>
    <p:sldId id="262" r:id="rId13"/>
    <p:sldId id="263" r:id="rId14"/>
    <p:sldId id="274" r:id="rId15"/>
    <p:sldId id="275" r:id="rId16"/>
    <p:sldId id="278" r:id="rId17"/>
    <p:sldId id="276" r:id="rId18"/>
    <p:sldId id="279" r:id="rId19"/>
    <p:sldId id="277" r:id="rId20"/>
    <p:sldId id="280" r:id="rId21"/>
    <p:sldId id="281" r:id="rId22"/>
    <p:sldId id="282" r:id="rId23"/>
    <p:sldId id="285" r:id="rId24"/>
    <p:sldId id="286" r:id="rId25"/>
    <p:sldId id="284" r:id="rId26"/>
    <p:sldId id="287" r:id="rId27"/>
    <p:sldId id="289" r:id="rId28"/>
    <p:sldId id="283" r:id="rId29"/>
    <p:sldId id="290" r:id="rId30"/>
    <p:sldId id="291" r:id="rId31"/>
    <p:sldId id="292" r:id="rId32"/>
    <p:sldId id="293" r:id="rId33"/>
    <p:sldId id="294" r:id="rId34"/>
    <p:sldId id="297" r:id="rId35"/>
    <p:sldId id="296" r:id="rId36"/>
    <p:sldId id="295" r:id="rId37"/>
    <p:sldId id="298" r:id="rId38"/>
    <p:sldId id="299" r:id="rId3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975" autoAdjust="0"/>
    <p:restoredTop sz="55272" autoAdjust="0"/>
  </p:normalViewPr>
  <p:slideViewPr>
    <p:cSldViewPr>
      <p:cViewPr varScale="1">
        <p:scale>
          <a:sx n="35" d="100"/>
          <a:sy n="35" d="100"/>
        </p:scale>
        <p:origin x="-2386" y="-77"/>
      </p:cViewPr>
      <p:guideLst>
        <p:guide orient="horz" pos="2160"/>
        <p:guide pos="2880"/>
      </p:guideLst>
    </p:cSldViewPr>
  </p:slideViewPr>
  <p:notesTextViewPr>
    <p:cViewPr>
      <p:scale>
        <a:sx n="75" d="100"/>
        <a:sy n="75"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F643CE99-B20B-4E57-963D-12BC4CDD512A}" type="datetimeFigureOut">
              <a:rPr lang="en-US" smtClean="0"/>
              <a:pPr/>
              <a:t>4/8/2012</a:t>
            </a:fld>
            <a:endParaRPr lang="en-CA"/>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899E732B-B255-4509-B2F0-31AB3B308ECE}" type="slidenum">
              <a:rPr lang="en-CA" smtClean="0"/>
              <a:pPr/>
              <a:t>‹#›</a:t>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4B743D9-1090-42B4-9F99-16498DEEDDDF}" type="datetimeFigureOut">
              <a:rPr lang="en-US" smtClean="0"/>
              <a:pPr/>
              <a:t>4/8/2012</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176FF18-4992-4A29-A1BA-7C698414325B}"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top500.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D0C106-DA0A-4FF1-A573-EAD5C8A5A45A}"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Clusters are deployed to improve performance and/or availability over that of a single computer, while typically being much more cost-effective than single computers of comparable speed or availability.</a:t>
            </a:r>
          </a:p>
          <a:p>
            <a:pPr eaLnBrk="1" hangingPunct="1">
              <a:spcBef>
                <a:spcPct val="0"/>
              </a:spcBef>
            </a:pPr>
            <a:endParaRPr lang="en-US" dirty="0"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49AB44-F5BC-4244-98A8-3EC3E678FED9}" type="slidenum">
              <a:rPr lang="en-US" smtClean="0"/>
              <a:pPr/>
              <a:t>12</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13</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289984" indent="-289984">
              <a:buClr>
                <a:schemeClr val="accent3"/>
              </a:buClr>
              <a:buFont typeface="Wingdings 2"/>
              <a:buChar char=""/>
              <a:defRPr/>
            </a:pPr>
            <a:r>
              <a:rPr lang="en-US" dirty="0" smtClean="0"/>
              <a:t>High-availability clusters (also known as Failover Clusters) are implemented primarily for the purpose of improving the availability of services that the cluster provides. </a:t>
            </a:r>
          </a:p>
          <a:p>
            <a:pPr marL="289984" indent="-289984">
              <a:buClr>
                <a:schemeClr val="accent3"/>
              </a:buClr>
              <a:buFont typeface="Wingdings 2"/>
              <a:buChar char=""/>
              <a:defRPr/>
            </a:pPr>
            <a:r>
              <a:rPr lang="en-US" dirty="0" smtClean="0"/>
              <a:t>They operate by having redundant nodes, which are then used to provide service when system components fail. </a:t>
            </a:r>
          </a:p>
          <a:p>
            <a:pPr marL="289984" indent="-289984">
              <a:buClr>
                <a:schemeClr val="accent3"/>
              </a:buClr>
              <a:buFont typeface="Wingdings 2"/>
              <a:buChar char=""/>
              <a:defRPr/>
            </a:pPr>
            <a:r>
              <a:rPr lang="en-US" dirty="0" smtClean="0"/>
              <a:t>The most common size for an HA cluster is two nodes, which is the minimum requirement to provide redundancy. </a:t>
            </a:r>
          </a:p>
          <a:p>
            <a:pPr marL="289984" indent="-289984">
              <a:buClr>
                <a:schemeClr val="accent3"/>
              </a:buClr>
              <a:buFont typeface="Wingdings 2"/>
              <a:buChar char=""/>
              <a:defRPr/>
            </a:pPr>
            <a:r>
              <a:rPr lang="en-US" dirty="0" smtClean="0"/>
              <a:t>HA cluster implementations attempt to use redundancy of cluster components to eliminate single points of failure.</a:t>
            </a:r>
          </a:p>
          <a:p>
            <a:pPr marL="289984" indent="-289984">
              <a:buClr>
                <a:schemeClr val="accent3"/>
              </a:buClr>
              <a:buFont typeface="Wingdings 2"/>
              <a:buChar char=""/>
              <a:defRPr/>
            </a:pPr>
            <a:r>
              <a:rPr lang="en-US" dirty="0" smtClean="0"/>
              <a:t>There are commercial implementations of High-Availability clusters for many operating systems. The Linux-HA project is one commonly used free software HA package for the Linux operating system.</a:t>
            </a:r>
          </a:p>
          <a:p>
            <a:pPr eaLnBrk="1" hangingPunct="1">
              <a:defRPr/>
            </a:pPr>
            <a:endParaRPr lang="en-US" dirty="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79D6171-7249-4A8D-B3D4-24CD4C1B8001}" type="slidenum">
              <a:rPr lang="en-US" smtClean="0"/>
              <a:pPr/>
              <a:t>15</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289984" indent="-289984">
              <a:buClr>
                <a:schemeClr val="accent3"/>
              </a:buClr>
              <a:buFont typeface="Wingdings 2"/>
              <a:buChar char=""/>
              <a:defRPr/>
            </a:pPr>
            <a:r>
              <a:rPr lang="en-US" dirty="0" smtClean="0"/>
              <a:t>Load-balancing is when multiple computers are linked together to share computational workload or function as a single virtual computer. </a:t>
            </a:r>
          </a:p>
          <a:p>
            <a:pPr marL="289984" indent="-289984">
              <a:buClr>
                <a:schemeClr val="accent3"/>
              </a:buClr>
              <a:buFont typeface="Wingdings 2"/>
              <a:buChar char=""/>
              <a:defRPr/>
            </a:pPr>
            <a:r>
              <a:rPr lang="en-US" dirty="0" smtClean="0"/>
              <a:t>Logically, from the user side, they are multiple machines, but function as a single virtual machine. </a:t>
            </a:r>
          </a:p>
          <a:p>
            <a:pPr marL="289984" indent="-289984">
              <a:buClr>
                <a:schemeClr val="accent3"/>
              </a:buClr>
              <a:buFont typeface="Wingdings 2"/>
              <a:buChar char=""/>
              <a:defRPr/>
            </a:pPr>
            <a:r>
              <a:rPr lang="en-US" dirty="0" smtClean="0"/>
              <a:t>Requests initiated from the user are managed by, and distributed among, all the standalone computers to form a cluster. </a:t>
            </a:r>
          </a:p>
          <a:p>
            <a:pPr marL="289984" indent="-289984">
              <a:buClr>
                <a:schemeClr val="accent3"/>
              </a:buClr>
              <a:buFont typeface="Wingdings 2"/>
              <a:buChar char=""/>
              <a:defRPr/>
            </a:pPr>
            <a:r>
              <a:rPr lang="en-US" dirty="0" smtClean="0"/>
              <a:t>This results in balanced computational work among different machines, improving the performance of the cluster system.</a:t>
            </a:r>
          </a:p>
          <a:p>
            <a:pPr eaLnBrk="1" hangingPunct="1">
              <a:defRPr/>
            </a:pPr>
            <a:endParaRPr lang="en-US" dirty="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C6CB3B-AC6E-46BD-ACD3-9DADD3DA2805}" type="slidenum">
              <a:rPr lang="en-US" smtClean="0"/>
              <a:pPr/>
              <a:t>17</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computers are configured to provide extremely high performance. Also known as scientific clusters. The machines break down the processes of a job on multiple machines in order to gain in performance.</a:t>
            </a:r>
          </a:p>
          <a:p>
            <a:endParaRPr lang="en-CA" dirty="0" smtClean="0"/>
          </a:p>
          <a:p>
            <a:r>
              <a:rPr lang="en-CA" b="1" i="1" dirty="0" smtClean="0"/>
              <a:t>Beowulf</a:t>
            </a:r>
            <a:r>
              <a:rPr lang="en-CA" dirty="0" smtClean="0"/>
              <a:t>, which is basically a </a:t>
            </a:r>
            <a:r>
              <a:rPr lang="en-CA" dirty="0" err="1" smtClean="0"/>
              <a:t>linux</a:t>
            </a:r>
            <a:r>
              <a:rPr lang="en-CA" dirty="0" smtClean="0"/>
              <a:t> cluster project, was a computing breakthrough conceived at NASA Goddard in late 1993 by Donald Becker (CTO of Penguin Computing) and Thomas Sterling. They demonstrated that commodity clusters could do the work of multi-million dollar supercomputers, delivering the same results at a fraction of the cost. A more extensive history may be found on beowulf.org, the online community dedicated to the subject, or in the whitepaper Breaking New Ground: The Evolution of Linux Clustering.</a:t>
            </a:r>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19</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Ø"/>
            </a:pPr>
            <a:r>
              <a:rPr lang="en-CA" sz="1300" dirty="0"/>
              <a:t>This Figure demonstrates a MPI cluster, a well designed application will scale almost linearly (at least </a:t>
            </a:r>
            <a:r>
              <a:rPr lang="en-CA" sz="1300" dirty="0" smtClean="0"/>
              <a:t>theoretically) </a:t>
            </a:r>
            <a:r>
              <a:rPr lang="en-CA" sz="1300" dirty="0"/>
              <a:t>with the addition of more nodes allowing increases in accuracy and speed for modelling and simulation</a:t>
            </a:r>
          </a:p>
          <a:p>
            <a:pPr>
              <a:buFont typeface="Wingdings" pitchFamily="2" charset="2"/>
              <a:buChar char="Ø"/>
            </a:pPr>
            <a:endParaRPr lang="en-CA" sz="1300" dirty="0"/>
          </a:p>
          <a:p>
            <a:pPr>
              <a:buFont typeface="Wingdings" pitchFamily="2" charset="2"/>
              <a:buChar char="Ø"/>
            </a:pPr>
            <a:r>
              <a:rPr lang="en-CA" sz="1300" dirty="0"/>
              <a:t>The architecture of an MPI cluster depends on the specific application and many Supercomputing clusters are designed specifically with a couple of applications in </a:t>
            </a:r>
            <a:r>
              <a:rPr lang="en-CA" sz="1300" dirty="0" smtClean="0"/>
              <a:t>mind … which</a:t>
            </a:r>
            <a:r>
              <a:rPr lang="en-CA" sz="1300" baseline="0" dirty="0" smtClean="0"/>
              <a:t> means they are domain specific</a:t>
            </a:r>
            <a:r>
              <a:rPr lang="en-CA" sz="1300" dirty="0" smtClean="0"/>
              <a:t>. </a:t>
            </a:r>
          </a:p>
          <a:p>
            <a:pPr>
              <a:buFont typeface="Wingdings" pitchFamily="2" charset="2"/>
              <a:buChar char="Ø"/>
            </a:pPr>
            <a:r>
              <a:rPr lang="en-CA" sz="1300" dirty="0" smtClean="0"/>
              <a:t>However </a:t>
            </a:r>
            <a:r>
              <a:rPr lang="en-CA" sz="1300" dirty="0"/>
              <a:t>there are some general points to note</a:t>
            </a:r>
            <a:r>
              <a:rPr lang="en-CA" sz="1300" dirty="0" smtClean="0"/>
              <a:t>. A </a:t>
            </a:r>
            <a:r>
              <a:rPr lang="en-CA" sz="1300" dirty="0"/>
              <a:t>key feature of MPI systems is low latency networks for </a:t>
            </a:r>
            <a:r>
              <a:rPr lang="en-CA" sz="1300" dirty="0" smtClean="0"/>
              <a:t>inter-node </a:t>
            </a:r>
            <a:r>
              <a:rPr lang="en-CA" sz="1300" dirty="0"/>
              <a:t>communication. As such the </a:t>
            </a:r>
            <a:r>
              <a:rPr lang="en-CA" sz="1300" dirty="0" err="1"/>
              <a:t>newtwork</a:t>
            </a:r>
            <a:r>
              <a:rPr lang="en-CA" sz="1300" dirty="0"/>
              <a:t> switching technology is important for determining the eventual performance of the system. Additionally the application must be designed to take advantage of the system and should also take advantage of the processors architecture in use.</a:t>
            </a:r>
          </a:p>
          <a:p>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21</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1" dirty="0" smtClean="0"/>
              <a:t>Cluster Classification according to Architecture</a:t>
            </a:r>
          </a:p>
          <a:p>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22</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CA" sz="1300" dirty="0"/>
              <a:t>A clustered system offers many valuable benefits to a modern high performance computing infrastructure including:</a:t>
            </a:r>
          </a:p>
          <a:p>
            <a:r>
              <a:rPr lang="en-CA" sz="1300" b="1" dirty="0"/>
              <a:t>High processing capacity — </a:t>
            </a:r>
            <a:r>
              <a:rPr lang="en-CA" sz="1300" dirty="0"/>
              <a:t>by combining the power of multiple servers, clustered systems can tackle large and complex workloads. For Example - One can reduce the time for key engineering simulation jobs from days to hours, thereby shortening the time-to-market for its new product.</a:t>
            </a:r>
          </a:p>
          <a:p>
            <a:r>
              <a:rPr lang="en-CA" sz="1300" b="1" dirty="0"/>
              <a:t>Resource consolidation — </a:t>
            </a:r>
            <a:r>
              <a:rPr lang="en-CA" sz="1300" dirty="0"/>
              <a:t>A single cluster can accommodate multiple workloads and can vary the processing power assigned to each workload as required; this makes clusters ideal for resource consolidation and optimizes resource utilization.</a:t>
            </a:r>
          </a:p>
          <a:p>
            <a:r>
              <a:rPr lang="en-CA" sz="1300" b="1" dirty="0"/>
              <a:t>Optimal use of resources — </a:t>
            </a:r>
            <a:r>
              <a:rPr lang="en-CA" sz="1300" dirty="0"/>
              <a:t>Individual systems typically handle a single workload and must be sized to accommodate expected peak demands for that workload; this means they typically run well below capacity but can still "run out" if demand exceeds capacity—even if other systems are idle. Because clustered systems share enormous processing power across multiple workloads, they can handle a demand peak—even an unexpected one—by temporarily increasing the share of processing for that workload, thereby taking advantage of unused capacity.</a:t>
            </a:r>
          </a:p>
          <a:p>
            <a:r>
              <a:rPr lang="en-CA" sz="1300" b="1" dirty="0"/>
              <a:t>Geographic server consolidation — </a:t>
            </a:r>
            <a:r>
              <a:rPr lang="en-CA" sz="1300" dirty="0" smtClean="0"/>
              <a:t> </a:t>
            </a:r>
            <a:r>
              <a:rPr lang="en-CA" sz="1300" dirty="0"/>
              <a:t>some </a:t>
            </a:r>
            <a:r>
              <a:rPr lang="en-CA" sz="1300" dirty="0" smtClean="0"/>
              <a:t>may </a:t>
            </a:r>
            <a:r>
              <a:rPr lang="en-CA" sz="1300" dirty="0"/>
              <a:t>share processing power around the world, for example by diverting daytime US transaction processing to systems in </a:t>
            </a:r>
            <a:r>
              <a:rPr lang="en-CA" sz="1300" dirty="0" smtClean="0"/>
              <a:t>Japan </a:t>
            </a:r>
            <a:r>
              <a:rPr lang="en-CA" sz="1300" dirty="0"/>
              <a:t>that are relatively idle overnight.</a:t>
            </a:r>
          </a:p>
          <a:p>
            <a:r>
              <a:rPr lang="en-CA" sz="1300" b="1" dirty="0"/>
              <a:t>24 x 7 availability with failover protection — </a:t>
            </a:r>
            <a:r>
              <a:rPr lang="en-CA" sz="1300" dirty="0"/>
              <a:t>Because processing is spread across multiple machines, clustered systems are highly fault-tolerant: if one system fails, the others keep working.</a:t>
            </a:r>
          </a:p>
          <a:p>
            <a:r>
              <a:rPr lang="en-CA" sz="1300" b="1" dirty="0"/>
              <a:t>Disaster recovery — </a:t>
            </a:r>
            <a:r>
              <a:rPr lang="en-CA" sz="1300" dirty="0"/>
              <a:t>Clusters can span multiple geographic sites so even if an entire site falls victim to a power failure or other disaster, the remote machines keep working.</a:t>
            </a:r>
          </a:p>
          <a:p>
            <a:r>
              <a:rPr lang="en-CA" sz="1300" b="1" dirty="0"/>
              <a:t>Horizontal and vertical scalability without downtime — </a:t>
            </a:r>
            <a:r>
              <a:rPr lang="en-CA" sz="1300" dirty="0"/>
              <a:t>as the business demands grow, additional processing power can be added to the cluster without interrupting operations.</a:t>
            </a:r>
          </a:p>
          <a:p>
            <a:r>
              <a:rPr lang="en-CA" sz="1300" b="1" dirty="0"/>
              <a:t>Centralized system management — </a:t>
            </a:r>
            <a:r>
              <a:rPr lang="en-CA" sz="1300" b="0" dirty="0" smtClean="0"/>
              <a:t>Many</a:t>
            </a:r>
            <a:r>
              <a:rPr lang="en-CA" sz="1300" b="0" baseline="0" dirty="0" smtClean="0"/>
              <a:t> available tools </a:t>
            </a:r>
            <a:r>
              <a:rPr lang="en-CA" sz="1300" dirty="0" smtClean="0"/>
              <a:t>enable </a:t>
            </a:r>
            <a:r>
              <a:rPr lang="en-CA" sz="1300" dirty="0"/>
              <a:t>deployment, maintenance and monitoring of large, distributed clusters from a single point of control.</a:t>
            </a:r>
          </a:p>
          <a:p>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25</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High performance input/output is still unsolved</a:t>
            </a:r>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26</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1" dirty="0" smtClean="0"/>
              <a:t>Middleware - </a:t>
            </a:r>
            <a:r>
              <a:rPr lang="en-CA" dirty="0" smtClean="0"/>
              <a:t>To produce software environments that provides an illusion of a single system image, rather than a collection of independent computers.</a:t>
            </a:r>
          </a:p>
          <a:p>
            <a:r>
              <a:rPr lang="en-CA" b="1" dirty="0" smtClean="0"/>
              <a:t>Program – </a:t>
            </a:r>
            <a:r>
              <a:rPr lang="en-CA" dirty="0" smtClean="0"/>
              <a:t>The applications that run on the clusters must be explicitly written which incorporates the division of tasks between nodes, also the communication between them should be taken care of.</a:t>
            </a:r>
          </a:p>
          <a:p>
            <a:r>
              <a:rPr lang="en-CA" b="1" dirty="0" smtClean="0"/>
              <a:t>Elasticity</a:t>
            </a:r>
            <a:r>
              <a:rPr lang="en-CA" b="1" baseline="0" dirty="0" smtClean="0"/>
              <a:t> – </a:t>
            </a:r>
            <a:r>
              <a:rPr lang="en-CA" baseline="0" dirty="0" smtClean="0"/>
              <a:t>the variance in real-time response time when the number of service requests changes dramatically.</a:t>
            </a:r>
          </a:p>
          <a:p>
            <a:r>
              <a:rPr lang="en-CA" b="1" baseline="0" dirty="0" smtClean="0"/>
              <a:t>Scalability – </a:t>
            </a:r>
            <a:r>
              <a:rPr lang="en-CA" baseline="0" dirty="0" smtClean="0"/>
              <a:t>To meet the additional requirements of a resource thus effecting the performance of the system.</a:t>
            </a:r>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27</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 computer cluster is a group of linked computers, working together closely so that in many respects they form a single computer. The components of a cluster are commonly, but not always, connected to each other through fast local area networks. </a:t>
            </a:r>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Basically it’s the technique of linking two or more computers into a network (usually</a:t>
            </a:r>
            <a:r>
              <a:rPr lang="en-CA" baseline="0" dirty="0" smtClean="0"/>
              <a:t> through a local area network</a:t>
            </a:r>
            <a:r>
              <a:rPr lang="en-CA" dirty="0" smtClean="0"/>
              <a:t>) in order to take advantage of the </a:t>
            </a:r>
            <a:r>
              <a:rPr lang="en-CA" b="1" dirty="0" smtClean="0"/>
              <a:t>parallel/total processing power </a:t>
            </a:r>
            <a:r>
              <a:rPr lang="en-CA" dirty="0" smtClean="0"/>
              <a:t>of those computers. For example the Sun cluster that</a:t>
            </a:r>
            <a:r>
              <a:rPr lang="en-CA" baseline="0" dirty="0" smtClean="0"/>
              <a:t> we are currently using.</a:t>
            </a:r>
            <a:endParaRPr lang="en-CA" dirty="0" smtClean="0"/>
          </a:p>
          <a:p>
            <a:endParaRPr lang="en-CA" dirty="0" smtClean="0"/>
          </a:p>
          <a:p>
            <a:r>
              <a:rPr lang="en-CA" dirty="0" smtClean="0"/>
              <a:t>Clusters are usually deployed to improve performance and/or availability over that provided by a single computer, while typically being much more cost-effective than single computers of comparable speed or availability. </a:t>
            </a:r>
          </a:p>
          <a:p>
            <a:endParaRPr lang="en-CA" dirty="0" smtClean="0"/>
          </a:p>
          <a:p>
            <a:r>
              <a:rPr lang="en-CA" dirty="0" smtClean="0"/>
              <a:t>The </a:t>
            </a:r>
            <a:r>
              <a:rPr lang="en-CA" dirty="0" smtClean="0"/>
              <a:t>purpose of Cluster Computing is to distribute a very complex process between the various components of the cluster computers. In essence, a problem that requires a lot of processing power to be solved is decomposed into separate sub-problems which are solved in parallel. This obviously increases the computing power of the system.</a:t>
            </a:r>
          </a:p>
          <a:p>
            <a:endParaRPr lang="en-CA" dirty="0" smtClean="0"/>
          </a:p>
        </p:txBody>
      </p:sp>
      <p:sp>
        <p:nvSpPr>
          <p:cNvPr id="4" name="Slide Number Placeholder 3"/>
          <p:cNvSpPr>
            <a:spLocks noGrp="1"/>
          </p:cNvSpPr>
          <p:nvPr>
            <p:ph type="sldNum" sz="quarter" idx="10"/>
          </p:nvPr>
        </p:nvSpPr>
        <p:spPr/>
        <p:txBody>
          <a:bodyPr/>
          <a:lstStyle/>
          <a:p>
            <a:fld id="{C176FF18-4992-4A29-A1BA-7C698414325B}" type="slidenum">
              <a:rPr lang="en-CA" smtClean="0"/>
              <a:pPr/>
              <a:t>3</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28</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Here some of the tools and</a:t>
            </a:r>
            <a:r>
              <a:rPr lang="en-CA" baseline="0" dirty="0" smtClean="0"/>
              <a:t> simulators is highlighted that can be used to develop applications in clusters.</a:t>
            </a:r>
          </a:p>
          <a:p>
            <a:r>
              <a:rPr lang="en-CA" baseline="0" dirty="0" smtClean="0"/>
              <a:t>Nimrod - </a:t>
            </a:r>
            <a:r>
              <a:rPr lang="en-CA" dirty="0" smtClean="0"/>
              <a:t>a tool for parametric computing on clusters . By using this it can be easy to create a plan for a parametric computing.</a:t>
            </a:r>
          </a:p>
          <a:p>
            <a:r>
              <a:rPr lang="en-CA" dirty="0" smtClean="0"/>
              <a:t>PARMON – a tool that</a:t>
            </a:r>
            <a:r>
              <a:rPr lang="en-CA" baseline="0" dirty="0" smtClean="0"/>
              <a:t> allows the monitoring of system resource and their activities at three different levels: system, node and component.</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err="1" smtClean="0"/>
              <a:t>Candor</a:t>
            </a:r>
            <a:r>
              <a:rPr lang="en-CA" dirty="0" smtClean="0"/>
              <a:t> – a specialized job and resource management mechanism, scheduling policy, priority scheme, and resource monitoring and management. Users submit their jobs, </a:t>
            </a:r>
            <a:r>
              <a:rPr lang="en-CA" dirty="0" smtClean="0"/>
              <a:t>this</a:t>
            </a:r>
            <a:r>
              <a:rPr lang="en-CA" baseline="0" dirty="0" smtClean="0"/>
              <a:t> </a:t>
            </a:r>
            <a:r>
              <a:rPr lang="en-CA" dirty="0" smtClean="0"/>
              <a:t>tool </a:t>
            </a:r>
            <a:r>
              <a:rPr lang="en-CA" dirty="0" smtClean="0"/>
              <a:t>chooses when</a:t>
            </a:r>
            <a:r>
              <a:rPr lang="en-CA" baseline="0" dirty="0" smtClean="0"/>
              <a:t> and where to run them based upon a policy, monitors their progress, and ultimately informs the user upon completion.</a:t>
            </a:r>
            <a:endParaRPr lang="en-CA" dirty="0" smtClean="0"/>
          </a:p>
          <a:p>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29</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MPI and </a:t>
            </a:r>
            <a:r>
              <a:rPr lang="en-CA" dirty="0" err="1" smtClean="0"/>
              <a:t>OpenMP</a:t>
            </a:r>
            <a:r>
              <a:rPr lang="en-CA" dirty="0" smtClean="0"/>
              <a:t> –  </a:t>
            </a:r>
            <a:r>
              <a:rPr lang="en-CA" sz="1200" b="0" i="0" kern="1200" dirty="0" smtClean="0">
                <a:solidFill>
                  <a:schemeClr val="tx1"/>
                </a:solidFill>
                <a:latin typeface="+mn-lt"/>
                <a:ea typeface="+mn-ea"/>
                <a:cs typeface="+mn-cs"/>
              </a:rPr>
              <a:t>the MPI (Message Passing Interface) has been the main tool of most programmers. MPI as we know, is an API (Applications Programming Interface), or programming library that allows Fortran and C (and sometimes C++) programs to send messages to each other.</a:t>
            </a:r>
          </a:p>
          <a:p>
            <a:r>
              <a:rPr lang="en-CA" sz="1200" b="0" i="0" kern="1200" dirty="0" smtClean="0">
                <a:solidFill>
                  <a:schemeClr val="tx1"/>
                </a:solidFill>
                <a:latin typeface="+mn-lt"/>
                <a:ea typeface="+mn-ea"/>
                <a:cs typeface="+mn-cs"/>
              </a:rPr>
              <a:t>On the other hand </a:t>
            </a:r>
            <a:r>
              <a:rPr lang="en-CA" sz="1200" b="0" i="0" kern="1200" dirty="0" err="1" smtClean="0">
                <a:solidFill>
                  <a:schemeClr val="tx1"/>
                </a:solidFill>
                <a:latin typeface="+mn-lt"/>
                <a:ea typeface="+mn-ea"/>
                <a:cs typeface="+mn-cs"/>
              </a:rPr>
              <a:t>OpenMP</a:t>
            </a:r>
            <a:r>
              <a:rPr lang="en-CA" sz="1200" b="0" i="0" kern="1200" dirty="0" smtClean="0">
                <a:solidFill>
                  <a:schemeClr val="tx1"/>
                </a:solidFill>
                <a:latin typeface="+mn-lt"/>
                <a:ea typeface="+mn-ea"/>
                <a:cs typeface="+mn-cs"/>
              </a:rPr>
              <a:t>, Unlike MPI, is not an API, but an extension to a compiler. To use </a:t>
            </a:r>
            <a:r>
              <a:rPr lang="en-CA" sz="1200" b="0" i="0" kern="1200" dirty="0" err="1" smtClean="0">
                <a:solidFill>
                  <a:schemeClr val="tx1"/>
                </a:solidFill>
                <a:latin typeface="+mn-lt"/>
                <a:ea typeface="+mn-ea"/>
                <a:cs typeface="+mn-cs"/>
              </a:rPr>
              <a:t>OpenMP</a:t>
            </a:r>
            <a:r>
              <a:rPr lang="en-CA" sz="1200" b="0" i="0" kern="1200" dirty="0" smtClean="0">
                <a:solidFill>
                  <a:schemeClr val="tx1"/>
                </a:solidFill>
                <a:latin typeface="+mn-lt"/>
                <a:ea typeface="+mn-ea"/>
                <a:cs typeface="+mn-cs"/>
              </a:rPr>
              <a:t>, the programmer adds "</a:t>
            </a:r>
            <a:r>
              <a:rPr lang="en-CA" sz="1200" b="0" i="0" kern="1200" dirty="0" err="1" smtClean="0">
                <a:solidFill>
                  <a:schemeClr val="tx1"/>
                </a:solidFill>
                <a:latin typeface="+mn-lt"/>
                <a:ea typeface="+mn-ea"/>
                <a:cs typeface="+mn-cs"/>
              </a:rPr>
              <a:t>pragmas</a:t>
            </a:r>
            <a:r>
              <a:rPr lang="en-CA" sz="1200" b="0" i="0" kern="1200" dirty="0" smtClean="0">
                <a:solidFill>
                  <a:schemeClr val="tx1"/>
                </a:solidFill>
                <a:latin typeface="+mn-lt"/>
                <a:ea typeface="+mn-ea"/>
                <a:cs typeface="+mn-cs"/>
              </a:rPr>
              <a:t>" (comments) to the program that are used as hints by the compiler. The resulting program uses operating system threads to run in parallel.</a:t>
            </a:r>
          </a:p>
          <a:p>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30</a:t>
            </a:fld>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dirty="0" smtClean="0"/>
              <a:t>Currently, changes in how clusters can be built and in the kinds of applications they can run are making the idea of cluster computing useful for a wider set of problems across a broader range of </a:t>
            </a:r>
          </a:p>
          <a:p>
            <a:r>
              <a:rPr lang="en-CA" dirty="0" smtClean="0"/>
              <a:t>organizations. </a:t>
            </a:r>
          </a:p>
          <a:p>
            <a:endParaRPr lang="en-CA" dirty="0" smtClean="0"/>
          </a:p>
          <a:p>
            <a:r>
              <a:rPr lang="en-CA" dirty="0" smtClean="0"/>
              <a:t>Traditional cluster-based applications are still important. In fact, more and more scientific and technical problems can be addressed with software running on clusters. But compute clusters are also used today for financial applications, for applications that process very large amounts of data that is data-intensive</a:t>
            </a:r>
            <a:r>
              <a:rPr lang="en-CA" baseline="0" dirty="0" smtClean="0"/>
              <a:t> applications</a:t>
            </a:r>
            <a:r>
              <a:rPr lang="en-CA" dirty="0" smtClean="0"/>
              <a:t>, and for other problems. Just as important, the barriers to entry for using a cluster have become much lower. The technology is now accessible even to small and mid-size organizations.  </a:t>
            </a:r>
          </a:p>
          <a:p>
            <a:endParaRPr lang="en-CA" dirty="0" smtClean="0"/>
          </a:p>
        </p:txBody>
      </p:sp>
      <p:sp>
        <p:nvSpPr>
          <p:cNvPr id="4" name="Slide Number Placeholder 3"/>
          <p:cNvSpPr>
            <a:spLocks noGrp="1"/>
          </p:cNvSpPr>
          <p:nvPr>
            <p:ph type="sldNum" sz="quarter" idx="10"/>
          </p:nvPr>
        </p:nvSpPr>
        <p:spPr/>
        <p:txBody>
          <a:bodyPr/>
          <a:lstStyle/>
          <a:p>
            <a:fld id="{C176FF18-4992-4A29-A1BA-7C698414325B}" type="slidenum">
              <a:rPr lang="en-CA" smtClean="0"/>
              <a:pPr/>
              <a:t>31</a:t>
            </a:fld>
            <a:endParaRPr lang="en-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Traditionally, a compute cluster consisted of a group of server machines installed in an organization’s data center. </a:t>
            </a:r>
          </a:p>
          <a:p>
            <a:r>
              <a:rPr lang="en-CA" dirty="0" smtClean="0"/>
              <a:t>Creating a cluster meant buying and managing a significant number of these servers, then trying to keep them busy to justify the investment. This made sense only for organizations with a substantial ongoing requirement to run applications on a cluster.</a:t>
            </a:r>
          </a:p>
          <a:p>
            <a:endParaRPr lang="en-CA" dirty="0" smtClean="0"/>
          </a:p>
          <a:p>
            <a:r>
              <a:rPr lang="en-CA" dirty="0" smtClean="0"/>
              <a:t>There are more options today.</a:t>
            </a:r>
          </a:p>
          <a:p>
            <a:r>
              <a:rPr lang="en-CA" dirty="0" smtClean="0"/>
              <a:t>--SLIDE--</a:t>
            </a:r>
          </a:p>
          <a:p>
            <a:endParaRPr lang="en-CA" dirty="0" smtClean="0"/>
          </a:p>
          <a:p>
            <a:r>
              <a:rPr lang="en-CA" dirty="0" smtClean="0"/>
              <a:t>The ability to create compute clusters using desktop workstations and cloud instances is an important advance. </a:t>
            </a:r>
          </a:p>
          <a:p>
            <a:r>
              <a:rPr lang="en-CA" dirty="0" smtClean="0"/>
              <a:t>Adding desktops to a cluster essentially provides free resources, since the machines otherwise aren’t being used. </a:t>
            </a:r>
          </a:p>
          <a:p>
            <a:r>
              <a:rPr lang="en-CA" dirty="0" smtClean="0"/>
              <a:t>Adding cloud instances isn’t free, but because instances can be created and shut down on demand, the user pays only for the time they’re being used. Both of these options allow creating clusters with a significantly smaller up-front investment than before. Using cluster computing no longer requires buying racks full of on-premises servers. </a:t>
            </a:r>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32</a:t>
            </a:fld>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Ø"/>
            </a:pPr>
            <a:r>
              <a:rPr lang="en-CA" dirty="0" smtClean="0"/>
              <a:t>Embarrassingly  parallel  applications,  where the components in a running application don’t interact with one another.  (The  name  is  used  because  making  this  kind  of  application  run  in  parallel  is  almost  embarrassingly easy.) An embarrassingly parallel application might consist of separate executables or be divided into a group of services invoked by a client while the application runs.  In Windows HPC Server, this latter option is  known as a service-oriented architecture (SOA) application. One common use of embarrassingly parallel applications is to do financial modeling, such as estimating the risk of an investment portfolio.</a:t>
            </a:r>
          </a:p>
          <a:p>
            <a:pPr>
              <a:buFont typeface="Wingdings" pitchFamily="2" charset="2"/>
              <a:buChar char="Ø"/>
            </a:pPr>
            <a:r>
              <a:rPr lang="en-CA" strike="sngStrike" dirty="0" smtClean="0"/>
              <a:t>Excel applications, where calculations done by an Excel workbook can be offloaded onto a cluster.  Work that takes hours on a single desktop workstation might instead be completed in minutes using a cluster. </a:t>
            </a:r>
          </a:p>
          <a:p>
            <a:pPr>
              <a:buFont typeface="Wingdings" pitchFamily="2" charset="2"/>
              <a:buChar char="Ø"/>
            </a:pPr>
            <a:r>
              <a:rPr lang="en-CA" dirty="0" smtClean="0"/>
              <a:t>Data-intensive  applications,  which  need  to  work  with  large  amounts  of  unstructured,  non-relational data. More and more organizations  face these kinds of problems today with customer data, Web logs, information from sensors, and more. Using a compute cluster can sometimes be the best option for storing and processing this information.</a:t>
            </a:r>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33</a:t>
            </a:fld>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Cluster computing has traditionally been associated with compute-intensive applications. But clusters can also be used to speed up execution of I/O-bound jobs.  </a:t>
            </a:r>
          </a:p>
          <a:p>
            <a:endParaRPr lang="en-CA" dirty="0" smtClean="0"/>
          </a:p>
          <a:p>
            <a:r>
              <a:rPr lang="en-CA" dirty="0" smtClean="0"/>
              <a:t>In data-intensive scenarios, for example, applications need to read large amounts of unstructured, non-relational data. The processing done on this data is typically quite simple—lots of CPU power isn’t required. Instead, the challenge is to read a large amount of information from disk as quickly as possible. For applications whose logic can process different parts of that data in parallel, a compute cluster can help. </a:t>
            </a:r>
          </a:p>
          <a:p>
            <a:endParaRPr lang="en-CA" dirty="0" smtClean="0"/>
          </a:p>
          <a:p>
            <a:r>
              <a:rPr lang="en-CA" dirty="0" smtClean="0"/>
              <a:t>A cluster can provide two distinct services for data-intensive applications: </a:t>
            </a:r>
          </a:p>
          <a:p>
            <a:pPr>
              <a:buFont typeface="Wingdings" pitchFamily="2" charset="2"/>
              <a:buChar char="Ø"/>
            </a:pPr>
            <a:r>
              <a:rPr lang="en-CA" dirty="0" smtClean="0"/>
              <a:t>It can offer a relatively inexpensive place to store large amounts of unstructured information reliably. </a:t>
            </a:r>
          </a:p>
          <a:p>
            <a:pPr>
              <a:buFont typeface="Wingdings" pitchFamily="2" charset="2"/>
              <a:buChar char="Ø"/>
            </a:pPr>
            <a:r>
              <a:rPr lang="en-CA" dirty="0" smtClean="0"/>
              <a:t>It can provide a framework for creating and running parallel applications that process this data. </a:t>
            </a:r>
          </a:p>
          <a:p>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34</a:t>
            </a:fld>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35</a:t>
            </a:fld>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CA" dirty="0" smtClean="0"/>
              <a:t>The master/head node must be an on-premises server, but it’s entirely possible to create a cluster where all of the compute nodes are cloud instances. This Figure shows how this looks. </a:t>
            </a:r>
          </a:p>
          <a:p>
            <a:endParaRPr lang="en-CA" dirty="0" smtClean="0"/>
          </a:p>
          <a:p>
            <a:r>
              <a:rPr lang="en-CA" dirty="0" smtClean="0"/>
              <a:t>As the figure shows, a client submits an application (also referred to as a job) to the master/head node, which then starts the application running on the cluster’s compute nodes. Here, each chunk of the application’s logic runs in a cloud instance (which is really a virtual machine) </a:t>
            </a:r>
            <a:r>
              <a:rPr lang="en-CA" strike="sngStrike" dirty="0" smtClean="0"/>
              <a:t>provided by Windows Azure</a:t>
            </a:r>
            <a:r>
              <a:rPr lang="en-CA" dirty="0" smtClean="0"/>
              <a:t>. And although the figure shows only two instances, a client can start 10, 20, or 100 if needed. </a:t>
            </a:r>
          </a:p>
          <a:p>
            <a:endParaRPr lang="en-CA" dirty="0" smtClean="0"/>
          </a:p>
          <a:p>
            <a:r>
              <a:rPr lang="en-CA" dirty="0" smtClean="0"/>
              <a:t>What this allows? With just a single on-premises machine, an organization can have on-demand access to a cluster. The organization is charged only for the time the cloud instances are running. </a:t>
            </a:r>
          </a:p>
          <a:p>
            <a:endParaRPr lang="en-CA" dirty="0" smtClean="0"/>
          </a:p>
          <a:p>
            <a:r>
              <a:rPr lang="en-CA" dirty="0" smtClean="0"/>
              <a:t>Well .. Its clear that not every application will work well in this environment. MPI jobs, for example, require communication between compute nodes while they execute, and so clusters designed for this application style frequently have high-speed networks between those nodes. But,</a:t>
            </a:r>
            <a:r>
              <a:rPr lang="en-CA" baseline="0" dirty="0" smtClean="0"/>
              <a:t> </a:t>
            </a:r>
            <a:r>
              <a:rPr lang="en-CA" dirty="0" smtClean="0"/>
              <a:t>Embarrassingly parallel jobs can work well in this situation.  </a:t>
            </a:r>
          </a:p>
          <a:p>
            <a:endParaRPr lang="en-CA" dirty="0" smtClean="0"/>
          </a:p>
          <a:p>
            <a:r>
              <a:rPr lang="en-CA" dirty="0" smtClean="0"/>
              <a:t>Given the small investment required—all that’s needed is a master/head node—it’s reasonable to expect many organizations to create this kind of on-demand cluster. Even a small company can now have access to large amounts of affordable computing power. The ability to create a set of cloud instances when required provides a useful and low-risk way to get started with cluster computing. </a:t>
            </a:r>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36</a:t>
            </a:fld>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Because cluster computing can now support a broader range of applications, it’s become more useful. </a:t>
            </a:r>
          </a:p>
          <a:p>
            <a:endParaRPr lang="en-CA" dirty="0" smtClean="0"/>
          </a:p>
          <a:p>
            <a:r>
              <a:rPr lang="en-CA" dirty="0" smtClean="0"/>
              <a:t>Because clusters can now contain a range of compute nodes, including on-premises servers, desktop workstations, and cloud instances, cluster computing has become more accessible too.</a:t>
            </a:r>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Clusters based supercomputers is likely to grow and can be seen everywhere !!</a:t>
            </a:r>
          </a:p>
          <a:p>
            <a:r>
              <a:rPr lang="en-CA" dirty="0" smtClean="0"/>
              <a:t> </a:t>
            </a:r>
          </a:p>
          <a:p>
            <a:endParaRPr lang="en-CA" dirty="0" smtClean="0"/>
          </a:p>
          <a:p>
            <a:r>
              <a:rPr lang="en-CA" dirty="0" smtClean="0"/>
              <a:t>So … For anybody who thought this approach to making software run fast wasn’t relevant to them, it’s time to take another look at cluster computing.</a:t>
            </a:r>
          </a:p>
          <a:p>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37</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4</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Ø"/>
            </a:pPr>
            <a:r>
              <a:rPr lang="en-CA" sz="800" dirty="0"/>
              <a:t>The first inspiration for cluster computing was developed in the 1960s by IBM as an alternative of linking large mainframes to provide a more cost effective form of commercial parallelism</a:t>
            </a:r>
          </a:p>
          <a:p>
            <a:pPr>
              <a:buFont typeface="Wingdings" pitchFamily="2" charset="2"/>
              <a:buChar char="Ø"/>
            </a:pPr>
            <a:r>
              <a:rPr lang="en-CA" sz="800" dirty="0"/>
              <a:t>However, cluster computing did not gain momentum until the convergence of three important trends in the 1980s:  high-performance  microprocessors,  high-speed  networks,  and  standard  tools  for  high  performance distributed computing. A possible fourth trend is the increasing need of computing power for computational science  and  commercial  applications  coupled  with  the  high  cost  and  low  accessibility  of  traditional supercomputers.  These  four  building  blocks  are  known  as  killer-microprocessors,  killer-networks, killer-tools,  and  killer-applications,  respectively. </a:t>
            </a:r>
            <a:endParaRPr lang="en-CA" sz="800" dirty="0" smtClean="0"/>
          </a:p>
          <a:p>
            <a:pPr>
              <a:buFont typeface="Wingdings" pitchFamily="2" charset="2"/>
              <a:buChar char="Ø"/>
            </a:pPr>
            <a:endParaRPr lang="en-CA" sz="800" dirty="0" smtClean="0"/>
          </a:p>
          <a:p>
            <a:pPr>
              <a:buFont typeface="Wingdings" pitchFamily="2" charset="2"/>
              <a:buChar char="q"/>
            </a:pPr>
            <a:r>
              <a:rPr lang="en-CA" sz="800" dirty="0" smtClean="0"/>
              <a:t>The first commodity clustering product was </a:t>
            </a:r>
            <a:r>
              <a:rPr lang="en-CA" sz="800" dirty="0" err="1" smtClean="0"/>
              <a:t>ARCnet</a:t>
            </a:r>
            <a:r>
              <a:rPr lang="en-CA" sz="800" dirty="0" smtClean="0"/>
              <a:t>, developed by </a:t>
            </a:r>
            <a:r>
              <a:rPr lang="en-CA" sz="800" dirty="0" err="1" smtClean="0"/>
              <a:t>Datapoint</a:t>
            </a:r>
            <a:r>
              <a:rPr lang="en-CA" sz="800" dirty="0" smtClean="0"/>
              <a:t> in 1977.</a:t>
            </a:r>
          </a:p>
          <a:p>
            <a:pPr>
              <a:buFont typeface="Wingdings" pitchFamily="2" charset="2"/>
              <a:buChar char="q"/>
            </a:pPr>
            <a:r>
              <a:rPr lang="en-CA" sz="800" dirty="0" smtClean="0"/>
              <a:t>The next product was </a:t>
            </a:r>
            <a:r>
              <a:rPr lang="en-CA" sz="800" dirty="0" err="1" smtClean="0"/>
              <a:t>VAXcluster</a:t>
            </a:r>
            <a:r>
              <a:rPr lang="en-CA" sz="800" dirty="0" smtClean="0"/>
              <a:t>, released by DEC  in 1980’s.</a:t>
            </a:r>
          </a:p>
          <a:p>
            <a:pPr>
              <a:buFont typeface="Wingdings" pitchFamily="2" charset="2"/>
              <a:buChar char="q"/>
            </a:pPr>
            <a:r>
              <a:rPr lang="en-CA" sz="800" dirty="0" smtClean="0"/>
              <a:t>Microsoft, Sun Microsystems, IBM, and other leading hardware and software companies offer clustering packages</a:t>
            </a:r>
          </a:p>
          <a:p>
            <a:pPr>
              <a:buFont typeface="Wingdings" pitchFamily="2" charset="2"/>
              <a:buChar char="Ø"/>
            </a:pPr>
            <a:endParaRPr lang="en-CA" sz="800" dirty="0" smtClean="0"/>
          </a:p>
          <a:p>
            <a:pPr>
              <a:buFont typeface="Wingdings" pitchFamily="2" charset="2"/>
              <a:buChar char="Ø"/>
            </a:pPr>
            <a:endParaRPr lang="en-CA" sz="800"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q"/>
            </a:pPr>
            <a:r>
              <a:rPr lang="en-CA" dirty="0" smtClean="0"/>
              <a:t>A supercomputer is a computer at the frontline of current processing capacity, particularly speed of calculation.</a:t>
            </a:r>
          </a:p>
          <a:p>
            <a:pPr>
              <a:buFont typeface="Wingdings" pitchFamily="2" charset="2"/>
              <a:buChar char="Ø"/>
            </a:pPr>
            <a:r>
              <a:rPr lang="en-CA" dirty="0" smtClean="0"/>
              <a:t>Computer that we used to call</a:t>
            </a:r>
            <a:r>
              <a:rPr lang="en-CA" baseline="0" dirty="0" smtClean="0"/>
              <a:t> supercomputer in 60’s 70’s is no more a supercomputer today.</a:t>
            </a:r>
          </a:p>
          <a:p>
            <a:pPr>
              <a:buFont typeface="Wingdings" pitchFamily="2" charset="2"/>
              <a:buChar char="q"/>
            </a:pPr>
            <a:r>
              <a:rPr lang="en-CA" dirty="0" smtClean="0"/>
              <a:t>Supercomputers are used for highly calculation-intensive tasks such as problems including quantum physics, weather forecasting, climate research, oil and gas </a:t>
            </a:r>
            <a:r>
              <a:rPr lang="en-CA" dirty="0" err="1" smtClean="0"/>
              <a:t>xploration</a:t>
            </a:r>
            <a:r>
              <a:rPr lang="en-CA" dirty="0" smtClean="0"/>
              <a:t>, molecular modeling, and physical simulations.</a:t>
            </a:r>
          </a:p>
          <a:p>
            <a:pPr>
              <a:buFont typeface="Wingdings" pitchFamily="2" charset="2"/>
              <a:buChar char="q"/>
            </a:pPr>
            <a:r>
              <a:rPr lang="en-CA" dirty="0" smtClean="0"/>
              <a:t>Supercomputers were introduced in the 1960s and were designed primarily by Seymour Cray at Control Data Corporation (CDC), and later at Cray Research.</a:t>
            </a:r>
          </a:p>
          <a:p>
            <a:pPr defTabSz="966612">
              <a:buFont typeface="Wingdings" pitchFamily="2" charset="2"/>
              <a:buChar char="Ø"/>
            </a:pPr>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buFont typeface="Wingdings" pitchFamily="2" charset="2"/>
              <a:buChar char="Ø"/>
              <a:defRPr/>
            </a:pPr>
            <a:r>
              <a:rPr lang="en-CA" dirty="0" smtClean="0"/>
              <a:t>while computer clusters used parallelism outside the computer on a commodity network, supercomputers began to use them within the same </a:t>
            </a:r>
            <a:r>
              <a:rPr lang="en-CA" dirty="0" smtClean="0"/>
              <a:t>computer in the 70’s. </a:t>
            </a:r>
            <a:r>
              <a:rPr lang="en-CA" dirty="0" smtClean="0"/>
              <a:t>Following the success of the CDC </a:t>
            </a:r>
            <a:r>
              <a:rPr lang="en-CA" dirty="0" smtClean="0"/>
              <a:t>6600 (which </a:t>
            </a:r>
            <a:r>
              <a:rPr lang="en-CA" dirty="0" smtClean="0"/>
              <a:t>is generally considered to be the first successful supercomputer) in 1964, the Cray 1 (another supercomputer) was delivered in 1976, and introduced internal parallelism via vector processing. </a:t>
            </a:r>
            <a:endParaRPr lang="en-CA" dirty="0" smtClean="0"/>
          </a:p>
          <a:p>
            <a:pPr defTabSz="966612">
              <a:buFont typeface="Wingdings" pitchFamily="2" charset="2"/>
              <a:buChar char="Ø"/>
              <a:defRPr/>
            </a:pPr>
            <a:endParaRPr lang="en-CA" dirty="0" smtClean="0"/>
          </a:p>
          <a:p>
            <a:pPr defTabSz="966612">
              <a:buFont typeface="Wingdings" pitchFamily="2" charset="2"/>
              <a:buChar char="Ø"/>
              <a:defRPr/>
            </a:pPr>
            <a:r>
              <a:rPr lang="en-CA" dirty="0" smtClean="0"/>
              <a:t>While early supercomputers excluded clusters and relied on shared memory, in time some of the fastest supercomputers </a:t>
            </a:r>
            <a:r>
              <a:rPr lang="en-CA" dirty="0" smtClean="0"/>
              <a:t>relied </a:t>
            </a:r>
            <a:r>
              <a:rPr lang="en-CA" dirty="0" smtClean="0"/>
              <a:t>on cluster </a:t>
            </a:r>
            <a:r>
              <a:rPr lang="en-CA" dirty="0" smtClean="0"/>
              <a:t>architectures. For example the k Computer</a:t>
            </a:r>
            <a:r>
              <a:rPr lang="en-CA" baseline="0" dirty="0" smtClean="0"/>
              <a:t>, which currently by far the Fastest Supercomputer located in Japan.</a:t>
            </a:r>
            <a:endParaRPr lang="en-CA" dirty="0" smtClean="0"/>
          </a:p>
          <a:p>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9</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q"/>
            </a:pPr>
            <a:r>
              <a:rPr lang="en-CA" dirty="0" smtClean="0"/>
              <a:t>In June 2011, K-computer became the world's fastest supercomputer, with a rating of over 8 </a:t>
            </a:r>
            <a:r>
              <a:rPr lang="en-CA" dirty="0" err="1" smtClean="0"/>
              <a:t>petaflops</a:t>
            </a:r>
            <a:r>
              <a:rPr lang="en-CA" dirty="0" smtClean="0"/>
              <a:t>, and in November 2011, K became the first computer to top 10 </a:t>
            </a:r>
            <a:r>
              <a:rPr lang="en-CA" dirty="0" err="1" smtClean="0"/>
              <a:t>petaflops</a:t>
            </a:r>
            <a:r>
              <a:rPr lang="en-CA" dirty="0" smtClean="0"/>
              <a:t> or 10 quadrillion calculations per second. It is slated for completion in June 2012.</a:t>
            </a:r>
          </a:p>
          <a:p>
            <a:pPr>
              <a:buFont typeface="Wingdings" pitchFamily="2" charset="2"/>
              <a:buChar char="q"/>
            </a:pPr>
            <a:r>
              <a:rPr lang="en-CA" dirty="0" smtClean="0"/>
              <a:t>It uses 88,128 2.0GHz 8-core processors packed in 864 cabinets. Total 705,024 cores</a:t>
            </a:r>
          </a:p>
          <a:p>
            <a:pPr marL="0" marR="0" indent="0" algn="l" defTabSz="966612" rtl="0" eaLnBrk="1" fontAlgn="auto" latinLnBrk="0" hangingPunct="1">
              <a:lnSpc>
                <a:spcPct val="100000"/>
              </a:lnSpc>
              <a:spcBef>
                <a:spcPts val="0"/>
              </a:spcBef>
              <a:spcAft>
                <a:spcPts val="0"/>
              </a:spcAft>
              <a:buClrTx/>
              <a:buSzTx/>
              <a:buFont typeface="Wingdings" pitchFamily="2" charset="2"/>
              <a:buChar char="Ø"/>
              <a:tabLst/>
              <a:defRPr/>
            </a:pPr>
            <a:endParaRPr lang="en-CA" sz="1200" b="0" i="0" kern="1200" dirty="0" smtClean="0">
              <a:solidFill>
                <a:schemeClr val="tx1"/>
              </a:solidFill>
              <a:latin typeface="+mn-lt"/>
              <a:ea typeface="+mn-ea"/>
              <a:cs typeface="+mn-cs"/>
            </a:endParaRPr>
          </a:p>
          <a:p>
            <a:pPr marL="0" marR="0" indent="0" algn="l" defTabSz="966612" rtl="0" eaLnBrk="1" fontAlgn="auto" latinLnBrk="0" hangingPunct="1">
              <a:lnSpc>
                <a:spcPct val="100000"/>
              </a:lnSpc>
              <a:spcBef>
                <a:spcPts val="0"/>
              </a:spcBef>
              <a:spcAft>
                <a:spcPts val="0"/>
              </a:spcAft>
              <a:buClrTx/>
              <a:buSzTx/>
              <a:buFont typeface="Wingdings" pitchFamily="2" charset="2"/>
              <a:buChar char="Ø"/>
              <a:tabLst/>
              <a:defRPr/>
            </a:pPr>
            <a:endParaRPr lang="en-CA" sz="1200" b="0" i="0" kern="1200" dirty="0" smtClean="0">
              <a:solidFill>
                <a:schemeClr val="tx1"/>
              </a:solidFill>
              <a:latin typeface="+mn-lt"/>
              <a:ea typeface="+mn-ea"/>
              <a:cs typeface="+mn-cs"/>
            </a:endParaRPr>
          </a:p>
          <a:p>
            <a:pPr marL="0" marR="0" indent="0" algn="l" defTabSz="966612" rtl="0" eaLnBrk="1" fontAlgn="auto" latinLnBrk="0" hangingPunct="1">
              <a:lnSpc>
                <a:spcPct val="100000"/>
              </a:lnSpc>
              <a:spcBef>
                <a:spcPts val="0"/>
              </a:spcBef>
              <a:spcAft>
                <a:spcPts val="0"/>
              </a:spcAft>
              <a:buClrTx/>
              <a:buSzTx/>
              <a:buFont typeface="Wingdings" pitchFamily="2" charset="2"/>
              <a:buChar char="Ø"/>
              <a:tabLst/>
              <a:defRPr/>
            </a:pPr>
            <a:r>
              <a:rPr lang="en-CA" sz="1200" b="0" i="0" kern="1200" dirty="0" smtClean="0">
                <a:solidFill>
                  <a:schemeClr val="tx1"/>
                </a:solidFill>
                <a:latin typeface="+mn-lt"/>
                <a:ea typeface="+mn-ea"/>
                <a:cs typeface="+mn-cs"/>
              </a:rPr>
              <a:t>second place goes to the Chinese Tianhe-1A system with 2.57 </a:t>
            </a:r>
            <a:r>
              <a:rPr lang="en-CA" sz="1200" b="0" i="0" kern="1200" dirty="0" err="1" smtClean="0">
                <a:solidFill>
                  <a:schemeClr val="tx1"/>
                </a:solidFill>
                <a:latin typeface="+mn-lt"/>
                <a:ea typeface="+mn-ea"/>
                <a:cs typeface="+mn-cs"/>
              </a:rPr>
              <a:t>Petaflop</a:t>
            </a:r>
            <a:r>
              <a:rPr lang="en-CA" sz="1200" b="0" i="0" kern="1200" dirty="0" smtClean="0">
                <a:solidFill>
                  <a:schemeClr val="tx1"/>
                </a:solidFill>
                <a:latin typeface="+mn-lt"/>
                <a:ea typeface="+mn-ea"/>
                <a:cs typeface="+mn-cs"/>
              </a:rPr>
              <a:t>/s performance.</a:t>
            </a:r>
            <a:endParaRPr lang="en-CA" dirty="0" smtClean="0"/>
          </a:p>
          <a:p>
            <a:pPr defTabSz="966612">
              <a:buFont typeface="Wingdings" pitchFamily="2" charset="2"/>
              <a:buChar char="Ø"/>
            </a:pPr>
            <a:endParaRPr lang="en-CA" dirty="0" smtClean="0"/>
          </a:p>
          <a:p>
            <a:pPr defTabSz="966612">
              <a:buFont typeface="Wingdings" pitchFamily="2" charset="2"/>
              <a:buChar char="Ø"/>
            </a:pPr>
            <a:r>
              <a:rPr lang="en-CA" dirty="0" smtClean="0"/>
              <a:t>TOP500</a:t>
            </a:r>
            <a:r>
              <a:rPr lang="en-CA" dirty="0" smtClean="0"/>
              <a:t> project ranks and details the 500 (non-distributed) most powerful known computer systems in the world.</a:t>
            </a:r>
          </a:p>
          <a:p>
            <a:pPr defTabSz="966612">
              <a:buFont typeface="Wingdings" pitchFamily="2" charset="2"/>
              <a:buChar char="Ø"/>
            </a:pPr>
            <a:r>
              <a:rPr lang="en-CA" dirty="0" smtClean="0"/>
              <a:t>The link is </a:t>
            </a:r>
            <a:r>
              <a:rPr lang="en-CA" dirty="0" smtClean="0">
                <a:hlinkClick r:id="rId3"/>
              </a:rPr>
              <a:t>http://www.top500.org</a:t>
            </a:r>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10</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C176FF18-4992-4A29-A1BA-7C698414325B}" type="slidenum">
              <a:rPr lang="en-CA" smtClean="0"/>
              <a:pPr/>
              <a:t>11</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80D86BF-1004-4423-A187-58C7D40D4D1A}" type="datetime1">
              <a:rPr lang="en-US" smtClean="0"/>
              <a:pPr/>
              <a:t>4/8/2012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2240DD-D7B2-4502-87D3-0E187394AF0A}" type="datetime1">
              <a:rPr lang="en-US" smtClean="0"/>
              <a:pPr/>
              <a:t>4/8/2012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8287CB-B41C-4FF9-8DE5-6512CA9E33B2}" type="datetime1">
              <a:rPr lang="en-US" smtClean="0"/>
              <a:pPr/>
              <a:t>4/8/2012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CD372B5-D172-4877-B708-91733228C381}" type="datetime1">
              <a:rPr lang="en-US" smtClean="0"/>
              <a:pPr/>
              <a:t>4/8/2012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5AF086B-A910-4535-8405-2BD32D741541}" type="datetime1">
              <a:rPr lang="en-US" smtClean="0"/>
              <a:pPr/>
              <a:t>4/8/2012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34C1E5D-D8D2-4750-B340-B56E875DBC60}" type="datetime1">
              <a:rPr lang="en-US" smtClean="0"/>
              <a:pPr/>
              <a:t>4/8/2012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1F2F35A-6E02-45EC-85B6-2F5369456756}" type="datetime1">
              <a:rPr lang="en-US" smtClean="0"/>
              <a:pPr/>
              <a:t>4/8/2012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C05250-461D-4145-B244-E03416024DA8}" type="datetime1">
              <a:rPr lang="en-US" smtClean="0"/>
              <a:pPr/>
              <a:t>4/8/2012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67E93-4244-4730-B875-244FF4254B32}" type="datetime1">
              <a:rPr lang="en-US" smtClean="0"/>
              <a:pPr/>
              <a:t>4/8/2012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4CD764-73AE-4605-BAAD-6B19BFD95F68}" type="datetime1">
              <a:rPr lang="en-US" smtClean="0"/>
              <a:pPr/>
              <a:t>4/8/2012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239BBA-AE6F-4798-A857-07449E295ECA}" type="datetime1">
              <a:rPr lang="en-US" smtClean="0"/>
              <a:pPr/>
              <a:t>4/8/2012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AC803CB-E66A-4FC6-94AA-D0289706FE3B}" type="datetime1">
              <a:rPr lang="en-US" smtClean="0"/>
              <a:pPr/>
              <a:t>4/8/2012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3962400"/>
            <a:ext cx="5486400" cy="685800"/>
          </a:xfrm>
        </p:spPr>
        <p:txBody>
          <a:bodyPr>
            <a:normAutofit/>
          </a:bodyPr>
          <a:lstStyle/>
          <a:p>
            <a:pPr algn="ctr" eaLnBrk="1" fontAlgn="auto" hangingPunct="1">
              <a:spcAft>
                <a:spcPts val="0"/>
              </a:spcAft>
              <a:defRPr/>
            </a:pPr>
            <a:r>
              <a:rPr lang="en-US" dirty="0" smtClean="0"/>
              <a:t>Cluster Computing</a:t>
            </a:r>
            <a:endParaRPr lang="en-US" dirty="0"/>
          </a:p>
        </p:txBody>
      </p:sp>
      <p:sp>
        <p:nvSpPr>
          <p:cNvPr id="5123" name="Subtitle 2"/>
          <p:cNvSpPr>
            <a:spLocks noGrp="1"/>
          </p:cNvSpPr>
          <p:nvPr>
            <p:ph type="subTitle" idx="1"/>
          </p:nvPr>
        </p:nvSpPr>
        <p:spPr>
          <a:xfrm>
            <a:off x="3429000" y="5181601"/>
            <a:ext cx="4724400" cy="457199"/>
          </a:xfrm>
        </p:spPr>
        <p:txBody>
          <a:bodyPr/>
          <a:lstStyle/>
          <a:p>
            <a:pPr marR="0" eaLnBrk="1" hangingPunct="1">
              <a:lnSpc>
                <a:spcPct val="90000"/>
              </a:lnSpc>
            </a:pPr>
            <a:r>
              <a:rPr lang="en-US" sz="2400" dirty="0" smtClean="0">
                <a:solidFill>
                  <a:srgbClr val="072428"/>
                </a:solidFill>
              </a:rPr>
              <a:t>by Mahedi Hasan</a:t>
            </a:r>
          </a:p>
        </p:txBody>
      </p:sp>
      <p:sp>
        <p:nvSpPr>
          <p:cNvPr id="5" name="Slide Number Placeholder 4"/>
          <p:cNvSpPr>
            <a:spLocks noGrp="1"/>
          </p:cNvSpPr>
          <p:nvPr>
            <p:ph type="sldNum" sz="quarter" idx="12"/>
          </p:nvPr>
        </p:nvSpPr>
        <p:spPr/>
        <p:txBody>
          <a:bodyPr/>
          <a:lstStyle/>
          <a:p>
            <a:pPr>
              <a:defRPr/>
            </a:pPr>
            <a:fld id="{7649DC45-B7E7-4739-AF6E-D1BDAC725490}"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sz="quarter" idx="1"/>
          </p:nvPr>
        </p:nvSpPr>
        <p:spPr/>
        <p:txBody>
          <a:bodyPr/>
          <a:lstStyle/>
          <a:p>
            <a:r>
              <a:rPr lang="en-CA" dirty="0" smtClean="0"/>
              <a:t>In June 2011, K-computer became the world's fastest supercomputer, with a rating of over 8 </a:t>
            </a:r>
            <a:r>
              <a:rPr lang="en-CA" dirty="0" err="1" smtClean="0"/>
              <a:t>petaflops</a:t>
            </a:r>
            <a:r>
              <a:rPr lang="en-CA" dirty="0" smtClean="0"/>
              <a:t>, and in November 2011, K became the first computer to top 10 </a:t>
            </a:r>
            <a:r>
              <a:rPr lang="en-CA" dirty="0" err="1" smtClean="0"/>
              <a:t>petaflops</a:t>
            </a:r>
            <a:r>
              <a:rPr lang="en-CA" dirty="0" smtClean="0"/>
              <a:t> or 10 quadrillion calculations per second. It is slated for completion in June 2012.</a:t>
            </a:r>
          </a:p>
          <a:p>
            <a:r>
              <a:rPr lang="en-CA" dirty="0" smtClean="0"/>
              <a:t>It uses 88,128 2.0GHz 8-core processors packed in 864 cabinets. Total 705,024 cores</a:t>
            </a:r>
          </a:p>
          <a:p>
            <a:r>
              <a:rPr lang="en-CA" b="1" dirty="0" smtClean="0"/>
              <a:t>TOP500 </a:t>
            </a:r>
            <a:r>
              <a:rPr lang="en-CA" dirty="0" smtClean="0"/>
              <a:t>maintains a list of worlds fastest supercomputers</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smtClean="0"/>
              <a:t>Cluster Computing</a:t>
            </a:r>
          </a:p>
        </p:txBody>
      </p:sp>
      <p:sp>
        <p:nvSpPr>
          <p:cNvPr id="4" name="Slide Number Placeholder 3"/>
          <p:cNvSpPr>
            <a:spLocks noGrp="1"/>
          </p:cNvSpPr>
          <p:nvPr>
            <p:ph type="sldNum" sz="quarter" idx="12"/>
          </p:nvPr>
        </p:nvSpPr>
        <p:spPr/>
        <p:txBody>
          <a:bodyPr/>
          <a:lstStyle/>
          <a:p>
            <a:pPr>
              <a:defRPr/>
            </a:pPr>
            <a:fld id="{DA665310-D5C5-4152-907D-161A31B06060}" type="slidenum">
              <a:rPr lang="en-US" smtClean="0"/>
              <a:pPr>
                <a:defRPr/>
              </a:pPr>
              <a:t>11</a:t>
            </a:fld>
            <a:endParaRPr lang="en-US"/>
          </a:p>
        </p:txBody>
      </p:sp>
      <p:sp>
        <p:nvSpPr>
          <p:cNvPr id="3" name="Content Placeholder 2"/>
          <p:cNvSpPr>
            <a:spLocks noGrp="1"/>
          </p:cNvSpPr>
          <p:nvPr>
            <p:ph sz="quarter" idx="1"/>
          </p:nvPr>
        </p:nvSpPr>
        <p:spPr/>
        <p:txBody>
          <a:bodyPr>
            <a:normAutofit/>
          </a:bodyPr>
          <a:lstStyle/>
          <a:p>
            <a:pPr marL="274320" indent="-274320" eaLnBrk="1" fontAlgn="auto" hangingPunct="1">
              <a:spcAft>
                <a:spcPts val="0"/>
              </a:spcAft>
              <a:buClr>
                <a:schemeClr val="accent3"/>
              </a:buClr>
              <a:buFont typeface="Wingdings 2"/>
              <a:buChar char=""/>
              <a:defRPr/>
            </a:pPr>
            <a:r>
              <a:rPr lang="en-US" dirty="0" smtClean="0"/>
              <a:t> A group of interconnected </a:t>
            </a:r>
            <a:r>
              <a:rPr lang="en-US" u="sng" dirty="0" smtClean="0"/>
              <a:t>WHOLE COMPUTERS </a:t>
            </a:r>
            <a:r>
              <a:rPr lang="en-US" dirty="0" smtClean="0"/>
              <a:t>works together as a unified computing resource that can create the illusion of being one machine having parallel processing.</a:t>
            </a:r>
          </a:p>
          <a:p>
            <a:pPr marL="274320" indent="-274320" eaLnBrk="1" fontAlgn="auto" hangingPunct="1">
              <a:spcAft>
                <a:spcPts val="0"/>
              </a:spcAft>
              <a:buClr>
                <a:schemeClr val="accent3"/>
              </a:buClr>
              <a:buFont typeface="Wingdings 2"/>
              <a:buChar char=""/>
              <a:defRPr/>
            </a:pPr>
            <a:endParaRPr lang="en-US" dirty="0" smtClean="0"/>
          </a:p>
          <a:p>
            <a:pPr marL="274320" indent="-274320" eaLnBrk="1" fontAlgn="auto" hangingPunct="1">
              <a:spcAft>
                <a:spcPts val="0"/>
              </a:spcAft>
              <a:buClr>
                <a:schemeClr val="accent3"/>
              </a:buClr>
              <a:buFont typeface="Wingdings 2"/>
              <a:buChar char=""/>
              <a:defRPr/>
            </a:pPr>
            <a:r>
              <a:rPr lang="en-US" dirty="0" smtClean="0"/>
              <a:t>The components of a cluster are commonly, but not always, connected to each other through fast local area networks.</a:t>
            </a:r>
          </a:p>
          <a:p>
            <a:pPr marL="274320" indent="-274320" eaLnBrk="1" fontAlgn="auto" hangingPunct="1">
              <a:spcAft>
                <a:spcPts val="0"/>
              </a:spcAft>
              <a:buClr>
                <a:schemeClr val="accent3"/>
              </a:buClr>
              <a:buFont typeface="Wingdings 2" pitchFamily="18" charset="2"/>
              <a:buNone/>
              <a:defRPr/>
            </a:pPr>
            <a:r>
              <a:rPr lang="en-US" dirty="0" smtClean="0"/>
              <a:t>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28600" y="152400"/>
            <a:ext cx="8686800" cy="990600"/>
          </a:xfrm>
        </p:spPr>
        <p:txBody>
          <a:bodyPr/>
          <a:lstStyle/>
          <a:p>
            <a:r>
              <a:rPr lang="en-US" dirty="0" smtClean="0"/>
              <a:t>Why is Clusters than single 1’s?</a:t>
            </a:r>
          </a:p>
        </p:txBody>
      </p:sp>
      <p:sp>
        <p:nvSpPr>
          <p:cNvPr id="4" name="Slide Number Placeholder 3"/>
          <p:cNvSpPr>
            <a:spLocks noGrp="1"/>
          </p:cNvSpPr>
          <p:nvPr>
            <p:ph type="sldNum" sz="quarter" idx="12"/>
          </p:nvPr>
        </p:nvSpPr>
        <p:spPr/>
        <p:txBody>
          <a:bodyPr/>
          <a:lstStyle/>
          <a:p>
            <a:pPr>
              <a:defRPr/>
            </a:pPr>
            <a:fld id="{9A908F02-267A-46CD-ABAB-941BA76EBDC4}" type="slidenum">
              <a:rPr lang="en-US" smtClean="0"/>
              <a:pPr>
                <a:defRPr/>
              </a:pPr>
              <a:t>12</a:t>
            </a:fld>
            <a:endParaRPr lang="en-US"/>
          </a:p>
        </p:txBody>
      </p:sp>
      <p:sp>
        <p:nvSpPr>
          <p:cNvPr id="11267" name="Content Placeholder 2"/>
          <p:cNvSpPr>
            <a:spLocks noGrp="1"/>
          </p:cNvSpPr>
          <p:nvPr>
            <p:ph sz="quarter" idx="1"/>
          </p:nvPr>
        </p:nvSpPr>
        <p:spPr/>
        <p:txBody>
          <a:bodyPr/>
          <a:lstStyle/>
          <a:p>
            <a:pPr>
              <a:lnSpc>
                <a:spcPct val="80000"/>
              </a:lnSpc>
              <a:buFont typeface="Wingdings" pitchFamily="2" charset="2"/>
              <a:buChar char="Ø"/>
            </a:pPr>
            <a:r>
              <a:rPr lang="en-US" altLang="ja-JP" sz="2400" dirty="0" smtClean="0">
                <a:solidFill>
                  <a:schemeClr val="tx2"/>
                </a:solidFill>
                <a:ea typeface="ＭＳ Ｐゴシック" charset="-128"/>
              </a:rPr>
              <a:t>Price/Performance</a:t>
            </a:r>
          </a:p>
          <a:p>
            <a:pPr>
              <a:lnSpc>
                <a:spcPct val="80000"/>
              </a:lnSpc>
              <a:buFont typeface="Wingdings" pitchFamily="2" charset="2"/>
              <a:buNone/>
            </a:pPr>
            <a:r>
              <a:rPr lang="en-US" altLang="ja-JP" sz="2000" dirty="0" smtClean="0">
                <a:ea typeface="ＭＳ Ｐゴシック" charset="-128"/>
              </a:rPr>
              <a:t>     </a:t>
            </a:r>
            <a:r>
              <a:rPr lang="en-US" altLang="ja-JP" sz="2400" dirty="0" smtClean="0">
                <a:ea typeface="ＭＳ Ｐゴシック" charset="-128"/>
              </a:rPr>
              <a:t>The  reason for the growth in use of clusters is that they have significantly reduced the cost of processing power.</a:t>
            </a:r>
          </a:p>
          <a:p>
            <a:pPr>
              <a:lnSpc>
                <a:spcPct val="80000"/>
              </a:lnSpc>
              <a:buFont typeface="Wingdings" pitchFamily="2" charset="2"/>
              <a:buNone/>
            </a:pPr>
            <a:endParaRPr lang="en-US" altLang="ja-JP" sz="2400" dirty="0" smtClean="0">
              <a:ea typeface="ＭＳ Ｐゴシック" charset="-128"/>
            </a:endParaRPr>
          </a:p>
          <a:p>
            <a:pPr>
              <a:lnSpc>
                <a:spcPct val="80000"/>
              </a:lnSpc>
              <a:buFont typeface="Wingdings" pitchFamily="2" charset="2"/>
              <a:buChar char="Ø"/>
            </a:pPr>
            <a:r>
              <a:rPr lang="en-US" altLang="ja-JP" sz="2400" dirty="0" smtClean="0">
                <a:solidFill>
                  <a:schemeClr val="tx2"/>
                </a:solidFill>
                <a:ea typeface="ＭＳ Ｐゴシック" charset="-128"/>
              </a:rPr>
              <a:t>Availability</a:t>
            </a:r>
          </a:p>
          <a:p>
            <a:pPr>
              <a:lnSpc>
                <a:spcPct val="80000"/>
              </a:lnSpc>
              <a:buFont typeface="Wingdings" pitchFamily="2" charset="2"/>
              <a:buNone/>
            </a:pPr>
            <a:r>
              <a:rPr lang="en-US" altLang="ja-JP" sz="2400" dirty="0" smtClean="0">
                <a:ea typeface="ＭＳ Ｐゴシック" charset="-128"/>
              </a:rPr>
              <a:t>    S</a:t>
            </a:r>
            <a:r>
              <a:rPr lang="en-US" sz="2400" dirty="0" smtClean="0"/>
              <a:t>ingle points of failure can be eliminated, if any one system component goes down, the system as a whole  stay highly available.</a:t>
            </a:r>
          </a:p>
          <a:p>
            <a:pPr>
              <a:lnSpc>
                <a:spcPct val="80000"/>
              </a:lnSpc>
              <a:buFont typeface="Wingdings" pitchFamily="2" charset="2"/>
              <a:buNone/>
            </a:pPr>
            <a:endParaRPr lang="en-US" sz="2400" dirty="0" smtClean="0"/>
          </a:p>
          <a:p>
            <a:pPr>
              <a:lnSpc>
                <a:spcPct val="80000"/>
              </a:lnSpc>
              <a:buFont typeface="Wingdings" pitchFamily="2" charset="2"/>
              <a:buChar char="Ø"/>
            </a:pPr>
            <a:r>
              <a:rPr lang="en-US" sz="2400" dirty="0" smtClean="0">
                <a:solidFill>
                  <a:schemeClr val="tx2"/>
                </a:solidFill>
              </a:rPr>
              <a:t>Scalability</a:t>
            </a:r>
          </a:p>
          <a:p>
            <a:pPr>
              <a:lnSpc>
                <a:spcPct val="80000"/>
              </a:lnSpc>
              <a:buFontTx/>
              <a:buNone/>
            </a:pPr>
            <a:r>
              <a:rPr lang="en-US" sz="2000" dirty="0" smtClean="0"/>
              <a:t>     </a:t>
            </a:r>
            <a:r>
              <a:rPr lang="en-US" sz="2400" dirty="0" smtClean="0"/>
              <a:t>HPC clusters can grow in overall capacity because    processors and nodes can be added as demand            increases.</a:t>
            </a:r>
          </a:p>
          <a:p>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Where does it matter?</a:t>
            </a:r>
          </a:p>
        </p:txBody>
      </p:sp>
      <p:sp>
        <p:nvSpPr>
          <p:cNvPr id="4" name="Slide Number Placeholder 3"/>
          <p:cNvSpPr>
            <a:spLocks noGrp="1"/>
          </p:cNvSpPr>
          <p:nvPr>
            <p:ph type="sldNum" sz="quarter" idx="12"/>
          </p:nvPr>
        </p:nvSpPr>
        <p:spPr/>
        <p:txBody>
          <a:bodyPr/>
          <a:lstStyle/>
          <a:p>
            <a:pPr>
              <a:defRPr/>
            </a:pPr>
            <a:fld id="{EAF4469C-6E4D-4A5A-A7B5-E5C42FA9AAA8}" type="slidenum">
              <a:rPr lang="en-US" smtClean="0"/>
              <a:pPr>
                <a:defRPr/>
              </a:pPr>
              <a:t>13</a:t>
            </a:fld>
            <a:endParaRPr lang="en-US"/>
          </a:p>
        </p:txBody>
      </p:sp>
      <p:sp>
        <p:nvSpPr>
          <p:cNvPr id="12291" name="Content Placeholder 2"/>
          <p:cNvSpPr>
            <a:spLocks noGrp="1"/>
          </p:cNvSpPr>
          <p:nvPr>
            <p:ph sz="quarter" idx="1"/>
          </p:nvPr>
        </p:nvSpPr>
        <p:spPr/>
        <p:txBody>
          <a:bodyPr/>
          <a:lstStyle/>
          <a:p>
            <a:pPr>
              <a:buFont typeface="Wingdings" pitchFamily="2" charset="2"/>
              <a:buChar char="Ø"/>
            </a:pPr>
            <a:r>
              <a:rPr lang="en-US" altLang="ja-JP" dirty="0" smtClean="0">
                <a:ea typeface="ＭＳ Ｐゴシック" charset="-128"/>
              </a:rPr>
              <a:t>The components critical to the development of low cost clusters are:</a:t>
            </a:r>
          </a:p>
          <a:p>
            <a:pPr lvl="1">
              <a:buSzPct val="60000"/>
              <a:buFont typeface="Wingdings" pitchFamily="2" charset="2"/>
              <a:buChar char="v"/>
            </a:pPr>
            <a:r>
              <a:rPr lang="en-US" altLang="ko-KR" dirty="0" smtClean="0">
                <a:ea typeface="굴림" pitchFamily="50" charset="-127"/>
              </a:rPr>
              <a:t>Processors</a:t>
            </a:r>
          </a:p>
          <a:p>
            <a:pPr lvl="1">
              <a:buSzPct val="60000"/>
              <a:buFont typeface="Wingdings" pitchFamily="2" charset="2"/>
              <a:buChar char="v"/>
            </a:pPr>
            <a:r>
              <a:rPr lang="en-US" altLang="ko-KR" dirty="0" smtClean="0">
                <a:ea typeface="굴림" pitchFamily="50" charset="-127"/>
              </a:rPr>
              <a:t>Memory</a:t>
            </a:r>
          </a:p>
          <a:p>
            <a:pPr lvl="1">
              <a:buSzPct val="60000"/>
              <a:buFont typeface="Wingdings" pitchFamily="2" charset="2"/>
              <a:buChar char="v"/>
            </a:pPr>
            <a:r>
              <a:rPr lang="en-US" altLang="ko-KR" dirty="0" smtClean="0">
                <a:ea typeface="굴림" pitchFamily="50" charset="-127"/>
              </a:rPr>
              <a:t>Networking components</a:t>
            </a:r>
          </a:p>
          <a:p>
            <a:pPr lvl="1">
              <a:buSzPct val="60000"/>
              <a:buFont typeface="Wingdings" pitchFamily="2" charset="2"/>
              <a:buChar char="v"/>
            </a:pPr>
            <a:r>
              <a:rPr lang="en-US" altLang="ko-KR" dirty="0" smtClean="0">
                <a:ea typeface="굴림" pitchFamily="50" charset="-127"/>
              </a:rPr>
              <a:t>Motherboards, busses, and other sub-systems </a:t>
            </a:r>
          </a:p>
          <a:p>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Cluster Catagorization</a:t>
            </a:r>
          </a:p>
        </p:txBody>
      </p:sp>
      <p:sp>
        <p:nvSpPr>
          <p:cNvPr id="22531" name="Content Placeholder 2"/>
          <p:cNvSpPr>
            <a:spLocks noGrp="1"/>
          </p:cNvSpPr>
          <p:nvPr>
            <p:ph idx="1"/>
          </p:nvPr>
        </p:nvSpPr>
        <p:spPr/>
        <p:txBody>
          <a:bodyPr>
            <a:normAutofit/>
          </a:bodyPr>
          <a:lstStyle/>
          <a:p>
            <a:pPr eaLnBrk="1" hangingPunct="1"/>
            <a:r>
              <a:rPr lang="en-US" sz="2400" dirty="0" smtClean="0"/>
              <a:t>High-availability</a:t>
            </a:r>
            <a:endParaRPr lang="en-US" sz="2400" dirty="0" smtClean="0"/>
          </a:p>
          <a:p>
            <a:pPr eaLnBrk="1" hangingPunct="1"/>
            <a:r>
              <a:rPr lang="en-US" sz="2400" dirty="0" smtClean="0"/>
              <a:t>Load-balancing</a:t>
            </a:r>
          </a:p>
          <a:p>
            <a:pPr eaLnBrk="1" hangingPunct="1"/>
            <a:r>
              <a:rPr lang="en-US" sz="2400" dirty="0" smtClean="0"/>
              <a:t>High- </a:t>
            </a:r>
            <a:r>
              <a:rPr lang="en-US" sz="2400" dirty="0" smtClean="0"/>
              <a:t>Performance</a:t>
            </a:r>
            <a:endParaRPr lang="en-US" sz="2400" dirty="0" smtClean="0"/>
          </a:p>
        </p:txBody>
      </p:sp>
      <p:pic>
        <p:nvPicPr>
          <p:cNvPr id="22532" name="Picture 2" descr="G:\My Jobs\Presentation\Clusters\Contents\cluster_layout_4.png"/>
          <p:cNvPicPr>
            <a:picLocks noChangeAspect="1" noChangeArrowheads="1"/>
          </p:cNvPicPr>
          <p:nvPr/>
        </p:nvPicPr>
        <p:blipFill>
          <a:blip r:embed="rId2"/>
          <a:srcRect/>
          <a:stretch>
            <a:fillRect/>
          </a:stretch>
        </p:blipFill>
        <p:spPr bwMode="auto">
          <a:xfrm>
            <a:off x="914400" y="3352800"/>
            <a:ext cx="3048000" cy="2743200"/>
          </a:xfrm>
          <a:prstGeom prst="rect">
            <a:avLst/>
          </a:prstGeom>
          <a:noFill/>
          <a:ln w="9525">
            <a:noFill/>
            <a:miter lim="800000"/>
            <a:headEnd/>
            <a:tailEnd/>
          </a:ln>
        </p:spPr>
      </p:pic>
      <p:pic>
        <p:nvPicPr>
          <p:cNvPr id="22533" name="Picture 3" descr="G:\My Jobs\Presentation\Clusters\Contents\Cloud_Grid_Computing_adarsh.jpg"/>
          <p:cNvPicPr>
            <a:picLocks noChangeAspect="1" noChangeArrowheads="1"/>
          </p:cNvPicPr>
          <p:nvPr/>
        </p:nvPicPr>
        <p:blipFill>
          <a:blip r:embed="rId3"/>
          <a:srcRect/>
          <a:stretch>
            <a:fillRect/>
          </a:stretch>
        </p:blipFill>
        <p:spPr bwMode="auto">
          <a:xfrm>
            <a:off x="4748317" y="2971800"/>
            <a:ext cx="3949596" cy="3240088"/>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1DED50C2-4C86-4E58-A924-0D2E83EB83FE}"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High Availability Clusters</a:t>
            </a:r>
          </a:p>
        </p:txBody>
      </p:sp>
      <p:sp>
        <p:nvSpPr>
          <p:cNvPr id="3" name="Content Placeholder 2"/>
          <p:cNvSpPr>
            <a:spLocks noGrp="1"/>
          </p:cNvSpPr>
          <p:nvPr>
            <p:ph idx="1"/>
          </p:nvPr>
        </p:nvSpPr>
        <p:spPr>
          <a:xfrm>
            <a:off x="457200" y="1219200"/>
            <a:ext cx="8229600" cy="2179637"/>
          </a:xfrm>
        </p:spPr>
        <p:txBody>
          <a:bodyPr>
            <a:normAutofit fontScale="92500"/>
          </a:bodyPr>
          <a:lstStyle/>
          <a:p>
            <a:pPr eaLnBrk="1" latinLnBrk="1" hangingPunct="1">
              <a:buClr>
                <a:srgbClr val="91131F"/>
              </a:buClr>
              <a:buSzPct val="60000"/>
              <a:buFont typeface="Wingdings" pitchFamily="2" charset="2"/>
              <a:buChar char="v"/>
              <a:defRPr/>
            </a:pPr>
            <a:r>
              <a:rPr kumimoji="1" lang="en-US" altLang="zh-TW" sz="2400" dirty="0" smtClean="0">
                <a:latin typeface="+mj-lt"/>
                <a:ea typeface="HY센스L" pitchFamily="18" charset="-127"/>
              </a:rPr>
              <a:t>Avoid single point of failure</a:t>
            </a:r>
          </a:p>
          <a:p>
            <a:pPr eaLnBrk="1" latinLnBrk="1" hangingPunct="1">
              <a:buClr>
                <a:srgbClr val="91131F"/>
              </a:buClr>
              <a:buSzPct val="60000"/>
              <a:buFont typeface="Wingdings" pitchFamily="2" charset="2"/>
              <a:buChar char="v"/>
              <a:defRPr/>
            </a:pPr>
            <a:r>
              <a:rPr kumimoji="1" lang="en-US" altLang="zh-TW" sz="2400" dirty="0" smtClean="0">
                <a:latin typeface="+mj-lt"/>
                <a:ea typeface="HY센스L" pitchFamily="18" charset="-127"/>
              </a:rPr>
              <a:t>This requires atleast two nodes - a primary and a backup.</a:t>
            </a:r>
          </a:p>
          <a:p>
            <a:pPr eaLnBrk="1" latinLnBrk="1" hangingPunct="1">
              <a:buClr>
                <a:srgbClr val="91131F"/>
              </a:buClr>
              <a:buSzPct val="60000"/>
              <a:buFont typeface="Wingdings" pitchFamily="2" charset="2"/>
              <a:buChar char="v"/>
              <a:defRPr/>
            </a:pPr>
            <a:r>
              <a:rPr kumimoji="1" lang="en-US" altLang="zh-TW" sz="2400" dirty="0" smtClean="0">
                <a:latin typeface="+mj-lt"/>
                <a:ea typeface="HY센스L" pitchFamily="18" charset="-127"/>
              </a:rPr>
              <a:t>Always with redundancy</a:t>
            </a:r>
          </a:p>
          <a:p>
            <a:pPr eaLnBrk="1" latinLnBrk="1" hangingPunct="1">
              <a:buClr>
                <a:srgbClr val="91131F"/>
              </a:buClr>
              <a:buSzPct val="60000"/>
              <a:buFont typeface="Wingdings" pitchFamily="2" charset="2"/>
              <a:buChar char="v"/>
              <a:defRPr/>
            </a:pPr>
            <a:r>
              <a:rPr kumimoji="1" lang="en-US" altLang="zh-TW" sz="2400" dirty="0" smtClean="0">
                <a:latin typeface="+mj-lt"/>
                <a:ea typeface="HY센스L" pitchFamily="18" charset="-127"/>
              </a:rPr>
              <a:t>Almost all load balancing cluster are with HA capability.</a:t>
            </a:r>
            <a:endParaRPr kumimoji="1" lang="en-US" altLang="zh-TW" sz="2400" dirty="0">
              <a:latin typeface="+mj-lt"/>
              <a:ea typeface="HY센스L" pitchFamily="18" charset="-127"/>
            </a:endParaRPr>
          </a:p>
        </p:txBody>
      </p:sp>
      <p:sp>
        <p:nvSpPr>
          <p:cNvPr id="5" name="Slide Number Placeholder 4"/>
          <p:cNvSpPr>
            <a:spLocks noGrp="1"/>
          </p:cNvSpPr>
          <p:nvPr>
            <p:ph type="sldNum" sz="quarter" idx="12"/>
          </p:nvPr>
        </p:nvSpPr>
        <p:spPr/>
        <p:txBody>
          <a:bodyPr/>
          <a:lstStyle/>
          <a:p>
            <a:pPr>
              <a:defRPr/>
            </a:pPr>
            <a:fld id="{9F096B0C-9178-4351-AAB7-C0AFF5AF8B05}"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Availability Clusters</a:t>
            </a:r>
            <a:endParaRPr lang="en-CA" dirty="0"/>
          </a:p>
        </p:txBody>
      </p:sp>
      <p:pic>
        <p:nvPicPr>
          <p:cNvPr id="5" name="Picture 4" descr="Cluster_mit_LB_und_Webserver_04.gif"/>
          <p:cNvPicPr>
            <a:picLocks noChangeAspect="1"/>
          </p:cNvPicPr>
          <p:nvPr/>
        </p:nvPicPr>
        <p:blipFill>
          <a:blip r:embed="rId2"/>
          <a:stretch>
            <a:fillRect/>
          </a:stretch>
        </p:blipFill>
        <p:spPr>
          <a:xfrm>
            <a:off x="3124200" y="1676400"/>
            <a:ext cx="3657600" cy="432816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smtClean="0"/>
              <a:t>Load Balancing Clusters</a:t>
            </a:r>
          </a:p>
        </p:txBody>
      </p:sp>
      <p:sp>
        <p:nvSpPr>
          <p:cNvPr id="3" name="Content Placeholder 2"/>
          <p:cNvSpPr>
            <a:spLocks noGrp="1"/>
          </p:cNvSpPr>
          <p:nvPr>
            <p:ph idx="1"/>
          </p:nvPr>
        </p:nvSpPr>
        <p:spPr>
          <a:xfrm>
            <a:off x="457200" y="1219200"/>
            <a:ext cx="8229600" cy="2027237"/>
          </a:xfrm>
        </p:spPr>
        <p:txBody>
          <a:bodyPr>
            <a:normAutofit/>
          </a:bodyPr>
          <a:lstStyle/>
          <a:p>
            <a:pPr eaLnBrk="1" latinLnBrk="1" hangingPunct="1">
              <a:buClr>
                <a:srgbClr val="91131F"/>
              </a:buClr>
              <a:buSzPct val="60000"/>
              <a:buFont typeface="Wingdings" pitchFamily="2" charset="2"/>
              <a:buChar char="v"/>
              <a:defRPr/>
            </a:pPr>
            <a:r>
              <a:rPr kumimoji="1" lang="en-US" altLang="zh-TW" sz="2400" dirty="0" smtClean="0">
                <a:latin typeface="+mj-lt"/>
                <a:ea typeface="HY센스L" pitchFamily="18" charset="-127"/>
              </a:rPr>
              <a:t>PC cluster deliver load balancing performance</a:t>
            </a:r>
          </a:p>
          <a:p>
            <a:pPr eaLnBrk="1" latinLnBrk="1" hangingPunct="1">
              <a:buClr>
                <a:srgbClr val="91131F"/>
              </a:buClr>
              <a:buSzPct val="60000"/>
              <a:buFont typeface="Wingdings" pitchFamily="2" charset="2"/>
              <a:buChar char="v"/>
              <a:defRPr/>
            </a:pPr>
            <a:r>
              <a:rPr kumimoji="1" lang="en-US" altLang="zh-TW" sz="2400" dirty="0" smtClean="0">
                <a:latin typeface="+mj-lt"/>
                <a:ea typeface="HY센스L" pitchFamily="18" charset="-127"/>
              </a:rPr>
              <a:t>Commonly used with busy ftp and web servers with large client base</a:t>
            </a:r>
          </a:p>
          <a:p>
            <a:pPr eaLnBrk="1" latinLnBrk="1" hangingPunct="1">
              <a:buClr>
                <a:srgbClr val="91131F"/>
              </a:buClr>
              <a:buSzPct val="60000"/>
              <a:buFont typeface="Wingdings" pitchFamily="2" charset="2"/>
              <a:buChar char="v"/>
              <a:defRPr/>
            </a:pPr>
            <a:r>
              <a:rPr kumimoji="1" lang="en-US" altLang="zh-TW" sz="2400" dirty="0" smtClean="0">
                <a:latin typeface="+mj-lt"/>
                <a:ea typeface="HY센스L" pitchFamily="18" charset="-127"/>
              </a:rPr>
              <a:t>Large number of nodes to share load</a:t>
            </a:r>
            <a:endParaRPr kumimoji="1" lang="en-US" sz="2400" dirty="0" smtClean="0">
              <a:latin typeface="+mj-lt"/>
              <a:ea typeface="HY센스L" pitchFamily="18" charset="-127"/>
            </a:endParaRPr>
          </a:p>
          <a:p>
            <a:pPr marL="274320" indent="-274320" eaLnBrk="1" fontAlgn="auto" hangingPunct="1">
              <a:spcAft>
                <a:spcPts val="0"/>
              </a:spcAft>
              <a:buClr>
                <a:schemeClr val="accent3"/>
              </a:buClr>
              <a:buFont typeface="Wingdings 2"/>
              <a:buChar char=""/>
              <a:defRPr/>
            </a:pPr>
            <a:endParaRPr lang="en-US" dirty="0">
              <a:latin typeface="+mj-lt"/>
            </a:endParaRPr>
          </a:p>
        </p:txBody>
      </p:sp>
      <p:sp>
        <p:nvSpPr>
          <p:cNvPr id="5" name="Slide Number Placeholder 4"/>
          <p:cNvSpPr>
            <a:spLocks noGrp="1"/>
          </p:cNvSpPr>
          <p:nvPr>
            <p:ph type="sldNum" sz="quarter" idx="12"/>
          </p:nvPr>
        </p:nvSpPr>
        <p:spPr/>
        <p:txBody>
          <a:bodyPr/>
          <a:lstStyle/>
          <a:p>
            <a:pPr>
              <a:defRPr/>
            </a:pPr>
            <a:fld id="{C164A2BC-81C6-4ACB-B79A-83D7DABDE183}"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 Clusters</a:t>
            </a:r>
            <a:endParaRPr lang="en-CA" dirty="0"/>
          </a:p>
        </p:txBody>
      </p:sp>
      <p:pic>
        <p:nvPicPr>
          <p:cNvPr id="4" name="Picture 3" descr="load-balance.jpg"/>
          <p:cNvPicPr>
            <a:picLocks noChangeAspect="1"/>
          </p:cNvPicPr>
          <p:nvPr/>
        </p:nvPicPr>
        <p:blipFill>
          <a:blip r:embed="rId2"/>
          <a:stretch>
            <a:fillRect/>
          </a:stretch>
        </p:blipFill>
        <p:spPr>
          <a:xfrm>
            <a:off x="2347043" y="1371600"/>
            <a:ext cx="4449914" cy="4791075"/>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High Performance Clusters</a:t>
            </a:r>
          </a:p>
        </p:txBody>
      </p:sp>
      <p:sp>
        <p:nvSpPr>
          <p:cNvPr id="3" name="Content Placeholder 2"/>
          <p:cNvSpPr>
            <a:spLocks noGrp="1"/>
          </p:cNvSpPr>
          <p:nvPr>
            <p:ph idx="1"/>
          </p:nvPr>
        </p:nvSpPr>
        <p:spPr>
          <a:xfrm>
            <a:off x="381000" y="1295400"/>
            <a:ext cx="8229600" cy="2408237"/>
          </a:xfrm>
        </p:spPr>
        <p:txBody>
          <a:bodyPr/>
          <a:lstStyle/>
          <a:p>
            <a:pPr eaLnBrk="1" latinLnBrk="1" hangingPunct="1">
              <a:buClr>
                <a:srgbClr val="91131F"/>
              </a:buClr>
              <a:buSzPct val="60000"/>
              <a:buFont typeface="Wingdings" pitchFamily="2" charset="2"/>
              <a:buChar char="v"/>
              <a:defRPr/>
            </a:pPr>
            <a:r>
              <a:rPr kumimoji="1" lang="en-US" altLang="zh-TW" sz="2400" dirty="0" smtClean="0">
                <a:latin typeface="+mj-lt"/>
                <a:ea typeface="HY센스L" pitchFamily="18" charset="-127"/>
              </a:rPr>
              <a:t>Started from 1994</a:t>
            </a:r>
          </a:p>
          <a:p>
            <a:pPr eaLnBrk="1" latinLnBrk="1" hangingPunct="1">
              <a:buClr>
                <a:srgbClr val="91131F"/>
              </a:buClr>
              <a:buSzPct val="60000"/>
              <a:buFont typeface="Wingdings" pitchFamily="2" charset="2"/>
              <a:buChar char="v"/>
              <a:defRPr/>
            </a:pPr>
            <a:r>
              <a:rPr kumimoji="1" lang="en-US" altLang="zh-TW" sz="2400" dirty="0" smtClean="0">
                <a:latin typeface="+mj-lt"/>
                <a:ea typeface="HY센스L" pitchFamily="18" charset="-127"/>
              </a:rPr>
              <a:t>Donald Becker of NASA assembled this cluster.</a:t>
            </a:r>
          </a:p>
          <a:p>
            <a:pPr eaLnBrk="1" latinLnBrk="1" hangingPunct="1">
              <a:buClr>
                <a:srgbClr val="91131F"/>
              </a:buClr>
              <a:buSzPct val="60000"/>
              <a:buFont typeface="Wingdings" pitchFamily="2" charset="2"/>
              <a:buChar char="v"/>
              <a:defRPr/>
            </a:pPr>
            <a:r>
              <a:rPr kumimoji="1" lang="en-US" altLang="zh-TW" sz="2400" dirty="0" smtClean="0">
                <a:latin typeface="+mj-lt"/>
                <a:ea typeface="HY센스L" pitchFamily="18" charset="-127"/>
              </a:rPr>
              <a:t>Also called Beowulf cluster</a:t>
            </a:r>
          </a:p>
          <a:p>
            <a:pPr eaLnBrk="1" latinLnBrk="1" hangingPunct="1">
              <a:buClr>
                <a:srgbClr val="91131F"/>
              </a:buClr>
              <a:buSzPct val="60000"/>
              <a:buFont typeface="Wingdings" pitchFamily="2" charset="2"/>
              <a:buChar char="v"/>
              <a:defRPr/>
            </a:pPr>
            <a:r>
              <a:rPr kumimoji="1" lang="en-US" altLang="zh-TW" sz="2400" dirty="0" smtClean="0">
                <a:latin typeface="+mj-lt"/>
                <a:ea typeface="HY센스L" pitchFamily="18" charset="-127"/>
              </a:rPr>
              <a:t>Applications like data mining, simulations, parallel </a:t>
            </a:r>
          </a:p>
          <a:p>
            <a:pPr eaLnBrk="1" latinLnBrk="1" hangingPunct="1">
              <a:buClr>
                <a:srgbClr val="91131F"/>
              </a:buClr>
              <a:buSzPct val="60000"/>
              <a:buFont typeface="Wingdings 2" pitchFamily="18" charset="2"/>
              <a:buNone/>
              <a:defRPr/>
            </a:pPr>
            <a:r>
              <a:rPr kumimoji="1" lang="en-US" altLang="zh-TW" sz="2400" dirty="0" smtClean="0">
                <a:latin typeface="+mj-lt"/>
                <a:ea typeface="HY센스L" pitchFamily="18" charset="-127"/>
              </a:rPr>
              <a:t>   processing, weather modeling, etc.</a:t>
            </a:r>
            <a:endParaRPr kumimoji="1" lang="en-US" sz="2400" dirty="0" smtClean="0">
              <a:latin typeface="+mj-lt"/>
              <a:ea typeface="HY센스L" pitchFamily="18" charset="-127"/>
            </a:endParaRPr>
          </a:p>
          <a:p>
            <a:pPr>
              <a:defRPr/>
            </a:pPr>
            <a:endParaRPr lang="en-US" dirty="0">
              <a:latin typeface="+mj-lt"/>
            </a:endParaRPr>
          </a:p>
        </p:txBody>
      </p:sp>
      <p:sp>
        <p:nvSpPr>
          <p:cNvPr id="6" name="Slide Number Placeholder 5"/>
          <p:cNvSpPr>
            <a:spLocks noGrp="1"/>
          </p:cNvSpPr>
          <p:nvPr>
            <p:ph type="sldNum" sz="quarter" idx="12"/>
          </p:nvPr>
        </p:nvSpPr>
        <p:spPr/>
        <p:txBody>
          <a:bodyPr/>
          <a:lstStyle/>
          <a:p>
            <a:pPr>
              <a:defRPr/>
            </a:pPr>
            <a:fld id="{F7A33C14-EBC8-4904-A8C4-7F0E3C307CAF}"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smtClean="0"/>
              <a:t>Table of Contents</a:t>
            </a:r>
            <a:endParaRPr/>
          </a:p>
        </p:txBody>
      </p:sp>
      <p:sp>
        <p:nvSpPr>
          <p:cNvPr id="3" name="Text Placeholder 2"/>
          <p:cNvSpPr>
            <a:spLocks noGrp="1"/>
          </p:cNvSpPr>
          <p:nvPr>
            <p:ph type="body" sz="half" idx="2"/>
          </p:nvPr>
        </p:nvSpPr>
        <p:spPr>
          <a:xfrm>
            <a:off x="457200" y="1447800"/>
            <a:ext cx="8229600" cy="4343400"/>
          </a:xfrm>
        </p:spPr>
        <p:txBody>
          <a:bodyPr>
            <a:normAutofit fontScale="92500" lnSpcReduction="10000"/>
          </a:bodyPr>
          <a:lstStyle/>
          <a:p>
            <a:pPr eaLnBrk="1" fontAlgn="auto" hangingPunct="1">
              <a:spcAft>
                <a:spcPts val="0"/>
              </a:spcAft>
              <a:buClr>
                <a:schemeClr val="accent3"/>
              </a:buClr>
              <a:buFont typeface="Wingdings 2"/>
              <a:buNone/>
              <a:defRPr/>
            </a:pPr>
            <a:endParaRPr lang="en-US" sz="2000" dirty="0" smtClean="0">
              <a:solidFill>
                <a:schemeClr val="bg2">
                  <a:lumMod val="40000"/>
                  <a:lumOff val="60000"/>
                </a:schemeClr>
              </a:solidFill>
            </a:endParaRPr>
          </a:p>
          <a:p>
            <a:pPr eaLnBrk="1" fontAlgn="auto" hangingPunct="1">
              <a:spcAft>
                <a:spcPts val="0"/>
              </a:spcAft>
              <a:buClr>
                <a:schemeClr val="accent3"/>
              </a:buClr>
              <a:buFont typeface="Wingdings 2"/>
              <a:buNone/>
              <a:defRPr/>
            </a:pPr>
            <a:endParaRPr lang="en-US" sz="2000" dirty="0" smtClean="0">
              <a:solidFill>
                <a:schemeClr val="bg2">
                  <a:lumMod val="40000"/>
                  <a:lumOff val="60000"/>
                </a:schemeClr>
              </a:solidFill>
            </a:endParaRPr>
          </a:p>
          <a:p>
            <a:pPr eaLnBrk="1" fontAlgn="auto" hangingPunct="1">
              <a:spcAft>
                <a:spcPts val="0"/>
              </a:spcAft>
              <a:buClr>
                <a:schemeClr val="accent3"/>
              </a:buClr>
              <a:buFont typeface="Wingdings 2"/>
              <a:buNone/>
              <a:defRPr/>
            </a:pPr>
            <a:endParaRPr lang="en-US" sz="2000" dirty="0" smtClean="0">
              <a:solidFill>
                <a:schemeClr val="bg2">
                  <a:lumMod val="40000"/>
                  <a:lumOff val="60000"/>
                </a:schemeClr>
              </a:solidFill>
            </a:endParaRPr>
          </a:p>
          <a:p>
            <a:pPr eaLnBrk="1" fontAlgn="auto" hangingPunct="1">
              <a:spcAft>
                <a:spcPts val="0"/>
              </a:spcAft>
              <a:buClr>
                <a:schemeClr val="accent3"/>
              </a:buClr>
              <a:buFont typeface="Wingdings" pitchFamily="2" charset="2"/>
              <a:buChar char="Ø"/>
              <a:defRPr/>
            </a:pPr>
            <a:r>
              <a:rPr lang="en-US" sz="2000" dirty="0" smtClean="0">
                <a:solidFill>
                  <a:schemeClr val="bg2">
                    <a:lumMod val="40000"/>
                    <a:lumOff val="60000"/>
                  </a:schemeClr>
                </a:solidFill>
              </a:rPr>
              <a:t>Introducing Cluster Concept</a:t>
            </a:r>
          </a:p>
          <a:p>
            <a:pPr eaLnBrk="1" fontAlgn="auto" hangingPunct="1">
              <a:spcAft>
                <a:spcPts val="0"/>
              </a:spcAft>
              <a:buClr>
                <a:schemeClr val="accent3"/>
              </a:buClr>
              <a:buFont typeface="Wingdings" pitchFamily="2" charset="2"/>
              <a:buChar char="Ø"/>
              <a:defRPr/>
            </a:pPr>
            <a:r>
              <a:rPr lang="en-US" sz="2000" dirty="0" smtClean="0">
                <a:solidFill>
                  <a:schemeClr val="bg2">
                    <a:lumMod val="40000"/>
                    <a:lumOff val="60000"/>
                  </a:schemeClr>
                </a:solidFill>
              </a:rPr>
              <a:t>About Cluster Computing</a:t>
            </a:r>
          </a:p>
          <a:p>
            <a:pPr eaLnBrk="1" fontAlgn="auto" hangingPunct="1">
              <a:spcAft>
                <a:spcPts val="0"/>
              </a:spcAft>
              <a:buClr>
                <a:schemeClr val="accent3"/>
              </a:buClr>
              <a:buFont typeface="Wingdings" pitchFamily="2" charset="2"/>
              <a:buChar char="Ø"/>
              <a:defRPr/>
            </a:pPr>
            <a:r>
              <a:rPr lang="en-US" sz="2000" dirty="0" smtClean="0">
                <a:solidFill>
                  <a:schemeClr val="bg2">
                    <a:lumMod val="40000"/>
                    <a:lumOff val="60000"/>
                  </a:schemeClr>
                </a:solidFill>
              </a:rPr>
              <a:t>Concept of whole computers and it’s benefits</a:t>
            </a:r>
          </a:p>
          <a:p>
            <a:pPr eaLnBrk="1" fontAlgn="auto" hangingPunct="1">
              <a:spcAft>
                <a:spcPts val="0"/>
              </a:spcAft>
              <a:buClr>
                <a:schemeClr val="accent3"/>
              </a:buClr>
              <a:buFont typeface="Wingdings" pitchFamily="2" charset="2"/>
              <a:buChar char="Ø"/>
              <a:defRPr/>
            </a:pPr>
            <a:r>
              <a:rPr lang="en-US" sz="2000" dirty="0" smtClean="0">
                <a:solidFill>
                  <a:schemeClr val="bg2">
                    <a:lumMod val="40000"/>
                    <a:lumOff val="60000"/>
                  </a:schemeClr>
                </a:solidFill>
              </a:rPr>
              <a:t>Architecture and Clustering Methods</a:t>
            </a:r>
          </a:p>
          <a:p>
            <a:pPr eaLnBrk="1" fontAlgn="auto" hangingPunct="1">
              <a:spcAft>
                <a:spcPts val="0"/>
              </a:spcAft>
              <a:buClr>
                <a:schemeClr val="accent3"/>
              </a:buClr>
              <a:buFont typeface="Wingdings" pitchFamily="2" charset="2"/>
              <a:buChar char="Ø"/>
              <a:defRPr/>
            </a:pPr>
            <a:r>
              <a:rPr lang="en-US" sz="2000" dirty="0" smtClean="0">
                <a:solidFill>
                  <a:schemeClr val="bg2">
                    <a:lumMod val="40000"/>
                    <a:lumOff val="60000"/>
                  </a:schemeClr>
                </a:solidFill>
              </a:rPr>
              <a:t>Different clusters catagorizations</a:t>
            </a:r>
          </a:p>
          <a:p>
            <a:pPr eaLnBrk="1" fontAlgn="auto" hangingPunct="1">
              <a:spcAft>
                <a:spcPts val="0"/>
              </a:spcAft>
              <a:buClr>
                <a:schemeClr val="accent3"/>
              </a:buClr>
              <a:buFont typeface="Wingdings" pitchFamily="2" charset="2"/>
              <a:buChar char="Ø"/>
              <a:defRPr/>
            </a:pPr>
            <a:r>
              <a:rPr lang="en-US" sz="2000" dirty="0" smtClean="0">
                <a:solidFill>
                  <a:schemeClr val="bg2">
                    <a:lumMod val="40000"/>
                    <a:lumOff val="60000"/>
                  </a:schemeClr>
                </a:solidFill>
              </a:rPr>
              <a:t>Issues to be consitered about clusters</a:t>
            </a:r>
          </a:p>
          <a:p>
            <a:pPr eaLnBrk="1" fontAlgn="auto" hangingPunct="1">
              <a:spcAft>
                <a:spcPts val="0"/>
              </a:spcAft>
              <a:buClr>
                <a:schemeClr val="accent3"/>
              </a:buClr>
              <a:buFont typeface="Wingdings" pitchFamily="2" charset="2"/>
              <a:buChar char="Ø"/>
              <a:defRPr/>
            </a:pPr>
            <a:r>
              <a:rPr lang="en-US" sz="2000" dirty="0" smtClean="0">
                <a:solidFill>
                  <a:schemeClr val="bg2">
                    <a:lumMod val="40000"/>
                    <a:lumOff val="60000"/>
                  </a:schemeClr>
                </a:solidFill>
              </a:rPr>
              <a:t>Implementations of clusters</a:t>
            </a:r>
          </a:p>
          <a:p>
            <a:pPr eaLnBrk="1" fontAlgn="auto" hangingPunct="1">
              <a:spcAft>
                <a:spcPts val="0"/>
              </a:spcAft>
              <a:buClr>
                <a:schemeClr val="accent3"/>
              </a:buClr>
              <a:buFont typeface="Wingdings" pitchFamily="2" charset="2"/>
              <a:buChar char="Ø"/>
              <a:defRPr/>
            </a:pPr>
            <a:r>
              <a:rPr lang="en-US" sz="2000" dirty="0" smtClean="0">
                <a:solidFill>
                  <a:schemeClr val="bg2">
                    <a:lumMod val="40000"/>
                    <a:lumOff val="60000"/>
                  </a:schemeClr>
                </a:solidFill>
              </a:rPr>
              <a:t>Clusters technology in present and future</a:t>
            </a:r>
          </a:p>
          <a:p>
            <a:pPr eaLnBrk="1" fontAlgn="auto" hangingPunct="1">
              <a:spcAft>
                <a:spcPts val="0"/>
              </a:spcAft>
              <a:buClr>
                <a:schemeClr val="accent3"/>
              </a:buClr>
              <a:buFont typeface="Wingdings" pitchFamily="2" charset="2"/>
              <a:buChar char="Ø"/>
              <a:defRPr/>
            </a:pPr>
            <a:r>
              <a:rPr lang="en-US" sz="2000" dirty="0" smtClean="0">
                <a:solidFill>
                  <a:schemeClr val="bg2">
                    <a:lumMod val="40000"/>
                    <a:lumOff val="60000"/>
                  </a:schemeClr>
                </a:solidFill>
              </a:rPr>
              <a:t>Conclusions</a:t>
            </a:r>
          </a:p>
          <a:p>
            <a:pPr eaLnBrk="1" fontAlgn="auto" hangingPunct="1">
              <a:spcAft>
                <a:spcPts val="0"/>
              </a:spcAft>
              <a:buClr>
                <a:schemeClr val="accent3"/>
              </a:buClr>
              <a:buFont typeface="Wingdings 2"/>
              <a:buNone/>
              <a:defRPr/>
            </a:pPr>
            <a:r>
              <a:rPr lang="en-US" dirty="0" smtClean="0">
                <a:solidFill>
                  <a:schemeClr val="bg2">
                    <a:lumMod val="40000"/>
                    <a:lumOff val="60000"/>
                  </a:schemeClr>
                </a:solidFill>
              </a:rPr>
              <a:t> </a:t>
            </a:r>
          </a:p>
          <a:p>
            <a:pPr eaLnBrk="1" fontAlgn="auto" hangingPunct="1">
              <a:spcAft>
                <a:spcPts val="0"/>
              </a:spcAft>
              <a:buClr>
                <a:schemeClr val="accent3"/>
              </a:buClr>
              <a:buFont typeface="Wingdings 2"/>
              <a:buNone/>
              <a:defRPr/>
            </a:pPr>
            <a:endParaRPr lang="en-US" dirty="0" smtClean="0"/>
          </a:p>
          <a:p>
            <a:pPr eaLnBrk="1" fontAlgn="auto" hangingPunct="1">
              <a:spcAft>
                <a:spcPts val="0"/>
              </a:spcAft>
              <a:buClr>
                <a:schemeClr val="accent3"/>
              </a:buClr>
              <a:buFont typeface="Wingdings 2"/>
              <a:buNone/>
              <a:defRPr/>
            </a:pPr>
            <a:endParaRPr lang="en-US" dirty="0" smtClean="0"/>
          </a:p>
          <a:p>
            <a:pPr eaLnBrk="1" fontAlgn="auto" hangingPunct="1">
              <a:spcAft>
                <a:spcPts val="0"/>
              </a:spcAft>
              <a:buClr>
                <a:schemeClr val="accent3"/>
              </a:buClr>
              <a:buFont typeface="Wingdings 2"/>
              <a:buNone/>
              <a:defRPr/>
            </a:pPr>
            <a:endParaRPr lang="en-US" dirty="0" smtClean="0"/>
          </a:p>
          <a:p>
            <a:pPr eaLnBrk="1" fontAlgn="auto" hangingPunct="1">
              <a:spcAft>
                <a:spcPts val="0"/>
              </a:spcAft>
              <a:buClr>
                <a:schemeClr val="accent3"/>
              </a:buClr>
              <a:buFont typeface="Wingdings 2"/>
              <a:buNone/>
              <a:defRPr/>
            </a:pPr>
            <a:endParaRPr lang="en-US" dirty="0"/>
          </a:p>
        </p:txBody>
      </p:sp>
      <p:sp>
        <p:nvSpPr>
          <p:cNvPr id="4" name="Slide Number Placeholder 3"/>
          <p:cNvSpPr>
            <a:spLocks noGrp="1"/>
          </p:cNvSpPr>
          <p:nvPr>
            <p:ph type="sldNum" sz="quarter" idx="12"/>
          </p:nvPr>
        </p:nvSpPr>
        <p:spPr/>
        <p:txBody>
          <a:bodyPr/>
          <a:lstStyle/>
          <a:p>
            <a:pPr>
              <a:defRPr/>
            </a:pPr>
            <a:fld id="{EA4A9773-9DCB-4181-B90B-1C043EE31055}"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Clusters</a:t>
            </a:r>
            <a:endParaRPr lang="en-CA" dirty="0"/>
          </a:p>
        </p:txBody>
      </p:sp>
      <p:pic>
        <p:nvPicPr>
          <p:cNvPr id="4" name="Picture 3" descr="Beowulf_Cluster_09.gif"/>
          <p:cNvPicPr>
            <a:picLocks noChangeAspect="1"/>
          </p:cNvPicPr>
          <p:nvPr/>
        </p:nvPicPr>
        <p:blipFill>
          <a:blip r:embed="rId2"/>
          <a:stretch>
            <a:fillRect/>
          </a:stretch>
        </p:blipFill>
        <p:spPr>
          <a:xfrm>
            <a:off x="1981200" y="1524000"/>
            <a:ext cx="4495800" cy="419608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MPI Cluster</a:t>
            </a:r>
            <a:endParaRPr lang="en-CA" dirty="0"/>
          </a:p>
        </p:txBody>
      </p:sp>
      <p:pic>
        <p:nvPicPr>
          <p:cNvPr id="4" name="Picture 3" descr="supercomputer_architecture (1).jpg"/>
          <p:cNvPicPr>
            <a:picLocks noChangeAspect="1"/>
          </p:cNvPicPr>
          <p:nvPr/>
        </p:nvPicPr>
        <p:blipFill>
          <a:blip r:embed="rId3"/>
          <a:stretch>
            <a:fillRect/>
          </a:stretch>
        </p:blipFill>
        <p:spPr>
          <a:xfrm>
            <a:off x="1066800" y="1371600"/>
            <a:ext cx="6324600" cy="474345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Cluster Classification</a:t>
            </a:r>
            <a:endParaRPr lang="en-CA" dirty="0"/>
          </a:p>
        </p:txBody>
      </p:sp>
      <p:sp>
        <p:nvSpPr>
          <p:cNvPr id="3" name="Content Placeholder 2"/>
          <p:cNvSpPr>
            <a:spLocks noGrp="1"/>
          </p:cNvSpPr>
          <p:nvPr>
            <p:ph sz="quarter" idx="1"/>
          </p:nvPr>
        </p:nvSpPr>
        <p:spPr/>
        <p:txBody>
          <a:bodyPr/>
          <a:lstStyle/>
          <a:p>
            <a:endParaRPr lang="en-CA" dirty="0" smtClean="0">
              <a:solidFill>
                <a:srgbClr val="0070C0"/>
              </a:solidFill>
            </a:endParaRPr>
          </a:p>
          <a:p>
            <a:r>
              <a:rPr lang="en-CA" dirty="0" smtClean="0">
                <a:solidFill>
                  <a:srgbClr val="0070C0"/>
                </a:solidFill>
              </a:rPr>
              <a:t>Open Cluster – </a:t>
            </a:r>
            <a:r>
              <a:rPr lang="en-CA" dirty="0" smtClean="0"/>
              <a:t>All nodes can be seen from outside, and hence they need more IPs, and cause more security concern. But they are more flexible and are used for internet/web/information server task</a:t>
            </a:r>
          </a:p>
          <a:p>
            <a:endParaRPr lang="en-CA" dirty="0" smtClean="0">
              <a:solidFill>
                <a:srgbClr val="0070C0"/>
              </a:solidFill>
            </a:endParaRPr>
          </a:p>
          <a:p>
            <a:r>
              <a:rPr lang="en-CA" dirty="0" smtClean="0">
                <a:solidFill>
                  <a:srgbClr val="0070C0"/>
                </a:solidFill>
              </a:rPr>
              <a:t>Close Cluster – </a:t>
            </a:r>
            <a:r>
              <a:rPr lang="en-CA" dirty="0" smtClean="0"/>
              <a:t>They hide most of the cluster behind the gateway node. Consequently they need less IP addresses and provide better security. They are good for computing tasks.</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Open Cluster</a:t>
            </a:r>
            <a:endParaRPr lang="en-CA"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pic>
        <p:nvPicPr>
          <p:cNvPr id="6" name="Picture 5" descr="open.png"/>
          <p:cNvPicPr>
            <a:picLocks noChangeAspect="1"/>
          </p:cNvPicPr>
          <p:nvPr/>
        </p:nvPicPr>
        <p:blipFill>
          <a:blip r:embed="rId2"/>
          <a:stretch>
            <a:fillRect/>
          </a:stretch>
        </p:blipFill>
        <p:spPr>
          <a:xfrm>
            <a:off x="1295400" y="1828800"/>
            <a:ext cx="6289395" cy="3966363"/>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Close Cluster</a:t>
            </a:r>
            <a:endParaRPr lang="en-CA"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pic>
        <p:nvPicPr>
          <p:cNvPr id="5" name="Picture 4" descr="close.png"/>
          <p:cNvPicPr>
            <a:picLocks noChangeAspect="1"/>
          </p:cNvPicPr>
          <p:nvPr/>
        </p:nvPicPr>
        <p:blipFill>
          <a:blip r:embed="rId2"/>
          <a:stretch>
            <a:fillRect/>
          </a:stretch>
        </p:blipFill>
        <p:spPr>
          <a:xfrm>
            <a:off x="1371600" y="1676400"/>
            <a:ext cx="6324600" cy="406199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Benefits</a:t>
            </a:r>
            <a:endParaRPr lang="en-CA"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p:txBody>
          <a:bodyPr>
            <a:normAutofit/>
          </a:bodyPr>
          <a:lstStyle/>
          <a:p>
            <a:endParaRPr lang="en-CA" dirty="0" smtClean="0"/>
          </a:p>
          <a:p>
            <a:r>
              <a:rPr lang="en-CA" sz="2400" dirty="0" smtClean="0"/>
              <a:t>High processing capacity.</a:t>
            </a:r>
          </a:p>
          <a:p>
            <a:r>
              <a:rPr lang="en-CA" sz="2400" dirty="0" smtClean="0"/>
              <a:t>Resource consolidation</a:t>
            </a:r>
          </a:p>
          <a:p>
            <a:r>
              <a:rPr lang="en-CA" sz="2400" dirty="0" smtClean="0"/>
              <a:t>Optimal use of resources</a:t>
            </a:r>
          </a:p>
          <a:p>
            <a:r>
              <a:rPr lang="en-CA" sz="2400" dirty="0" smtClean="0"/>
              <a:t>Geographic server consolidation</a:t>
            </a:r>
          </a:p>
          <a:p>
            <a:r>
              <a:rPr lang="en-CA" sz="2400" dirty="0" smtClean="0"/>
              <a:t>24 x 7 availability with failover protection</a:t>
            </a:r>
          </a:p>
          <a:p>
            <a:r>
              <a:rPr lang="en-CA" sz="2400" dirty="0" smtClean="0"/>
              <a:t>Disaster recovery</a:t>
            </a:r>
          </a:p>
          <a:p>
            <a:r>
              <a:rPr lang="en-CA" sz="2400" dirty="0" smtClean="0"/>
              <a:t>Horizontal and vertical scalability without downtime</a:t>
            </a:r>
          </a:p>
          <a:p>
            <a:r>
              <a:rPr lang="en-CA" sz="2400" dirty="0" smtClean="0"/>
              <a:t>Centralized system management</a:t>
            </a:r>
            <a:endParaRPr lang="en-CA"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Dark </a:t>
            </a:r>
            <a:r>
              <a:rPr lang="en-CA" dirty="0" smtClean="0"/>
              <a:t>side</a:t>
            </a:r>
            <a:endParaRPr lang="en-CA"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Content Placeholder 3"/>
          <p:cNvSpPr>
            <a:spLocks noGrp="1"/>
          </p:cNvSpPr>
          <p:nvPr>
            <p:ph sz="quarter" idx="1"/>
          </p:nvPr>
        </p:nvSpPr>
        <p:spPr>
          <a:xfrm>
            <a:off x="457200" y="1219200"/>
            <a:ext cx="8229600" cy="4876800"/>
          </a:xfrm>
        </p:spPr>
        <p:txBody>
          <a:bodyPr>
            <a:normAutofit fontScale="92500" lnSpcReduction="20000"/>
          </a:bodyPr>
          <a:lstStyle/>
          <a:p>
            <a:r>
              <a:rPr lang="en-CA" dirty="0" smtClean="0"/>
              <a:t>Clusters are phenomenal computational engines</a:t>
            </a:r>
          </a:p>
          <a:p>
            <a:pPr lvl="1"/>
            <a:r>
              <a:rPr lang="en-CA" dirty="0" smtClean="0"/>
              <a:t>Can be hard to manage without experience</a:t>
            </a:r>
          </a:p>
          <a:p>
            <a:pPr lvl="1"/>
            <a:r>
              <a:rPr lang="en-CA" dirty="0" smtClean="0"/>
              <a:t>High performance I/O is not possible</a:t>
            </a:r>
          </a:p>
          <a:p>
            <a:pPr lvl="1"/>
            <a:r>
              <a:rPr lang="en-CA" dirty="0" smtClean="0"/>
              <a:t>Finding out where something has failed increases at least linearly as cluster size increases.</a:t>
            </a:r>
          </a:p>
          <a:p>
            <a:r>
              <a:rPr lang="en-CA" dirty="0" smtClean="0"/>
              <a:t>The largest problem in cluster is software skewing</a:t>
            </a:r>
          </a:p>
          <a:p>
            <a:pPr lvl="1"/>
            <a:r>
              <a:rPr lang="en-CA" dirty="0" smtClean="0"/>
              <a:t>When software configuration on some nodes is different than others</a:t>
            </a:r>
          </a:p>
          <a:p>
            <a:pPr lvl="1"/>
            <a:r>
              <a:rPr lang="en-CA" dirty="0" smtClean="0"/>
              <a:t>Small differences (minor version difference in libraries) can cripple a parallel program</a:t>
            </a:r>
          </a:p>
          <a:p>
            <a:r>
              <a:rPr lang="en-CA" dirty="0" smtClean="0"/>
              <a:t>The other most critical problem is adequate job control of the parallel processes</a:t>
            </a:r>
          </a:p>
          <a:p>
            <a:pPr lvl="1"/>
            <a:r>
              <a:rPr lang="en-CA" dirty="0" smtClean="0"/>
              <a:t>Signal Propagation </a:t>
            </a:r>
          </a:p>
          <a:p>
            <a:pPr lvl="1"/>
            <a:r>
              <a:rPr lang="en-CA" dirty="0" smtClean="0"/>
              <a:t>Cleanup</a:t>
            </a:r>
          </a:p>
          <a:p>
            <a:pPr lvl="1"/>
            <a:endParaRPr lang="en-CA"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Challenges in Cluster Computing</a:t>
            </a:r>
            <a:endParaRPr lang="en-CA"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p:txBody>
          <a:bodyPr/>
          <a:lstStyle/>
          <a:p>
            <a:endParaRPr lang="en-CA" dirty="0" smtClean="0"/>
          </a:p>
          <a:p>
            <a:r>
              <a:rPr lang="en-CA" dirty="0" smtClean="0"/>
              <a:t>Middleware</a:t>
            </a:r>
          </a:p>
          <a:p>
            <a:r>
              <a:rPr lang="en-CA" dirty="0" smtClean="0"/>
              <a:t>Program</a:t>
            </a:r>
          </a:p>
          <a:p>
            <a:r>
              <a:rPr lang="en-CA" dirty="0" smtClean="0"/>
              <a:t>Elasticity</a:t>
            </a:r>
          </a:p>
          <a:p>
            <a:r>
              <a:rPr lang="en-CA" dirty="0" smtClean="0"/>
              <a:t>Scalability</a:t>
            </a:r>
            <a:endParaRPr lang="en-CA"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Cluster Applications</a:t>
            </a:r>
            <a:endParaRPr lang="en-CA" dirty="0"/>
          </a:p>
        </p:txBody>
      </p:sp>
      <p:sp>
        <p:nvSpPr>
          <p:cNvPr id="3" name="Content Placeholder 2"/>
          <p:cNvSpPr>
            <a:spLocks noGrp="1"/>
          </p:cNvSpPr>
          <p:nvPr>
            <p:ph sz="quarter" idx="1"/>
          </p:nvPr>
        </p:nvSpPr>
        <p:spPr/>
        <p:txBody>
          <a:bodyPr/>
          <a:lstStyle/>
          <a:p>
            <a:endParaRPr lang="en-CA" dirty="0" smtClean="0"/>
          </a:p>
          <a:p>
            <a:r>
              <a:rPr lang="en-CA" dirty="0" smtClean="0"/>
              <a:t>Google Search Engine.</a:t>
            </a:r>
          </a:p>
          <a:p>
            <a:r>
              <a:rPr lang="en-CA" dirty="0" smtClean="0"/>
              <a:t>Petroleum Reservoir Simulation.</a:t>
            </a:r>
          </a:p>
          <a:p>
            <a:r>
              <a:rPr lang="en-CA" dirty="0" smtClean="0"/>
              <a:t>Protein Explorer.</a:t>
            </a:r>
          </a:p>
          <a:p>
            <a:r>
              <a:rPr lang="en-CA" dirty="0" smtClean="0"/>
              <a:t>Earthquake Simulation.</a:t>
            </a:r>
          </a:p>
          <a:p>
            <a:r>
              <a:rPr lang="en-CA" dirty="0" smtClean="0"/>
              <a:t>Image Rendering.</a:t>
            </a:r>
          </a:p>
          <a:p>
            <a:r>
              <a:rPr lang="en-CA" dirty="0" smtClean="0"/>
              <a:t>Whether Forecasting.</a:t>
            </a:r>
          </a:p>
          <a:p>
            <a:pPr lvl="5">
              <a:buNone/>
            </a:pPr>
            <a:r>
              <a:rPr lang="en-CA" sz="2400" dirty="0" smtClean="0"/>
              <a:t>                            …. and many more</a:t>
            </a:r>
            <a:endParaRPr lang="en-CA"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for cluster Computing</a:t>
            </a:r>
            <a:endParaRPr lang="en-CA"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
        <p:nvSpPr>
          <p:cNvPr id="4" name="Content Placeholder 3"/>
          <p:cNvSpPr>
            <a:spLocks noGrp="1"/>
          </p:cNvSpPr>
          <p:nvPr>
            <p:ph sz="quarter" idx="1"/>
          </p:nvPr>
        </p:nvSpPr>
        <p:spPr/>
        <p:txBody>
          <a:bodyPr/>
          <a:lstStyle/>
          <a:p>
            <a:r>
              <a:rPr lang="en-CA" dirty="0" smtClean="0"/>
              <a:t>Nimrod – a tool for parametric computing on clusters and it provides a simple declarative parametric modeling language for expressing a parametric experiment.</a:t>
            </a:r>
          </a:p>
          <a:p>
            <a:r>
              <a:rPr lang="en-CA" dirty="0" smtClean="0"/>
              <a:t>PARMON – a tool that allows the monitoring of system resource and their activities at three different levels: system, node and component.</a:t>
            </a:r>
          </a:p>
          <a:p>
            <a:r>
              <a:rPr lang="en-CA" dirty="0" err="1" smtClean="0"/>
              <a:t>Candor</a:t>
            </a:r>
            <a:r>
              <a:rPr lang="en-CA" dirty="0" smtClean="0"/>
              <a:t> – a specialized job and resource management mechanism, scheduling policy, priority scheme, and resource monitoring and management.</a:t>
            </a:r>
          </a:p>
          <a:p>
            <a:endParaRPr lang="en-CA"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04800" y="381000"/>
            <a:ext cx="8382000" cy="762000"/>
          </a:xfrm>
        </p:spPr>
        <p:txBody>
          <a:bodyPr>
            <a:normAutofit fontScale="90000"/>
          </a:bodyPr>
          <a:lstStyle/>
          <a:p>
            <a:pPr eaLnBrk="1" hangingPunct="1"/>
            <a:r>
              <a:rPr lang="en-US" sz="4400" dirty="0" smtClean="0"/>
              <a:t>Introducing Clusters Computing</a:t>
            </a:r>
          </a:p>
        </p:txBody>
      </p:sp>
      <p:sp>
        <p:nvSpPr>
          <p:cNvPr id="4" name="Slide Number Placeholder 3"/>
          <p:cNvSpPr>
            <a:spLocks noGrp="1"/>
          </p:cNvSpPr>
          <p:nvPr>
            <p:ph type="sldNum" sz="quarter" idx="12"/>
          </p:nvPr>
        </p:nvSpPr>
        <p:spPr/>
        <p:txBody>
          <a:bodyPr/>
          <a:lstStyle/>
          <a:p>
            <a:pPr>
              <a:defRPr/>
            </a:pPr>
            <a:fld id="{0D996713-7BE3-4AC2-96AF-AF25E621E9FB}" type="slidenum">
              <a:rPr lang="en-US" smtClean="0"/>
              <a:pPr>
                <a:defRPr/>
              </a:pPr>
              <a:t>3</a:t>
            </a:fld>
            <a:endParaRPr lang="en-US"/>
          </a:p>
        </p:txBody>
      </p:sp>
      <p:sp>
        <p:nvSpPr>
          <p:cNvPr id="7171" name="Content Placeholder 2"/>
          <p:cNvSpPr>
            <a:spLocks noGrp="1"/>
          </p:cNvSpPr>
          <p:nvPr>
            <p:ph sz="quarter" idx="1"/>
          </p:nvPr>
        </p:nvSpPr>
        <p:spPr/>
        <p:txBody>
          <a:bodyPr>
            <a:normAutofit/>
          </a:bodyPr>
          <a:lstStyle/>
          <a:p>
            <a:pPr>
              <a:lnSpc>
                <a:spcPct val="80000"/>
              </a:lnSpc>
              <a:buFont typeface="Wingdings" pitchFamily="2" charset="2"/>
              <a:buChar char="Ø"/>
            </a:pPr>
            <a:r>
              <a:rPr lang="en-CA" sz="2800" dirty="0" smtClean="0"/>
              <a:t>A Cluster </a:t>
            </a:r>
            <a:r>
              <a:rPr lang="en-CA" sz="2800" dirty="0" smtClean="0"/>
              <a:t>Computer is a collection of computers connected by a communication network. </a:t>
            </a:r>
          </a:p>
          <a:p>
            <a:pPr>
              <a:lnSpc>
                <a:spcPct val="80000"/>
              </a:lnSpc>
              <a:buFontTx/>
              <a:buNone/>
            </a:pPr>
            <a:endParaRPr lang="en-US" altLang="ja-JP" sz="2800" dirty="0" smtClean="0">
              <a:ea typeface="ＭＳ Ｐゴシック" charset="-128"/>
            </a:endParaRPr>
          </a:p>
          <a:p>
            <a:pPr>
              <a:lnSpc>
                <a:spcPct val="80000"/>
              </a:lnSpc>
              <a:buFont typeface="Wingdings" pitchFamily="2" charset="2"/>
              <a:buChar char="Ø"/>
            </a:pPr>
            <a:r>
              <a:rPr lang="en-US" altLang="ja-JP" sz="2800" dirty="0" smtClean="0">
                <a:ea typeface="ＭＳ Ｐゴシック" charset="-128"/>
              </a:rPr>
              <a:t>Clusters are commonly connected through fast local area networks.</a:t>
            </a:r>
          </a:p>
          <a:p>
            <a:pPr>
              <a:lnSpc>
                <a:spcPct val="80000"/>
              </a:lnSpc>
              <a:buFont typeface="Wingdings" pitchFamily="2" charset="2"/>
              <a:buNone/>
            </a:pPr>
            <a:endParaRPr lang="en-US" altLang="ja-JP" sz="2800" dirty="0" smtClean="0">
              <a:ea typeface="ＭＳ Ｐゴシック" charset="-128"/>
            </a:endParaRPr>
          </a:p>
          <a:p>
            <a:pPr>
              <a:buFont typeface="Wingdings" pitchFamily="2" charset="2"/>
              <a:buChar char="Ø"/>
            </a:pPr>
            <a:r>
              <a:rPr lang="en-US" altLang="ja-JP" sz="2800" dirty="0" smtClean="0">
                <a:ea typeface="ＭＳ Ｐゴシック" charset="-128"/>
              </a:rPr>
              <a:t>Clusters have evolved to support applications ranging from e-commerce, to high performance database applications.</a:t>
            </a:r>
          </a:p>
          <a:p>
            <a:pPr lvl="1"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a:t>
            </a:r>
            <a:endParaRPr lang="en-CA"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4" name="Content Placeholder 3"/>
          <p:cNvSpPr>
            <a:spLocks noGrp="1"/>
          </p:cNvSpPr>
          <p:nvPr>
            <p:ph sz="quarter" idx="1"/>
          </p:nvPr>
        </p:nvSpPr>
        <p:spPr/>
        <p:txBody>
          <a:bodyPr>
            <a:normAutofit/>
          </a:bodyPr>
          <a:lstStyle/>
          <a:p>
            <a:r>
              <a:rPr lang="en-CA" sz="2400" dirty="0" smtClean="0"/>
              <a:t>MPI and </a:t>
            </a:r>
            <a:r>
              <a:rPr lang="en-CA" sz="2400" dirty="0" err="1" smtClean="0"/>
              <a:t>OpenMP</a:t>
            </a:r>
            <a:r>
              <a:rPr lang="en-CA" sz="2400" dirty="0" smtClean="0"/>
              <a:t> – message passing libraries provide a high-level means of passing data between process execution.</a:t>
            </a:r>
          </a:p>
          <a:p>
            <a:r>
              <a:rPr lang="en-CA" sz="2400" dirty="0" smtClean="0"/>
              <a:t>Other cluster simulators include </a:t>
            </a:r>
            <a:r>
              <a:rPr lang="en-CA" sz="2400" smtClean="0">
                <a:solidFill>
                  <a:srgbClr val="0070C0"/>
                </a:solidFill>
              </a:rPr>
              <a:t>Flexi-Cluster</a:t>
            </a:r>
            <a:r>
              <a:rPr lang="en-CA" sz="2400" smtClean="0"/>
              <a:t> - a </a:t>
            </a:r>
            <a:r>
              <a:rPr lang="en-CA" sz="2400" dirty="0" smtClean="0"/>
              <a:t>simulator for a single computer cluster, </a:t>
            </a:r>
            <a:r>
              <a:rPr lang="en-CA" sz="2400" smtClean="0">
                <a:solidFill>
                  <a:srgbClr val="0070C0"/>
                </a:solidFill>
              </a:rPr>
              <a:t>VERITAS</a:t>
            </a:r>
            <a:r>
              <a:rPr lang="en-CA" sz="2400" smtClean="0"/>
              <a:t> - a </a:t>
            </a:r>
            <a:r>
              <a:rPr lang="en-CA" sz="2400" dirty="0" smtClean="0"/>
              <a:t>cluster simulator, etc.</a:t>
            </a:r>
            <a:endParaRPr lang="en-CA"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Cluster Computing Today</a:t>
            </a:r>
            <a:endParaRPr lang="en-CA"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
        <p:nvSpPr>
          <p:cNvPr id="4" name="Content Placeholder 3"/>
          <p:cNvSpPr>
            <a:spLocks noGrp="1"/>
          </p:cNvSpPr>
          <p:nvPr>
            <p:ph sz="quarter" idx="1"/>
          </p:nvPr>
        </p:nvSpPr>
        <p:spPr/>
        <p:txBody>
          <a:bodyPr/>
          <a:lstStyle/>
          <a:p>
            <a:r>
              <a:rPr lang="en-CA" dirty="0" smtClean="0"/>
              <a:t>Cluster architecture and application has changed which makes it suitable for </a:t>
            </a:r>
            <a:r>
              <a:rPr lang="en-CA" dirty="0" smtClean="0"/>
              <a:t>a </a:t>
            </a:r>
            <a:r>
              <a:rPr lang="en-CA" dirty="0" smtClean="0"/>
              <a:t>different kinds of problems</a:t>
            </a:r>
          </a:p>
          <a:p>
            <a:r>
              <a:rPr lang="en-CA" dirty="0" smtClean="0"/>
              <a:t>clusters are also used today for financial applications, for applications that process very large amounts of data that is data-intensive applications, and for other </a:t>
            </a:r>
            <a:r>
              <a:rPr lang="en-CA" dirty="0" smtClean="0"/>
              <a:t>problems</a:t>
            </a:r>
          </a:p>
          <a:p>
            <a:r>
              <a:rPr lang="en-CA" dirty="0" smtClean="0"/>
              <a:t>barriers to entry for using a cluster have become much lower</a:t>
            </a:r>
            <a:endParaRPr lang="en-CA" dirty="0" smtClean="0"/>
          </a:p>
          <a:p>
            <a:endParaRPr lang="en-CA"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990600"/>
          </a:xfrm>
        </p:spPr>
        <p:txBody>
          <a:bodyPr>
            <a:normAutofit/>
          </a:bodyPr>
          <a:lstStyle/>
          <a:p>
            <a:r>
              <a:rPr lang="en-CA" sz="2600" dirty="0" smtClean="0"/>
              <a:t>What’s Changed: A Modern View of Cluster Computing</a:t>
            </a:r>
            <a:endParaRPr lang="en-CA" sz="2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
        <p:nvSpPr>
          <p:cNvPr id="4" name="Content Placeholder 3"/>
          <p:cNvSpPr>
            <a:spLocks noGrp="1"/>
          </p:cNvSpPr>
          <p:nvPr>
            <p:ph sz="quarter" idx="1"/>
          </p:nvPr>
        </p:nvSpPr>
        <p:spPr/>
        <p:txBody>
          <a:bodyPr>
            <a:normAutofit/>
          </a:bodyPr>
          <a:lstStyle/>
          <a:p>
            <a:pPr>
              <a:buNone/>
            </a:pPr>
            <a:r>
              <a:rPr lang="en-CA" sz="2400" dirty="0" smtClean="0"/>
              <a:t>Now a </a:t>
            </a:r>
            <a:r>
              <a:rPr lang="en-CA" sz="2400" dirty="0" smtClean="0"/>
              <a:t>cluster </a:t>
            </a:r>
            <a:r>
              <a:rPr lang="en-CA" sz="2400" dirty="0" smtClean="0"/>
              <a:t>can </a:t>
            </a:r>
            <a:r>
              <a:rPr lang="en-CA" sz="2400" dirty="0" smtClean="0"/>
              <a:t>contain any </a:t>
            </a:r>
            <a:r>
              <a:rPr lang="en-CA" sz="2400" dirty="0" smtClean="0"/>
              <a:t>combination </a:t>
            </a:r>
            <a:r>
              <a:rPr lang="en-CA" sz="2400" dirty="0" smtClean="0"/>
              <a:t>of the following: </a:t>
            </a:r>
            <a:endParaRPr lang="en-CA" sz="2400" dirty="0" smtClean="0"/>
          </a:p>
          <a:p>
            <a:pPr>
              <a:buNone/>
            </a:pPr>
            <a:endParaRPr lang="en-CA" sz="2400" dirty="0" smtClean="0"/>
          </a:p>
          <a:p>
            <a:r>
              <a:rPr lang="en-CA" sz="2400" dirty="0" smtClean="0"/>
              <a:t>On-premises </a:t>
            </a:r>
            <a:r>
              <a:rPr lang="en-CA" sz="2400" dirty="0" smtClean="0"/>
              <a:t>servers, as in traditional compute clusters. </a:t>
            </a:r>
          </a:p>
          <a:p>
            <a:r>
              <a:rPr lang="en-CA" sz="2400" dirty="0" smtClean="0"/>
              <a:t>Desktop  </a:t>
            </a:r>
            <a:r>
              <a:rPr lang="en-CA" sz="2400" dirty="0" smtClean="0"/>
              <a:t>workstations,  which  can  become  part  of  a  cluster when they’re not being used. Think of a financial </a:t>
            </a:r>
            <a:r>
              <a:rPr lang="en-CA" sz="2400" dirty="0" smtClean="0"/>
              <a:t>services </a:t>
            </a:r>
            <a:r>
              <a:rPr lang="en-CA" sz="2400" dirty="0" smtClean="0"/>
              <a:t>firm, for instance, which probably has many high-powered workstations that sit idle overnight.  </a:t>
            </a:r>
          </a:p>
          <a:p>
            <a:r>
              <a:rPr lang="en-CA" sz="2400" dirty="0" smtClean="0"/>
              <a:t>Cloud </a:t>
            </a:r>
            <a:r>
              <a:rPr lang="en-CA" sz="2400" dirty="0" smtClean="0"/>
              <a:t>instances provided by public cloud platforms. These  instances can be created on demand, used as long </a:t>
            </a:r>
            <a:r>
              <a:rPr lang="en-CA" sz="2400" dirty="0" smtClean="0"/>
              <a:t>as </a:t>
            </a:r>
            <a:r>
              <a:rPr lang="en-CA" sz="2400" dirty="0" smtClean="0"/>
              <a:t>needed, then shut down.</a:t>
            </a:r>
            <a:endParaRPr lang="en-CA"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pic>
        <p:nvPicPr>
          <p:cNvPr id="5" name="Content Placeholder 4" descr="trend_cluster.png"/>
          <p:cNvPicPr>
            <a:picLocks noGrp="1" noChangeAspect="1"/>
          </p:cNvPicPr>
          <p:nvPr>
            <p:ph sz="quarter" idx="1"/>
          </p:nvPr>
        </p:nvPicPr>
        <p:blipFill>
          <a:blip r:embed="rId3"/>
          <a:stretch>
            <a:fillRect/>
          </a:stretch>
        </p:blipFill>
        <p:spPr>
          <a:xfrm>
            <a:off x="1607562" y="1454909"/>
            <a:ext cx="6241037" cy="4700832"/>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Data-Intensive Applications</a:t>
            </a:r>
            <a:endParaRPr lang="en-CA"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
        <p:nvSpPr>
          <p:cNvPr id="4" name="Content Placeholder 3"/>
          <p:cNvSpPr>
            <a:spLocks noGrp="1"/>
          </p:cNvSpPr>
          <p:nvPr>
            <p:ph sz="quarter" idx="1"/>
          </p:nvPr>
        </p:nvSpPr>
        <p:spPr/>
        <p:txBody>
          <a:bodyPr>
            <a:normAutofit fontScale="92500" lnSpcReduction="10000"/>
          </a:bodyPr>
          <a:lstStyle/>
          <a:p>
            <a:pPr>
              <a:buFont typeface="Wingdings" pitchFamily="2" charset="2"/>
              <a:buChar char="Ø"/>
            </a:pPr>
            <a:r>
              <a:rPr lang="en-CA" dirty="0" smtClean="0"/>
              <a:t>Applications need to </a:t>
            </a:r>
            <a:r>
              <a:rPr lang="en-CA" dirty="0" smtClean="0"/>
              <a:t>read large amounts of unstructured, non-relational data. </a:t>
            </a:r>
            <a:endParaRPr lang="en-CA" dirty="0" smtClean="0"/>
          </a:p>
          <a:p>
            <a:pPr>
              <a:buFont typeface="Wingdings" pitchFamily="2" charset="2"/>
              <a:buChar char="Ø"/>
            </a:pPr>
            <a:r>
              <a:rPr lang="en-CA" dirty="0" smtClean="0"/>
              <a:t>The </a:t>
            </a:r>
            <a:r>
              <a:rPr lang="en-CA" dirty="0" smtClean="0"/>
              <a:t>processing </a:t>
            </a:r>
            <a:r>
              <a:rPr lang="en-CA" dirty="0" smtClean="0"/>
              <a:t>does not require lots of CPU. Challenge </a:t>
            </a:r>
            <a:r>
              <a:rPr lang="en-CA" dirty="0" smtClean="0"/>
              <a:t>is to read a large amount of information from disk as quickly as possible. </a:t>
            </a:r>
            <a:r>
              <a:rPr lang="en-CA" dirty="0" smtClean="0"/>
              <a:t>For applications whose logic can process different parts of that data in parallel, a compute cluster can help. </a:t>
            </a:r>
          </a:p>
          <a:p>
            <a:endParaRPr lang="en-CA" dirty="0" smtClean="0"/>
          </a:p>
          <a:p>
            <a:r>
              <a:rPr lang="en-CA" dirty="0" smtClean="0"/>
              <a:t>A cluster can provide two distinct services for data-intensive applications: </a:t>
            </a:r>
          </a:p>
          <a:p>
            <a:pPr lvl="1">
              <a:buFont typeface="Wingdings" pitchFamily="2" charset="2"/>
              <a:buChar char="Ø"/>
            </a:pPr>
            <a:r>
              <a:rPr lang="en-CA" dirty="0" smtClean="0"/>
              <a:t>It can offer a relatively inexpensive place to store large amounts of unstructured information reliably. </a:t>
            </a:r>
          </a:p>
          <a:p>
            <a:pPr lvl="1">
              <a:buFont typeface="Wingdings" pitchFamily="2" charset="2"/>
              <a:buChar char="Ø"/>
            </a:pPr>
            <a:r>
              <a:rPr lang="en-CA" dirty="0" smtClean="0"/>
              <a:t>It can provide a framework for creating and running parallel applications that process this data. </a:t>
            </a:r>
          </a:p>
          <a:p>
            <a:endParaRPr lang="en-CA"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Data-Intensive Applications</a:t>
            </a:r>
            <a:endParaRPr lang="en-CA"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pic>
        <p:nvPicPr>
          <p:cNvPr id="5" name="Picture 4" descr="trend_cluster.png"/>
          <p:cNvPicPr>
            <a:picLocks noChangeAspect="1"/>
          </p:cNvPicPr>
          <p:nvPr/>
        </p:nvPicPr>
        <p:blipFill>
          <a:blip r:embed="rId3"/>
          <a:stretch>
            <a:fillRect/>
          </a:stretch>
        </p:blipFill>
        <p:spPr>
          <a:xfrm>
            <a:off x="1005574" y="1371421"/>
            <a:ext cx="7147826" cy="4800779"/>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an On-Demand Cluster</a:t>
            </a:r>
            <a:endParaRPr lang="en-CA"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pic>
        <p:nvPicPr>
          <p:cNvPr id="5" name="Picture 4" descr="trend_cluster.png"/>
          <p:cNvPicPr>
            <a:picLocks noChangeAspect="1"/>
          </p:cNvPicPr>
          <p:nvPr/>
        </p:nvPicPr>
        <p:blipFill>
          <a:blip r:embed="rId3"/>
          <a:stretch>
            <a:fillRect/>
          </a:stretch>
        </p:blipFill>
        <p:spPr>
          <a:xfrm>
            <a:off x="914400" y="1600200"/>
            <a:ext cx="7487252" cy="4267346"/>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
        <p:nvSpPr>
          <p:cNvPr id="4" name="Content Placeholder 3"/>
          <p:cNvSpPr>
            <a:spLocks noGrp="1"/>
          </p:cNvSpPr>
          <p:nvPr>
            <p:ph sz="quarter" idx="1"/>
          </p:nvPr>
        </p:nvSpPr>
        <p:spPr/>
        <p:txBody>
          <a:bodyPr>
            <a:normAutofit/>
          </a:bodyPr>
          <a:lstStyle/>
          <a:p>
            <a:r>
              <a:rPr lang="en-CA" dirty="0" smtClean="0"/>
              <a:t>it’s </a:t>
            </a:r>
            <a:r>
              <a:rPr lang="en-CA" dirty="0" smtClean="0"/>
              <a:t>become more useful. </a:t>
            </a:r>
            <a:endParaRPr lang="en-CA" dirty="0" smtClean="0"/>
          </a:p>
          <a:p>
            <a:r>
              <a:rPr lang="en-CA" dirty="0" smtClean="0"/>
              <a:t>It’s </a:t>
            </a:r>
            <a:r>
              <a:rPr lang="en-CA" dirty="0" smtClean="0"/>
              <a:t>become more accessible</a:t>
            </a:r>
            <a:r>
              <a:rPr lang="en-CA" dirty="0" smtClean="0"/>
              <a:t>.</a:t>
            </a:r>
          </a:p>
          <a:p>
            <a:r>
              <a:rPr lang="en-CA" dirty="0" smtClean="0"/>
              <a:t>Clusters based supercomputers </a:t>
            </a:r>
            <a:r>
              <a:rPr lang="en-CA" dirty="0" smtClean="0"/>
              <a:t>can </a:t>
            </a:r>
            <a:r>
              <a:rPr lang="en-CA" dirty="0" smtClean="0"/>
              <a:t>be seen everywhere !!</a:t>
            </a:r>
          </a:p>
          <a:p>
            <a:endParaRPr lang="en-CA"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
        <p:nvSpPr>
          <p:cNvPr id="5" name="TextBox 4"/>
          <p:cNvSpPr txBox="1"/>
          <p:nvPr/>
        </p:nvSpPr>
        <p:spPr>
          <a:xfrm>
            <a:off x="1828800" y="2209800"/>
            <a:ext cx="5181600" cy="1015663"/>
          </a:xfrm>
          <a:prstGeom prst="rect">
            <a:avLst/>
          </a:prstGeom>
          <a:noFill/>
        </p:spPr>
        <p:txBody>
          <a:bodyPr wrap="square" rtlCol="0">
            <a:spAutoFit/>
          </a:bodyPr>
          <a:lstStyle/>
          <a:p>
            <a:pPr algn="ctr"/>
            <a:r>
              <a:rPr lang="en-CA" sz="6000" dirty="0" smtClean="0">
                <a:latin typeface="Freestyle Script" pitchFamily="66" charset="0"/>
              </a:rPr>
              <a:t>Thanks !</a:t>
            </a:r>
            <a:endParaRPr lang="en-CA" sz="6000" dirty="0">
              <a:latin typeface="Freestyle Script"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Cluster Computers in view</a:t>
            </a:r>
          </a:p>
        </p:txBody>
      </p:sp>
      <p:sp>
        <p:nvSpPr>
          <p:cNvPr id="5" name="Slide Number Placeholder 4"/>
          <p:cNvSpPr>
            <a:spLocks noGrp="1"/>
          </p:cNvSpPr>
          <p:nvPr>
            <p:ph type="sldNum" sz="quarter" idx="12"/>
          </p:nvPr>
        </p:nvSpPr>
        <p:spPr/>
        <p:txBody>
          <a:bodyPr/>
          <a:lstStyle/>
          <a:p>
            <a:pPr>
              <a:defRPr/>
            </a:pPr>
            <a:fld id="{82CBAA75-A5AB-4809-A903-52889532ACF5}" type="slidenum">
              <a:rPr lang="en-US" smtClean="0"/>
              <a:pPr>
                <a:defRPr/>
              </a:pPr>
              <a:t>4</a:t>
            </a:fld>
            <a:endParaRPr lang="en-US"/>
          </a:p>
        </p:txBody>
      </p:sp>
      <p:sp>
        <p:nvSpPr>
          <p:cNvPr id="8195" name="Content Placeholder 2"/>
          <p:cNvSpPr>
            <a:spLocks noGrp="1"/>
          </p:cNvSpPr>
          <p:nvPr>
            <p:ph sz="quarter" idx="1"/>
          </p:nvPr>
        </p:nvSpPr>
        <p:spPr>
          <a:xfrm>
            <a:off x="457200" y="1219200"/>
            <a:ext cx="8077200" cy="5105400"/>
          </a:xfrm>
        </p:spPr>
        <p:txBody>
          <a:bodyPr/>
          <a:lstStyle/>
          <a:p>
            <a:endParaRPr lang="en-US" dirty="0" smtClean="0"/>
          </a:p>
        </p:txBody>
      </p:sp>
      <p:pic>
        <p:nvPicPr>
          <p:cNvPr id="8196" name="Picture 2" descr="C:\Users\Shopnil\Desktop\Clusters Presentation\Contents\supercomputer.jpg"/>
          <p:cNvPicPr>
            <a:picLocks noChangeAspect="1" noChangeArrowheads="1"/>
          </p:cNvPicPr>
          <p:nvPr/>
        </p:nvPicPr>
        <p:blipFill>
          <a:blip r:embed="rId3"/>
          <a:stretch>
            <a:fillRect/>
          </a:stretch>
        </p:blipFill>
        <p:spPr bwMode="auto">
          <a:xfrm>
            <a:off x="726685" y="1219201"/>
            <a:ext cx="6740915" cy="4575396"/>
          </a:xfrm>
          <a:prstGeom prst="rect">
            <a:avLst/>
          </a:prstGeom>
          <a:noFill/>
          <a:ln w="9525">
            <a:noFill/>
            <a:miter lim="800000"/>
            <a:headEnd/>
            <a:tailEnd/>
          </a:ln>
        </p:spPr>
      </p:pic>
      <p:sp>
        <p:nvSpPr>
          <p:cNvPr id="6" name="TextBox 5"/>
          <p:cNvSpPr txBox="1"/>
          <p:nvPr/>
        </p:nvSpPr>
        <p:spPr>
          <a:xfrm>
            <a:off x="685800" y="5867400"/>
            <a:ext cx="6858000" cy="369332"/>
          </a:xfrm>
          <a:prstGeom prst="rect">
            <a:avLst/>
          </a:prstGeom>
          <a:noFill/>
        </p:spPr>
        <p:txBody>
          <a:bodyPr wrap="square" rtlCol="0">
            <a:spAutoFit/>
          </a:bodyPr>
          <a:lstStyle/>
          <a:p>
            <a:r>
              <a:rPr lang="en-CA" dirty="0" smtClean="0"/>
              <a:t>Linux cluster at the Chemnitz University of Technology, Germany</a:t>
            </a:r>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History</a:t>
            </a:r>
            <a:endParaRPr lang="en-CA" dirty="0"/>
          </a:p>
        </p:txBody>
      </p:sp>
      <p:sp>
        <p:nvSpPr>
          <p:cNvPr id="3" name="Content Placeholder 2"/>
          <p:cNvSpPr>
            <a:spLocks noGrp="1"/>
          </p:cNvSpPr>
          <p:nvPr>
            <p:ph sz="quarter" idx="1"/>
          </p:nvPr>
        </p:nvSpPr>
        <p:spPr/>
        <p:txBody>
          <a:bodyPr>
            <a:normAutofit fontScale="92500" lnSpcReduction="10000"/>
          </a:bodyPr>
          <a:lstStyle/>
          <a:p>
            <a:r>
              <a:rPr lang="en-CA" dirty="0" smtClean="0"/>
              <a:t>In 1960s IBM's Houston Automatic Spooling Priority (HASP)  system and its successor, Job Entry System (JES)  allowed the distribution of work to a user-constructed mainframe cluster.</a:t>
            </a:r>
          </a:p>
          <a:p>
            <a:r>
              <a:rPr lang="en-CA" dirty="0" smtClean="0"/>
              <a:t>Four Building Blocks - killer-microprocessors,  killer-networks, killer-tools,  and  killer-applications.</a:t>
            </a:r>
          </a:p>
          <a:p>
            <a:r>
              <a:rPr lang="en-CA" dirty="0" smtClean="0"/>
              <a:t>The first commodity clustering product was </a:t>
            </a:r>
            <a:r>
              <a:rPr lang="en-CA" dirty="0" err="1" smtClean="0"/>
              <a:t>ARCnet</a:t>
            </a:r>
            <a:r>
              <a:rPr lang="en-CA" dirty="0" smtClean="0"/>
              <a:t>, developed by </a:t>
            </a:r>
            <a:r>
              <a:rPr lang="en-CA" dirty="0" err="1" smtClean="0"/>
              <a:t>Datapoint</a:t>
            </a:r>
            <a:r>
              <a:rPr lang="en-CA" dirty="0" smtClean="0"/>
              <a:t> in 1977.</a:t>
            </a:r>
          </a:p>
          <a:p>
            <a:r>
              <a:rPr lang="en-CA" dirty="0" smtClean="0"/>
              <a:t>The next product was </a:t>
            </a:r>
            <a:r>
              <a:rPr lang="en-CA" dirty="0" err="1" smtClean="0"/>
              <a:t>VAXcluster</a:t>
            </a:r>
            <a:r>
              <a:rPr lang="en-CA" dirty="0" smtClean="0"/>
              <a:t>, released by DEC  in 1980’s.</a:t>
            </a:r>
          </a:p>
          <a:p>
            <a:r>
              <a:rPr lang="en-CA" dirty="0" smtClean="0"/>
              <a:t>Microsoft, Sun Microsystems, </a:t>
            </a:r>
            <a:r>
              <a:rPr lang="en-CA" dirty="0" smtClean="0"/>
              <a:t>IBM, SUN </a:t>
            </a:r>
            <a:r>
              <a:rPr lang="en-CA" dirty="0" smtClean="0"/>
              <a:t>and other leading </a:t>
            </a:r>
            <a:r>
              <a:rPr lang="en-CA" dirty="0" smtClean="0"/>
              <a:t>hardware </a:t>
            </a:r>
            <a:r>
              <a:rPr lang="en-CA" dirty="0" smtClean="0"/>
              <a:t>and software companies offer clustering  packages</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Supercomputers and Clusters</a:t>
            </a:r>
            <a:endParaRPr lang="en-CA" dirty="0"/>
          </a:p>
        </p:txBody>
      </p:sp>
      <p:sp>
        <p:nvSpPr>
          <p:cNvPr id="3" name="Content Placeholder 2"/>
          <p:cNvSpPr>
            <a:spLocks noGrp="1"/>
          </p:cNvSpPr>
          <p:nvPr>
            <p:ph sz="quarter" idx="1"/>
          </p:nvPr>
        </p:nvSpPr>
        <p:spPr>
          <a:xfrm>
            <a:off x="304800" y="1219200"/>
            <a:ext cx="8839200" cy="4937760"/>
          </a:xfrm>
        </p:spPr>
        <p:txBody>
          <a:bodyPr>
            <a:normAutofit/>
          </a:bodyPr>
          <a:lstStyle/>
          <a:p>
            <a:r>
              <a:rPr lang="en-CA" dirty="0" smtClean="0"/>
              <a:t>A supercomputer is a computer at the frontline of current processing capacity, particularly speed of calculation.</a:t>
            </a:r>
          </a:p>
          <a:p>
            <a:r>
              <a:rPr lang="en-CA" dirty="0" smtClean="0"/>
              <a:t>Supercomputers are used for highly calculation-intensive tasks such as problems including quantum physics, weather forecasting, climate research, oil and gas </a:t>
            </a:r>
            <a:r>
              <a:rPr lang="en-CA" dirty="0" err="1" smtClean="0"/>
              <a:t>xploration</a:t>
            </a:r>
            <a:r>
              <a:rPr lang="en-CA" dirty="0" smtClean="0"/>
              <a:t>, molecular modeling, and physical simulations.</a:t>
            </a:r>
          </a:p>
          <a:p>
            <a:r>
              <a:rPr lang="en-CA" dirty="0" smtClean="0"/>
              <a:t>Supercomputers were introduced in the 1960s and were designed primarily by Seymour Cray at Control Data Corporation (CDC), and later at Cray Research.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 …</a:t>
            </a:r>
            <a:endParaRPr lang="en-CA"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p:txBody>
          <a:bodyPr/>
          <a:lstStyle/>
          <a:p>
            <a:r>
              <a:rPr lang="en-CA" dirty="0" smtClean="0"/>
              <a:t>Following the success of the CDC </a:t>
            </a:r>
            <a:r>
              <a:rPr lang="en-CA" dirty="0" smtClean="0"/>
              <a:t>6600 in </a:t>
            </a:r>
            <a:r>
              <a:rPr lang="en-CA" dirty="0" smtClean="0"/>
              <a:t>1964, the Cray 1 was delivered in 1976, and introduced internal parallelism via vector processing.</a:t>
            </a:r>
          </a:p>
          <a:p>
            <a:r>
              <a:rPr lang="en-CA" dirty="0" smtClean="0"/>
              <a:t>Now some of the fastest supercomputers (e.g. the K computer) relied on cluster architectures.</a:t>
            </a:r>
          </a:p>
          <a:p>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What’s Whole Computer</a:t>
            </a:r>
          </a:p>
        </p:txBody>
      </p:sp>
      <p:sp>
        <p:nvSpPr>
          <p:cNvPr id="5" name="Slide Number Placeholder 4"/>
          <p:cNvSpPr>
            <a:spLocks noGrp="1"/>
          </p:cNvSpPr>
          <p:nvPr>
            <p:ph type="sldNum" sz="quarter" idx="12"/>
          </p:nvPr>
        </p:nvSpPr>
        <p:spPr/>
        <p:txBody>
          <a:bodyPr/>
          <a:lstStyle/>
          <a:p>
            <a:pPr>
              <a:defRPr/>
            </a:pPr>
            <a:fld id="{4514C17C-DFC0-49A8-AEB8-20CDF64588D0}" type="slidenum">
              <a:rPr lang="en-US" smtClean="0"/>
              <a:pPr>
                <a:defRPr/>
              </a:pPr>
              <a:t>8</a:t>
            </a:fld>
            <a:endParaRPr lang="en-US"/>
          </a:p>
        </p:txBody>
      </p:sp>
      <p:sp>
        <p:nvSpPr>
          <p:cNvPr id="10243" name="Content Placeholder 2"/>
          <p:cNvSpPr>
            <a:spLocks noGrp="1"/>
          </p:cNvSpPr>
          <p:nvPr>
            <p:ph sz="quarter" idx="1"/>
          </p:nvPr>
        </p:nvSpPr>
        <p:spPr/>
        <p:txBody>
          <a:bodyPr/>
          <a:lstStyle/>
          <a:p>
            <a:pPr eaLnBrk="1" hangingPunct="1"/>
            <a:r>
              <a:rPr lang="en-US" dirty="0" smtClean="0"/>
              <a:t>A system that can refer run on its own apart from the cluster; used in server systems are called whole computers.</a:t>
            </a:r>
          </a:p>
        </p:txBody>
      </p:sp>
      <p:pic>
        <p:nvPicPr>
          <p:cNvPr id="10244" name="Picture 3" descr="G:\My Jobs\Presentation\Clusters\Contents\12034194249xsuA6.jpg"/>
          <p:cNvPicPr>
            <a:picLocks noChangeAspect="1" noChangeArrowheads="1"/>
          </p:cNvPicPr>
          <p:nvPr/>
        </p:nvPicPr>
        <p:blipFill>
          <a:blip r:embed="rId2"/>
          <a:srcRect/>
          <a:stretch>
            <a:fillRect/>
          </a:stretch>
        </p:blipFill>
        <p:spPr bwMode="auto">
          <a:xfrm>
            <a:off x="4419600" y="2514600"/>
            <a:ext cx="3505200" cy="35639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K-Computer</a:t>
            </a:r>
            <a:endParaRPr lang="en-CA" dirty="0"/>
          </a:p>
        </p:txBody>
      </p:sp>
      <p:pic>
        <p:nvPicPr>
          <p:cNvPr id="5" name="Picture 4" descr="K computer_11.jpg"/>
          <p:cNvPicPr>
            <a:picLocks noChangeAspect="1"/>
          </p:cNvPicPr>
          <p:nvPr/>
        </p:nvPicPr>
        <p:blipFill>
          <a:blip r:embed="rId3"/>
          <a:stretch>
            <a:fillRect/>
          </a:stretch>
        </p:blipFill>
        <p:spPr>
          <a:xfrm>
            <a:off x="990600" y="1295400"/>
            <a:ext cx="7239000" cy="4806696"/>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398</TotalTime>
  <Words>3111</Words>
  <Application>Microsoft Office PowerPoint</Application>
  <PresentationFormat>On-screen Show (4:3)</PresentationFormat>
  <Paragraphs>335</Paragraphs>
  <Slides>38</Slides>
  <Notes>29</Notes>
  <HiddenSlides>2</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Origin</vt:lpstr>
      <vt:lpstr>Cluster Computing</vt:lpstr>
      <vt:lpstr>Table of Contents</vt:lpstr>
      <vt:lpstr>Introducing Clusters Computing</vt:lpstr>
      <vt:lpstr>Cluster Computers in view</vt:lpstr>
      <vt:lpstr>History</vt:lpstr>
      <vt:lpstr>Supercomputers and Clusters</vt:lpstr>
      <vt:lpstr>Cont …</vt:lpstr>
      <vt:lpstr>What’s Whole Computer</vt:lpstr>
      <vt:lpstr>K-Computer</vt:lpstr>
      <vt:lpstr>Slide 10</vt:lpstr>
      <vt:lpstr>Cluster Computing</vt:lpstr>
      <vt:lpstr>Why is Clusters than single 1’s?</vt:lpstr>
      <vt:lpstr>Where does it matter?</vt:lpstr>
      <vt:lpstr>Cluster Catagorization</vt:lpstr>
      <vt:lpstr>High Availability Clusters</vt:lpstr>
      <vt:lpstr>High Availability Clusters</vt:lpstr>
      <vt:lpstr>Load Balancing Clusters</vt:lpstr>
      <vt:lpstr>Load Balancing Clusters</vt:lpstr>
      <vt:lpstr>High Performance Clusters</vt:lpstr>
      <vt:lpstr>High Performance Clusters</vt:lpstr>
      <vt:lpstr>A MPI Cluster</vt:lpstr>
      <vt:lpstr>Cluster Classification</vt:lpstr>
      <vt:lpstr>Open Cluster</vt:lpstr>
      <vt:lpstr>Close Cluster</vt:lpstr>
      <vt:lpstr>Benefits</vt:lpstr>
      <vt:lpstr>Dark side</vt:lpstr>
      <vt:lpstr>Challenges in Cluster Computing</vt:lpstr>
      <vt:lpstr>Cluster Applications</vt:lpstr>
      <vt:lpstr>Tools for cluster Computing</vt:lpstr>
      <vt:lpstr>Cont….</vt:lpstr>
      <vt:lpstr>Cluster Computing Today</vt:lpstr>
      <vt:lpstr>What’s Changed: A Modern View of Cluster Computing</vt:lpstr>
      <vt:lpstr>Slide 33</vt:lpstr>
      <vt:lpstr>Data-Intensive Applications</vt:lpstr>
      <vt:lpstr>Data-Intensive Applications</vt:lpstr>
      <vt:lpstr>Using an On-Demand Cluster</vt:lpstr>
      <vt:lpstr>Conclusion</vt:lpstr>
      <vt:lpstr>Slide 38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Computing</dc:title>
  <dc:creator>habajaba</dc:creator>
  <cp:lastModifiedBy>gladiator</cp:lastModifiedBy>
  <cp:revision>198</cp:revision>
  <dcterms:created xsi:type="dcterms:W3CDTF">2006-08-16T00:00:00Z</dcterms:created>
  <dcterms:modified xsi:type="dcterms:W3CDTF">2012-04-09T05:31:32Z</dcterms:modified>
</cp:coreProperties>
</file>