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9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Lst>
  <p:sldSz cx="9144000" cy="5143500" type="screen16x9"/>
  <p:notesSz cx="6858000" cy="9144000"/>
  <p:embeddedFontLst>
    <p:embeddedFont>
      <p:font typeface="Calibri" panose="020F0502020204030204" pitchFamily="34" charset="0"/>
      <p:regular r:id="rId93"/>
      <p:bold r:id="rId94"/>
      <p:italic r:id="rId95"/>
      <p:boldItalic r:id="rId96"/>
    </p:embeddedFont>
    <p:embeddedFont>
      <p:font typeface="Merriweather" panose="00000500000000000000" pitchFamily="2" charset="0"/>
      <p:regular r:id="rId97"/>
      <p:bold r:id="rId98"/>
      <p:italic r:id="rId99"/>
      <p:boldItalic r:id="rId100"/>
    </p:embeddedFont>
    <p:embeddedFont>
      <p:font typeface="Nunito" pitchFamily="2" charset="0"/>
      <p:regular r:id="rId101"/>
      <p:bold r:id="rId102"/>
      <p:italic r:id="rId103"/>
      <p:boldItalic r:id="rId104"/>
    </p:embeddedFont>
    <p:embeddedFont>
      <p:font typeface="Open Sans" panose="020B0606030504020204" pitchFamily="34" charset="0"/>
      <p:regular r:id="rId105"/>
      <p:bold r:id="rId106"/>
      <p:italic r:id="rId107"/>
      <p:boldItalic r:id="rId108"/>
    </p:embeddedFont>
    <p:embeddedFont>
      <p:font typeface="Roboto" panose="02000000000000000000" pitchFamily="2" charset="0"/>
      <p:regular r:id="rId109"/>
      <p:bold r:id="rId110"/>
      <p:italic r:id="rId111"/>
      <p:boldItalic r:id="rId1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24F3E0-11C9-4391-AA86-CE597B0AA97C}">
  <a:tblStyle styleId="{2A24F3E0-11C9-4391-AA86-CE597B0AA97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196" autoAdjust="0"/>
  </p:normalViewPr>
  <p:slideViewPr>
    <p:cSldViewPr snapToGrid="0">
      <p:cViewPr>
        <p:scale>
          <a:sx n="125" d="100"/>
          <a:sy n="125" d="100"/>
        </p:scale>
        <p:origin x="691" y="-37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font" Target="fonts/font20.fntdata"/><Relationship Id="rId16" Type="http://schemas.openxmlformats.org/officeDocument/2006/relationships/slide" Target="slides/slide13.xml"/><Relationship Id="rId107" Type="http://schemas.openxmlformats.org/officeDocument/2006/relationships/font" Target="fonts/font15.fntdata"/><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font" Target="fonts/font10.fntdata"/><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font" Target="fonts/font3.fntdata"/><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presProps" Target="presProps.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font" Target="fonts/font11.fntdata"/><Relationship Id="rId108" Type="http://schemas.openxmlformats.org/officeDocument/2006/relationships/font" Target="fonts/font16.fntdata"/><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font" Target="fonts/font14.fntdata"/><Relationship Id="rId114"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font" Target="fonts/font2.fntdata"/><Relationship Id="rId99" Type="http://schemas.openxmlformats.org/officeDocument/2006/relationships/font" Target="fonts/font7.fntdata"/><Relationship Id="rId101" Type="http://schemas.openxmlformats.org/officeDocument/2006/relationships/font" Target="fonts/font9.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font" Target="fonts/font17.fntdata"/><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font" Target="fonts/font5.fntdata"/><Relationship Id="rId104" Type="http://schemas.openxmlformats.org/officeDocument/2006/relationships/font" Target="fonts/font12.fntdata"/><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font" Target="fonts/font18.fntdata"/><Relationship Id="rId115"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font" Target="fonts/font8.fntdata"/><Relationship Id="rId105" Type="http://schemas.openxmlformats.org/officeDocument/2006/relationships/font" Target="fonts/font13.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font" Target="fonts/font1.fntdata"/><Relationship Id="rId98" Type="http://schemas.openxmlformats.org/officeDocument/2006/relationships/font" Target="fonts/font6.fntdata"/><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6af29be695_0_2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6af29be695_0_2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6af29be695_0_9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6af29be695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6af29be695_0_9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6af29be695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6af29be695_0_9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6af29be695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6af29be695_0_9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6af29be69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6af29be695_0_10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6af29be695_0_10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6af29be695_0_10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6af29be695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6af29be695_0_10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6af29be695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6af29be695_0_1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6af29be695_0_1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6af29be695_0_10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6af29be695_0_1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6af29be695_0_10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6af29be695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6af29be695_0_8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6af29be695_0_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6af29be695_0_10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6af29be695_0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6af29be695_0_10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16af29be695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6af29be695_0_10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6af29be695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6af29be695_0_10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6af29be695_0_1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6af29be695_0_1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6af29be695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6af29be695_0_1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16af29be695_0_1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6af29be695_0_1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6af29be695_0_1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6af29be695_0_1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6af29be695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6af29be695_0_1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6af29be695_0_1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6af29be695_0_1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6af29be695_0_1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6af29be695_0_8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6af29be695_0_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6af29be695_0_1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6af29be695_0_1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6af29be695_0_1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6af29be695_0_1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6af29be695_0_1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6af29be695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6af29be695_0_1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6af29be695_0_1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6af29be695_0_1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6af29be695_0_1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6af29be695_0_1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6af29be695_0_1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6af29be695_0_1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16af29be695_0_1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16af29be695_0_1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16af29be695_0_1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6af29be695_0_1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6af29be695_0_1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af29be695_0_1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af29be695_0_1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6af29be695_0_8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6af29be695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6af29be695_0_1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6af29be695_0_1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6af29be695_0_1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6af29be695_0_1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6af29be695_0_1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16af29be695_0_1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6af29be695_0_1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6af29be695_0_1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6af29be695_0_1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6af29be695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6af29be695_0_1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6af29be695_0_1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16af29be695_0_1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16af29be695_0_1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6af29be695_0_1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6af29be695_0_1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16af29be695_0_1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16af29be695_0_1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6af29be695_0_1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6af29be695_0_1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6af29be695_0_9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6af29be695_0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6af29be695_0_1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6af29be695_0_1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6af29be695_0_1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16af29be695_0_1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6af29be695_0_1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6af29be695_0_1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6af29be695_0_1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6af29be695_0_1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16af29be695_0_1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16af29be695_0_1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6af29be695_0_1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6af29be695_0_1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6af29be695_0_1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6af29be695_0_1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6af29be695_0_1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16af29be695_0_1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6af29be695_0_1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6af29be695_0_1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6af29be695_0_1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6af29be695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6af29be695_0_9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6af29be695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16af29be695_0_1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16af29be695_0_1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16af29be695_0_1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16af29be695_0_1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6af29be695_0_1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6af29be695_0_1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16af29be695_0_1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16af29be695_0_1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16af29be695_0_1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16af29be695_0_1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16af29be695_0_1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16af29be695_0_1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6af29be695_0_1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6af29be695_0_1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16af29be695_0_1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16af29be695_0_1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16af29be695_0_1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16af29be695_0_1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16af29be695_0_1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6af29be695_0_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6af29be695_0_9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6af29be695_0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16af29be695_0_1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16af29be695_0_1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6af29be695_0_1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6af29be695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16af29be695_0_1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16af29be695_0_1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16af29be695_0_1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16af29be695_0_1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6af29be695_0_1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6af29be695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16af29be695_0_1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16af29be695_0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16af29be695_0_15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16af29be695_0_1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6af29be695_0_1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6af29be695_0_1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16af29be695_0_15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16af29be695_0_1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16af29be695_0_1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16af29be695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6af29be695_0_9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6af29be695_0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16af29be695_0_15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16af29be695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6af29be695_0_1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6af29be695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6af29be695_0_1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16af29be695_0_1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16af29be695_0_15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16af29be695_0_1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16af29be695_0_1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16af29be695_0_1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16af29be695_0_1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16af29be695_0_1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16af29be695_0_15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16af29be695_0_1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16af29be695_0_18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16af29be695_0_1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16af29be695_0_1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16af29be695_0_1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6af29be695_0_9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6af29be695_0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14"/>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0" name="Google Shape;80;p14"/>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81" name="Google Shape;81;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82" name="Google Shape;82;p14"/>
          <p:cNvPicPr preferRelativeResize="0"/>
          <p:nvPr/>
        </p:nvPicPr>
        <p:blipFill>
          <a:blip r:embed="rId2">
            <a:alphaModFix amt="33000"/>
          </a:blip>
          <a:stretch>
            <a:fillRect/>
          </a:stretch>
        </p:blipFill>
        <p:spPr>
          <a:xfrm>
            <a:off x="2310925" y="849300"/>
            <a:ext cx="3810650" cy="3810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83"/>
        <p:cNvGrpSpPr/>
        <p:nvPr/>
      </p:nvGrpSpPr>
      <p:grpSpPr>
        <a:xfrm>
          <a:off x="0" y="0"/>
          <a:ext cx="0" cy="0"/>
          <a:chOff x="0" y="0"/>
          <a:chExt cx="0" cy="0"/>
        </a:xfrm>
      </p:grpSpPr>
      <p:sp>
        <p:nvSpPr>
          <p:cNvPr id="84" name="Google Shape;84;p15"/>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15"/>
          <p:cNvGrpSpPr/>
          <p:nvPr/>
        </p:nvGrpSpPr>
        <p:grpSpPr>
          <a:xfrm>
            <a:off x="5594191" y="3961115"/>
            <a:ext cx="2910145" cy="1182340"/>
            <a:chOff x="6917201" y="0"/>
            <a:chExt cx="2227777" cy="863400"/>
          </a:xfrm>
        </p:grpSpPr>
        <p:sp>
          <p:nvSpPr>
            <p:cNvPr id="86" name="Google Shape;86;p15"/>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15"/>
          <p:cNvGrpSpPr/>
          <p:nvPr/>
        </p:nvGrpSpPr>
        <p:grpSpPr>
          <a:xfrm>
            <a:off x="199149" y="2"/>
            <a:ext cx="2795414" cy="1083308"/>
            <a:chOff x="6917201" y="0"/>
            <a:chExt cx="2227777" cy="863400"/>
          </a:xfrm>
        </p:grpSpPr>
        <p:sp>
          <p:nvSpPr>
            <p:cNvPr id="90" name="Google Shape;90;p15"/>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5"/>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3200"/>
              <a:buNone/>
              <a:defRPr sz="3200">
                <a:solidFill>
                  <a:schemeClr val="dk2"/>
                </a:solidFill>
              </a:defRPr>
            </a:lvl1pPr>
            <a:lvl2pPr lvl="1" algn="ctr" rtl="0">
              <a:spcBef>
                <a:spcPts val="0"/>
              </a:spcBef>
              <a:spcAft>
                <a:spcPts val="0"/>
              </a:spcAft>
              <a:buClr>
                <a:schemeClr val="dk2"/>
              </a:buClr>
              <a:buSzPts val="3200"/>
              <a:buNone/>
              <a:defRPr sz="3200">
                <a:solidFill>
                  <a:schemeClr val="dk2"/>
                </a:solidFill>
              </a:defRPr>
            </a:lvl2pPr>
            <a:lvl3pPr lvl="2" algn="ctr" rtl="0">
              <a:spcBef>
                <a:spcPts val="0"/>
              </a:spcBef>
              <a:spcAft>
                <a:spcPts val="0"/>
              </a:spcAft>
              <a:buClr>
                <a:schemeClr val="dk2"/>
              </a:buClr>
              <a:buSzPts val="3200"/>
              <a:buNone/>
              <a:defRPr sz="3200">
                <a:solidFill>
                  <a:schemeClr val="dk2"/>
                </a:solidFill>
              </a:defRPr>
            </a:lvl3pPr>
            <a:lvl4pPr lvl="3" algn="ctr" rtl="0">
              <a:spcBef>
                <a:spcPts val="0"/>
              </a:spcBef>
              <a:spcAft>
                <a:spcPts val="0"/>
              </a:spcAft>
              <a:buClr>
                <a:schemeClr val="dk2"/>
              </a:buClr>
              <a:buSzPts val="3200"/>
              <a:buNone/>
              <a:defRPr sz="3200">
                <a:solidFill>
                  <a:schemeClr val="dk2"/>
                </a:solidFill>
              </a:defRPr>
            </a:lvl4pPr>
            <a:lvl5pPr lvl="4" algn="ctr" rtl="0">
              <a:spcBef>
                <a:spcPts val="0"/>
              </a:spcBef>
              <a:spcAft>
                <a:spcPts val="0"/>
              </a:spcAft>
              <a:buClr>
                <a:schemeClr val="dk2"/>
              </a:buClr>
              <a:buSzPts val="3200"/>
              <a:buNone/>
              <a:defRPr sz="3200">
                <a:solidFill>
                  <a:schemeClr val="dk2"/>
                </a:solidFill>
              </a:defRPr>
            </a:lvl5pPr>
            <a:lvl6pPr lvl="5" algn="ctr" rtl="0">
              <a:spcBef>
                <a:spcPts val="0"/>
              </a:spcBef>
              <a:spcAft>
                <a:spcPts val="0"/>
              </a:spcAft>
              <a:buClr>
                <a:schemeClr val="dk2"/>
              </a:buClr>
              <a:buSzPts val="3200"/>
              <a:buNone/>
              <a:defRPr sz="3200">
                <a:solidFill>
                  <a:schemeClr val="dk2"/>
                </a:solidFill>
              </a:defRPr>
            </a:lvl6pPr>
            <a:lvl7pPr lvl="6" algn="ctr" rtl="0">
              <a:spcBef>
                <a:spcPts val="0"/>
              </a:spcBef>
              <a:spcAft>
                <a:spcPts val="0"/>
              </a:spcAft>
              <a:buClr>
                <a:schemeClr val="dk2"/>
              </a:buClr>
              <a:buSzPts val="3200"/>
              <a:buNone/>
              <a:defRPr sz="3200">
                <a:solidFill>
                  <a:schemeClr val="dk2"/>
                </a:solidFill>
              </a:defRPr>
            </a:lvl7pPr>
            <a:lvl8pPr lvl="7" algn="ctr" rtl="0">
              <a:spcBef>
                <a:spcPts val="0"/>
              </a:spcBef>
              <a:spcAft>
                <a:spcPts val="0"/>
              </a:spcAft>
              <a:buClr>
                <a:schemeClr val="dk2"/>
              </a:buClr>
              <a:buSzPts val="3200"/>
              <a:buNone/>
              <a:defRPr sz="3200">
                <a:solidFill>
                  <a:schemeClr val="dk2"/>
                </a:solidFill>
              </a:defRPr>
            </a:lvl8pPr>
            <a:lvl9pPr lvl="8" algn="ctr" rtl="0">
              <a:spcBef>
                <a:spcPts val="0"/>
              </a:spcBef>
              <a:spcAft>
                <a:spcPts val="0"/>
              </a:spcAft>
              <a:buClr>
                <a:schemeClr val="dk2"/>
              </a:buClr>
              <a:buSzPts val="3200"/>
              <a:buNone/>
              <a:defRPr sz="3200">
                <a:solidFill>
                  <a:schemeClr val="dk2"/>
                </a:solidFill>
              </a:defRPr>
            </a:lvl9pPr>
          </a:lstStyle>
          <a:p>
            <a:endParaRPr/>
          </a:p>
        </p:txBody>
      </p:sp>
      <p:sp>
        <p:nvSpPr>
          <p:cNvPr id="94" name="Google Shape;94;p1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95"/>
        <p:cNvGrpSpPr/>
        <p:nvPr/>
      </p:nvGrpSpPr>
      <p:grpSpPr>
        <a:xfrm>
          <a:off x="0" y="0"/>
          <a:ext cx="0" cy="0"/>
          <a:chOff x="0" y="0"/>
          <a:chExt cx="0" cy="0"/>
        </a:xfrm>
      </p:grpSpPr>
      <p:sp>
        <p:nvSpPr>
          <p:cNvPr id="96" name="Google Shape;96;p1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0" name="Google Shape;100;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01" name="Google Shape;101;p1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02" name="Google Shape;102;p16"/>
          <p:cNvPicPr preferRelativeResize="0"/>
          <p:nvPr/>
        </p:nvPicPr>
        <p:blipFill>
          <a:blip r:embed="rId2">
            <a:alphaModFix amt="10000"/>
          </a:blip>
          <a:stretch>
            <a:fillRect/>
          </a:stretch>
        </p:blipFill>
        <p:spPr>
          <a:xfrm>
            <a:off x="3011850" y="1318475"/>
            <a:ext cx="3120250" cy="3120250"/>
          </a:xfrm>
          <a:prstGeom prst="rect">
            <a:avLst/>
          </a:prstGeom>
          <a:noFill/>
          <a:ln>
            <a:noFill/>
          </a:ln>
        </p:spPr>
      </p:pic>
      <p:pic>
        <p:nvPicPr>
          <p:cNvPr id="103" name="Google Shape;103;p16"/>
          <p:cNvPicPr preferRelativeResize="0"/>
          <p:nvPr/>
        </p:nvPicPr>
        <p:blipFill>
          <a:blip r:embed="rId3">
            <a:alphaModFix/>
          </a:blip>
          <a:stretch>
            <a:fillRect/>
          </a:stretch>
        </p:blipFill>
        <p:spPr>
          <a:xfrm>
            <a:off x="8545825" y="206250"/>
            <a:ext cx="393600" cy="393600"/>
          </a:xfrm>
          <a:prstGeom prst="rect">
            <a:avLst/>
          </a:prstGeom>
          <a:noFill/>
          <a:ln>
            <a:noFill/>
          </a:ln>
        </p:spPr>
      </p:pic>
      <p:pic>
        <p:nvPicPr>
          <p:cNvPr id="104" name="Google Shape;104;p16"/>
          <p:cNvPicPr preferRelativeResize="0"/>
          <p:nvPr/>
        </p:nvPicPr>
        <p:blipFill>
          <a:blip r:embed="rId4">
            <a:alphaModFix/>
          </a:blip>
          <a:stretch>
            <a:fillRect/>
          </a:stretch>
        </p:blipFill>
        <p:spPr>
          <a:xfrm>
            <a:off x="203225" y="4726375"/>
            <a:ext cx="1212100" cy="210900"/>
          </a:xfrm>
          <a:prstGeom prst="rect">
            <a:avLst/>
          </a:prstGeom>
          <a:noFill/>
          <a:ln>
            <a:noFill/>
          </a:ln>
          <a:effectLst>
            <a:outerShdw blurRad="228600" sx="101000" sy="101000" algn="ctr" rotWithShape="0">
              <a:srgbClr val="000000">
                <a:alpha val="40000"/>
              </a:srgbClr>
            </a:outerShdw>
          </a:effec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105"/>
        <p:cNvGrpSpPr/>
        <p:nvPr/>
      </p:nvGrpSpPr>
      <p:grpSpPr>
        <a:xfrm>
          <a:off x="0" y="0"/>
          <a:ext cx="0" cy="0"/>
          <a:chOff x="0" y="0"/>
          <a:chExt cx="0" cy="0"/>
        </a:xfrm>
      </p:grpSpPr>
      <p:sp>
        <p:nvSpPr>
          <p:cNvPr id="106" name="Google Shape;106;p1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0" name="Google Shape;110;p17"/>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1" name="Google Shape;111;p17"/>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2" name="Google Shape;112;p1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113"/>
        <p:cNvGrpSpPr/>
        <p:nvPr/>
      </p:nvGrpSpPr>
      <p:grpSpPr>
        <a:xfrm>
          <a:off x="0" y="0"/>
          <a:ext cx="0" cy="0"/>
          <a:chOff x="0" y="0"/>
          <a:chExt cx="0" cy="0"/>
        </a:xfrm>
      </p:grpSpPr>
      <p:sp>
        <p:nvSpPr>
          <p:cNvPr id="114" name="Google Shape;114;p18"/>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8" name="Google Shape;118;p1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119"/>
        <p:cNvGrpSpPr/>
        <p:nvPr/>
      </p:nvGrpSpPr>
      <p:grpSpPr>
        <a:xfrm>
          <a:off x="0" y="0"/>
          <a:ext cx="0" cy="0"/>
          <a:chOff x="0" y="0"/>
          <a:chExt cx="0" cy="0"/>
        </a:xfrm>
      </p:grpSpPr>
      <p:sp>
        <p:nvSpPr>
          <p:cNvPr id="120" name="Google Shape;120;p1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4" name="Google Shape;124;p19"/>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5" name="Google Shape;125;p1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126"/>
        <p:cNvGrpSpPr/>
        <p:nvPr/>
      </p:nvGrpSpPr>
      <p:grpSpPr>
        <a:xfrm>
          <a:off x="0" y="0"/>
          <a:ext cx="0" cy="0"/>
          <a:chOff x="0" y="0"/>
          <a:chExt cx="0" cy="0"/>
        </a:xfrm>
      </p:grpSpPr>
      <p:sp>
        <p:nvSpPr>
          <p:cNvPr id="127" name="Google Shape;127;p20"/>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20"/>
          <p:cNvGrpSpPr/>
          <p:nvPr/>
        </p:nvGrpSpPr>
        <p:grpSpPr>
          <a:xfrm>
            <a:off x="255991" y="-118"/>
            <a:ext cx="2251347" cy="1043408"/>
            <a:chOff x="3961956" y="4383950"/>
            <a:chExt cx="1160548" cy="548700"/>
          </a:xfrm>
        </p:grpSpPr>
        <p:sp>
          <p:nvSpPr>
            <p:cNvPr id="130" name="Google Shape;130;p20"/>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2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20"/>
          <p:cNvGrpSpPr/>
          <p:nvPr/>
        </p:nvGrpSpPr>
        <p:grpSpPr>
          <a:xfrm>
            <a:off x="34934" y="4522125"/>
            <a:ext cx="1593306" cy="617072"/>
            <a:chOff x="6917201" y="0"/>
            <a:chExt cx="2227777" cy="863400"/>
          </a:xfrm>
        </p:grpSpPr>
        <p:sp>
          <p:nvSpPr>
            <p:cNvPr id="135" name="Google Shape;135;p20"/>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20"/>
          <p:cNvGrpSpPr/>
          <p:nvPr/>
        </p:nvGrpSpPr>
        <p:grpSpPr>
          <a:xfrm>
            <a:off x="5886353" y="1243"/>
            <a:ext cx="3257455" cy="1261514"/>
            <a:chOff x="6917201" y="0"/>
            <a:chExt cx="2227777" cy="863400"/>
          </a:xfrm>
        </p:grpSpPr>
        <p:sp>
          <p:nvSpPr>
            <p:cNvPr id="139" name="Google Shape;139;p20"/>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20"/>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43" name="Google Shape;143;p2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144"/>
        <p:cNvGrpSpPr/>
        <p:nvPr/>
      </p:nvGrpSpPr>
      <p:grpSpPr>
        <a:xfrm>
          <a:off x="0" y="0"/>
          <a:ext cx="0" cy="0"/>
          <a:chOff x="0" y="0"/>
          <a:chExt cx="0" cy="0"/>
        </a:xfrm>
      </p:grpSpPr>
      <p:sp>
        <p:nvSpPr>
          <p:cNvPr id="145" name="Google Shape;145;p2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49" name="Google Shape;149;p21"/>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50" name="Google Shape;150;p21"/>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51" name="Google Shape;151;p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52"/>
        <p:cNvGrpSpPr/>
        <p:nvPr/>
      </p:nvGrpSpPr>
      <p:grpSpPr>
        <a:xfrm>
          <a:off x="0" y="0"/>
          <a:ext cx="0" cy="0"/>
          <a:chOff x="0" y="0"/>
          <a:chExt cx="0" cy="0"/>
        </a:xfrm>
      </p:grpSpPr>
      <p:sp>
        <p:nvSpPr>
          <p:cNvPr id="153" name="Google Shape;153;p22"/>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57" name="Google Shape;157;p2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58"/>
        <p:cNvGrpSpPr/>
        <p:nvPr/>
      </p:nvGrpSpPr>
      <p:grpSpPr>
        <a:xfrm>
          <a:off x="0" y="0"/>
          <a:ext cx="0" cy="0"/>
          <a:chOff x="0" y="0"/>
          <a:chExt cx="0" cy="0"/>
        </a:xfrm>
      </p:grpSpPr>
      <p:sp>
        <p:nvSpPr>
          <p:cNvPr id="159" name="Google Shape;159;p23"/>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23"/>
          <p:cNvGrpSpPr/>
          <p:nvPr/>
        </p:nvGrpSpPr>
        <p:grpSpPr>
          <a:xfrm>
            <a:off x="5959222" y="4119576"/>
            <a:ext cx="2520952" cy="1024165"/>
            <a:chOff x="6917201" y="0"/>
            <a:chExt cx="2227777" cy="863400"/>
          </a:xfrm>
        </p:grpSpPr>
        <p:sp>
          <p:nvSpPr>
            <p:cNvPr id="161" name="Google Shape;161;p2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23"/>
          <p:cNvGrpSpPr/>
          <p:nvPr/>
        </p:nvGrpSpPr>
        <p:grpSpPr>
          <a:xfrm>
            <a:off x="199149" y="2"/>
            <a:ext cx="2795414" cy="1083308"/>
            <a:chOff x="6917201" y="0"/>
            <a:chExt cx="2227777" cy="863400"/>
          </a:xfrm>
        </p:grpSpPr>
        <p:sp>
          <p:nvSpPr>
            <p:cNvPr id="165" name="Google Shape;165;p2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23"/>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8600"/>
              <a:buNone/>
              <a:defRPr sz="8600">
                <a:solidFill>
                  <a:schemeClr val="dk2"/>
                </a:solidFill>
              </a:defRPr>
            </a:lvl1pPr>
            <a:lvl2pPr lvl="1" algn="ctr" rtl="0">
              <a:spcBef>
                <a:spcPts val="0"/>
              </a:spcBef>
              <a:spcAft>
                <a:spcPts val="0"/>
              </a:spcAft>
              <a:buClr>
                <a:schemeClr val="dk2"/>
              </a:buClr>
              <a:buSzPts val="8600"/>
              <a:buNone/>
              <a:defRPr sz="8600">
                <a:solidFill>
                  <a:schemeClr val="dk2"/>
                </a:solidFill>
              </a:defRPr>
            </a:lvl2pPr>
            <a:lvl3pPr lvl="2" algn="ctr" rtl="0">
              <a:spcBef>
                <a:spcPts val="0"/>
              </a:spcBef>
              <a:spcAft>
                <a:spcPts val="0"/>
              </a:spcAft>
              <a:buClr>
                <a:schemeClr val="dk2"/>
              </a:buClr>
              <a:buSzPts val="8600"/>
              <a:buNone/>
              <a:defRPr sz="8600">
                <a:solidFill>
                  <a:schemeClr val="dk2"/>
                </a:solidFill>
              </a:defRPr>
            </a:lvl3pPr>
            <a:lvl4pPr lvl="3" algn="ctr" rtl="0">
              <a:spcBef>
                <a:spcPts val="0"/>
              </a:spcBef>
              <a:spcAft>
                <a:spcPts val="0"/>
              </a:spcAft>
              <a:buClr>
                <a:schemeClr val="dk2"/>
              </a:buClr>
              <a:buSzPts val="8600"/>
              <a:buNone/>
              <a:defRPr sz="8600">
                <a:solidFill>
                  <a:schemeClr val="dk2"/>
                </a:solidFill>
              </a:defRPr>
            </a:lvl4pPr>
            <a:lvl5pPr lvl="4" algn="ctr" rtl="0">
              <a:spcBef>
                <a:spcPts val="0"/>
              </a:spcBef>
              <a:spcAft>
                <a:spcPts val="0"/>
              </a:spcAft>
              <a:buClr>
                <a:schemeClr val="dk2"/>
              </a:buClr>
              <a:buSzPts val="8600"/>
              <a:buNone/>
              <a:defRPr sz="8600">
                <a:solidFill>
                  <a:schemeClr val="dk2"/>
                </a:solidFill>
              </a:defRPr>
            </a:lvl5pPr>
            <a:lvl6pPr lvl="5" algn="ctr" rtl="0">
              <a:spcBef>
                <a:spcPts val="0"/>
              </a:spcBef>
              <a:spcAft>
                <a:spcPts val="0"/>
              </a:spcAft>
              <a:buClr>
                <a:schemeClr val="dk2"/>
              </a:buClr>
              <a:buSzPts val="8600"/>
              <a:buNone/>
              <a:defRPr sz="8600">
                <a:solidFill>
                  <a:schemeClr val="dk2"/>
                </a:solidFill>
              </a:defRPr>
            </a:lvl6pPr>
            <a:lvl7pPr lvl="6" algn="ctr" rtl="0">
              <a:spcBef>
                <a:spcPts val="0"/>
              </a:spcBef>
              <a:spcAft>
                <a:spcPts val="0"/>
              </a:spcAft>
              <a:buClr>
                <a:schemeClr val="dk2"/>
              </a:buClr>
              <a:buSzPts val="8600"/>
              <a:buNone/>
              <a:defRPr sz="8600">
                <a:solidFill>
                  <a:schemeClr val="dk2"/>
                </a:solidFill>
              </a:defRPr>
            </a:lvl7pPr>
            <a:lvl8pPr lvl="7" algn="ctr" rtl="0">
              <a:spcBef>
                <a:spcPts val="0"/>
              </a:spcBef>
              <a:spcAft>
                <a:spcPts val="0"/>
              </a:spcAft>
              <a:buClr>
                <a:schemeClr val="dk2"/>
              </a:buClr>
              <a:buSzPts val="8600"/>
              <a:buNone/>
              <a:defRPr sz="8600">
                <a:solidFill>
                  <a:schemeClr val="dk2"/>
                </a:solidFill>
              </a:defRPr>
            </a:lvl8pPr>
            <a:lvl9pPr lvl="8" algn="ctr" rtl="0">
              <a:spcBef>
                <a:spcPts val="0"/>
              </a:spcBef>
              <a:spcAft>
                <a:spcPts val="0"/>
              </a:spcAft>
              <a:buClr>
                <a:schemeClr val="dk2"/>
              </a:buClr>
              <a:buSzPts val="8600"/>
              <a:buNone/>
              <a:defRPr sz="8600">
                <a:solidFill>
                  <a:schemeClr val="dk2"/>
                </a:solidFill>
              </a:defRPr>
            </a:lvl9pPr>
          </a:lstStyle>
          <a:p>
            <a:r>
              <a:t>xx%</a:t>
            </a:r>
          </a:p>
        </p:txBody>
      </p:sp>
      <p:sp>
        <p:nvSpPr>
          <p:cNvPr id="169" name="Google Shape;169;p23"/>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SzPts val="1300"/>
              <a:buChar char="●"/>
              <a:defRPr/>
            </a:lvl1pPr>
            <a:lvl2pPr marL="914400" lvl="1" indent="-298450" algn="ctr" rtl="0">
              <a:spcBef>
                <a:spcPts val="0"/>
              </a:spcBef>
              <a:spcAft>
                <a:spcPts val="0"/>
              </a:spcAft>
              <a:buSzPts val="1100"/>
              <a:buChar char="○"/>
              <a:defRPr/>
            </a:lvl2pPr>
            <a:lvl3pPr marL="1371600" lvl="2" indent="-298450" algn="ctr" rtl="0">
              <a:spcBef>
                <a:spcPts val="0"/>
              </a:spcBef>
              <a:spcAft>
                <a:spcPts val="0"/>
              </a:spcAft>
              <a:buSzPts val="1100"/>
              <a:buChar char="■"/>
              <a:defRPr/>
            </a:lvl3pPr>
            <a:lvl4pPr marL="1828800" lvl="3" indent="-298450" algn="ctr" rtl="0">
              <a:spcBef>
                <a:spcPts val="0"/>
              </a:spcBef>
              <a:spcAft>
                <a:spcPts val="0"/>
              </a:spcAft>
              <a:buSzPts val="1100"/>
              <a:buChar char="●"/>
              <a:defRPr/>
            </a:lvl4pPr>
            <a:lvl5pPr marL="2286000" lvl="4" indent="-298450" algn="ctr" rtl="0">
              <a:spcBef>
                <a:spcPts val="0"/>
              </a:spcBef>
              <a:spcAft>
                <a:spcPts val="0"/>
              </a:spcAft>
              <a:buSzPts val="1100"/>
              <a:buChar char="○"/>
              <a:defRPr/>
            </a:lvl5pPr>
            <a:lvl6pPr marL="2743200" lvl="5" indent="-298450" algn="ctr" rtl="0">
              <a:spcBef>
                <a:spcPts val="0"/>
              </a:spcBef>
              <a:spcAft>
                <a:spcPts val="0"/>
              </a:spcAft>
              <a:buSzPts val="1100"/>
              <a:buChar char="■"/>
              <a:defRPr/>
            </a:lvl6pPr>
            <a:lvl7pPr marL="3200400" lvl="6" indent="-298450" algn="ctr" rtl="0">
              <a:spcBef>
                <a:spcPts val="0"/>
              </a:spcBef>
              <a:spcAft>
                <a:spcPts val="0"/>
              </a:spcAft>
              <a:buSzPts val="1100"/>
              <a:buChar char="●"/>
              <a:defRPr/>
            </a:lvl7pPr>
            <a:lvl8pPr marL="3657600" lvl="7" indent="-298450" algn="ctr" rtl="0">
              <a:spcBef>
                <a:spcPts val="0"/>
              </a:spcBef>
              <a:spcAft>
                <a:spcPts val="0"/>
              </a:spcAft>
              <a:buSzPts val="1100"/>
              <a:buChar char="○"/>
              <a:defRPr/>
            </a:lvl8pPr>
            <a:lvl9pPr marL="4114800" lvl="8" indent="-298450" algn="ctr" rtl="0">
              <a:spcBef>
                <a:spcPts val="0"/>
              </a:spcBef>
              <a:spcAft>
                <a:spcPts val="0"/>
              </a:spcAft>
              <a:buSzPts val="1100"/>
              <a:buChar char="■"/>
              <a:defRPr/>
            </a:lvl9pPr>
          </a:lstStyle>
          <a:p>
            <a:endParaRPr/>
          </a:p>
        </p:txBody>
      </p:sp>
      <p:sp>
        <p:nvSpPr>
          <p:cNvPr id="170" name="Google Shape;170;p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
        <p:nvSpPr>
          <p:cNvPr id="172" name="Google Shape;172;p2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177"/>
        <p:cNvGrpSpPr/>
        <p:nvPr/>
      </p:nvGrpSpPr>
      <p:grpSpPr>
        <a:xfrm>
          <a:off x="0" y="0"/>
          <a:ext cx="0" cy="0"/>
          <a:chOff x="0" y="0"/>
          <a:chExt cx="0" cy="0"/>
        </a:xfrm>
      </p:grpSpPr>
      <p:sp>
        <p:nvSpPr>
          <p:cNvPr id="178" name="Google Shape;178;p26"/>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26"/>
          <p:cNvGrpSpPr/>
          <p:nvPr/>
        </p:nvGrpSpPr>
        <p:grpSpPr>
          <a:xfrm>
            <a:off x="255200" y="592"/>
            <a:ext cx="2250363" cy="1044300"/>
            <a:chOff x="255200" y="592"/>
            <a:chExt cx="2250363" cy="1044300"/>
          </a:xfrm>
        </p:grpSpPr>
        <p:sp>
          <p:nvSpPr>
            <p:cNvPr id="183" name="Google Shape;183;p26"/>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6"/>
          <p:cNvGrpSpPr/>
          <p:nvPr/>
        </p:nvGrpSpPr>
        <p:grpSpPr>
          <a:xfrm>
            <a:off x="905395" y="592"/>
            <a:ext cx="2250363" cy="1044300"/>
            <a:chOff x="905395" y="592"/>
            <a:chExt cx="2250363" cy="1044300"/>
          </a:xfrm>
        </p:grpSpPr>
        <p:sp>
          <p:nvSpPr>
            <p:cNvPr id="187" name="Google Shape;187;p26"/>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26"/>
          <p:cNvGrpSpPr/>
          <p:nvPr/>
        </p:nvGrpSpPr>
        <p:grpSpPr>
          <a:xfrm>
            <a:off x="7057468" y="5088"/>
            <a:ext cx="1851282" cy="752108"/>
            <a:chOff x="6917201" y="0"/>
            <a:chExt cx="2227777" cy="863400"/>
          </a:xfrm>
        </p:grpSpPr>
        <p:sp>
          <p:nvSpPr>
            <p:cNvPr id="191" name="Google Shape;191;p2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26"/>
          <p:cNvGrpSpPr/>
          <p:nvPr/>
        </p:nvGrpSpPr>
        <p:grpSpPr>
          <a:xfrm>
            <a:off x="6553032" y="4217852"/>
            <a:ext cx="2389068" cy="925737"/>
            <a:chOff x="6917201" y="0"/>
            <a:chExt cx="2227777" cy="863400"/>
          </a:xfrm>
        </p:grpSpPr>
        <p:sp>
          <p:nvSpPr>
            <p:cNvPr id="195" name="Google Shape;195;p26"/>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26"/>
          <p:cNvGrpSpPr/>
          <p:nvPr/>
        </p:nvGrpSpPr>
        <p:grpSpPr>
          <a:xfrm>
            <a:off x="199149" y="4055652"/>
            <a:ext cx="2795414" cy="1083308"/>
            <a:chOff x="6917201" y="0"/>
            <a:chExt cx="2227777" cy="863400"/>
          </a:xfrm>
        </p:grpSpPr>
        <p:sp>
          <p:nvSpPr>
            <p:cNvPr id="199" name="Google Shape;199;p26"/>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26"/>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203" name="Google Shape;203;p26"/>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204" name="Google Shape;204;p2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05" name="Google Shape;205;p26"/>
          <p:cNvPicPr preferRelativeResize="0"/>
          <p:nvPr/>
        </p:nvPicPr>
        <p:blipFill>
          <a:blip r:embed="rId2">
            <a:alphaModFix amt="46000"/>
          </a:blip>
          <a:stretch>
            <a:fillRect/>
          </a:stretch>
        </p:blipFill>
        <p:spPr>
          <a:xfrm>
            <a:off x="2310925" y="849300"/>
            <a:ext cx="3810650" cy="38106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206"/>
        <p:cNvGrpSpPr/>
        <p:nvPr/>
      </p:nvGrpSpPr>
      <p:grpSpPr>
        <a:xfrm>
          <a:off x="0" y="0"/>
          <a:ext cx="0" cy="0"/>
          <a:chOff x="0" y="0"/>
          <a:chExt cx="0" cy="0"/>
        </a:xfrm>
      </p:grpSpPr>
      <p:sp>
        <p:nvSpPr>
          <p:cNvPr id="207" name="Google Shape;207;p27"/>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27"/>
          <p:cNvGrpSpPr/>
          <p:nvPr/>
        </p:nvGrpSpPr>
        <p:grpSpPr>
          <a:xfrm>
            <a:off x="5594191" y="3961115"/>
            <a:ext cx="2910145" cy="1182340"/>
            <a:chOff x="6917201" y="0"/>
            <a:chExt cx="2227777" cy="863400"/>
          </a:xfrm>
        </p:grpSpPr>
        <p:sp>
          <p:nvSpPr>
            <p:cNvPr id="209" name="Google Shape;209;p27"/>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7"/>
          <p:cNvGrpSpPr/>
          <p:nvPr/>
        </p:nvGrpSpPr>
        <p:grpSpPr>
          <a:xfrm>
            <a:off x="199149" y="2"/>
            <a:ext cx="2795414" cy="1083308"/>
            <a:chOff x="6917201" y="0"/>
            <a:chExt cx="2227777" cy="863400"/>
          </a:xfrm>
        </p:grpSpPr>
        <p:sp>
          <p:nvSpPr>
            <p:cNvPr id="213" name="Google Shape;213;p27"/>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7"/>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3200"/>
              <a:buNone/>
              <a:defRPr sz="3200">
                <a:solidFill>
                  <a:schemeClr val="dk2"/>
                </a:solidFill>
              </a:defRPr>
            </a:lvl1pPr>
            <a:lvl2pPr lvl="1" algn="ctr" rtl="0">
              <a:spcBef>
                <a:spcPts val="0"/>
              </a:spcBef>
              <a:spcAft>
                <a:spcPts val="0"/>
              </a:spcAft>
              <a:buClr>
                <a:schemeClr val="dk2"/>
              </a:buClr>
              <a:buSzPts val="3200"/>
              <a:buNone/>
              <a:defRPr sz="3200">
                <a:solidFill>
                  <a:schemeClr val="dk2"/>
                </a:solidFill>
              </a:defRPr>
            </a:lvl2pPr>
            <a:lvl3pPr lvl="2" algn="ctr" rtl="0">
              <a:spcBef>
                <a:spcPts val="0"/>
              </a:spcBef>
              <a:spcAft>
                <a:spcPts val="0"/>
              </a:spcAft>
              <a:buClr>
                <a:schemeClr val="dk2"/>
              </a:buClr>
              <a:buSzPts val="3200"/>
              <a:buNone/>
              <a:defRPr sz="3200">
                <a:solidFill>
                  <a:schemeClr val="dk2"/>
                </a:solidFill>
              </a:defRPr>
            </a:lvl3pPr>
            <a:lvl4pPr lvl="3" algn="ctr" rtl="0">
              <a:spcBef>
                <a:spcPts val="0"/>
              </a:spcBef>
              <a:spcAft>
                <a:spcPts val="0"/>
              </a:spcAft>
              <a:buClr>
                <a:schemeClr val="dk2"/>
              </a:buClr>
              <a:buSzPts val="3200"/>
              <a:buNone/>
              <a:defRPr sz="3200">
                <a:solidFill>
                  <a:schemeClr val="dk2"/>
                </a:solidFill>
              </a:defRPr>
            </a:lvl4pPr>
            <a:lvl5pPr lvl="4" algn="ctr" rtl="0">
              <a:spcBef>
                <a:spcPts val="0"/>
              </a:spcBef>
              <a:spcAft>
                <a:spcPts val="0"/>
              </a:spcAft>
              <a:buClr>
                <a:schemeClr val="dk2"/>
              </a:buClr>
              <a:buSzPts val="3200"/>
              <a:buNone/>
              <a:defRPr sz="3200">
                <a:solidFill>
                  <a:schemeClr val="dk2"/>
                </a:solidFill>
              </a:defRPr>
            </a:lvl5pPr>
            <a:lvl6pPr lvl="5" algn="ctr" rtl="0">
              <a:spcBef>
                <a:spcPts val="0"/>
              </a:spcBef>
              <a:spcAft>
                <a:spcPts val="0"/>
              </a:spcAft>
              <a:buClr>
                <a:schemeClr val="dk2"/>
              </a:buClr>
              <a:buSzPts val="3200"/>
              <a:buNone/>
              <a:defRPr sz="3200">
                <a:solidFill>
                  <a:schemeClr val="dk2"/>
                </a:solidFill>
              </a:defRPr>
            </a:lvl6pPr>
            <a:lvl7pPr lvl="6" algn="ctr" rtl="0">
              <a:spcBef>
                <a:spcPts val="0"/>
              </a:spcBef>
              <a:spcAft>
                <a:spcPts val="0"/>
              </a:spcAft>
              <a:buClr>
                <a:schemeClr val="dk2"/>
              </a:buClr>
              <a:buSzPts val="3200"/>
              <a:buNone/>
              <a:defRPr sz="3200">
                <a:solidFill>
                  <a:schemeClr val="dk2"/>
                </a:solidFill>
              </a:defRPr>
            </a:lvl7pPr>
            <a:lvl8pPr lvl="7" algn="ctr" rtl="0">
              <a:spcBef>
                <a:spcPts val="0"/>
              </a:spcBef>
              <a:spcAft>
                <a:spcPts val="0"/>
              </a:spcAft>
              <a:buClr>
                <a:schemeClr val="dk2"/>
              </a:buClr>
              <a:buSzPts val="3200"/>
              <a:buNone/>
              <a:defRPr sz="3200">
                <a:solidFill>
                  <a:schemeClr val="dk2"/>
                </a:solidFill>
              </a:defRPr>
            </a:lvl8pPr>
            <a:lvl9pPr lvl="8" algn="ctr" rtl="0">
              <a:spcBef>
                <a:spcPts val="0"/>
              </a:spcBef>
              <a:spcAft>
                <a:spcPts val="0"/>
              </a:spcAft>
              <a:buClr>
                <a:schemeClr val="dk2"/>
              </a:buClr>
              <a:buSzPts val="3200"/>
              <a:buNone/>
              <a:defRPr sz="3200">
                <a:solidFill>
                  <a:schemeClr val="dk2"/>
                </a:solidFill>
              </a:defRPr>
            </a:lvl9pPr>
          </a:lstStyle>
          <a:p>
            <a:endParaRPr/>
          </a:p>
        </p:txBody>
      </p:sp>
      <p:sp>
        <p:nvSpPr>
          <p:cNvPr id="217" name="Google Shape;217;p2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218"/>
        <p:cNvGrpSpPr/>
        <p:nvPr/>
      </p:nvGrpSpPr>
      <p:grpSpPr>
        <a:xfrm>
          <a:off x="0" y="0"/>
          <a:ext cx="0" cy="0"/>
          <a:chOff x="0" y="0"/>
          <a:chExt cx="0" cy="0"/>
        </a:xfrm>
      </p:grpSpPr>
      <p:sp>
        <p:nvSpPr>
          <p:cNvPr id="219" name="Google Shape;219;p28"/>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23" name="Google Shape;223;p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224" name="Google Shape;224;p2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25" name="Google Shape;225;p28"/>
          <p:cNvPicPr preferRelativeResize="0"/>
          <p:nvPr/>
        </p:nvPicPr>
        <p:blipFill>
          <a:blip r:embed="rId2">
            <a:alphaModFix amt="10000"/>
          </a:blip>
          <a:stretch>
            <a:fillRect/>
          </a:stretch>
        </p:blipFill>
        <p:spPr>
          <a:xfrm>
            <a:off x="3011850" y="1318475"/>
            <a:ext cx="3120250" cy="3120250"/>
          </a:xfrm>
          <a:prstGeom prst="rect">
            <a:avLst/>
          </a:prstGeom>
          <a:noFill/>
          <a:ln>
            <a:noFill/>
          </a:ln>
        </p:spPr>
      </p:pic>
      <p:pic>
        <p:nvPicPr>
          <p:cNvPr id="226" name="Google Shape;226;p28"/>
          <p:cNvPicPr preferRelativeResize="0"/>
          <p:nvPr/>
        </p:nvPicPr>
        <p:blipFill>
          <a:blip r:embed="rId3">
            <a:alphaModFix/>
          </a:blip>
          <a:stretch>
            <a:fillRect/>
          </a:stretch>
        </p:blipFill>
        <p:spPr>
          <a:xfrm>
            <a:off x="8545825" y="206250"/>
            <a:ext cx="393600" cy="393600"/>
          </a:xfrm>
          <a:prstGeom prst="rect">
            <a:avLst/>
          </a:prstGeom>
          <a:noFill/>
          <a:ln>
            <a:noFill/>
          </a:ln>
        </p:spPr>
      </p:pic>
      <p:pic>
        <p:nvPicPr>
          <p:cNvPr id="227" name="Google Shape;227;p28"/>
          <p:cNvPicPr preferRelativeResize="0"/>
          <p:nvPr/>
        </p:nvPicPr>
        <p:blipFill>
          <a:blip r:embed="rId4">
            <a:alphaModFix/>
          </a:blip>
          <a:stretch>
            <a:fillRect/>
          </a:stretch>
        </p:blipFill>
        <p:spPr>
          <a:xfrm>
            <a:off x="203225" y="4726375"/>
            <a:ext cx="1212100" cy="210900"/>
          </a:xfrm>
          <a:prstGeom prst="rect">
            <a:avLst/>
          </a:prstGeom>
          <a:noFill/>
          <a:ln>
            <a:noFill/>
          </a:ln>
          <a:effectLst>
            <a:outerShdw blurRad="228600" sx="101000" sy="101000" algn="ctr" rotWithShape="0">
              <a:srgbClr val="000000">
                <a:alpha val="40000"/>
              </a:srgbClr>
            </a:outerShdw>
          </a:effectLst>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28"/>
        <p:cNvGrpSpPr/>
        <p:nvPr/>
      </p:nvGrpSpPr>
      <p:grpSpPr>
        <a:xfrm>
          <a:off x="0" y="0"/>
          <a:ext cx="0" cy="0"/>
          <a:chOff x="0" y="0"/>
          <a:chExt cx="0" cy="0"/>
        </a:xfrm>
      </p:grpSpPr>
      <p:sp>
        <p:nvSpPr>
          <p:cNvPr id="229" name="Google Shape;229;p2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33" name="Google Shape;233;p29"/>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234" name="Google Shape;234;p29"/>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235" name="Google Shape;235;p2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236"/>
        <p:cNvGrpSpPr/>
        <p:nvPr/>
      </p:nvGrpSpPr>
      <p:grpSpPr>
        <a:xfrm>
          <a:off x="0" y="0"/>
          <a:ext cx="0" cy="0"/>
          <a:chOff x="0" y="0"/>
          <a:chExt cx="0" cy="0"/>
        </a:xfrm>
      </p:grpSpPr>
      <p:sp>
        <p:nvSpPr>
          <p:cNvPr id="237" name="Google Shape;237;p3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41" name="Google Shape;241;p3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242"/>
        <p:cNvGrpSpPr/>
        <p:nvPr/>
      </p:nvGrpSpPr>
      <p:grpSpPr>
        <a:xfrm>
          <a:off x="0" y="0"/>
          <a:ext cx="0" cy="0"/>
          <a:chOff x="0" y="0"/>
          <a:chExt cx="0" cy="0"/>
        </a:xfrm>
      </p:grpSpPr>
      <p:sp>
        <p:nvSpPr>
          <p:cNvPr id="243" name="Google Shape;243;p3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47" name="Google Shape;247;p31"/>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248" name="Google Shape;248;p3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249"/>
        <p:cNvGrpSpPr/>
        <p:nvPr/>
      </p:nvGrpSpPr>
      <p:grpSpPr>
        <a:xfrm>
          <a:off x="0" y="0"/>
          <a:ext cx="0" cy="0"/>
          <a:chOff x="0" y="0"/>
          <a:chExt cx="0" cy="0"/>
        </a:xfrm>
      </p:grpSpPr>
      <p:sp>
        <p:nvSpPr>
          <p:cNvPr id="250" name="Google Shape;250;p32"/>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32"/>
          <p:cNvGrpSpPr/>
          <p:nvPr/>
        </p:nvGrpSpPr>
        <p:grpSpPr>
          <a:xfrm>
            <a:off x="255991" y="-118"/>
            <a:ext cx="2251347" cy="1043408"/>
            <a:chOff x="3961956" y="4383950"/>
            <a:chExt cx="1160548" cy="548700"/>
          </a:xfrm>
        </p:grpSpPr>
        <p:sp>
          <p:nvSpPr>
            <p:cNvPr id="253" name="Google Shape;253;p32"/>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3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32"/>
          <p:cNvGrpSpPr/>
          <p:nvPr/>
        </p:nvGrpSpPr>
        <p:grpSpPr>
          <a:xfrm>
            <a:off x="34934" y="4522125"/>
            <a:ext cx="1593306" cy="617072"/>
            <a:chOff x="6917201" y="0"/>
            <a:chExt cx="2227777" cy="863400"/>
          </a:xfrm>
        </p:grpSpPr>
        <p:sp>
          <p:nvSpPr>
            <p:cNvPr id="258" name="Google Shape;258;p32"/>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2"/>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2"/>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32"/>
          <p:cNvGrpSpPr/>
          <p:nvPr/>
        </p:nvGrpSpPr>
        <p:grpSpPr>
          <a:xfrm>
            <a:off x="5886353" y="1243"/>
            <a:ext cx="3257455" cy="1261514"/>
            <a:chOff x="6917201" y="0"/>
            <a:chExt cx="2227777" cy="863400"/>
          </a:xfrm>
        </p:grpSpPr>
        <p:sp>
          <p:nvSpPr>
            <p:cNvPr id="262" name="Google Shape;262;p3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32"/>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266" name="Google Shape;266;p3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267"/>
        <p:cNvGrpSpPr/>
        <p:nvPr/>
      </p:nvGrpSpPr>
      <p:grpSpPr>
        <a:xfrm>
          <a:off x="0" y="0"/>
          <a:ext cx="0" cy="0"/>
          <a:chOff x="0" y="0"/>
          <a:chExt cx="0" cy="0"/>
        </a:xfrm>
      </p:grpSpPr>
      <p:sp>
        <p:nvSpPr>
          <p:cNvPr id="268" name="Google Shape;268;p33"/>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72" name="Google Shape;272;p33"/>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273" name="Google Shape;273;p33"/>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274" name="Google Shape;274;p3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275"/>
        <p:cNvGrpSpPr/>
        <p:nvPr/>
      </p:nvGrpSpPr>
      <p:grpSpPr>
        <a:xfrm>
          <a:off x="0" y="0"/>
          <a:ext cx="0" cy="0"/>
          <a:chOff x="0" y="0"/>
          <a:chExt cx="0" cy="0"/>
        </a:xfrm>
      </p:grpSpPr>
      <p:sp>
        <p:nvSpPr>
          <p:cNvPr id="276" name="Google Shape;276;p34"/>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rtl="0">
              <a:lnSpc>
                <a:spcPct val="100000"/>
              </a:lnSpc>
              <a:spcBef>
                <a:spcPts val="0"/>
              </a:spcBef>
              <a:spcAft>
                <a:spcPts val="0"/>
              </a:spcAft>
              <a:buSzPts val="1300"/>
              <a:buNone/>
              <a:defRPr/>
            </a:lvl1pPr>
          </a:lstStyle>
          <a:p>
            <a:endParaRPr/>
          </a:p>
        </p:txBody>
      </p:sp>
      <p:sp>
        <p:nvSpPr>
          <p:cNvPr id="280" name="Google Shape;280;p3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281"/>
        <p:cNvGrpSpPr/>
        <p:nvPr/>
      </p:nvGrpSpPr>
      <p:grpSpPr>
        <a:xfrm>
          <a:off x="0" y="0"/>
          <a:ext cx="0" cy="0"/>
          <a:chOff x="0" y="0"/>
          <a:chExt cx="0" cy="0"/>
        </a:xfrm>
      </p:grpSpPr>
      <p:sp>
        <p:nvSpPr>
          <p:cNvPr id="282" name="Google Shape;282;p35"/>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35"/>
          <p:cNvGrpSpPr/>
          <p:nvPr/>
        </p:nvGrpSpPr>
        <p:grpSpPr>
          <a:xfrm>
            <a:off x="5959222" y="4119576"/>
            <a:ext cx="2520952" cy="1024165"/>
            <a:chOff x="6917201" y="0"/>
            <a:chExt cx="2227777" cy="863400"/>
          </a:xfrm>
        </p:grpSpPr>
        <p:sp>
          <p:nvSpPr>
            <p:cNvPr id="284" name="Google Shape;284;p35"/>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35"/>
          <p:cNvGrpSpPr/>
          <p:nvPr/>
        </p:nvGrpSpPr>
        <p:grpSpPr>
          <a:xfrm>
            <a:off x="199149" y="2"/>
            <a:ext cx="2795414" cy="1083308"/>
            <a:chOff x="6917201" y="0"/>
            <a:chExt cx="2227777" cy="863400"/>
          </a:xfrm>
        </p:grpSpPr>
        <p:sp>
          <p:nvSpPr>
            <p:cNvPr id="288" name="Google Shape;288;p35"/>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5"/>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8600"/>
              <a:buNone/>
              <a:defRPr sz="8600">
                <a:solidFill>
                  <a:schemeClr val="dk2"/>
                </a:solidFill>
              </a:defRPr>
            </a:lvl1pPr>
            <a:lvl2pPr lvl="1" algn="ctr" rtl="0">
              <a:spcBef>
                <a:spcPts val="0"/>
              </a:spcBef>
              <a:spcAft>
                <a:spcPts val="0"/>
              </a:spcAft>
              <a:buClr>
                <a:schemeClr val="dk2"/>
              </a:buClr>
              <a:buSzPts val="8600"/>
              <a:buNone/>
              <a:defRPr sz="8600">
                <a:solidFill>
                  <a:schemeClr val="dk2"/>
                </a:solidFill>
              </a:defRPr>
            </a:lvl2pPr>
            <a:lvl3pPr lvl="2" algn="ctr" rtl="0">
              <a:spcBef>
                <a:spcPts val="0"/>
              </a:spcBef>
              <a:spcAft>
                <a:spcPts val="0"/>
              </a:spcAft>
              <a:buClr>
                <a:schemeClr val="dk2"/>
              </a:buClr>
              <a:buSzPts val="8600"/>
              <a:buNone/>
              <a:defRPr sz="8600">
                <a:solidFill>
                  <a:schemeClr val="dk2"/>
                </a:solidFill>
              </a:defRPr>
            </a:lvl3pPr>
            <a:lvl4pPr lvl="3" algn="ctr" rtl="0">
              <a:spcBef>
                <a:spcPts val="0"/>
              </a:spcBef>
              <a:spcAft>
                <a:spcPts val="0"/>
              </a:spcAft>
              <a:buClr>
                <a:schemeClr val="dk2"/>
              </a:buClr>
              <a:buSzPts val="8600"/>
              <a:buNone/>
              <a:defRPr sz="8600">
                <a:solidFill>
                  <a:schemeClr val="dk2"/>
                </a:solidFill>
              </a:defRPr>
            </a:lvl4pPr>
            <a:lvl5pPr lvl="4" algn="ctr" rtl="0">
              <a:spcBef>
                <a:spcPts val="0"/>
              </a:spcBef>
              <a:spcAft>
                <a:spcPts val="0"/>
              </a:spcAft>
              <a:buClr>
                <a:schemeClr val="dk2"/>
              </a:buClr>
              <a:buSzPts val="8600"/>
              <a:buNone/>
              <a:defRPr sz="8600">
                <a:solidFill>
                  <a:schemeClr val="dk2"/>
                </a:solidFill>
              </a:defRPr>
            </a:lvl5pPr>
            <a:lvl6pPr lvl="5" algn="ctr" rtl="0">
              <a:spcBef>
                <a:spcPts val="0"/>
              </a:spcBef>
              <a:spcAft>
                <a:spcPts val="0"/>
              </a:spcAft>
              <a:buClr>
                <a:schemeClr val="dk2"/>
              </a:buClr>
              <a:buSzPts val="8600"/>
              <a:buNone/>
              <a:defRPr sz="8600">
                <a:solidFill>
                  <a:schemeClr val="dk2"/>
                </a:solidFill>
              </a:defRPr>
            </a:lvl6pPr>
            <a:lvl7pPr lvl="6" algn="ctr" rtl="0">
              <a:spcBef>
                <a:spcPts val="0"/>
              </a:spcBef>
              <a:spcAft>
                <a:spcPts val="0"/>
              </a:spcAft>
              <a:buClr>
                <a:schemeClr val="dk2"/>
              </a:buClr>
              <a:buSzPts val="8600"/>
              <a:buNone/>
              <a:defRPr sz="8600">
                <a:solidFill>
                  <a:schemeClr val="dk2"/>
                </a:solidFill>
              </a:defRPr>
            </a:lvl7pPr>
            <a:lvl8pPr lvl="7" algn="ctr" rtl="0">
              <a:spcBef>
                <a:spcPts val="0"/>
              </a:spcBef>
              <a:spcAft>
                <a:spcPts val="0"/>
              </a:spcAft>
              <a:buClr>
                <a:schemeClr val="dk2"/>
              </a:buClr>
              <a:buSzPts val="8600"/>
              <a:buNone/>
              <a:defRPr sz="8600">
                <a:solidFill>
                  <a:schemeClr val="dk2"/>
                </a:solidFill>
              </a:defRPr>
            </a:lvl8pPr>
            <a:lvl9pPr lvl="8" algn="ctr" rtl="0">
              <a:spcBef>
                <a:spcPts val="0"/>
              </a:spcBef>
              <a:spcAft>
                <a:spcPts val="0"/>
              </a:spcAft>
              <a:buClr>
                <a:schemeClr val="dk2"/>
              </a:buClr>
              <a:buSzPts val="8600"/>
              <a:buNone/>
              <a:defRPr sz="8600">
                <a:solidFill>
                  <a:schemeClr val="dk2"/>
                </a:solidFill>
              </a:defRPr>
            </a:lvl9pPr>
          </a:lstStyle>
          <a:p>
            <a:r>
              <a:t>xx%</a:t>
            </a:r>
          </a:p>
        </p:txBody>
      </p:sp>
      <p:sp>
        <p:nvSpPr>
          <p:cNvPr id="292" name="Google Shape;292;p35"/>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SzPts val="1300"/>
              <a:buChar char="●"/>
              <a:defRPr/>
            </a:lvl1pPr>
            <a:lvl2pPr marL="914400" lvl="1" indent="-298450" algn="ctr" rtl="0">
              <a:spcBef>
                <a:spcPts val="0"/>
              </a:spcBef>
              <a:spcAft>
                <a:spcPts val="0"/>
              </a:spcAft>
              <a:buSzPts val="1100"/>
              <a:buChar char="○"/>
              <a:defRPr/>
            </a:lvl2pPr>
            <a:lvl3pPr marL="1371600" lvl="2" indent="-298450" algn="ctr" rtl="0">
              <a:spcBef>
                <a:spcPts val="0"/>
              </a:spcBef>
              <a:spcAft>
                <a:spcPts val="0"/>
              </a:spcAft>
              <a:buSzPts val="1100"/>
              <a:buChar char="■"/>
              <a:defRPr/>
            </a:lvl3pPr>
            <a:lvl4pPr marL="1828800" lvl="3" indent="-298450" algn="ctr" rtl="0">
              <a:spcBef>
                <a:spcPts val="0"/>
              </a:spcBef>
              <a:spcAft>
                <a:spcPts val="0"/>
              </a:spcAft>
              <a:buSzPts val="1100"/>
              <a:buChar char="●"/>
              <a:defRPr/>
            </a:lvl4pPr>
            <a:lvl5pPr marL="2286000" lvl="4" indent="-298450" algn="ctr" rtl="0">
              <a:spcBef>
                <a:spcPts val="0"/>
              </a:spcBef>
              <a:spcAft>
                <a:spcPts val="0"/>
              </a:spcAft>
              <a:buSzPts val="1100"/>
              <a:buChar char="○"/>
              <a:defRPr/>
            </a:lvl5pPr>
            <a:lvl6pPr marL="2743200" lvl="5" indent="-298450" algn="ctr" rtl="0">
              <a:spcBef>
                <a:spcPts val="0"/>
              </a:spcBef>
              <a:spcAft>
                <a:spcPts val="0"/>
              </a:spcAft>
              <a:buSzPts val="1100"/>
              <a:buChar char="■"/>
              <a:defRPr/>
            </a:lvl6pPr>
            <a:lvl7pPr marL="3200400" lvl="6" indent="-298450" algn="ctr" rtl="0">
              <a:spcBef>
                <a:spcPts val="0"/>
              </a:spcBef>
              <a:spcAft>
                <a:spcPts val="0"/>
              </a:spcAft>
              <a:buSzPts val="1100"/>
              <a:buChar char="●"/>
              <a:defRPr/>
            </a:lvl7pPr>
            <a:lvl8pPr marL="3657600" lvl="7" indent="-298450" algn="ctr" rtl="0">
              <a:spcBef>
                <a:spcPts val="0"/>
              </a:spcBef>
              <a:spcAft>
                <a:spcPts val="0"/>
              </a:spcAft>
              <a:buSzPts val="1100"/>
              <a:buChar char="○"/>
              <a:defRPr/>
            </a:lvl8pPr>
            <a:lvl9pPr marL="4114800" lvl="8" indent="-298450" algn="ctr" rtl="0">
              <a:spcBef>
                <a:spcPts val="0"/>
              </a:spcBef>
              <a:spcAft>
                <a:spcPts val="0"/>
              </a:spcAft>
              <a:buSzPts val="1100"/>
              <a:buChar char="■"/>
              <a:defRPr/>
            </a:lvl9pPr>
          </a:lstStyle>
          <a:p>
            <a:endParaRPr/>
          </a:p>
        </p:txBody>
      </p:sp>
      <p:sp>
        <p:nvSpPr>
          <p:cNvPr id="293" name="Google Shape;293;p3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4"/>
        <p:cNvGrpSpPr/>
        <p:nvPr/>
      </p:nvGrpSpPr>
      <p:grpSpPr>
        <a:xfrm>
          <a:off x="0" y="0"/>
          <a:ext cx="0" cy="0"/>
          <a:chOff x="0" y="0"/>
          <a:chExt cx="0" cy="0"/>
        </a:xfrm>
      </p:grpSpPr>
      <p:sp>
        <p:nvSpPr>
          <p:cNvPr id="295" name="Google Shape;295;p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52" name="Google Shape;52;p13"/>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53" name="Google Shape;53;p1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Nunito"/>
                <a:ea typeface="Nunito"/>
                <a:cs typeface="Nunito"/>
                <a:sym typeface="Nunito"/>
              </a:defRPr>
            </a:lvl1pPr>
            <a:lvl2pPr lvl="1" algn="r" rtl="0">
              <a:buNone/>
              <a:defRPr sz="1000">
                <a:solidFill>
                  <a:schemeClr val="dk2"/>
                </a:solidFill>
                <a:latin typeface="Nunito"/>
                <a:ea typeface="Nunito"/>
                <a:cs typeface="Nunito"/>
                <a:sym typeface="Nunito"/>
              </a:defRPr>
            </a:lvl2pPr>
            <a:lvl3pPr lvl="2" algn="r" rtl="0">
              <a:buNone/>
              <a:defRPr sz="1000">
                <a:solidFill>
                  <a:schemeClr val="dk2"/>
                </a:solidFill>
                <a:latin typeface="Nunito"/>
                <a:ea typeface="Nunito"/>
                <a:cs typeface="Nunito"/>
                <a:sym typeface="Nunito"/>
              </a:defRPr>
            </a:lvl3pPr>
            <a:lvl4pPr lvl="3" algn="r" rtl="0">
              <a:buNone/>
              <a:defRPr sz="1000">
                <a:solidFill>
                  <a:schemeClr val="dk2"/>
                </a:solidFill>
                <a:latin typeface="Nunito"/>
                <a:ea typeface="Nunito"/>
                <a:cs typeface="Nunito"/>
                <a:sym typeface="Nunito"/>
              </a:defRPr>
            </a:lvl4pPr>
            <a:lvl5pPr lvl="4" algn="r" rtl="0">
              <a:buNone/>
              <a:defRPr sz="1000">
                <a:solidFill>
                  <a:schemeClr val="dk2"/>
                </a:solidFill>
                <a:latin typeface="Nunito"/>
                <a:ea typeface="Nunito"/>
                <a:cs typeface="Nunito"/>
                <a:sym typeface="Nunito"/>
              </a:defRPr>
            </a:lvl5pPr>
            <a:lvl6pPr lvl="5" algn="r" rtl="0">
              <a:buNone/>
              <a:defRPr sz="1000">
                <a:solidFill>
                  <a:schemeClr val="dk2"/>
                </a:solidFill>
                <a:latin typeface="Nunito"/>
                <a:ea typeface="Nunito"/>
                <a:cs typeface="Nunito"/>
                <a:sym typeface="Nunito"/>
              </a:defRPr>
            </a:lvl6pPr>
            <a:lvl7pPr lvl="6" algn="r" rtl="0">
              <a:buNone/>
              <a:defRPr sz="1000">
                <a:solidFill>
                  <a:schemeClr val="dk2"/>
                </a:solidFill>
                <a:latin typeface="Nunito"/>
                <a:ea typeface="Nunito"/>
                <a:cs typeface="Nunito"/>
                <a:sym typeface="Nunito"/>
              </a:defRPr>
            </a:lvl7pPr>
            <a:lvl8pPr lvl="7" algn="r" rtl="0">
              <a:buNone/>
              <a:defRPr sz="1000">
                <a:solidFill>
                  <a:schemeClr val="dk2"/>
                </a:solidFill>
                <a:latin typeface="Nunito"/>
                <a:ea typeface="Nunito"/>
                <a:cs typeface="Nunito"/>
                <a:sym typeface="Nunito"/>
              </a:defRPr>
            </a:lvl8pPr>
            <a:lvl9pPr lvl="8" algn="r" rtl="0">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175" name="Google Shape;175;p25"/>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176" name="Google Shape;176;p2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Nunito"/>
                <a:ea typeface="Nunito"/>
                <a:cs typeface="Nunito"/>
                <a:sym typeface="Nunito"/>
              </a:defRPr>
            </a:lvl1pPr>
            <a:lvl2pPr lvl="1" algn="r" rtl="0">
              <a:buNone/>
              <a:defRPr sz="1000">
                <a:solidFill>
                  <a:schemeClr val="dk2"/>
                </a:solidFill>
                <a:latin typeface="Nunito"/>
                <a:ea typeface="Nunito"/>
                <a:cs typeface="Nunito"/>
                <a:sym typeface="Nunito"/>
              </a:defRPr>
            </a:lvl2pPr>
            <a:lvl3pPr lvl="2" algn="r" rtl="0">
              <a:buNone/>
              <a:defRPr sz="1000">
                <a:solidFill>
                  <a:schemeClr val="dk2"/>
                </a:solidFill>
                <a:latin typeface="Nunito"/>
                <a:ea typeface="Nunito"/>
                <a:cs typeface="Nunito"/>
                <a:sym typeface="Nunito"/>
              </a:defRPr>
            </a:lvl3pPr>
            <a:lvl4pPr lvl="3" algn="r" rtl="0">
              <a:buNone/>
              <a:defRPr sz="1000">
                <a:solidFill>
                  <a:schemeClr val="dk2"/>
                </a:solidFill>
                <a:latin typeface="Nunito"/>
                <a:ea typeface="Nunito"/>
                <a:cs typeface="Nunito"/>
                <a:sym typeface="Nunito"/>
              </a:defRPr>
            </a:lvl4pPr>
            <a:lvl5pPr lvl="4" algn="r" rtl="0">
              <a:buNone/>
              <a:defRPr sz="1000">
                <a:solidFill>
                  <a:schemeClr val="dk2"/>
                </a:solidFill>
                <a:latin typeface="Nunito"/>
                <a:ea typeface="Nunito"/>
                <a:cs typeface="Nunito"/>
                <a:sym typeface="Nunito"/>
              </a:defRPr>
            </a:lvl5pPr>
            <a:lvl6pPr lvl="5" algn="r" rtl="0">
              <a:buNone/>
              <a:defRPr sz="1000">
                <a:solidFill>
                  <a:schemeClr val="dk2"/>
                </a:solidFill>
                <a:latin typeface="Nunito"/>
                <a:ea typeface="Nunito"/>
                <a:cs typeface="Nunito"/>
                <a:sym typeface="Nunito"/>
              </a:defRPr>
            </a:lvl6pPr>
            <a:lvl7pPr lvl="6" algn="r" rtl="0">
              <a:buNone/>
              <a:defRPr sz="1000">
                <a:solidFill>
                  <a:schemeClr val="dk2"/>
                </a:solidFill>
                <a:latin typeface="Nunito"/>
                <a:ea typeface="Nunito"/>
                <a:cs typeface="Nunito"/>
                <a:sym typeface="Nunito"/>
              </a:defRPr>
            </a:lvl7pPr>
            <a:lvl8pPr lvl="7" algn="r" rtl="0">
              <a:buNone/>
              <a:defRPr sz="1000">
                <a:solidFill>
                  <a:schemeClr val="dk2"/>
                </a:solidFill>
                <a:latin typeface="Nunito"/>
                <a:ea typeface="Nunito"/>
                <a:cs typeface="Nunito"/>
                <a:sym typeface="Nunito"/>
              </a:defRPr>
            </a:lvl8pPr>
            <a:lvl9pPr lvl="8" algn="r" rtl="0">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twitter.com/nitinmangotra07/" TargetMode="External"/><Relationship Id="rId3" Type="http://schemas.openxmlformats.org/officeDocument/2006/relationships/hyperlink" Target="https://youtu.be/hMwGWqyIKEs" TargetMode="External"/><Relationship Id="rId7" Type="http://schemas.openxmlformats.org/officeDocument/2006/relationships/hyperlink" Target="https://www.facebook.com/NitManTalks/" TargetMode="External"/><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hyperlink" Target="https://www.linkedin.com/in/nitin-mangotra-9a075a149/" TargetMode="External"/><Relationship Id="rId5" Type="http://schemas.openxmlformats.org/officeDocument/2006/relationships/hyperlink" Target="https://www.instagram.com/nitinmangotra/" TargetMode="External"/><Relationship Id="rId4" Type="http://schemas.openxmlformats.org/officeDocument/2006/relationships/hyperlink" Target="https://www.youtube.com/c/nitmantalks" TargetMode="External"/><Relationship Id="rId9" Type="http://schemas.openxmlformats.org/officeDocument/2006/relationships/hyperlink" Target="https://t.me/nitmantalk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hyperlink" Target="https://intellipaat.com/blog/tutorial/python-tutorial/python-json/" TargetMode="External"/><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8" Type="http://schemas.openxmlformats.org/officeDocument/2006/relationships/hyperlink" Target="https://t.me/nitmantalks/" TargetMode="External"/><Relationship Id="rId3" Type="http://schemas.openxmlformats.org/officeDocument/2006/relationships/hyperlink" Target="https://www.youtube.com/c/nitmantalks" TargetMode="External"/><Relationship Id="rId7" Type="http://schemas.openxmlformats.org/officeDocument/2006/relationships/hyperlink" Target="https://twitter.com/nitinmangotra07/" TargetMode="External"/><Relationship Id="rId2" Type="http://schemas.openxmlformats.org/officeDocument/2006/relationships/notesSlide" Target="../notesSlides/notesSlide87.xml"/><Relationship Id="rId1" Type="http://schemas.openxmlformats.org/officeDocument/2006/relationships/slideLayout" Target="../slideLayouts/slideLayout25.xml"/><Relationship Id="rId6" Type="http://schemas.openxmlformats.org/officeDocument/2006/relationships/hyperlink" Target="https://www.facebook.com/NitManTalks/" TargetMode="External"/><Relationship Id="rId5" Type="http://schemas.openxmlformats.org/officeDocument/2006/relationships/hyperlink" Target="https://www.linkedin.com/in/nitin-mangotra-9a075a149/" TargetMode="External"/><Relationship Id="rId4" Type="http://schemas.openxmlformats.org/officeDocument/2006/relationships/hyperlink" Target="https://www.instagram.com/nitinmangotra/" TargetMode="External"/><Relationship Id="rId9" Type="http://schemas.openxmlformats.org/officeDocument/2006/relationships/hyperlink" Target="https://youtu.be/hMwGWqyIKEs" TargetMode="External"/></Relationships>
</file>

<file path=ppt/slides/_rels/slide88.xml.rels><?xml version="1.0" encoding="UTF-8" standalone="yes"?>
<Relationships xmlns="http://schemas.openxmlformats.org/package/2006/relationships"><Relationship Id="rId8" Type="http://schemas.openxmlformats.org/officeDocument/2006/relationships/hyperlink" Target="https://twitter.com/nitinmangotra07/" TargetMode="External"/><Relationship Id="rId3" Type="http://schemas.openxmlformats.org/officeDocument/2006/relationships/hyperlink" Target="https://youtu.be/hMwGWqyIKEs" TargetMode="External"/><Relationship Id="rId7" Type="http://schemas.openxmlformats.org/officeDocument/2006/relationships/hyperlink" Target="https://www.facebook.com/NitManTalks/" TargetMode="External"/><Relationship Id="rId2" Type="http://schemas.openxmlformats.org/officeDocument/2006/relationships/notesSlide" Target="../notesSlides/notesSlide88.xml"/><Relationship Id="rId1" Type="http://schemas.openxmlformats.org/officeDocument/2006/relationships/slideLayout" Target="../slideLayouts/slideLayout25.xml"/><Relationship Id="rId6" Type="http://schemas.openxmlformats.org/officeDocument/2006/relationships/hyperlink" Target="https://www.linkedin.com/in/nitin-mangotra-9a075a149/" TargetMode="External"/><Relationship Id="rId5" Type="http://schemas.openxmlformats.org/officeDocument/2006/relationships/hyperlink" Target="https://www.instagram.com/nitinmangotra/" TargetMode="External"/><Relationship Id="rId4" Type="http://schemas.openxmlformats.org/officeDocument/2006/relationships/hyperlink" Target="https://www.youtube.com/c/nitmantalks" TargetMode="External"/><Relationship Id="rId9" Type="http://schemas.openxmlformats.org/officeDocument/2006/relationships/hyperlink" Target="https://t.me/nitmantalk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7"/>
          <p:cNvSpPr txBox="1">
            <a:spLocks noGrp="1"/>
          </p:cNvSpPr>
          <p:nvPr>
            <p:ph type="ctrTitle"/>
          </p:nvPr>
        </p:nvSpPr>
        <p:spPr>
          <a:xfrm>
            <a:off x="866000" y="1049324"/>
            <a:ext cx="7196700" cy="3231900"/>
          </a:xfrm>
          <a:prstGeom prst="rect">
            <a:avLst/>
          </a:prstGeom>
          <a:solidFill>
            <a:schemeClr val="lt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b="1" dirty="0">
                <a:solidFill>
                  <a:srgbClr val="FFFEFC"/>
                </a:solidFill>
              </a:rPr>
              <a:t>54 Django Developer Interview Questions-Answers</a:t>
            </a:r>
            <a:endParaRPr b="1" dirty="0">
              <a:solidFill>
                <a:srgbClr val="FFFEFC"/>
              </a:solidFill>
            </a:endParaRPr>
          </a:p>
          <a:p>
            <a:pPr marL="0" lvl="0" indent="0" algn="ctr" rtl="0">
              <a:spcBef>
                <a:spcPts val="0"/>
              </a:spcBef>
              <a:spcAft>
                <a:spcPts val="0"/>
              </a:spcAft>
              <a:buNone/>
            </a:pPr>
            <a:endParaRPr b="1" dirty="0">
              <a:solidFill>
                <a:srgbClr val="FFFEFC"/>
              </a:solidFill>
            </a:endParaRPr>
          </a:p>
          <a:p>
            <a:pPr marL="0" lvl="0" indent="0" algn="ctr" rtl="0">
              <a:spcBef>
                <a:spcPts val="0"/>
              </a:spcBef>
              <a:spcAft>
                <a:spcPts val="0"/>
              </a:spcAft>
              <a:buNone/>
            </a:pPr>
            <a:endParaRPr b="1" dirty="0">
              <a:solidFill>
                <a:srgbClr val="FFFEFC"/>
              </a:solidFill>
            </a:endParaRPr>
          </a:p>
          <a:p>
            <a:pPr marL="0" lvl="0" indent="0" algn="ctr" rtl="0">
              <a:spcBef>
                <a:spcPts val="0"/>
              </a:spcBef>
              <a:spcAft>
                <a:spcPts val="0"/>
              </a:spcAft>
              <a:buNone/>
            </a:pPr>
            <a:endParaRPr b="1" dirty="0">
              <a:solidFill>
                <a:srgbClr val="FFFEFC"/>
              </a:solidFill>
            </a:endParaRPr>
          </a:p>
        </p:txBody>
      </p:sp>
      <p:sp>
        <p:nvSpPr>
          <p:cNvPr id="301" name="Google Shape;301;p37"/>
          <p:cNvSpPr txBox="1"/>
          <p:nvPr/>
        </p:nvSpPr>
        <p:spPr>
          <a:xfrm>
            <a:off x="958650" y="3007350"/>
            <a:ext cx="2382300" cy="554100"/>
          </a:xfrm>
          <a:prstGeom prst="rect">
            <a:avLst/>
          </a:prstGeom>
          <a:solidFill>
            <a:schemeClr val="lt1"/>
          </a:solidFill>
          <a:ln w="9525" cap="flat" cmpd="sng">
            <a:solidFill>
              <a:srgbClr val="EEEEEE"/>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FFFFFF"/>
                </a:solidFill>
              </a:rPr>
              <a:t>Watch Full Video On Youtube:</a:t>
            </a:r>
            <a:endParaRPr sz="1200" b="1">
              <a:solidFill>
                <a:srgbClr val="FFFFFF"/>
              </a:solidFill>
            </a:endParaRPr>
          </a:p>
          <a:p>
            <a:pPr marL="0" lvl="0" indent="0" algn="l" rtl="0">
              <a:spcBef>
                <a:spcPts val="0"/>
              </a:spcBef>
              <a:spcAft>
                <a:spcPts val="0"/>
              </a:spcAft>
              <a:buNone/>
            </a:pPr>
            <a:r>
              <a:rPr lang="en" sz="1200" b="1" u="sng">
                <a:solidFill>
                  <a:srgbClr val="1155CC"/>
                </a:solidFill>
                <a:highlight>
                  <a:srgbClr val="CDD5E4"/>
                </a:highlight>
                <a:latin typeface="Roboto"/>
                <a:ea typeface="Roboto"/>
                <a:cs typeface="Roboto"/>
                <a:sym typeface="Roboto"/>
                <a:hlinkClick r:id="rId3">
                  <a:extLst>
                    <a:ext uri="{A12FA001-AC4F-418D-AE19-62706E023703}">
                      <ahyp:hlinkClr xmlns:ahyp="http://schemas.microsoft.com/office/drawing/2018/hyperlinkcolor" val="tx"/>
                    </a:ext>
                  </a:extLst>
                </a:hlinkClick>
              </a:rPr>
              <a:t>https://youtu.be/hMwGWqyIKEs</a:t>
            </a:r>
            <a:endParaRPr sz="1200" b="1">
              <a:solidFill>
                <a:srgbClr val="1155CC"/>
              </a:solidFill>
              <a:highlight>
                <a:srgbClr val="CDD5E4"/>
              </a:highlight>
              <a:latin typeface="Roboto"/>
              <a:ea typeface="Roboto"/>
              <a:cs typeface="Roboto"/>
              <a:sym typeface="Roboto"/>
            </a:endParaRPr>
          </a:p>
        </p:txBody>
      </p:sp>
      <p:sp>
        <p:nvSpPr>
          <p:cNvPr id="302" name="Google Shape;302;p37"/>
          <p:cNvSpPr txBox="1"/>
          <p:nvPr/>
        </p:nvSpPr>
        <p:spPr>
          <a:xfrm>
            <a:off x="3340951" y="2848800"/>
            <a:ext cx="4670100" cy="14238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50" b="1">
                <a:solidFill>
                  <a:srgbClr val="0D0D0D"/>
                </a:solidFill>
                <a:latin typeface="Roboto"/>
                <a:ea typeface="Roboto"/>
                <a:cs typeface="Roboto"/>
                <a:sym typeface="Roboto"/>
              </a:rPr>
              <a:t>Connect with me:</a:t>
            </a:r>
            <a:endParaRPr sz="1150" b="1">
              <a:solidFill>
                <a:srgbClr val="0D0D0D"/>
              </a:solidFill>
              <a:latin typeface="Roboto"/>
              <a:ea typeface="Roboto"/>
              <a:cs typeface="Roboto"/>
              <a:sym typeface="Roboto"/>
            </a:endParaRPr>
          </a:p>
          <a:p>
            <a:pPr marL="0" lvl="0" indent="0" algn="l" rtl="0">
              <a:spcBef>
                <a:spcPts val="0"/>
              </a:spcBef>
              <a:spcAft>
                <a:spcPts val="0"/>
              </a:spcAft>
              <a:buNone/>
            </a:pPr>
            <a:r>
              <a:rPr lang="en" sz="1150" b="1">
                <a:solidFill>
                  <a:srgbClr val="0D0D0D"/>
                </a:solidFill>
                <a:highlight>
                  <a:srgbClr val="D9D9D9"/>
                </a:highlight>
                <a:latin typeface="Roboto"/>
                <a:ea typeface="Roboto"/>
                <a:cs typeface="Roboto"/>
                <a:sym typeface="Roboto"/>
              </a:rPr>
              <a:t>Youtube: </a:t>
            </a:r>
            <a:r>
              <a:rPr lang="en" sz="1150" b="1" u="sng">
                <a:solidFill>
                  <a:srgbClr val="009384"/>
                </a:solidFill>
                <a:highlight>
                  <a:srgbClr val="D9D9D9"/>
                </a:highlight>
                <a:latin typeface="Roboto"/>
                <a:ea typeface="Roboto"/>
                <a:cs typeface="Roboto"/>
                <a:sym typeface="Roboto"/>
                <a:hlinkClick r:id="rId4">
                  <a:extLst>
                    <a:ext uri="{A12FA001-AC4F-418D-AE19-62706E023703}">
                      <ahyp:hlinkClr xmlns:ahyp="http://schemas.microsoft.com/office/drawing/2018/hyperlinkcolor" val="tx"/>
                    </a:ext>
                  </a:extLst>
                </a:hlinkClick>
              </a:rPr>
              <a:t>https://www.youtube.com/c/nitmantalks</a:t>
            </a:r>
            <a:endParaRPr sz="1150" b="1">
              <a:solidFill>
                <a:srgbClr val="0D0D0D"/>
              </a:solidFill>
              <a:highlight>
                <a:srgbClr val="D9D9D9"/>
              </a:highlight>
              <a:latin typeface="Roboto"/>
              <a:ea typeface="Roboto"/>
              <a:cs typeface="Roboto"/>
              <a:sym typeface="Roboto"/>
            </a:endParaRPr>
          </a:p>
          <a:p>
            <a:pPr marL="0" lvl="0" indent="0" algn="l" rtl="0">
              <a:spcBef>
                <a:spcPts val="0"/>
              </a:spcBef>
              <a:spcAft>
                <a:spcPts val="0"/>
              </a:spcAft>
              <a:buNone/>
            </a:pPr>
            <a:r>
              <a:rPr lang="en" sz="1150" b="1">
                <a:solidFill>
                  <a:srgbClr val="0D0D0D"/>
                </a:solidFill>
                <a:highlight>
                  <a:srgbClr val="D9D9D9"/>
                </a:highlight>
                <a:latin typeface="Roboto"/>
                <a:ea typeface="Roboto"/>
                <a:cs typeface="Roboto"/>
                <a:sym typeface="Roboto"/>
              </a:rPr>
              <a:t>Instagram: </a:t>
            </a:r>
            <a:r>
              <a:rPr lang="en" sz="1150" b="1" u="sng">
                <a:solidFill>
                  <a:srgbClr val="009384"/>
                </a:solidFill>
                <a:highlight>
                  <a:srgbClr val="D9D9D9"/>
                </a:highlight>
                <a:latin typeface="Roboto"/>
                <a:ea typeface="Roboto"/>
                <a:cs typeface="Roboto"/>
                <a:sym typeface="Roboto"/>
                <a:hlinkClick r:id="rId5">
                  <a:extLst>
                    <a:ext uri="{A12FA001-AC4F-418D-AE19-62706E023703}">
                      <ahyp:hlinkClr xmlns:ahyp="http://schemas.microsoft.com/office/drawing/2018/hyperlinkcolor" val="tx"/>
                    </a:ext>
                  </a:extLst>
                </a:hlinkClick>
              </a:rPr>
              <a:t>https://www.instagram.com/nitinmangotra/</a:t>
            </a:r>
            <a:endParaRPr sz="1150" b="1">
              <a:solidFill>
                <a:srgbClr val="0D0D0D"/>
              </a:solidFill>
              <a:highlight>
                <a:srgbClr val="D9D9D9"/>
              </a:highlight>
              <a:latin typeface="Roboto"/>
              <a:ea typeface="Roboto"/>
              <a:cs typeface="Roboto"/>
              <a:sym typeface="Roboto"/>
            </a:endParaRPr>
          </a:p>
          <a:p>
            <a:pPr marL="0" lvl="0" indent="0" algn="l" rtl="0">
              <a:spcBef>
                <a:spcPts val="0"/>
              </a:spcBef>
              <a:spcAft>
                <a:spcPts val="0"/>
              </a:spcAft>
              <a:buNone/>
            </a:pPr>
            <a:r>
              <a:rPr lang="en" sz="1150" b="1">
                <a:solidFill>
                  <a:srgbClr val="0D0D0D"/>
                </a:solidFill>
                <a:highlight>
                  <a:srgbClr val="D9D9D9"/>
                </a:highlight>
                <a:latin typeface="Roboto"/>
                <a:ea typeface="Roboto"/>
                <a:cs typeface="Roboto"/>
                <a:sym typeface="Roboto"/>
              </a:rPr>
              <a:t>LinkedIn: </a:t>
            </a:r>
            <a:r>
              <a:rPr lang="en" sz="1150" b="1" u="sng">
                <a:solidFill>
                  <a:srgbClr val="009384"/>
                </a:solidFill>
                <a:highlight>
                  <a:srgbClr val="D9D9D9"/>
                </a:highlight>
                <a:latin typeface="Roboto"/>
                <a:ea typeface="Roboto"/>
                <a:cs typeface="Roboto"/>
                <a:sym typeface="Roboto"/>
                <a:hlinkClick r:id="rId6">
                  <a:extLst>
                    <a:ext uri="{A12FA001-AC4F-418D-AE19-62706E023703}">
                      <ahyp:hlinkClr xmlns:ahyp="http://schemas.microsoft.com/office/drawing/2018/hyperlinkcolor" val="tx"/>
                    </a:ext>
                  </a:extLst>
                </a:hlinkClick>
              </a:rPr>
              <a:t>https://www.linkedin.com/in/nitin-mangotra-9a075a149/</a:t>
            </a:r>
            <a:endParaRPr sz="1150" b="1">
              <a:solidFill>
                <a:srgbClr val="0D0D0D"/>
              </a:solidFill>
              <a:highlight>
                <a:srgbClr val="D9D9D9"/>
              </a:highlight>
              <a:latin typeface="Roboto"/>
              <a:ea typeface="Roboto"/>
              <a:cs typeface="Roboto"/>
              <a:sym typeface="Roboto"/>
            </a:endParaRPr>
          </a:p>
          <a:p>
            <a:pPr marL="0" lvl="0" indent="0" algn="l" rtl="0">
              <a:spcBef>
                <a:spcPts val="0"/>
              </a:spcBef>
              <a:spcAft>
                <a:spcPts val="0"/>
              </a:spcAft>
              <a:buNone/>
            </a:pPr>
            <a:r>
              <a:rPr lang="en" sz="1150" b="1">
                <a:solidFill>
                  <a:srgbClr val="0D0D0D"/>
                </a:solidFill>
                <a:highlight>
                  <a:srgbClr val="D9D9D9"/>
                </a:highlight>
                <a:latin typeface="Roboto"/>
                <a:ea typeface="Roboto"/>
                <a:cs typeface="Roboto"/>
                <a:sym typeface="Roboto"/>
              </a:rPr>
              <a:t>Facebook: </a:t>
            </a:r>
            <a:r>
              <a:rPr lang="en" sz="1150" b="1" u="sng">
                <a:solidFill>
                  <a:srgbClr val="009384"/>
                </a:solidFill>
                <a:highlight>
                  <a:srgbClr val="D9D9D9"/>
                </a:highlight>
                <a:latin typeface="Roboto"/>
                <a:ea typeface="Roboto"/>
                <a:cs typeface="Roboto"/>
                <a:sym typeface="Roboto"/>
                <a:hlinkClick r:id="rId7">
                  <a:extLst>
                    <a:ext uri="{A12FA001-AC4F-418D-AE19-62706E023703}">
                      <ahyp:hlinkClr xmlns:ahyp="http://schemas.microsoft.com/office/drawing/2018/hyperlinkcolor" val="tx"/>
                    </a:ext>
                  </a:extLst>
                </a:hlinkClick>
              </a:rPr>
              <a:t>https://www.facebook.com/NitManTalks/</a:t>
            </a:r>
            <a:endParaRPr sz="1150" b="1">
              <a:solidFill>
                <a:srgbClr val="0D0D0D"/>
              </a:solidFill>
              <a:highlight>
                <a:srgbClr val="D9D9D9"/>
              </a:highlight>
              <a:latin typeface="Roboto"/>
              <a:ea typeface="Roboto"/>
              <a:cs typeface="Roboto"/>
              <a:sym typeface="Roboto"/>
            </a:endParaRPr>
          </a:p>
          <a:p>
            <a:pPr marL="0" lvl="0" indent="0" algn="l" rtl="0">
              <a:spcBef>
                <a:spcPts val="0"/>
              </a:spcBef>
              <a:spcAft>
                <a:spcPts val="0"/>
              </a:spcAft>
              <a:buNone/>
            </a:pPr>
            <a:r>
              <a:rPr lang="en" sz="1150" b="1">
                <a:solidFill>
                  <a:srgbClr val="0D0D0D"/>
                </a:solidFill>
                <a:highlight>
                  <a:srgbClr val="D9D9D9"/>
                </a:highlight>
                <a:latin typeface="Roboto"/>
                <a:ea typeface="Roboto"/>
                <a:cs typeface="Roboto"/>
                <a:sym typeface="Roboto"/>
              </a:rPr>
              <a:t>Twitter: </a:t>
            </a:r>
            <a:r>
              <a:rPr lang="en" sz="1150" b="1" u="sng">
                <a:solidFill>
                  <a:srgbClr val="009384"/>
                </a:solidFill>
                <a:highlight>
                  <a:srgbClr val="D9D9D9"/>
                </a:highlight>
                <a:latin typeface="Roboto"/>
                <a:ea typeface="Roboto"/>
                <a:cs typeface="Roboto"/>
                <a:sym typeface="Roboto"/>
                <a:hlinkClick r:id="rId8">
                  <a:extLst>
                    <a:ext uri="{A12FA001-AC4F-418D-AE19-62706E023703}">
                      <ahyp:hlinkClr xmlns:ahyp="http://schemas.microsoft.com/office/drawing/2018/hyperlinkcolor" val="tx"/>
                    </a:ext>
                  </a:extLst>
                </a:hlinkClick>
              </a:rPr>
              <a:t>https://twitter.com/nitinmangotra07/</a:t>
            </a:r>
            <a:endParaRPr sz="1150" b="1">
              <a:solidFill>
                <a:srgbClr val="0D0D0D"/>
              </a:solidFill>
              <a:highlight>
                <a:srgbClr val="D9D9D9"/>
              </a:highlight>
              <a:latin typeface="Roboto"/>
              <a:ea typeface="Roboto"/>
              <a:cs typeface="Roboto"/>
              <a:sym typeface="Roboto"/>
            </a:endParaRPr>
          </a:p>
          <a:p>
            <a:pPr marL="0" lvl="0" indent="0" algn="l" rtl="0">
              <a:spcBef>
                <a:spcPts val="0"/>
              </a:spcBef>
              <a:spcAft>
                <a:spcPts val="0"/>
              </a:spcAft>
              <a:buNone/>
            </a:pPr>
            <a:r>
              <a:rPr lang="en" sz="1150" b="1">
                <a:solidFill>
                  <a:srgbClr val="0D0D0D"/>
                </a:solidFill>
                <a:highlight>
                  <a:srgbClr val="D9D9D9"/>
                </a:highlight>
                <a:latin typeface="Roboto"/>
                <a:ea typeface="Roboto"/>
                <a:cs typeface="Roboto"/>
                <a:sym typeface="Roboto"/>
              </a:rPr>
              <a:t>Telegram: </a:t>
            </a:r>
            <a:r>
              <a:rPr lang="en" sz="1150" b="1" u="sng">
                <a:solidFill>
                  <a:srgbClr val="009384"/>
                </a:solidFill>
                <a:highlight>
                  <a:srgbClr val="D9D9D9"/>
                </a:highlight>
                <a:latin typeface="Roboto"/>
                <a:ea typeface="Roboto"/>
                <a:cs typeface="Roboto"/>
                <a:sym typeface="Roboto"/>
                <a:hlinkClick r:id="rId9">
                  <a:extLst>
                    <a:ext uri="{A12FA001-AC4F-418D-AE19-62706E023703}">
                      <ahyp:hlinkClr xmlns:ahyp="http://schemas.microsoft.com/office/drawing/2018/hyperlinkcolor" val="tx"/>
                    </a:ext>
                  </a:extLst>
                </a:hlinkClick>
              </a:rPr>
              <a:t>https://t.me/nitmantalks/</a:t>
            </a:r>
            <a:endParaRPr b="1">
              <a:highlight>
                <a:srgbClr val="D9D9D9"/>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6"/>
          <p:cNvSpPr txBox="1">
            <a:spLocks noGrp="1"/>
          </p:cNvSpPr>
          <p:nvPr>
            <p:ph type="body" idx="1"/>
          </p:nvPr>
        </p:nvSpPr>
        <p:spPr>
          <a:xfrm>
            <a:off x="645900" y="17563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highlight>
                  <a:schemeClr val="dk1"/>
                </a:highlight>
                <a:latin typeface="Merriweather"/>
                <a:ea typeface="Merriweather"/>
                <a:cs typeface="Merriweather"/>
                <a:sym typeface="Merriweather"/>
              </a:rPr>
              <a:t>Django Command To Get A Particular Item In A Model:</a:t>
            </a:r>
            <a:endParaRPr>
              <a:solidFill>
                <a:srgbClr val="000000"/>
              </a:solidFill>
              <a:highlight>
                <a:schemeClr val="dk1"/>
              </a:highlight>
              <a:latin typeface="Merriweather"/>
              <a:ea typeface="Merriweather"/>
              <a:cs typeface="Merriweather"/>
              <a:sym typeface="Merriweather"/>
            </a:endParaRPr>
          </a:p>
          <a:p>
            <a:pPr marL="0" lvl="0" indent="457200" algn="l" rtl="0">
              <a:spcBef>
                <a:spcPts val="1200"/>
              </a:spcBef>
              <a:spcAft>
                <a:spcPts val="0"/>
              </a:spcAft>
              <a:buNone/>
            </a:pPr>
            <a:r>
              <a:rPr lang="en" sz="2000" b="1">
                <a:solidFill>
                  <a:srgbClr val="000000"/>
                </a:solidFill>
                <a:highlight>
                  <a:srgbClr val="EEEEEE"/>
                </a:highlight>
                <a:latin typeface="Merriweather"/>
                <a:ea typeface="Merriweather"/>
                <a:cs typeface="Merriweather"/>
                <a:sym typeface="Merriweather"/>
              </a:rPr>
              <a:t>Users.objects.get(id=25)</a:t>
            </a:r>
            <a:endParaRPr sz="2000" b="1">
              <a:solidFill>
                <a:srgbClr val="000000"/>
              </a:solidFill>
              <a:highlight>
                <a:srgbClr val="EEEEEE"/>
              </a:highlight>
              <a:latin typeface="Merriweather"/>
              <a:ea typeface="Merriweather"/>
              <a:cs typeface="Merriweather"/>
              <a:sym typeface="Merriweather"/>
            </a:endParaRPr>
          </a:p>
          <a:p>
            <a:pPr marL="0" lvl="0" indent="0" algn="l" rtl="0">
              <a:spcBef>
                <a:spcPts val="1200"/>
              </a:spcBef>
              <a:spcAft>
                <a:spcPts val="1200"/>
              </a:spcAft>
              <a:buNone/>
            </a:pPr>
            <a:r>
              <a:rPr lang="en" sz="1100" i="1">
                <a:solidFill>
                  <a:srgbClr val="000000"/>
                </a:solidFill>
                <a:highlight>
                  <a:schemeClr val="dk1"/>
                </a:highlight>
                <a:latin typeface="Merriweather"/>
                <a:ea typeface="Merriweather"/>
                <a:cs typeface="Merriweather"/>
                <a:sym typeface="Merriweather"/>
              </a:rPr>
              <a:t>where  “User” is a model name.</a:t>
            </a:r>
            <a:endParaRPr sz="1100" i="1">
              <a:solidFill>
                <a:srgbClr val="000000"/>
              </a:solidFill>
              <a:highlight>
                <a:schemeClr val="dk1"/>
              </a:highlight>
              <a:latin typeface="Merriweather"/>
              <a:ea typeface="Merriweather"/>
              <a:cs typeface="Merriweather"/>
              <a:sym typeface="Merriweather"/>
            </a:endParaRPr>
          </a:p>
        </p:txBody>
      </p:sp>
      <p:sp>
        <p:nvSpPr>
          <p:cNvPr id="365" name="Google Shape;365;p46"/>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Query Set Based Questions:</a:t>
            </a:r>
            <a:r>
              <a:rPr lang="en" sz="1500">
                <a:solidFill>
                  <a:schemeClr val="dk1"/>
                </a:solidFill>
                <a:highlight>
                  <a:schemeClr val="lt1"/>
                </a:highlight>
                <a:latin typeface="Merriweather"/>
                <a:ea typeface="Merriweather"/>
                <a:cs typeface="Merriweather"/>
                <a:sym typeface="Merriweather"/>
              </a:rPr>
              <a:t> 9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366" name="Google Shape;366;p46"/>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How To Get A Particular Item In The Model Using Django QuerySet?</a:t>
            </a:r>
            <a:endParaRPr sz="2300" b="1">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7"/>
          <p:cNvSpPr txBox="1">
            <a:spLocks noGrp="1"/>
          </p:cNvSpPr>
          <p:nvPr>
            <p:ph type="body" idx="1"/>
          </p:nvPr>
        </p:nvSpPr>
        <p:spPr>
          <a:xfrm>
            <a:off x="645900" y="1577975"/>
            <a:ext cx="7852200" cy="2939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dirty="0">
                <a:solidFill>
                  <a:srgbClr val="000000"/>
                </a:solidFill>
                <a:highlight>
                  <a:schemeClr val="dk1"/>
                </a:highlight>
                <a:latin typeface="Merriweather"/>
                <a:ea typeface="Merriweather"/>
                <a:cs typeface="Merriweather"/>
                <a:sym typeface="Merriweather"/>
              </a:rPr>
              <a:t>QuerySet To Delete An Object:</a:t>
            </a:r>
            <a:endParaRPr dirty="0">
              <a:solidFill>
                <a:srgbClr val="000000"/>
              </a:solidFill>
              <a:highlight>
                <a:schemeClr val="dk1"/>
              </a:highlight>
              <a:latin typeface="Merriweather"/>
              <a:ea typeface="Merriweather"/>
              <a:cs typeface="Merriweather"/>
              <a:sym typeface="Merriweather"/>
            </a:endParaRPr>
          </a:p>
          <a:p>
            <a:pPr marL="457200" lvl="0" indent="0" algn="l" rtl="0">
              <a:lnSpc>
                <a:spcPct val="150000"/>
              </a:lnSpc>
              <a:spcBef>
                <a:spcPts val="0"/>
              </a:spcBef>
              <a:spcAft>
                <a:spcPts val="0"/>
              </a:spcAft>
              <a:buNone/>
            </a:pPr>
            <a:r>
              <a:rPr lang="en" b="1" dirty="0">
                <a:solidFill>
                  <a:srgbClr val="000000"/>
                </a:solidFill>
                <a:highlight>
                  <a:srgbClr val="EEEEEE"/>
                </a:highlight>
                <a:latin typeface="Merriweather"/>
                <a:ea typeface="Merriweather"/>
                <a:cs typeface="Merriweather"/>
                <a:sym typeface="Merriweather"/>
              </a:rPr>
              <a:t>Users.objects.filter(id= 54).delete()</a:t>
            </a:r>
            <a:endParaRPr b="1" dirty="0">
              <a:solidFill>
                <a:srgbClr val="000000"/>
              </a:solidFill>
              <a:highlight>
                <a:srgbClr val="EEEEEE"/>
              </a:highlight>
              <a:latin typeface="Merriweather"/>
              <a:ea typeface="Merriweather"/>
              <a:cs typeface="Merriweather"/>
              <a:sym typeface="Merriweather"/>
            </a:endParaRPr>
          </a:p>
          <a:p>
            <a:pPr marL="0" lvl="0" indent="0" algn="l" rtl="0">
              <a:lnSpc>
                <a:spcPct val="150000"/>
              </a:lnSpc>
              <a:spcBef>
                <a:spcPts val="0"/>
              </a:spcBef>
              <a:spcAft>
                <a:spcPts val="0"/>
              </a:spcAft>
              <a:buNone/>
            </a:pPr>
            <a:endParaRPr sz="500" b="1" dirty="0">
              <a:solidFill>
                <a:srgbClr val="000000"/>
              </a:solidFill>
              <a:highlight>
                <a:srgbClr val="EEEEEE"/>
              </a:highlight>
              <a:latin typeface="Merriweather"/>
              <a:ea typeface="Merriweather"/>
              <a:cs typeface="Merriweather"/>
              <a:sym typeface="Merriweather"/>
            </a:endParaRPr>
          </a:p>
          <a:p>
            <a:pPr marL="0" lvl="0" indent="0" algn="l" rtl="0">
              <a:lnSpc>
                <a:spcPct val="150000"/>
              </a:lnSpc>
              <a:spcBef>
                <a:spcPts val="0"/>
              </a:spcBef>
              <a:spcAft>
                <a:spcPts val="0"/>
              </a:spcAft>
              <a:buNone/>
            </a:pPr>
            <a:r>
              <a:rPr lang="en" dirty="0">
                <a:solidFill>
                  <a:srgbClr val="000000"/>
                </a:solidFill>
                <a:highlight>
                  <a:schemeClr val="dk1"/>
                </a:highlight>
                <a:latin typeface="Merriweather"/>
                <a:ea typeface="Merriweather"/>
                <a:cs typeface="Merriweather"/>
                <a:sym typeface="Merriweather"/>
              </a:rPr>
              <a:t>QuerySet To Update An Object:</a:t>
            </a:r>
            <a:endParaRPr dirty="0">
              <a:solidFill>
                <a:srgbClr val="000000"/>
              </a:solidFill>
              <a:highlight>
                <a:schemeClr val="dk1"/>
              </a:highlight>
              <a:latin typeface="Merriweather"/>
              <a:ea typeface="Merriweather"/>
              <a:cs typeface="Merriweather"/>
              <a:sym typeface="Merriweather"/>
            </a:endParaRPr>
          </a:p>
          <a:p>
            <a:pPr marL="457200" lvl="0" indent="0" algn="l" rtl="0">
              <a:lnSpc>
                <a:spcPct val="150000"/>
              </a:lnSpc>
              <a:spcBef>
                <a:spcPts val="0"/>
              </a:spcBef>
              <a:spcAft>
                <a:spcPts val="0"/>
              </a:spcAft>
              <a:buNone/>
            </a:pPr>
            <a:r>
              <a:rPr lang="en" b="1" dirty="0">
                <a:solidFill>
                  <a:srgbClr val="000000"/>
                </a:solidFill>
                <a:highlight>
                  <a:srgbClr val="EEEEEE"/>
                </a:highlight>
                <a:latin typeface="Merriweather"/>
                <a:ea typeface="Merriweather"/>
                <a:cs typeface="Merriweather"/>
                <a:sym typeface="Merriweather"/>
              </a:rPr>
              <a:t>user_to_be_modify = User.objects.get(pk = 3)</a:t>
            </a:r>
            <a:endParaRPr b="1" dirty="0">
              <a:solidFill>
                <a:srgbClr val="000000"/>
              </a:solidFill>
              <a:highlight>
                <a:srgbClr val="EEEEEE"/>
              </a:highlight>
              <a:latin typeface="Merriweather"/>
              <a:ea typeface="Merriweather"/>
              <a:cs typeface="Merriweather"/>
              <a:sym typeface="Merriweather"/>
            </a:endParaRPr>
          </a:p>
          <a:p>
            <a:pPr marL="457200" lvl="0" indent="0" algn="l" rtl="0">
              <a:lnSpc>
                <a:spcPct val="150000"/>
              </a:lnSpc>
              <a:spcBef>
                <a:spcPts val="0"/>
              </a:spcBef>
              <a:spcAft>
                <a:spcPts val="0"/>
              </a:spcAft>
              <a:buNone/>
            </a:pPr>
            <a:r>
              <a:rPr lang="en" b="1" dirty="0">
                <a:solidFill>
                  <a:srgbClr val="000000"/>
                </a:solidFill>
                <a:highlight>
                  <a:srgbClr val="EEEEEE"/>
                </a:highlight>
                <a:latin typeface="Merriweather"/>
                <a:ea typeface="Merriweather"/>
                <a:cs typeface="Merriweather"/>
                <a:sym typeface="Merriweather"/>
              </a:rPr>
              <a:t>user_to_be_modify.city = "Pune"</a:t>
            </a:r>
            <a:endParaRPr b="1" dirty="0">
              <a:solidFill>
                <a:srgbClr val="000000"/>
              </a:solidFill>
              <a:highlight>
                <a:srgbClr val="EEEEEE"/>
              </a:highlight>
              <a:latin typeface="Merriweather"/>
              <a:ea typeface="Merriweather"/>
              <a:cs typeface="Merriweather"/>
              <a:sym typeface="Merriweather"/>
            </a:endParaRPr>
          </a:p>
          <a:p>
            <a:pPr marL="457200" lvl="0" indent="0" algn="l" rtl="0">
              <a:lnSpc>
                <a:spcPct val="150000"/>
              </a:lnSpc>
              <a:spcBef>
                <a:spcPts val="0"/>
              </a:spcBef>
              <a:spcAft>
                <a:spcPts val="0"/>
              </a:spcAft>
              <a:buNone/>
            </a:pPr>
            <a:r>
              <a:rPr lang="en" b="1" dirty="0">
                <a:solidFill>
                  <a:srgbClr val="000000"/>
                </a:solidFill>
                <a:highlight>
                  <a:srgbClr val="EEEEEE"/>
                </a:highlight>
                <a:latin typeface="Merriweather"/>
                <a:ea typeface="Merriweather"/>
                <a:cs typeface="Merriweather"/>
                <a:sym typeface="Merriweather"/>
              </a:rPr>
              <a:t>user_to_be_modify.save()</a:t>
            </a:r>
            <a:endParaRPr b="1" dirty="0">
              <a:solidFill>
                <a:srgbClr val="000000"/>
              </a:solidFill>
              <a:highlight>
                <a:srgbClr val="EEEEEE"/>
              </a:highlight>
              <a:latin typeface="Merriweather"/>
              <a:ea typeface="Merriweather"/>
              <a:cs typeface="Merriweather"/>
              <a:sym typeface="Merriweather"/>
            </a:endParaRPr>
          </a:p>
          <a:p>
            <a:pPr marL="0" lvl="0" indent="0" algn="l" rtl="0">
              <a:lnSpc>
                <a:spcPct val="150000"/>
              </a:lnSpc>
              <a:spcBef>
                <a:spcPts val="0"/>
              </a:spcBef>
              <a:spcAft>
                <a:spcPts val="0"/>
              </a:spcAft>
              <a:buNone/>
            </a:pPr>
            <a:endParaRPr sz="500" dirty="0">
              <a:solidFill>
                <a:srgbClr val="000000"/>
              </a:solidFill>
              <a:highlight>
                <a:schemeClr val="dk1"/>
              </a:highlight>
              <a:latin typeface="Merriweather"/>
              <a:ea typeface="Merriweather"/>
              <a:cs typeface="Merriweather"/>
              <a:sym typeface="Merriweather"/>
            </a:endParaRPr>
          </a:p>
          <a:p>
            <a:pPr marL="0" lvl="0" indent="0" algn="l" rtl="0">
              <a:lnSpc>
                <a:spcPct val="150000"/>
              </a:lnSpc>
              <a:spcBef>
                <a:spcPts val="0"/>
              </a:spcBef>
              <a:spcAft>
                <a:spcPts val="0"/>
              </a:spcAft>
              <a:buNone/>
            </a:pPr>
            <a:r>
              <a:rPr lang="en" dirty="0">
                <a:solidFill>
                  <a:srgbClr val="000000"/>
                </a:solidFill>
                <a:highlight>
                  <a:schemeClr val="dk1"/>
                </a:highlight>
                <a:latin typeface="Merriweather"/>
                <a:ea typeface="Merriweather"/>
                <a:cs typeface="Merriweather"/>
                <a:sym typeface="Merriweather"/>
              </a:rPr>
              <a:t>QuerySet To Insert/Add An Object:</a:t>
            </a:r>
            <a:endParaRPr dirty="0">
              <a:solidFill>
                <a:srgbClr val="000000"/>
              </a:solidFill>
              <a:highlight>
                <a:schemeClr val="dk1"/>
              </a:highlight>
              <a:latin typeface="Merriweather"/>
              <a:ea typeface="Merriweather"/>
              <a:cs typeface="Merriweather"/>
              <a:sym typeface="Merriweather"/>
            </a:endParaRPr>
          </a:p>
          <a:p>
            <a:pPr marL="457200" lvl="0" indent="0" algn="l" rtl="0">
              <a:lnSpc>
                <a:spcPct val="150000"/>
              </a:lnSpc>
              <a:spcBef>
                <a:spcPts val="0"/>
              </a:spcBef>
              <a:spcAft>
                <a:spcPts val="0"/>
              </a:spcAft>
              <a:buNone/>
            </a:pPr>
            <a:r>
              <a:rPr lang="en" b="1" dirty="0">
                <a:solidFill>
                  <a:srgbClr val="000000"/>
                </a:solidFill>
                <a:highlight>
                  <a:srgbClr val="EEEEEE"/>
                </a:highlight>
                <a:latin typeface="Merriweather"/>
                <a:ea typeface="Merriweather"/>
                <a:cs typeface="Merriweather"/>
                <a:sym typeface="Merriweather"/>
              </a:rPr>
              <a:t>new_user = User(name = "Nitin Mangotra", city="Gurgaon")</a:t>
            </a:r>
            <a:endParaRPr b="1" dirty="0">
              <a:solidFill>
                <a:srgbClr val="000000"/>
              </a:solidFill>
              <a:highlight>
                <a:srgbClr val="EEEEEE"/>
              </a:highlight>
              <a:latin typeface="Merriweather"/>
              <a:ea typeface="Merriweather"/>
              <a:cs typeface="Merriweather"/>
              <a:sym typeface="Merriweather"/>
            </a:endParaRPr>
          </a:p>
          <a:p>
            <a:pPr marL="457200" lvl="0" indent="0" algn="l" rtl="0">
              <a:lnSpc>
                <a:spcPct val="150000"/>
              </a:lnSpc>
              <a:spcBef>
                <a:spcPts val="0"/>
              </a:spcBef>
              <a:spcAft>
                <a:spcPts val="0"/>
              </a:spcAft>
              <a:buNone/>
            </a:pPr>
            <a:r>
              <a:rPr lang="en" b="1" dirty="0">
                <a:solidFill>
                  <a:srgbClr val="000000"/>
                </a:solidFill>
                <a:highlight>
                  <a:srgbClr val="EEEEEE"/>
                </a:highlight>
                <a:latin typeface="Merriweather"/>
                <a:ea typeface="Merriweather"/>
                <a:cs typeface="Merriweather"/>
                <a:sym typeface="Merriweather"/>
              </a:rPr>
              <a:t>new_user.save()</a:t>
            </a:r>
            <a:endParaRPr dirty="0">
              <a:solidFill>
                <a:srgbClr val="000000"/>
              </a:solidFill>
              <a:highlight>
                <a:srgbClr val="EEEEEE"/>
              </a:highlight>
              <a:latin typeface="Merriweather"/>
              <a:ea typeface="Merriweather"/>
              <a:cs typeface="Merriweather"/>
              <a:sym typeface="Merriweather"/>
            </a:endParaRPr>
          </a:p>
        </p:txBody>
      </p:sp>
      <p:sp>
        <p:nvSpPr>
          <p:cNvPr id="372" name="Google Shape;372;p47"/>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Query Set Based Questions:</a:t>
            </a:r>
            <a:r>
              <a:rPr lang="en" sz="1500">
                <a:solidFill>
                  <a:schemeClr val="dk1"/>
                </a:solidFill>
                <a:highlight>
                  <a:schemeClr val="lt1"/>
                </a:highlight>
                <a:latin typeface="Merriweather"/>
                <a:ea typeface="Merriweather"/>
                <a:cs typeface="Merriweather"/>
                <a:sym typeface="Merriweather"/>
              </a:rPr>
              <a:t> 10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373" name="Google Shape;373;p47"/>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How to Delete/Insert/Update An Object Using QuerySet In Django?</a:t>
            </a:r>
            <a:endParaRPr sz="2300" b="1">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8"/>
          <p:cNvSpPr txBox="1"/>
          <p:nvPr/>
        </p:nvSpPr>
        <p:spPr>
          <a:xfrm>
            <a:off x="645900" y="1288713"/>
            <a:ext cx="4396800" cy="384900"/>
          </a:xfrm>
          <a:prstGeom prst="rect">
            <a:avLst/>
          </a:prstGeom>
          <a:solidFill>
            <a:srgbClr val="EEEEEE"/>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Let's suppose the following two models in Django.</a:t>
            </a:r>
            <a:endParaRPr sz="1300" b="1">
              <a:latin typeface="Merriweather"/>
              <a:ea typeface="Merriweather"/>
              <a:cs typeface="Merriweather"/>
              <a:sym typeface="Merriweather"/>
            </a:endParaRPr>
          </a:p>
        </p:txBody>
      </p:sp>
      <p:sp>
        <p:nvSpPr>
          <p:cNvPr id="379" name="Google Shape;379;p48"/>
          <p:cNvSpPr txBox="1"/>
          <p:nvPr/>
        </p:nvSpPr>
        <p:spPr>
          <a:xfrm>
            <a:off x="756700" y="1813250"/>
            <a:ext cx="3651000" cy="73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erriweather"/>
                <a:ea typeface="Merriweather"/>
                <a:cs typeface="Merriweather"/>
                <a:sym typeface="Merriweather"/>
              </a:rPr>
              <a:t>class Blog(models.Model):</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    title = models.CharField(max_length=255)</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    content = models.TextField(blank=True)</a:t>
            </a:r>
            <a:endParaRPr sz="1200">
              <a:latin typeface="Merriweather"/>
              <a:ea typeface="Merriweather"/>
              <a:cs typeface="Merriweather"/>
              <a:sym typeface="Merriweather"/>
            </a:endParaRPr>
          </a:p>
        </p:txBody>
      </p:sp>
      <p:sp>
        <p:nvSpPr>
          <p:cNvPr id="380" name="Google Shape;380;p48"/>
          <p:cNvSpPr txBox="1"/>
          <p:nvPr/>
        </p:nvSpPr>
        <p:spPr>
          <a:xfrm>
            <a:off x="4628100" y="1813250"/>
            <a:ext cx="3651000" cy="73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erriweather"/>
                <a:ea typeface="Merriweather"/>
                <a:cs typeface="Merriweather"/>
                <a:sym typeface="Merriweather"/>
              </a:rPr>
              <a:t>class Email(models.Model):</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    title = models.CharField(max_length=255)</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    content = models.TextField(blank=True)</a:t>
            </a:r>
            <a:endParaRPr sz="1200">
              <a:latin typeface="Merriweather"/>
              <a:ea typeface="Merriweather"/>
              <a:cs typeface="Merriweather"/>
              <a:sym typeface="Merriweather"/>
            </a:endParaRPr>
          </a:p>
        </p:txBody>
      </p:sp>
      <p:sp>
        <p:nvSpPr>
          <p:cNvPr id="381" name="Google Shape;381;p48"/>
          <p:cNvSpPr txBox="1"/>
          <p:nvPr/>
        </p:nvSpPr>
        <p:spPr>
          <a:xfrm>
            <a:off x="819150" y="3453375"/>
            <a:ext cx="4158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highlight>
                  <a:srgbClr val="F4F4F4"/>
                </a:highlight>
                <a:latin typeface="Merriweather"/>
                <a:ea typeface="Merriweather"/>
                <a:cs typeface="Merriweather"/>
                <a:sym typeface="Merriweather"/>
              </a:rPr>
              <a:t>&gt;&gt;&gt; query_set_1 = Blog.objects.filter(id__gte=3)</a:t>
            </a:r>
            <a:endParaRPr sz="1200" dirty="0">
              <a:highlight>
                <a:srgbClr val="F4F4F4"/>
              </a:highlight>
              <a:latin typeface="Merriweather"/>
              <a:ea typeface="Merriweather"/>
              <a:cs typeface="Merriweather"/>
              <a:sym typeface="Merriweather"/>
            </a:endParaRPr>
          </a:p>
          <a:p>
            <a:pPr marL="0" lvl="0" indent="0" algn="l" rtl="0">
              <a:spcBef>
                <a:spcPts val="0"/>
              </a:spcBef>
              <a:spcAft>
                <a:spcPts val="0"/>
              </a:spcAft>
              <a:buNone/>
            </a:pPr>
            <a:r>
              <a:rPr lang="en" sz="1200" dirty="0">
                <a:highlight>
                  <a:srgbClr val="F4F4F4"/>
                </a:highlight>
                <a:latin typeface="Merriweather"/>
                <a:ea typeface="Merriweather"/>
                <a:cs typeface="Merriweather"/>
                <a:sym typeface="Merriweather"/>
              </a:rPr>
              <a:t>&gt;&gt;&gt; query_set_2 = Email.objects.filter(id__lte=11)</a:t>
            </a:r>
            <a:endParaRPr sz="1200" dirty="0">
              <a:highlight>
                <a:srgbClr val="F4F4F4"/>
              </a:highlight>
              <a:latin typeface="Merriweather"/>
              <a:ea typeface="Merriweather"/>
              <a:cs typeface="Merriweather"/>
              <a:sym typeface="Merriweather"/>
            </a:endParaRPr>
          </a:p>
          <a:p>
            <a:pPr marL="0" lvl="0" indent="0" algn="l" rtl="0">
              <a:spcBef>
                <a:spcPts val="0"/>
              </a:spcBef>
              <a:spcAft>
                <a:spcPts val="0"/>
              </a:spcAft>
              <a:buNone/>
            </a:pPr>
            <a:r>
              <a:rPr lang="en" sz="1200" dirty="0">
                <a:highlight>
                  <a:srgbClr val="F4F4F4"/>
                </a:highlight>
                <a:latin typeface="Merriweather"/>
                <a:ea typeface="Merriweather"/>
                <a:cs typeface="Merriweather"/>
                <a:sym typeface="Merriweather"/>
              </a:rPr>
              <a:t>&gt;&gt;&gt; query_set_3 = Blog.objects.filter(id__lte=2)</a:t>
            </a:r>
            <a:endParaRPr sz="1200" dirty="0">
              <a:highlight>
                <a:srgbClr val="F4F4F4"/>
              </a:highlight>
              <a:latin typeface="Merriweather"/>
              <a:ea typeface="Merriweather"/>
              <a:cs typeface="Merriweather"/>
              <a:sym typeface="Merriweather"/>
            </a:endParaRPr>
          </a:p>
        </p:txBody>
      </p:sp>
      <p:sp>
        <p:nvSpPr>
          <p:cNvPr id="382" name="Google Shape;382;p48"/>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Query Set Based Questions:</a:t>
            </a:r>
            <a:r>
              <a:rPr lang="en" sz="1500">
                <a:solidFill>
                  <a:schemeClr val="dk1"/>
                </a:solidFill>
                <a:highlight>
                  <a:schemeClr val="lt1"/>
                </a:highlight>
                <a:latin typeface="Merriweather"/>
                <a:ea typeface="Merriweather"/>
                <a:cs typeface="Merriweather"/>
                <a:sym typeface="Merriweather"/>
              </a:rPr>
              <a:t> 11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383" name="Google Shape;383;p48"/>
          <p:cNvSpPr txBox="1">
            <a:spLocks noGrp="1"/>
          </p:cNvSpPr>
          <p:nvPr>
            <p:ph type="title"/>
          </p:nvPr>
        </p:nvSpPr>
        <p:spPr>
          <a:xfrm>
            <a:off x="645900" y="610275"/>
            <a:ext cx="7951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How Can You Combine Multiple QuerySets In A View?</a:t>
            </a:r>
            <a:endParaRPr sz="2300" b="1">
              <a:latin typeface="Merriweather"/>
              <a:ea typeface="Merriweather"/>
              <a:cs typeface="Merriweather"/>
              <a:sym typeface="Merriweather"/>
            </a:endParaRPr>
          </a:p>
        </p:txBody>
      </p:sp>
      <p:sp>
        <p:nvSpPr>
          <p:cNvPr id="384" name="Google Shape;384;p48"/>
          <p:cNvSpPr txBox="1"/>
          <p:nvPr/>
        </p:nvSpPr>
        <p:spPr>
          <a:xfrm>
            <a:off x="645900" y="2763663"/>
            <a:ext cx="7697700" cy="585000"/>
          </a:xfrm>
          <a:prstGeom prst="rect">
            <a:avLst/>
          </a:prstGeom>
          <a:solidFill>
            <a:srgbClr val="EEEEEE"/>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Let's suppose the following three querysets generated from above models, that you want to combine.</a:t>
            </a:r>
            <a:endParaRPr sz="1300" b="1">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9"/>
          <p:cNvSpPr txBox="1"/>
          <p:nvPr/>
        </p:nvSpPr>
        <p:spPr>
          <a:xfrm>
            <a:off x="684300" y="2111750"/>
            <a:ext cx="7874400" cy="215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highlight>
                  <a:srgbClr val="E0E0E0"/>
                </a:highlight>
                <a:latin typeface="Merriweather"/>
                <a:ea typeface="Merriweather"/>
                <a:cs typeface="Merriweather"/>
                <a:sym typeface="Merriweather"/>
              </a:rPr>
              <a:t>1. Using Union Operator:</a:t>
            </a:r>
            <a:r>
              <a:rPr lang="en" sz="800">
                <a:highlight>
                  <a:srgbClr val="E0E0E0"/>
                </a:highlight>
                <a:latin typeface="Merriweather"/>
                <a:ea typeface="Merriweather"/>
                <a:cs typeface="Merriweather"/>
                <a:sym typeface="Merriweather"/>
              </a:rPr>
              <a:t>  </a:t>
            </a:r>
            <a:endParaRPr sz="800">
              <a:highlight>
                <a:srgbClr val="E0E0E0"/>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4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If both querysets belong to the</a:t>
            </a:r>
            <a:r>
              <a:rPr lang="en" sz="1300" b="1">
                <a:highlight>
                  <a:schemeClr val="dk1"/>
                </a:highlight>
                <a:latin typeface="Merriweather"/>
                <a:ea typeface="Merriweather"/>
                <a:cs typeface="Merriweather"/>
                <a:sym typeface="Merriweather"/>
              </a:rPr>
              <a:t> same model</a:t>
            </a:r>
            <a:r>
              <a:rPr lang="en" sz="1300">
                <a:highlight>
                  <a:schemeClr val="dk1"/>
                </a:highlight>
                <a:latin typeface="Merriweather"/>
                <a:ea typeface="Merriweather"/>
                <a:cs typeface="Merriweather"/>
                <a:sym typeface="Merriweather"/>
              </a:rPr>
              <a:t>, such as </a:t>
            </a:r>
            <a:r>
              <a:rPr lang="en" sz="1300" b="1">
                <a:highlight>
                  <a:schemeClr val="dk1"/>
                </a:highlight>
                <a:latin typeface="Merriweather"/>
                <a:ea typeface="Merriweather"/>
                <a:cs typeface="Merriweather"/>
                <a:sym typeface="Merriweather"/>
              </a:rPr>
              <a:t>query_set_1 </a:t>
            </a:r>
            <a:r>
              <a:rPr lang="en" sz="1300">
                <a:highlight>
                  <a:schemeClr val="dk1"/>
                </a:highlight>
                <a:latin typeface="Merriweather"/>
                <a:ea typeface="Merriweather"/>
                <a:cs typeface="Merriweather"/>
                <a:sym typeface="Merriweather"/>
              </a:rPr>
              <a:t>&amp; </a:t>
            </a:r>
            <a:r>
              <a:rPr lang="en" sz="1300" b="1">
                <a:highlight>
                  <a:schemeClr val="dk1"/>
                </a:highlight>
                <a:latin typeface="Merriweather"/>
                <a:ea typeface="Merriweather"/>
                <a:cs typeface="Merriweather"/>
                <a:sym typeface="Merriweather"/>
              </a:rPr>
              <a:t>query_set_3 </a:t>
            </a:r>
            <a:r>
              <a:rPr lang="en" sz="1300">
                <a:highlight>
                  <a:schemeClr val="dk1"/>
                </a:highlight>
                <a:latin typeface="Merriweather"/>
                <a:ea typeface="Merriweather"/>
                <a:cs typeface="Merriweather"/>
                <a:sym typeface="Merriweather"/>
              </a:rPr>
              <a:t>above, </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then you can use union operator </a:t>
            </a:r>
            <a:r>
              <a:rPr lang="en" sz="1300" b="1">
                <a:highlight>
                  <a:schemeClr val="dk1"/>
                </a:highlight>
                <a:latin typeface="Merriweather"/>
                <a:ea typeface="Merriweather"/>
                <a:cs typeface="Merriweather"/>
                <a:sym typeface="Merriweather"/>
              </a:rPr>
              <a:t>"|"</a:t>
            </a:r>
            <a:r>
              <a:rPr lang="en" sz="1300">
                <a:highlight>
                  <a:schemeClr val="dk1"/>
                </a:highlight>
                <a:latin typeface="Merriweather"/>
                <a:ea typeface="Merriweather"/>
                <a:cs typeface="Merriweather"/>
                <a:sym typeface="Merriweather"/>
              </a:rPr>
              <a:t> to easily combine those querysets.</a:t>
            </a:r>
            <a:endParaRPr sz="1300">
              <a:highlight>
                <a:schemeClr val="dk1"/>
              </a:highlight>
              <a:latin typeface="Merriweather"/>
              <a:ea typeface="Merriweather"/>
              <a:cs typeface="Merriweather"/>
              <a:sym typeface="Merriweather"/>
            </a:endParaRPr>
          </a:p>
          <a:p>
            <a:pPr marL="0" lvl="0" indent="457200" algn="l" rtl="0">
              <a:lnSpc>
                <a:spcPct val="115000"/>
              </a:lnSpc>
              <a:spcBef>
                <a:spcPts val="0"/>
              </a:spcBef>
              <a:spcAft>
                <a:spcPts val="0"/>
              </a:spcAft>
              <a:buNone/>
            </a:pPr>
            <a:endParaRPr sz="700">
              <a:highlight>
                <a:schemeClr val="dk1"/>
              </a:highlight>
              <a:latin typeface="Merriweather"/>
              <a:ea typeface="Merriweather"/>
              <a:cs typeface="Merriweather"/>
              <a:sym typeface="Merriweather"/>
            </a:endParaRPr>
          </a:p>
          <a:p>
            <a:pPr marL="0" lvl="0" indent="457200" algn="l" rtl="0">
              <a:lnSpc>
                <a:spcPct val="115000"/>
              </a:lnSpc>
              <a:spcBef>
                <a:spcPts val="0"/>
              </a:spcBef>
              <a:spcAft>
                <a:spcPts val="0"/>
              </a:spcAft>
              <a:buNone/>
            </a:pPr>
            <a:r>
              <a:rPr lang="en" sz="1300" b="1">
                <a:highlight>
                  <a:srgbClr val="EEEEEE"/>
                </a:highlight>
                <a:latin typeface="Merriweather"/>
                <a:ea typeface="Merriweather"/>
                <a:cs typeface="Merriweather"/>
                <a:sym typeface="Merriweather"/>
              </a:rPr>
              <a:t>query_set_result = query_set_1 | query_set_3</a:t>
            </a:r>
            <a:endParaRPr sz="1300" b="1">
              <a:highlight>
                <a:srgbClr val="EEEEE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9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You can use the union operator to combine two or more querysets as shown below.</a:t>
            </a:r>
            <a:endParaRPr sz="1300">
              <a:highlight>
                <a:schemeClr val="dk1"/>
              </a:highlight>
              <a:latin typeface="Merriweather"/>
              <a:ea typeface="Merriweather"/>
              <a:cs typeface="Merriweather"/>
              <a:sym typeface="Merriweather"/>
            </a:endParaRPr>
          </a:p>
          <a:p>
            <a:pPr marL="0" lvl="0" indent="457200" algn="l" rtl="0">
              <a:lnSpc>
                <a:spcPct val="115000"/>
              </a:lnSpc>
              <a:spcBef>
                <a:spcPts val="0"/>
              </a:spcBef>
              <a:spcAft>
                <a:spcPts val="0"/>
              </a:spcAft>
              <a:buNone/>
            </a:pPr>
            <a:endParaRPr sz="700">
              <a:highlight>
                <a:schemeClr val="dk1"/>
              </a:highlight>
              <a:latin typeface="Merriweather"/>
              <a:ea typeface="Merriweather"/>
              <a:cs typeface="Merriweather"/>
              <a:sym typeface="Merriweather"/>
            </a:endParaRPr>
          </a:p>
          <a:p>
            <a:pPr marL="0" lvl="0" indent="457200" algn="l" rtl="0">
              <a:lnSpc>
                <a:spcPct val="115000"/>
              </a:lnSpc>
              <a:spcBef>
                <a:spcPts val="0"/>
              </a:spcBef>
              <a:spcAft>
                <a:spcPts val="0"/>
              </a:spcAft>
              <a:buNone/>
            </a:pPr>
            <a:r>
              <a:rPr lang="en" sz="1300" b="1">
                <a:highlight>
                  <a:srgbClr val="EEEEEE"/>
                </a:highlight>
                <a:latin typeface="Merriweather"/>
                <a:ea typeface="Merriweather"/>
                <a:cs typeface="Merriweather"/>
                <a:sym typeface="Merriweather"/>
              </a:rPr>
              <a:t>combined_result= query_set_1 | query_set_3 | query_set_4 ...</a:t>
            </a:r>
            <a:endParaRPr sz="1300" b="1">
              <a:highlight>
                <a:srgbClr val="EEEEEE"/>
              </a:highlight>
              <a:latin typeface="Merriweather"/>
              <a:ea typeface="Merriweather"/>
              <a:cs typeface="Merriweather"/>
              <a:sym typeface="Merriweather"/>
            </a:endParaRPr>
          </a:p>
        </p:txBody>
      </p:sp>
      <p:sp>
        <p:nvSpPr>
          <p:cNvPr id="390" name="Google Shape;390;p49"/>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Query Set Based Questions:</a:t>
            </a:r>
            <a:r>
              <a:rPr lang="en" sz="1500">
                <a:solidFill>
                  <a:schemeClr val="dk1"/>
                </a:solidFill>
                <a:highlight>
                  <a:schemeClr val="lt1"/>
                </a:highlight>
                <a:latin typeface="Merriweather"/>
                <a:ea typeface="Merriweather"/>
                <a:cs typeface="Merriweather"/>
                <a:sym typeface="Merriweather"/>
              </a:rPr>
              <a:t> 11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391" name="Google Shape;391;p49"/>
          <p:cNvSpPr txBox="1">
            <a:spLocks noGrp="1"/>
          </p:cNvSpPr>
          <p:nvPr>
            <p:ph type="title"/>
          </p:nvPr>
        </p:nvSpPr>
        <p:spPr>
          <a:xfrm>
            <a:off x="645900" y="610275"/>
            <a:ext cx="7951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How Can You Combine Multiple QuerySets In A View?</a:t>
            </a:r>
            <a:endParaRPr sz="2300" b="1">
              <a:latin typeface="Merriweather"/>
              <a:ea typeface="Merriweather"/>
              <a:cs typeface="Merriweather"/>
              <a:sym typeface="Merriweather"/>
            </a:endParaRPr>
          </a:p>
        </p:txBody>
      </p:sp>
      <p:sp>
        <p:nvSpPr>
          <p:cNvPr id="392" name="Google Shape;392;p49"/>
          <p:cNvSpPr txBox="1"/>
          <p:nvPr/>
        </p:nvSpPr>
        <p:spPr>
          <a:xfrm>
            <a:off x="645900" y="1223975"/>
            <a:ext cx="4158900" cy="738900"/>
          </a:xfrm>
          <a:prstGeom prst="rect">
            <a:avLst/>
          </a:prstGeom>
          <a:solidFill>
            <a:srgbClr val="EEEEEE"/>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highlight>
                  <a:srgbClr val="F4F4F4"/>
                </a:highlight>
                <a:latin typeface="Merriweather"/>
                <a:ea typeface="Merriweather"/>
                <a:cs typeface="Merriweather"/>
                <a:sym typeface="Merriweather"/>
              </a:rPr>
              <a:t>&gt;&gt;&gt; query_set_1 = Blog.objects.filter(id__gte=3)</a:t>
            </a:r>
            <a:endParaRPr sz="1200">
              <a:highlight>
                <a:srgbClr val="F4F4F4"/>
              </a:highlight>
              <a:latin typeface="Merriweather"/>
              <a:ea typeface="Merriweather"/>
              <a:cs typeface="Merriweather"/>
              <a:sym typeface="Merriweather"/>
            </a:endParaRPr>
          </a:p>
          <a:p>
            <a:pPr marL="0" lvl="0" indent="0" algn="l" rtl="0">
              <a:spcBef>
                <a:spcPts val="0"/>
              </a:spcBef>
              <a:spcAft>
                <a:spcPts val="0"/>
              </a:spcAft>
              <a:buNone/>
            </a:pPr>
            <a:r>
              <a:rPr lang="en" sz="1200">
                <a:highlight>
                  <a:srgbClr val="F4F4F4"/>
                </a:highlight>
                <a:latin typeface="Merriweather"/>
                <a:ea typeface="Merriweather"/>
                <a:cs typeface="Merriweather"/>
                <a:sym typeface="Merriweather"/>
              </a:rPr>
              <a:t>&gt;&gt;&gt; query_set_2 = Email.objects.filter(id__lte=11)</a:t>
            </a:r>
            <a:endParaRPr sz="1200">
              <a:highlight>
                <a:srgbClr val="F4F4F4"/>
              </a:highlight>
              <a:latin typeface="Merriweather"/>
              <a:ea typeface="Merriweather"/>
              <a:cs typeface="Merriweather"/>
              <a:sym typeface="Merriweather"/>
            </a:endParaRPr>
          </a:p>
          <a:p>
            <a:pPr marL="0" lvl="0" indent="0" algn="l" rtl="0">
              <a:spcBef>
                <a:spcPts val="0"/>
              </a:spcBef>
              <a:spcAft>
                <a:spcPts val="0"/>
              </a:spcAft>
              <a:buNone/>
            </a:pPr>
            <a:r>
              <a:rPr lang="en" sz="1200">
                <a:highlight>
                  <a:srgbClr val="F4F4F4"/>
                </a:highlight>
                <a:latin typeface="Merriweather"/>
                <a:ea typeface="Merriweather"/>
                <a:cs typeface="Merriweather"/>
                <a:sym typeface="Merriweather"/>
              </a:rPr>
              <a:t>&gt;&gt;&gt; query_set_3 = Blog.objects.filter(id__lte=2)</a:t>
            </a:r>
            <a:endParaRPr sz="1200">
              <a:highlight>
                <a:srgbClr val="F4F4F4"/>
              </a:highlight>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0"/>
          <p:cNvSpPr txBox="1"/>
          <p:nvPr/>
        </p:nvSpPr>
        <p:spPr>
          <a:xfrm>
            <a:off x="634800" y="2037775"/>
            <a:ext cx="7951200" cy="249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a:highlight>
                  <a:srgbClr val="EEEEEE"/>
                </a:highlight>
                <a:latin typeface="Merriweather"/>
                <a:ea typeface="Merriweather"/>
                <a:cs typeface="Merriweather"/>
                <a:sym typeface="Merriweather"/>
              </a:rPr>
              <a:t>2. Using Itertools:</a:t>
            </a:r>
            <a:endParaRPr sz="900">
              <a:highlight>
                <a:srgbClr val="EEEEE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4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If both querysets belong to the</a:t>
            </a:r>
            <a:r>
              <a:rPr lang="en" sz="1300" b="1">
                <a:highlight>
                  <a:schemeClr val="dk1"/>
                </a:highlight>
                <a:latin typeface="Merriweather"/>
                <a:ea typeface="Merriweather"/>
                <a:cs typeface="Merriweather"/>
                <a:sym typeface="Merriweather"/>
              </a:rPr>
              <a:t> different  model</a:t>
            </a:r>
            <a:r>
              <a:rPr lang="en" sz="1300">
                <a:highlight>
                  <a:schemeClr val="dk1"/>
                </a:highlight>
                <a:latin typeface="Merriweather"/>
                <a:ea typeface="Merriweather"/>
                <a:cs typeface="Merriweather"/>
                <a:sym typeface="Merriweather"/>
              </a:rPr>
              <a:t>, such as </a:t>
            </a:r>
            <a:r>
              <a:rPr lang="en" sz="1300" b="1">
                <a:highlight>
                  <a:schemeClr val="dk1"/>
                </a:highlight>
                <a:latin typeface="Merriweather"/>
                <a:ea typeface="Merriweather"/>
                <a:cs typeface="Merriweather"/>
                <a:sym typeface="Merriweather"/>
              </a:rPr>
              <a:t>query_set_1 </a:t>
            </a:r>
            <a:r>
              <a:rPr lang="en" sz="1300">
                <a:highlight>
                  <a:schemeClr val="dk1"/>
                </a:highlight>
                <a:latin typeface="Merriweather"/>
                <a:ea typeface="Merriweather"/>
                <a:cs typeface="Merriweather"/>
                <a:sym typeface="Merriweather"/>
              </a:rPr>
              <a:t>&amp; </a:t>
            </a:r>
            <a:r>
              <a:rPr lang="en" sz="1300" b="1">
                <a:highlight>
                  <a:schemeClr val="dk1"/>
                </a:highlight>
                <a:latin typeface="Merriweather"/>
                <a:ea typeface="Merriweather"/>
                <a:cs typeface="Merriweather"/>
                <a:sym typeface="Merriweather"/>
              </a:rPr>
              <a:t>query_set_2 </a:t>
            </a:r>
            <a:r>
              <a:rPr lang="en" sz="1300">
                <a:highlight>
                  <a:schemeClr val="dk1"/>
                </a:highlight>
                <a:latin typeface="Merriweather"/>
                <a:ea typeface="Merriweather"/>
                <a:cs typeface="Merriweather"/>
                <a:sym typeface="Merriweather"/>
              </a:rPr>
              <a:t>above, </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then you can use itertools combine those querysets.</a:t>
            </a:r>
            <a:endParaRPr sz="1300">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200">
              <a:highlight>
                <a:schemeClr val="dk1"/>
              </a:highlight>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sz="1300" b="1">
                <a:highlight>
                  <a:srgbClr val="EEEEEE"/>
                </a:highlight>
                <a:latin typeface="Merriweather"/>
                <a:ea typeface="Merriweather"/>
                <a:cs typeface="Merriweather"/>
                <a:sym typeface="Merriweather"/>
              </a:rPr>
              <a:t>from itertools import chain </a:t>
            </a:r>
            <a:endParaRPr sz="1300" b="1">
              <a:highlight>
                <a:srgbClr val="EEEEEE"/>
              </a:highlight>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sz="1300" b="1">
                <a:highlight>
                  <a:srgbClr val="EEEEEE"/>
                </a:highlight>
                <a:latin typeface="Merriweather"/>
                <a:ea typeface="Merriweather"/>
                <a:cs typeface="Merriweather"/>
                <a:sym typeface="Merriweather"/>
              </a:rPr>
              <a:t>combined_list = list(chain(query_set_1,query_set_2))</a:t>
            </a:r>
            <a:endParaRPr sz="1300" b="1">
              <a:highlight>
                <a:srgbClr val="EEEEE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900">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 sz="1300">
                <a:highlight>
                  <a:schemeClr val="dk1"/>
                </a:highlight>
                <a:latin typeface="Merriweather"/>
                <a:ea typeface="Merriweather"/>
                <a:cs typeface="Merriweather"/>
                <a:sym typeface="Merriweather"/>
              </a:rPr>
              <a:t>You just need to mention the querysets you want to combine in a comma-separated manner in chain function. You can also use it to combine more than two querysets.</a:t>
            </a:r>
            <a:endParaRPr sz="1300">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400">
              <a:highlight>
                <a:schemeClr val="dk1"/>
              </a:highlight>
              <a:latin typeface="Merriweather"/>
              <a:ea typeface="Merriweather"/>
              <a:cs typeface="Merriweather"/>
              <a:sym typeface="Merriweather"/>
            </a:endParaRPr>
          </a:p>
          <a:p>
            <a:pPr marL="0" lvl="0" indent="457200" algn="l" rtl="0">
              <a:lnSpc>
                <a:spcPct val="100000"/>
              </a:lnSpc>
              <a:spcBef>
                <a:spcPts val="0"/>
              </a:spcBef>
              <a:spcAft>
                <a:spcPts val="0"/>
              </a:spcAft>
              <a:buNone/>
            </a:pPr>
            <a:r>
              <a:rPr lang="en" sz="1300" b="1">
                <a:highlight>
                  <a:srgbClr val="EEEEEE"/>
                </a:highlight>
                <a:latin typeface="Merriweather"/>
                <a:ea typeface="Merriweather"/>
                <a:cs typeface="Merriweather"/>
                <a:sym typeface="Merriweather"/>
              </a:rPr>
              <a:t>combined_list = list(chain(query_set_1, query_set_2, query_set_3))</a:t>
            </a:r>
            <a:endParaRPr sz="1300" b="1">
              <a:highlight>
                <a:srgbClr val="EEEEE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 sz="1300" b="1" i="1">
                <a:highlight>
                  <a:srgbClr val="FFF2CC"/>
                </a:highlight>
                <a:latin typeface="Merriweather"/>
                <a:ea typeface="Merriweather"/>
                <a:cs typeface="Merriweather"/>
                <a:sym typeface="Merriweather"/>
              </a:rPr>
              <a:t>There is an issue with this approach, you won't get a queryset, you’ll get a list containing instances.</a:t>
            </a:r>
            <a:endParaRPr sz="1300" b="1" i="1">
              <a:highlight>
                <a:srgbClr val="FFF2CC"/>
              </a:highlight>
              <a:latin typeface="Merriweather"/>
              <a:ea typeface="Merriweather"/>
              <a:cs typeface="Merriweather"/>
              <a:sym typeface="Merriweather"/>
            </a:endParaRPr>
          </a:p>
        </p:txBody>
      </p:sp>
      <p:sp>
        <p:nvSpPr>
          <p:cNvPr id="398" name="Google Shape;398;p50"/>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Query Set Based Questions:</a:t>
            </a:r>
            <a:r>
              <a:rPr lang="en" sz="1500">
                <a:solidFill>
                  <a:schemeClr val="dk1"/>
                </a:solidFill>
                <a:highlight>
                  <a:schemeClr val="lt1"/>
                </a:highlight>
                <a:latin typeface="Merriweather"/>
                <a:ea typeface="Merriweather"/>
                <a:cs typeface="Merriweather"/>
                <a:sym typeface="Merriweather"/>
              </a:rPr>
              <a:t> 11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399" name="Google Shape;399;p50"/>
          <p:cNvSpPr txBox="1">
            <a:spLocks noGrp="1"/>
          </p:cNvSpPr>
          <p:nvPr>
            <p:ph type="title"/>
          </p:nvPr>
        </p:nvSpPr>
        <p:spPr>
          <a:xfrm>
            <a:off x="645900" y="610275"/>
            <a:ext cx="7951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How Can You Combine Multiple QuerySets In A View?</a:t>
            </a:r>
            <a:endParaRPr sz="2300" b="1">
              <a:latin typeface="Merriweather"/>
              <a:ea typeface="Merriweather"/>
              <a:cs typeface="Merriweather"/>
              <a:sym typeface="Merriweather"/>
            </a:endParaRPr>
          </a:p>
        </p:txBody>
      </p:sp>
      <p:sp>
        <p:nvSpPr>
          <p:cNvPr id="400" name="Google Shape;400;p50"/>
          <p:cNvSpPr txBox="1"/>
          <p:nvPr/>
        </p:nvSpPr>
        <p:spPr>
          <a:xfrm>
            <a:off x="645900" y="1223975"/>
            <a:ext cx="4158900" cy="738900"/>
          </a:xfrm>
          <a:prstGeom prst="rect">
            <a:avLst/>
          </a:prstGeom>
          <a:solidFill>
            <a:srgbClr val="EEEEEE"/>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highlight>
                  <a:srgbClr val="F4F4F4"/>
                </a:highlight>
                <a:latin typeface="Merriweather"/>
                <a:ea typeface="Merriweather"/>
                <a:cs typeface="Merriweather"/>
                <a:sym typeface="Merriweather"/>
              </a:rPr>
              <a:t>&gt;&gt;&gt; query_set_1 = Blog.objects.filter(id__gte=3)</a:t>
            </a:r>
            <a:endParaRPr sz="1200">
              <a:highlight>
                <a:srgbClr val="F4F4F4"/>
              </a:highlight>
              <a:latin typeface="Merriweather"/>
              <a:ea typeface="Merriweather"/>
              <a:cs typeface="Merriweather"/>
              <a:sym typeface="Merriweather"/>
            </a:endParaRPr>
          </a:p>
          <a:p>
            <a:pPr marL="0" lvl="0" indent="0" algn="l" rtl="0">
              <a:spcBef>
                <a:spcPts val="0"/>
              </a:spcBef>
              <a:spcAft>
                <a:spcPts val="0"/>
              </a:spcAft>
              <a:buNone/>
            </a:pPr>
            <a:r>
              <a:rPr lang="en" sz="1200">
                <a:highlight>
                  <a:srgbClr val="F4F4F4"/>
                </a:highlight>
                <a:latin typeface="Merriweather"/>
                <a:ea typeface="Merriweather"/>
                <a:cs typeface="Merriweather"/>
                <a:sym typeface="Merriweather"/>
              </a:rPr>
              <a:t>&gt;&gt;&gt; query_set_2 = Email.objects.filter(id__lte=11)</a:t>
            </a:r>
            <a:endParaRPr sz="1200">
              <a:highlight>
                <a:srgbClr val="F4F4F4"/>
              </a:highlight>
              <a:latin typeface="Merriweather"/>
              <a:ea typeface="Merriweather"/>
              <a:cs typeface="Merriweather"/>
              <a:sym typeface="Merriweather"/>
            </a:endParaRPr>
          </a:p>
          <a:p>
            <a:pPr marL="0" lvl="0" indent="0" algn="l" rtl="0">
              <a:spcBef>
                <a:spcPts val="0"/>
              </a:spcBef>
              <a:spcAft>
                <a:spcPts val="0"/>
              </a:spcAft>
              <a:buNone/>
            </a:pPr>
            <a:r>
              <a:rPr lang="en" sz="1200">
                <a:highlight>
                  <a:srgbClr val="F4F4F4"/>
                </a:highlight>
                <a:latin typeface="Merriweather"/>
                <a:ea typeface="Merriweather"/>
                <a:cs typeface="Merriweather"/>
                <a:sym typeface="Merriweather"/>
              </a:rPr>
              <a:t>&gt;&gt;&gt; query_set_3 = Blog.objects.filter(id__lte=2)</a:t>
            </a:r>
            <a:endParaRPr sz="1200">
              <a:highlight>
                <a:srgbClr val="F4F4F4"/>
              </a:highlight>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1"/>
          <p:cNvSpPr txBox="1">
            <a:spLocks noGrp="1"/>
          </p:cNvSpPr>
          <p:nvPr>
            <p:ph type="body" idx="1"/>
          </p:nvPr>
        </p:nvSpPr>
        <p:spPr>
          <a:xfrm>
            <a:off x="415350" y="1577975"/>
            <a:ext cx="8082600" cy="2686800"/>
          </a:xfrm>
          <a:prstGeom prst="rect">
            <a:avLst/>
          </a:prstGeom>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Django follows a software design pattern called as </a:t>
            </a:r>
            <a:r>
              <a:rPr lang="en" b="1">
                <a:solidFill>
                  <a:srgbClr val="000000"/>
                </a:solidFill>
                <a:highlight>
                  <a:schemeClr val="dk1"/>
                </a:highlight>
                <a:latin typeface="Merriweather"/>
                <a:ea typeface="Merriweather"/>
                <a:cs typeface="Merriweather"/>
                <a:sym typeface="Merriweather"/>
              </a:rPr>
              <a:t>MVT (Model View Template) Architecture.</a:t>
            </a:r>
            <a:endParaRPr sz="800">
              <a:solidFill>
                <a:srgbClr val="000000"/>
              </a:solidFill>
              <a:highlight>
                <a:schemeClr val="dk1"/>
              </a:highlight>
              <a:latin typeface="Merriweather"/>
              <a:ea typeface="Merriweather"/>
              <a:cs typeface="Merriweather"/>
              <a:sym typeface="Merriweather"/>
            </a:endParaRPr>
          </a:p>
          <a:p>
            <a:pPr marL="457200" lvl="0" indent="0" algn="l" rtl="0">
              <a:lnSpc>
                <a:spcPct val="100000"/>
              </a:lnSpc>
              <a:spcBef>
                <a:spcPts val="0"/>
              </a:spcBef>
              <a:spcAft>
                <a:spcPts val="0"/>
              </a:spcAft>
              <a:buNone/>
            </a:pPr>
            <a:endParaRPr sz="800">
              <a:solidFill>
                <a:srgbClr val="000000"/>
              </a:solidFill>
              <a:highlight>
                <a:schemeClr val="dk1"/>
              </a:highlight>
              <a:latin typeface="Merriweather"/>
              <a:ea typeface="Merriweather"/>
              <a:cs typeface="Merriweather"/>
              <a:sym typeface="Merriweather"/>
            </a:endParaRPr>
          </a:p>
          <a:p>
            <a:pPr marL="457200" lvl="0" indent="-311150" algn="l" rtl="0">
              <a:lnSpc>
                <a:spcPct val="100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It is based on the Model View Controller architecture (MVC). But is slightly different from the MVC pattern as it maintains its own conventions, so, the controller is handled by the framework itself.</a:t>
            </a:r>
            <a:endParaRPr>
              <a:solidFill>
                <a:srgbClr val="000000"/>
              </a:solidFill>
              <a:highlight>
                <a:schemeClr val="dk1"/>
              </a:highlight>
              <a:latin typeface="Merriweather"/>
              <a:ea typeface="Merriweather"/>
              <a:cs typeface="Merriweather"/>
              <a:sym typeface="Merriweather"/>
            </a:endParaRPr>
          </a:p>
          <a:p>
            <a:pPr marL="457200" lvl="0" indent="0" algn="l" rtl="0">
              <a:lnSpc>
                <a:spcPct val="100000"/>
              </a:lnSpc>
              <a:spcBef>
                <a:spcPts val="0"/>
              </a:spcBef>
              <a:spcAft>
                <a:spcPts val="0"/>
              </a:spcAft>
              <a:buNone/>
            </a:pPr>
            <a:endParaRPr sz="800" b="1">
              <a:solidFill>
                <a:srgbClr val="000000"/>
              </a:solidFill>
              <a:highlight>
                <a:schemeClr val="dk1"/>
              </a:highlight>
              <a:latin typeface="Merriweather"/>
              <a:ea typeface="Merriweather"/>
              <a:cs typeface="Merriweather"/>
              <a:sym typeface="Merriweather"/>
            </a:endParaRPr>
          </a:p>
          <a:p>
            <a:pPr marL="457200" lvl="0" indent="-311150" algn="l" rtl="0">
              <a:lnSpc>
                <a:spcPct val="100000"/>
              </a:lnSpc>
              <a:spcBef>
                <a:spcPts val="0"/>
              </a:spcBef>
              <a:spcAft>
                <a:spcPts val="0"/>
              </a:spcAft>
              <a:buClr>
                <a:srgbClr val="000000"/>
              </a:buClr>
              <a:buSzPts val="1300"/>
              <a:buFont typeface="Merriweather"/>
              <a:buChar char="❏"/>
            </a:pPr>
            <a:r>
              <a:rPr lang="en" b="1">
                <a:solidFill>
                  <a:srgbClr val="000000"/>
                </a:solidFill>
                <a:highlight>
                  <a:schemeClr val="dk1"/>
                </a:highlight>
                <a:latin typeface="Merriweather"/>
                <a:ea typeface="Merriweather"/>
                <a:cs typeface="Merriweather"/>
                <a:sym typeface="Merriweather"/>
              </a:rPr>
              <a:t>Model:</a:t>
            </a:r>
            <a:r>
              <a:rPr lang="en">
                <a:solidFill>
                  <a:srgbClr val="000000"/>
                </a:solidFill>
                <a:highlight>
                  <a:schemeClr val="dk1"/>
                </a:highlight>
                <a:latin typeface="Merriweather"/>
                <a:ea typeface="Merriweather"/>
                <a:cs typeface="Merriweather"/>
                <a:sym typeface="Merriweather"/>
              </a:rPr>
              <a:t> It helps in handling the database (Models). They provide the options to create, edit and query data records in the database</a:t>
            </a:r>
            <a:endParaRPr>
              <a:solidFill>
                <a:srgbClr val="000000"/>
              </a:solidFill>
              <a:highlight>
                <a:schemeClr val="dk1"/>
              </a:highlight>
              <a:latin typeface="Merriweather"/>
              <a:ea typeface="Merriweather"/>
              <a:cs typeface="Merriweather"/>
              <a:sym typeface="Merriweather"/>
            </a:endParaRPr>
          </a:p>
          <a:p>
            <a:pPr marL="457200" lvl="0" indent="0" algn="l" rtl="0">
              <a:lnSpc>
                <a:spcPct val="100000"/>
              </a:lnSpc>
              <a:spcBef>
                <a:spcPts val="0"/>
              </a:spcBef>
              <a:spcAft>
                <a:spcPts val="0"/>
              </a:spcAft>
              <a:buNone/>
            </a:pPr>
            <a:endParaRPr sz="800">
              <a:solidFill>
                <a:srgbClr val="000000"/>
              </a:solidFill>
              <a:highlight>
                <a:schemeClr val="dk1"/>
              </a:highlight>
              <a:latin typeface="Merriweather"/>
              <a:ea typeface="Merriweather"/>
              <a:cs typeface="Merriweather"/>
              <a:sym typeface="Merriweather"/>
            </a:endParaRPr>
          </a:p>
          <a:p>
            <a:pPr marL="457200" lvl="0" indent="-311150" algn="l" rtl="0">
              <a:lnSpc>
                <a:spcPct val="100000"/>
              </a:lnSpc>
              <a:spcBef>
                <a:spcPts val="0"/>
              </a:spcBef>
              <a:spcAft>
                <a:spcPts val="0"/>
              </a:spcAft>
              <a:buClr>
                <a:srgbClr val="000000"/>
              </a:buClr>
              <a:buSzPts val="1300"/>
              <a:buFont typeface="Merriweather"/>
              <a:buChar char="❏"/>
            </a:pPr>
            <a:r>
              <a:rPr lang="en" b="1">
                <a:solidFill>
                  <a:srgbClr val="000000"/>
                </a:solidFill>
                <a:highlight>
                  <a:schemeClr val="dk1"/>
                </a:highlight>
                <a:latin typeface="Merriweather"/>
                <a:ea typeface="Merriweather"/>
                <a:cs typeface="Merriweather"/>
                <a:sym typeface="Merriweather"/>
              </a:rPr>
              <a:t>Template</a:t>
            </a:r>
            <a:r>
              <a:rPr lang="en">
                <a:solidFill>
                  <a:srgbClr val="000000"/>
                </a:solidFill>
                <a:highlight>
                  <a:schemeClr val="dk1"/>
                </a:highlight>
                <a:latin typeface="Merriweather"/>
                <a:ea typeface="Merriweather"/>
                <a:cs typeface="Merriweather"/>
                <a:sym typeface="Merriweather"/>
              </a:rPr>
              <a:t>: The template is a presentation layer. It defines the structure of file layout to represent data in a web page. It is an HTML file mixed with Django Template Language (DTL).</a:t>
            </a:r>
            <a:endParaRPr>
              <a:solidFill>
                <a:srgbClr val="000000"/>
              </a:solidFill>
              <a:highlight>
                <a:schemeClr val="dk1"/>
              </a:highlight>
              <a:latin typeface="Merriweather"/>
              <a:ea typeface="Merriweather"/>
              <a:cs typeface="Merriweather"/>
              <a:sym typeface="Merriweather"/>
            </a:endParaRPr>
          </a:p>
          <a:p>
            <a:pPr marL="457200" lvl="0" indent="0" algn="l" rtl="0">
              <a:lnSpc>
                <a:spcPct val="100000"/>
              </a:lnSpc>
              <a:spcBef>
                <a:spcPts val="0"/>
              </a:spcBef>
              <a:spcAft>
                <a:spcPts val="0"/>
              </a:spcAft>
              <a:buNone/>
            </a:pPr>
            <a:endParaRPr sz="800">
              <a:solidFill>
                <a:srgbClr val="000000"/>
              </a:solidFill>
              <a:highlight>
                <a:schemeClr val="dk1"/>
              </a:highlight>
              <a:latin typeface="Merriweather"/>
              <a:ea typeface="Merriweather"/>
              <a:cs typeface="Merriweather"/>
              <a:sym typeface="Merriweather"/>
            </a:endParaRPr>
          </a:p>
          <a:p>
            <a:pPr marL="457200" lvl="0" indent="-311150" algn="l" rtl="0">
              <a:lnSpc>
                <a:spcPct val="100000"/>
              </a:lnSpc>
              <a:spcBef>
                <a:spcPts val="0"/>
              </a:spcBef>
              <a:spcAft>
                <a:spcPts val="0"/>
              </a:spcAft>
              <a:buClr>
                <a:srgbClr val="000000"/>
              </a:buClr>
              <a:buSzPts val="1300"/>
              <a:buFont typeface="Merriweather"/>
              <a:buChar char="❏"/>
            </a:pPr>
            <a:r>
              <a:rPr lang="en" b="1">
                <a:solidFill>
                  <a:srgbClr val="000000"/>
                </a:solidFill>
                <a:highlight>
                  <a:schemeClr val="dk1"/>
                </a:highlight>
                <a:latin typeface="Merriweather"/>
                <a:ea typeface="Merriweather"/>
                <a:cs typeface="Merriweather"/>
                <a:sym typeface="Merriweather"/>
              </a:rPr>
              <a:t>View</a:t>
            </a:r>
            <a:r>
              <a:rPr lang="en">
                <a:solidFill>
                  <a:srgbClr val="000000"/>
                </a:solidFill>
                <a:highlight>
                  <a:schemeClr val="dk1"/>
                </a:highlight>
                <a:latin typeface="Merriweather"/>
                <a:ea typeface="Merriweather"/>
                <a:cs typeface="Merriweather"/>
                <a:sym typeface="Merriweather"/>
              </a:rPr>
              <a:t>: The View is used to execute the business logic and interact with a model to carry data and renders a template.</a:t>
            </a:r>
            <a:endParaRPr>
              <a:solidFill>
                <a:srgbClr val="000000"/>
              </a:solidFill>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a:solidFill>
                <a:srgbClr val="000000"/>
              </a:solidFill>
              <a:highlight>
                <a:schemeClr val="dk1"/>
              </a:highlight>
              <a:latin typeface="Merriweather"/>
              <a:ea typeface="Merriweather"/>
              <a:cs typeface="Merriweather"/>
              <a:sym typeface="Merriweather"/>
            </a:endParaRPr>
          </a:p>
        </p:txBody>
      </p:sp>
      <p:sp>
        <p:nvSpPr>
          <p:cNvPr id="406" name="Google Shape;406;p51"/>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1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407" name="Google Shape;407;p51"/>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Explain Django Architecture? </a:t>
            </a:r>
            <a:endParaRPr sz="2300" b="1">
              <a:latin typeface="Merriweather"/>
              <a:ea typeface="Merriweather"/>
              <a:cs typeface="Merriweather"/>
              <a:sym typeface="Merriweather"/>
            </a:endParaRPr>
          </a:p>
          <a:p>
            <a:pPr marL="0" lvl="0" indent="0" algn="l" rtl="0">
              <a:spcBef>
                <a:spcPts val="0"/>
              </a:spcBef>
              <a:spcAft>
                <a:spcPts val="0"/>
              </a:spcAft>
              <a:buSzPts val="990"/>
              <a:buNone/>
            </a:pPr>
            <a:r>
              <a:rPr lang="en" sz="2300" b="1">
                <a:latin typeface="Merriweather"/>
                <a:ea typeface="Merriweather"/>
                <a:cs typeface="Merriweather"/>
                <a:sym typeface="Merriweather"/>
              </a:rPr>
              <a:t>Also Explain Model, Template And Views.</a:t>
            </a:r>
            <a:endParaRPr sz="2300" b="1">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2"/>
          <p:cNvSpPr txBox="1">
            <a:spLocks noGrp="1"/>
          </p:cNvSpPr>
          <p:nvPr>
            <p:ph type="body" idx="1"/>
          </p:nvPr>
        </p:nvSpPr>
        <p:spPr>
          <a:xfrm>
            <a:off x="645900" y="3635750"/>
            <a:ext cx="7852200" cy="1074600"/>
          </a:xfrm>
          <a:prstGeom prst="rect">
            <a:avLst/>
          </a:prstGeom>
        </p:spPr>
        <p:txBody>
          <a:bodyPr spcFirstLastPara="1" wrap="square" lIns="91425" tIns="91425" rIns="91425" bIns="91425" anchor="t" anchorCtr="0">
            <a:normAutofit/>
          </a:bodyPr>
          <a:lstStyle/>
          <a:p>
            <a:pPr marL="457200" lvl="0" indent="-304800" algn="just" rtl="0">
              <a:spcBef>
                <a:spcPts val="1200"/>
              </a:spcBef>
              <a:spcAft>
                <a:spcPts val="0"/>
              </a:spcAft>
              <a:buClr>
                <a:srgbClr val="000000"/>
              </a:buClr>
              <a:buSzPts val="1200"/>
              <a:buFont typeface="Merriweather"/>
              <a:buChar char="❏"/>
            </a:pPr>
            <a:r>
              <a:rPr lang="en" sz="1200">
                <a:solidFill>
                  <a:srgbClr val="000000"/>
                </a:solidFill>
                <a:highlight>
                  <a:schemeClr val="dk1"/>
                </a:highlight>
                <a:latin typeface="Merriweather"/>
                <a:ea typeface="Merriweather"/>
                <a:cs typeface="Merriweather"/>
                <a:sym typeface="Merriweather"/>
              </a:rPr>
              <a:t>Here, a user </a:t>
            </a:r>
            <a:r>
              <a:rPr lang="en" sz="1200" b="1">
                <a:solidFill>
                  <a:srgbClr val="000000"/>
                </a:solidFill>
                <a:highlight>
                  <a:schemeClr val="dk1"/>
                </a:highlight>
                <a:latin typeface="Merriweather"/>
                <a:ea typeface="Merriweather"/>
                <a:cs typeface="Merriweather"/>
                <a:sym typeface="Merriweather"/>
              </a:rPr>
              <a:t>requests</a:t>
            </a:r>
            <a:r>
              <a:rPr lang="en" sz="1200">
                <a:solidFill>
                  <a:srgbClr val="000000"/>
                </a:solidFill>
                <a:highlight>
                  <a:schemeClr val="dk1"/>
                </a:highlight>
                <a:latin typeface="Merriweather"/>
                <a:ea typeface="Merriweather"/>
                <a:cs typeface="Merriweather"/>
                <a:sym typeface="Merriweather"/>
              </a:rPr>
              <a:t> for a resource to the Django, Django works as a controller and check to the available resource in URL. (urls.py file)</a:t>
            </a:r>
            <a:endParaRPr sz="1200">
              <a:solidFill>
                <a:srgbClr val="000000"/>
              </a:solidFill>
              <a:highlight>
                <a:schemeClr val="dk1"/>
              </a:highlight>
              <a:latin typeface="Merriweather"/>
              <a:ea typeface="Merriweather"/>
              <a:cs typeface="Merriweather"/>
              <a:sym typeface="Merriweather"/>
            </a:endParaRPr>
          </a:p>
          <a:p>
            <a:pPr marL="457200" lvl="0" indent="-304800" algn="just" rtl="0">
              <a:spcBef>
                <a:spcPts val="0"/>
              </a:spcBef>
              <a:spcAft>
                <a:spcPts val="0"/>
              </a:spcAft>
              <a:buClr>
                <a:srgbClr val="000000"/>
              </a:buClr>
              <a:buSzPts val="1200"/>
              <a:buFont typeface="Merriweather"/>
              <a:buChar char="❏"/>
            </a:pPr>
            <a:r>
              <a:rPr lang="en" sz="1200">
                <a:solidFill>
                  <a:srgbClr val="000000"/>
                </a:solidFill>
                <a:highlight>
                  <a:schemeClr val="dk1"/>
                </a:highlight>
                <a:latin typeface="Merriweather"/>
                <a:ea typeface="Merriweather"/>
                <a:cs typeface="Merriweather"/>
                <a:sym typeface="Merriweather"/>
              </a:rPr>
              <a:t>If URL maps, </a:t>
            </a:r>
            <a:r>
              <a:rPr lang="en" sz="1200" b="1">
                <a:solidFill>
                  <a:srgbClr val="000000"/>
                </a:solidFill>
                <a:highlight>
                  <a:schemeClr val="dk1"/>
                </a:highlight>
                <a:latin typeface="Merriweather"/>
                <a:ea typeface="Merriweather"/>
                <a:cs typeface="Merriweather"/>
                <a:sym typeface="Merriweather"/>
              </a:rPr>
              <a:t>a view</a:t>
            </a:r>
            <a:r>
              <a:rPr lang="en" sz="1200">
                <a:solidFill>
                  <a:srgbClr val="000000"/>
                </a:solidFill>
                <a:highlight>
                  <a:schemeClr val="dk1"/>
                </a:highlight>
                <a:latin typeface="Merriweather"/>
                <a:ea typeface="Merriweather"/>
                <a:cs typeface="Merriweather"/>
                <a:sym typeface="Merriweather"/>
              </a:rPr>
              <a:t> is called that interact with </a:t>
            </a:r>
            <a:r>
              <a:rPr lang="en" sz="1200" b="1">
                <a:solidFill>
                  <a:srgbClr val="000000"/>
                </a:solidFill>
                <a:highlight>
                  <a:schemeClr val="dk1"/>
                </a:highlight>
                <a:latin typeface="Merriweather"/>
                <a:ea typeface="Merriweather"/>
                <a:cs typeface="Merriweather"/>
                <a:sym typeface="Merriweather"/>
              </a:rPr>
              <a:t>model </a:t>
            </a:r>
            <a:r>
              <a:rPr lang="en" sz="1200">
                <a:solidFill>
                  <a:srgbClr val="000000"/>
                </a:solidFill>
                <a:highlight>
                  <a:schemeClr val="dk1"/>
                </a:highlight>
                <a:latin typeface="Merriweather"/>
                <a:ea typeface="Merriweather"/>
                <a:cs typeface="Merriweather"/>
                <a:sym typeface="Merriweather"/>
              </a:rPr>
              <a:t>and </a:t>
            </a:r>
            <a:r>
              <a:rPr lang="en" sz="1200" b="1">
                <a:solidFill>
                  <a:srgbClr val="000000"/>
                </a:solidFill>
                <a:highlight>
                  <a:schemeClr val="dk1"/>
                </a:highlight>
                <a:latin typeface="Merriweather"/>
                <a:ea typeface="Merriweather"/>
                <a:cs typeface="Merriweather"/>
                <a:sym typeface="Merriweather"/>
              </a:rPr>
              <a:t>template</a:t>
            </a:r>
            <a:r>
              <a:rPr lang="en" sz="1200">
                <a:solidFill>
                  <a:srgbClr val="000000"/>
                </a:solidFill>
                <a:highlight>
                  <a:schemeClr val="dk1"/>
                </a:highlight>
                <a:latin typeface="Merriweather"/>
                <a:ea typeface="Merriweather"/>
                <a:cs typeface="Merriweather"/>
                <a:sym typeface="Merriweather"/>
              </a:rPr>
              <a:t>, it renders a </a:t>
            </a:r>
            <a:r>
              <a:rPr lang="en" sz="1200" b="1">
                <a:solidFill>
                  <a:srgbClr val="000000"/>
                </a:solidFill>
                <a:highlight>
                  <a:schemeClr val="dk1"/>
                </a:highlight>
                <a:latin typeface="Merriweather"/>
                <a:ea typeface="Merriweather"/>
                <a:cs typeface="Merriweather"/>
                <a:sym typeface="Merriweather"/>
              </a:rPr>
              <a:t>template</a:t>
            </a:r>
            <a:r>
              <a:rPr lang="en" sz="1200">
                <a:solidFill>
                  <a:srgbClr val="000000"/>
                </a:solidFill>
                <a:highlight>
                  <a:schemeClr val="dk1"/>
                </a:highlight>
                <a:latin typeface="Merriweather"/>
                <a:ea typeface="Merriweather"/>
                <a:cs typeface="Merriweather"/>
                <a:sym typeface="Merriweather"/>
              </a:rPr>
              <a:t>.</a:t>
            </a:r>
            <a:endParaRPr sz="1200">
              <a:solidFill>
                <a:srgbClr val="000000"/>
              </a:solidFill>
              <a:highlight>
                <a:schemeClr val="dk1"/>
              </a:highlight>
              <a:latin typeface="Merriweather"/>
              <a:ea typeface="Merriweather"/>
              <a:cs typeface="Merriweather"/>
              <a:sym typeface="Merriweather"/>
            </a:endParaRPr>
          </a:p>
          <a:p>
            <a:pPr marL="457200" lvl="0" indent="-304800" algn="just" rtl="0">
              <a:spcBef>
                <a:spcPts val="0"/>
              </a:spcBef>
              <a:spcAft>
                <a:spcPts val="0"/>
              </a:spcAft>
              <a:buClr>
                <a:srgbClr val="000000"/>
              </a:buClr>
              <a:buSzPts val="1200"/>
              <a:buFont typeface="Merriweather"/>
              <a:buChar char="❏"/>
            </a:pPr>
            <a:r>
              <a:rPr lang="en" sz="1200">
                <a:solidFill>
                  <a:srgbClr val="000000"/>
                </a:solidFill>
                <a:highlight>
                  <a:schemeClr val="dk1"/>
                </a:highlight>
                <a:latin typeface="Merriweather"/>
                <a:ea typeface="Merriweather"/>
                <a:cs typeface="Merriweather"/>
                <a:sym typeface="Merriweather"/>
              </a:rPr>
              <a:t>Django responds back to the user and sends a template as a </a:t>
            </a:r>
            <a:r>
              <a:rPr lang="en" sz="1200" b="1">
                <a:solidFill>
                  <a:srgbClr val="000000"/>
                </a:solidFill>
                <a:highlight>
                  <a:schemeClr val="dk1"/>
                </a:highlight>
                <a:latin typeface="Merriweather"/>
                <a:ea typeface="Merriweather"/>
                <a:cs typeface="Merriweather"/>
                <a:sym typeface="Merriweather"/>
              </a:rPr>
              <a:t>response</a:t>
            </a:r>
            <a:r>
              <a:rPr lang="en" sz="1200">
                <a:solidFill>
                  <a:srgbClr val="000000"/>
                </a:solidFill>
                <a:highlight>
                  <a:schemeClr val="dk1"/>
                </a:highlight>
                <a:latin typeface="Merriweather"/>
                <a:ea typeface="Merriweather"/>
                <a:cs typeface="Merriweather"/>
                <a:sym typeface="Merriweather"/>
              </a:rPr>
              <a:t>.</a:t>
            </a:r>
            <a:endParaRPr sz="1200">
              <a:solidFill>
                <a:srgbClr val="000000"/>
              </a:solidFill>
              <a:highlight>
                <a:schemeClr val="dk1"/>
              </a:highlight>
              <a:latin typeface="Merriweather"/>
              <a:ea typeface="Merriweather"/>
              <a:cs typeface="Merriweather"/>
              <a:sym typeface="Merriweather"/>
            </a:endParaRPr>
          </a:p>
        </p:txBody>
      </p:sp>
      <p:sp>
        <p:nvSpPr>
          <p:cNvPr id="413" name="Google Shape;413;p52"/>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1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414" name="Google Shape;414;p52"/>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Explain Django Architecture? </a:t>
            </a:r>
            <a:endParaRPr sz="2300" b="1">
              <a:latin typeface="Merriweather"/>
              <a:ea typeface="Merriweather"/>
              <a:cs typeface="Merriweather"/>
              <a:sym typeface="Merriweather"/>
            </a:endParaRPr>
          </a:p>
          <a:p>
            <a:pPr marL="0" lvl="0" indent="0" algn="l" rtl="0">
              <a:spcBef>
                <a:spcPts val="0"/>
              </a:spcBef>
              <a:spcAft>
                <a:spcPts val="0"/>
              </a:spcAft>
              <a:buSzPts val="990"/>
              <a:buNone/>
            </a:pPr>
            <a:r>
              <a:rPr lang="en" sz="2300" b="1">
                <a:latin typeface="Merriweather"/>
                <a:ea typeface="Merriweather"/>
                <a:cs typeface="Merriweather"/>
                <a:sym typeface="Merriweather"/>
              </a:rPr>
              <a:t>Also Explain Model, Template And Views.</a:t>
            </a:r>
            <a:endParaRPr sz="2300" b="1">
              <a:latin typeface="Merriweather"/>
              <a:ea typeface="Merriweather"/>
              <a:cs typeface="Merriweather"/>
              <a:sym typeface="Merriweather"/>
            </a:endParaRPr>
          </a:p>
        </p:txBody>
      </p:sp>
      <p:sp>
        <p:nvSpPr>
          <p:cNvPr id="415" name="Google Shape;415;p52"/>
          <p:cNvSpPr txBox="1"/>
          <p:nvPr/>
        </p:nvSpPr>
        <p:spPr>
          <a:xfrm>
            <a:off x="645900" y="1577975"/>
            <a:ext cx="785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highlight>
                  <a:schemeClr val="dk1"/>
                </a:highlight>
                <a:latin typeface="Merriweather"/>
                <a:ea typeface="Merriweather"/>
                <a:cs typeface="Merriweather"/>
                <a:sym typeface="Merriweather"/>
              </a:rPr>
              <a:t>The developer provides the model, the view, and the template then maps it to a URL, and finally, Django serves it to the user.</a:t>
            </a:r>
            <a:endParaRPr sz="12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2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200">
                <a:highlight>
                  <a:schemeClr val="dk1"/>
                </a:highlight>
                <a:latin typeface="Merriweather"/>
                <a:ea typeface="Merriweather"/>
                <a:cs typeface="Merriweather"/>
                <a:sym typeface="Merriweather"/>
              </a:rPr>
              <a:t>For Example:</a:t>
            </a:r>
            <a:endParaRPr sz="1200">
              <a:highlight>
                <a:schemeClr val="dk1"/>
              </a:highlight>
              <a:latin typeface="Merriweather"/>
              <a:ea typeface="Merriweather"/>
              <a:cs typeface="Merriweather"/>
              <a:sym typeface="Merriweather"/>
            </a:endParaRPr>
          </a:p>
        </p:txBody>
      </p:sp>
      <p:pic>
        <p:nvPicPr>
          <p:cNvPr id="416" name="Google Shape;416;p52"/>
          <p:cNvPicPr preferRelativeResize="0"/>
          <p:nvPr/>
        </p:nvPicPr>
        <p:blipFill>
          <a:blip r:embed="rId3">
            <a:alphaModFix/>
          </a:blip>
          <a:stretch>
            <a:fillRect/>
          </a:stretch>
        </p:blipFill>
        <p:spPr>
          <a:xfrm>
            <a:off x="2109025" y="2180825"/>
            <a:ext cx="3246924" cy="1454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a:spLocks noGrp="1"/>
          </p:cNvSpPr>
          <p:nvPr>
            <p:ph type="body" idx="1"/>
          </p:nvPr>
        </p:nvSpPr>
        <p:spPr>
          <a:xfrm>
            <a:off x="498647" y="1001624"/>
            <a:ext cx="4647000" cy="1664700"/>
          </a:xfrm>
          <a:prstGeom prst="rect">
            <a:avLst/>
          </a:prstGeom>
        </p:spPr>
        <p:txBody>
          <a:bodyPr spcFirstLastPara="1" wrap="square" lIns="91425" tIns="91425" rIns="91425" bIns="91425" anchor="t" anchorCtr="0">
            <a:noAutofit/>
          </a:bodyPr>
          <a:lstStyle/>
          <a:p>
            <a:pPr marL="457200" lvl="0" indent="-298450" algn="just" rtl="0">
              <a:lnSpc>
                <a:spcPct val="100000"/>
              </a:lnSpc>
              <a:spcBef>
                <a:spcPts val="1200"/>
              </a:spcBef>
              <a:spcAft>
                <a:spcPts val="0"/>
              </a:spcAft>
              <a:buClr>
                <a:srgbClr val="000000"/>
              </a:buClr>
              <a:buSzPts val="1100"/>
              <a:buFont typeface="Roboto"/>
              <a:buChar char="❏"/>
            </a:pPr>
            <a:r>
              <a:rPr lang="en" sz="1100" dirty="0">
                <a:solidFill>
                  <a:srgbClr val="000000"/>
                </a:solidFill>
                <a:highlight>
                  <a:schemeClr val="dk1"/>
                </a:highlight>
                <a:latin typeface="Merriweather"/>
                <a:ea typeface="Merriweather"/>
                <a:cs typeface="Merriweather"/>
                <a:sym typeface="Merriweather"/>
              </a:rPr>
              <a:t>Here, a user requests for a resource to the Django, Django works as a controller and check to the available resource in URL.</a:t>
            </a:r>
            <a:endParaRPr sz="1100" dirty="0">
              <a:solidFill>
                <a:srgbClr val="000000"/>
              </a:solidFill>
              <a:highlight>
                <a:schemeClr val="dk1"/>
              </a:highlight>
              <a:latin typeface="Merriweather"/>
              <a:ea typeface="Merriweather"/>
              <a:cs typeface="Merriweather"/>
              <a:sym typeface="Merriweather"/>
            </a:endParaRPr>
          </a:p>
          <a:p>
            <a:pPr marL="457200" lvl="0" indent="-298450" algn="l" rtl="0">
              <a:lnSpc>
                <a:spcPct val="100000"/>
              </a:lnSpc>
              <a:spcBef>
                <a:spcPts val="0"/>
              </a:spcBef>
              <a:spcAft>
                <a:spcPts val="0"/>
              </a:spcAft>
              <a:buClr>
                <a:srgbClr val="000000"/>
              </a:buClr>
              <a:buSzPts val="1100"/>
              <a:buFont typeface="Merriweather"/>
              <a:buChar char="❏"/>
            </a:pPr>
            <a:r>
              <a:rPr lang="en" sz="1100" dirty="0">
                <a:solidFill>
                  <a:srgbClr val="000000"/>
                </a:solidFill>
                <a:highlight>
                  <a:schemeClr val="dk1"/>
                </a:highlight>
                <a:latin typeface="Merriweather"/>
                <a:ea typeface="Merriweather"/>
                <a:cs typeface="Merriweather"/>
                <a:sym typeface="Merriweather"/>
              </a:rPr>
              <a:t>When Django server is started, the manage.py file searches for settings.py file, which contains information of all the applications installed in the project, middleware used, database connections and path to the main urls config.</a:t>
            </a:r>
            <a:endParaRPr sz="1100" dirty="0">
              <a:solidFill>
                <a:srgbClr val="000000"/>
              </a:solidFill>
              <a:highlight>
                <a:schemeClr val="dk1"/>
              </a:highlight>
              <a:latin typeface="Merriweather"/>
              <a:ea typeface="Merriweather"/>
              <a:cs typeface="Merriweather"/>
              <a:sym typeface="Merriweather"/>
            </a:endParaRPr>
          </a:p>
          <a:p>
            <a:pPr marL="457200" lvl="0" indent="-298450" algn="just" rtl="0">
              <a:lnSpc>
                <a:spcPct val="100000"/>
              </a:lnSpc>
              <a:spcBef>
                <a:spcPts val="0"/>
              </a:spcBef>
              <a:spcAft>
                <a:spcPts val="0"/>
              </a:spcAft>
              <a:buClr>
                <a:srgbClr val="000000"/>
              </a:buClr>
              <a:buSzPts val="1100"/>
              <a:buFont typeface="Merriweather"/>
              <a:buChar char="❏"/>
            </a:pPr>
            <a:r>
              <a:rPr lang="en" sz="1100" b="1" dirty="0">
                <a:solidFill>
                  <a:srgbClr val="000000"/>
                </a:solidFill>
                <a:highlight>
                  <a:schemeClr val="dk1"/>
                </a:highlight>
                <a:latin typeface="Merriweather"/>
                <a:ea typeface="Merriweather"/>
                <a:cs typeface="Merriweather"/>
                <a:sym typeface="Merriweather"/>
              </a:rPr>
              <a:t>Manage.py &gt;&gt; Setting.py &gt;&gt; urls.py &gt;&gt; views.py &gt;&gt; models.py &gt;&gt; templates</a:t>
            </a:r>
            <a:endParaRPr sz="1100" b="1" dirty="0">
              <a:solidFill>
                <a:srgbClr val="000000"/>
              </a:solidFill>
              <a:highlight>
                <a:schemeClr val="dk1"/>
              </a:highlight>
              <a:latin typeface="Merriweather"/>
              <a:ea typeface="Merriweather"/>
              <a:cs typeface="Merriweather"/>
              <a:sym typeface="Merriweather"/>
            </a:endParaRPr>
          </a:p>
        </p:txBody>
      </p:sp>
      <p:sp>
        <p:nvSpPr>
          <p:cNvPr id="422" name="Google Shape;422;p53"/>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2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423" name="Google Shape;423;p53"/>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Explain How A Request Is Processed In Django?</a:t>
            </a:r>
            <a:endParaRPr sz="2300" b="1">
              <a:latin typeface="Merriweather"/>
              <a:ea typeface="Merriweather"/>
              <a:cs typeface="Merriweather"/>
              <a:sym typeface="Merriweather"/>
            </a:endParaRPr>
          </a:p>
        </p:txBody>
      </p:sp>
      <p:pic>
        <p:nvPicPr>
          <p:cNvPr id="424" name="Google Shape;424;p53"/>
          <p:cNvPicPr preferRelativeResize="0"/>
          <p:nvPr/>
        </p:nvPicPr>
        <p:blipFill>
          <a:blip r:embed="rId3">
            <a:alphaModFix/>
          </a:blip>
          <a:stretch>
            <a:fillRect/>
          </a:stretch>
        </p:blipFill>
        <p:spPr>
          <a:xfrm>
            <a:off x="5102975" y="1370177"/>
            <a:ext cx="3342216" cy="1593400"/>
          </a:xfrm>
          <a:prstGeom prst="rect">
            <a:avLst/>
          </a:prstGeom>
          <a:noFill/>
          <a:ln>
            <a:noFill/>
          </a:ln>
        </p:spPr>
      </p:pic>
      <p:sp>
        <p:nvSpPr>
          <p:cNvPr id="425" name="Google Shape;425;p53"/>
          <p:cNvSpPr txBox="1"/>
          <p:nvPr/>
        </p:nvSpPr>
        <p:spPr>
          <a:xfrm>
            <a:off x="455975" y="2963575"/>
            <a:ext cx="7644000" cy="13698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Clr>
                <a:srgbClr val="000000"/>
              </a:buClr>
              <a:buSzPts val="1100"/>
              <a:buFont typeface="Merriweather"/>
              <a:buChar char="❏"/>
            </a:pPr>
            <a:r>
              <a:rPr lang="en" sz="1100" dirty="0">
                <a:highlight>
                  <a:schemeClr val="dk1"/>
                </a:highlight>
                <a:latin typeface="Merriweather"/>
                <a:ea typeface="Merriweather"/>
                <a:cs typeface="Merriweather"/>
                <a:sym typeface="Merriweather"/>
              </a:rPr>
              <a:t>Django first determines which root URLconf or URL configuration module is to be used</a:t>
            </a:r>
            <a:endParaRPr sz="1100" dirty="0">
              <a:highlight>
                <a:schemeClr val="dk1"/>
              </a:highlight>
              <a:latin typeface="Merriweather"/>
              <a:ea typeface="Merriweather"/>
              <a:cs typeface="Merriweather"/>
              <a:sym typeface="Merriweather"/>
            </a:endParaRPr>
          </a:p>
          <a:p>
            <a:pPr marL="457200" lvl="0" indent="-298450" algn="l" rtl="0">
              <a:spcBef>
                <a:spcPts val="0"/>
              </a:spcBef>
              <a:spcAft>
                <a:spcPts val="0"/>
              </a:spcAft>
              <a:buClr>
                <a:srgbClr val="000000"/>
              </a:buClr>
              <a:buSzPts val="1100"/>
              <a:buFont typeface="Open Sans"/>
              <a:buChar char="❏"/>
            </a:pPr>
            <a:r>
              <a:rPr lang="en" sz="1100" dirty="0">
                <a:highlight>
                  <a:schemeClr val="dk1"/>
                </a:highlight>
                <a:latin typeface="Merriweather"/>
                <a:ea typeface="Merriweather"/>
                <a:cs typeface="Merriweather"/>
                <a:sym typeface="Merriweather"/>
              </a:rPr>
              <a:t>Then, that particular Python module urls is loaded and then Django looks for the variable urlpatterns</a:t>
            </a:r>
            <a:endParaRPr sz="1100" dirty="0">
              <a:highlight>
                <a:schemeClr val="dk1"/>
              </a:highlight>
              <a:latin typeface="Merriweather"/>
              <a:ea typeface="Merriweather"/>
              <a:cs typeface="Merriweather"/>
              <a:sym typeface="Merriweather"/>
            </a:endParaRPr>
          </a:p>
          <a:p>
            <a:pPr marL="457200" lvl="0" indent="-298450" algn="l" rtl="0">
              <a:spcBef>
                <a:spcPts val="0"/>
              </a:spcBef>
              <a:spcAft>
                <a:spcPts val="0"/>
              </a:spcAft>
              <a:buClr>
                <a:srgbClr val="000000"/>
              </a:buClr>
              <a:buSzPts val="1100"/>
              <a:buFont typeface="Merriweather"/>
              <a:buChar char="❏"/>
            </a:pPr>
            <a:r>
              <a:rPr lang="en" sz="1100" dirty="0">
                <a:highlight>
                  <a:schemeClr val="dk1"/>
                </a:highlight>
                <a:latin typeface="Merriweather"/>
                <a:ea typeface="Merriweather"/>
                <a:cs typeface="Merriweather"/>
                <a:sym typeface="Merriweather"/>
              </a:rPr>
              <a:t>Then check each URL patterns in urls.py file, and it stops at the first match of the requested URL</a:t>
            </a:r>
            <a:endParaRPr sz="1100" dirty="0">
              <a:highlight>
                <a:schemeClr val="dk1"/>
              </a:highlight>
              <a:latin typeface="Merriweather"/>
              <a:ea typeface="Merriweather"/>
              <a:cs typeface="Merriweather"/>
              <a:sym typeface="Merriweather"/>
            </a:endParaRPr>
          </a:p>
          <a:p>
            <a:pPr marL="457200" lvl="0" indent="-298450" algn="l" rtl="0">
              <a:spcBef>
                <a:spcPts val="0"/>
              </a:spcBef>
              <a:spcAft>
                <a:spcPts val="0"/>
              </a:spcAft>
              <a:buClr>
                <a:srgbClr val="000000"/>
              </a:buClr>
              <a:buSzPts val="1100"/>
              <a:buFont typeface="Merriweather"/>
              <a:buChar char="❏"/>
            </a:pPr>
            <a:r>
              <a:rPr lang="en" sz="1100" dirty="0">
                <a:highlight>
                  <a:schemeClr val="dk1"/>
                </a:highlight>
                <a:latin typeface="Merriweather"/>
                <a:ea typeface="Merriweather"/>
                <a:cs typeface="Merriweather"/>
                <a:sym typeface="Merriweather"/>
              </a:rPr>
              <a:t>Once that is done, the Django then imports and calls the given view.</a:t>
            </a:r>
            <a:endParaRPr sz="1100" dirty="0">
              <a:highlight>
                <a:schemeClr val="dk1"/>
              </a:highlight>
              <a:latin typeface="Merriweather"/>
              <a:ea typeface="Merriweather"/>
              <a:cs typeface="Merriweather"/>
              <a:sym typeface="Merriweather"/>
            </a:endParaRPr>
          </a:p>
          <a:p>
            <a:pPr marL="457200" lvl="0" indent="-298450" algn="l" rtl="0">
              <a:spcBef>
                <a:spcPts val="0"/>
              </a:spcBef>
              <a:spcAft>
                <a:spcPts val="0"/>
              </a:spcAft>
              <a:buClr>
                <a:srgbClr val="000000"/>
              </a:buClr>
              <a:buSzPts val="1100"/>
              <a:buFont typeface="Open Sans"/>
              <a:buChar char="❏"/>
            </a:pPr>
            <a:r>
              <a:rPr lang="en" sz="1100" dirty="0">
                <a:highlight>
                  <a:schemeClr val="dk1"/>
                </a:highlight>
                <a:latin typeface="Merriweather"/>
                <a:ea typeface="Merriweather"/>
                <a:cs typeface="Merriweather"/>
                <a:sym typeface="Merriweather"/>
              </a:rPr>
              <a:t>In case none of the URLs match the requested URL, Django invokes an error-handling view</a:t>
            </a:r>
            <a:endParaRPr sz="1100" dirty="0">
              <a:highlight>
                <a:schemeClr val="dk1"/>
              </a:highlight>
              <a:latin typeface="Merriweather"/>
              <a:ea typeface="Merriweather"/>
              <a:cs typeface="Merriweather"/>
              <a:sym typeface="Merriweather"/>
            </a:endParaRPr>
          </a:p>
          <a:p>
            <a:pPr marL="457200" lvl="0" indent="-298450" algn="just" rtl="0">
              <a:spcBef>
                <a:spcPts val="0"/>
              </a:spcBef>
              <a:spcAft>
                <a:spcPts val="0"/>
              </a:spcAft>
              <a:buClr>
                <a:srgbClr val="000000"/>
              </a:buClr>
              <a:buSzPts val="1100"/>
              <a:buFont typeface="Roboto"/>
              <a:buChar char="❏"/>
            </a:pPr>
            <a:r>
              <a:rPr lang="en" sz="1100" dirty="0">
                <a:highlight>
                  <a:schemeClr val="dk1"/>
                </a:highlight>
                <a:latin typeface="Merriweather"/>
                <a:ea typeface="Merriweather"/>
                <a:cs typeface="Merriweather"/>
                <a:sym typeface="Merriweather"/>
              </a:rPr>
              <a:t>If URL maps, a view is called that interact with model and template, it renders a template.</a:t>
            </a:r>
            <a:endParaRPr sz="1100" dirty="0">
              <a:highlight>
                <a:schemeClr val="dk1"/>
              </a:highlight>
              <a:latin typeface="Merriweather"/>
              <a:ea typeface="Merriweather"/>
              <a:cs typeface="Merriweather"/>
              <a:sym typeface="Merriweather"/>
            </a:endParaRPr>
          </a:p>
          <a:p>
            <a:pPr marL="457200" lvl="0" indent="-298450" algn="just" rtl="0">
              <a:spcBef>
                <a:spcPts val="0"/>
              </a:spcBef>
              <a:spcAft>
                <a:spcPts val="0"/>
              </a:spcAft>
              <a:buClr>
                <a:srgbClr val="000000"/>
              </a:buClr>
              <a:buSzPts val="1100"/>
              <a:buFont typeface="Roboto"/>
              <a:buChar char="❏"/>
            </a:pPr>
            <a:r>
              <a:rPr lang="en" sz="1100" dirty="0">
                <a:highlight>
                  <a:schemeClr val="dk1"/>
                </a:highlight>
                <a:latin typeface="Merriweather"/>
                <a:ea typeface="Merriweather"/>
                <a:cs typeface="Merriweather"/>
                <a:sym typeface="Merriweather"/>
              </a:rPr>
              <a:t>Django responds back to the user and sends a template as a response.</a:t>
            </a:r>
            <a:endParaRPr sz="1100" dirty="0">
              <a:highlight>
                <a:schemeClr val="dk1"/>
              </a:highlight>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4"/>
          <p:cNvSpPr txBox="1"/>
          <p:nvPr/>
        </p:nvSpPr>
        <p:spPr>
          <a:xfrm>
            <a:off x="460000" y="1737250"/>
            <a:ext cx="8075700" cy="20934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1300" b="1">
                <a:highlight>
                  <a:schemeClr val="dk1"/>
                </a:highlight>
                <a:latin typeface="Merriweather"/>
                <a:ea typeface="Merriweather"/>
                <a:cs typeface="Merriweather"/>
                <a:sym typeface="Merriweather"/>
              </a:rPr>
              <a:t>In Simple Words:</a:t>
            </a:r>
            <a:endParaRPr sz="1300" b="1">
              <a:highlight>
                <a:schemeClr val="dk1"/>
              </a:highlight>
              <a:latin typeface="Merriweather"/>
              <a:ea typeface="Merriweather"/>
              <a:cs typeface="Merriweather"/>
              <a:sym typeface="Merriweather"/>
            </a:endParaRPr>
          </a:p>
          <a:p>
            <a:pPr marL="457200" lvl="0" indent="0" algn="l" rtl="0">
              <a:spcBef>
                <a:spcPts val="0"/>
              </a:spcBef>
              <a:spcAft>
                <a:spcPts val="0"/>
              </a:spcAft>
              <a:buNone/>
            </a:pPr>
            <a:endParaRPr sz="700" b="1">
              <a:highlight>
                <a:schemeClr val="dk1"/>
              </a:highlight>
              <a:latin typeface="Merriweather"/>
              <a:ea typeface="Merriweather"/>
              <a:cs typeface="Merriweather"/>
              <a:sym typeface="Merriweather"/>
            </a:endParaRPr>
          </a:p>
          <a:p>
            <a:pPr marL="457200" lvl="0" indent="-311150" algn="l" rtl="0">
              <a:spcBef>
                <a:spcPts val="0"/>
              </a:spcBef>
              <a:spcAft>
                <a:spcPts val="0"/>
              </a:spcAft>
              <a:buSzPts val="1300"/>
              <a:buFont typeface="Merriweather"/>
              <a:buChar char="❏"/>
            </a:pPr>
            <a:r>
              <a:rPr lang="en" sz="1300" b="1">
                <a:highlight>
                  <a:schemeClr val="dk1"/>
                </a:highlight>
                <a:latin typeface="Merriweather"/>
                <a:ea typeface="Merriweather"/>
                <a:cs typeface="Merriweather"/>
                <a:sym typeface="Merriweather"/>
              </a:rPr>
              <a:t>A Project </a:t>
            </a:r>
            <a:r>
              <a:rPr lang="en" sz="1300">
                <a:highlight>
                  <a:schemeClr val="dk1"/>
                </a:highlight>
                <a:latin typeface="Merriweather"/>
                <a:ea typeface="Merriweather"/>
                <a:cs typeface="Merriweather"/>
                <a:sym typeface="Merriweather"/>
              </a:rPr>
              <a:t>is the entire Django application and an </a:t>
            </a:r>
            <a:r>
              <a:rPr lang="en" sz="1300" b="1">
                <a:highlight>
                  <a:schemeClr val="dk1"/>
                </a:highlight>
                <a:latin typeface="Merriweather"/>
                <a:ea typeface="Merriweather"/>
                <a:cs typeface="Merriweather"/>
                <a:sym typeface="Merriweather"/>
              </a:rPr>
              <a:t>App </a:t>
            </a:r>
            <a:r>
              <a:rPr lang="en" sz="1300">
                <a:highlight>
                  <a:schemeClr val="dk1"/>
                </a:highlight>
                <a:latin typeface="Merriweather"/>
                <a:ea typeface="Merriweather"/>
                <a:cs typeface="Merriweather"/>
                <a:sym typeface="Merriweather"/>
              </a:rPr>
              <a:t>is a module inside the project that deals with one specific use case. </a:t>
            </a:r>
            <a:endParaRPr sz="1300">
              <a:highlight>
                <a:schemeClr val="dk1"/>
              </a:highlight>
              <a:latin typeface="Merriweather"/>
              <a:ea typeface="Merriweather"/>
              <a:cs typeface="Merriweather"/>
              <a:sym typeface="Merriweather"/>
            </a:endParaRPr>
          </a:p>
          <a:p>
            <a:pPr marL="457200" lvl="0" indent="0" algn="l" rtl="0">
              <a:spcBef>
                <a:spcPts val="0"/>
              </a:spcBef>
              <a:spcAft>
                <a:spcPts val="0"/>
              </a:spcAft>
              <a:buNone/>
            </a:pPr>
            <a:r>
              <a:rPr lang="en" sz="1300">
                <a:highlight>
                  <a:schemeClr val="dk1"/>
                </a:highlight>
                <a:latin typeface="Merriweather"/>
                <a:ea typeface="Merriweather"/>
                <a:cs typeface="Merriweather"/>
                <a:sym typeface="Merriweather"/>
              </a:rPr>
              <a:t>For Example:- payment system(app) in the eCommerce app(Project).</a:t>
            </a:r>
            <a:endParaRPr sz="1300">
              <a:highlight>
                <a:schemeClr val="dk1"/>
              </a:highlight>
              <a:latin typeface="Merriweather"/>
              <a:ea typeface="Merriweather"/>
              <a:cs typeface="Merriweather"/>
              <a:sym typeface="Merriweather"/>
            </a:endParaRPr>
          </a:p>
          <a:p>
            <a:pPr marL="457200" lvl="0" indent="0" algn="l" rtl="0">
              <a:spcBef>
                <a:spcPts val="0"/>
              </a:spcBef>
              <a:spcAft>
                <a:spcPts val="0"/>
              </a:spcAft>
              <a:buNone/>
            </a:pPr>
            <a:endParaRPr sz="1300">
              <a:highlight>
                <a:schemeClr val="dk1"/>
              </a:highlight>
              <a:latin typeface="Merriweather"/>
              <a:ea typeface="Merriweather"/>
              <a:cs typeface="Merriweather"/>
              <a:sym typeface="Merriweather"/>
            </a:endParaRPr>
          </a:p>
          <a:p>
            <a:pPr marL="457200" lvl="0" indent="-311150" algn="l" rtl="0">
              <a:spcBef>
                <a:spcPts val="0"/>
              </a:spcBef>
              <a:spcAft>
                <a:spcPts val="0"/>
              </a:spcAft>
              <a:buSzPts val="1300"/>
              <a:buFont typeface="Merriweather"/>
              <a:buChar char="❏"/>
            </a:pPr>
            <a:r>
              <a:rPr lang="en" sz="1300" b="1">
                <a:highlight>
                  <a:schemeClr val="dk1"/>
                </a:highlight>
                <a:latin typeface="Merriweather"/>
                <a:ea typeface="Merriweather"/>
                <a:cs typeface="Merriweather"/>
                <a:sym typeface="Merriweather"/>
              </a:rPr>
              <a:t>An App</a:t>
            </a:r>
            <a:r>
              <a:rPr lang="en" sz="1300">
                <a:highlight>
                  <a:schemeClr val="dk1"/>
                </a:highlight>
                <a:latin typeface="Merriweather"/>
                <a:ea typeface="Merriweather"/>
                <a:cs typeface="Merriweather"/>
                <a:sym typeface="Merriweather"/>
              </a:rPr>
              <a:t> is basically a web Application that is created to perform a specific task.</a:t>
            </a:r>
            <a:endParaRPr sz="1300">
              <a:highlight>
                <a:schemeClr val="dk1"/>
              </a:highlight>
              <a:latin typeface="Merriweather"/>
              <a:ea typeface="Merriweather"/>
              <a:cs typeface="Merriweather"/>
              <a:sym typeface="Merriweather"/>
            </a:endParaRPr>
          </a:p>
          <a:p>
            <a:pPr marL="457200" lvl="0" indent="-311150" algn="l" rtl="0">
              <a:spcBef>
                <a:spcPts val="0"/>
              </a:spcBef>
              <a:spcAft>
                <a:spcPts val="0"/>
              </a:spcAft>
              <a:buSzPts val="1300"/>
              <a:buFont typeface="Merriweather"/>
              <a:buChar char="❏"/>
            </a:pPr>
            <a:r>
              <a:rPr lang="en" sz="1300" b="1">
                <a:highlight>
                  <a:schemeClr val="dk1"/>
                </a:highlight>
                <a:latin typeface="Merriweather"/>
                <a:ea typeface="Merriweather"/>
                <a:cs typeface="Merriweather"/>
                <a:sym typeface="Merriweather"/>
              </a:rPr>
              <a:t>A project</a:t>
            </a:r>
            <a:r>
              <a:rPr lang="en" sz="1300">
                <a:highlight>
                  <a:schemeClr val="dk1"/>
                </a:highlight>
                <a:latin typeface="Merriweather"/>
                <a:ea typeface="Merriweather"/>
                <a:cs typeface="Merriweather"/>
                <a:sym typeface="Merriweather"/>
              </a:rPr>
              <a:t>, on the other hand, is a collection of these apps. </a:t>
            </a:r>
            <a:endParaRPr sz="1300">
              <a:highlight>
                <a:schemeClr val="dk1"/>
              </a:highlight>
              <a:latin typeface="Merriweather"/>
              <a:ea typeface="Merriweather"/>
              <a:cs typeface="Merriweather"/>
              <a:sym typeface="Merriweather"/>
            </a:endParaRPr>
          </a:p>
          <a:p>
            <a:pPr marL="457200" lvl="0" indent="-311150" algn="l" rtl="0">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Therefore, a single project can consist of ‘n’ number of apps and a single app can be in multiple projects.</a:t>
            </a:r>
            <a:endParaRPr sz="1300">
              <a:highlight>
                <a:schemeClr val="dk1"/>
              </a:highlight>
              <a:latin typeface="Merriweather"/>
              <a:ea typeface="Merriweather"/>
              <a:cs typeface="Merriweather"/>
              <a:sym typeface="Merriweather"/>
            </a:endParaRPr>
          </a:p>
        </p:txBody>
      </p:sp>
      <p:sp>
        <p:nvSpPr>
          <p:cNvPr id="431" name="Google Shape;431;p54"/>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3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432" name="Google Shape;432;p54"/>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The Difference Between A Project And An App In Django?</a:t>
            </a:r>
            <a:endParaRPr sz="2300" b="1">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5"/>
          <p:cNvSpPr txBox="1"/>
          <p:nvPr/>
        </p:nvSpPr>
        <p:spPr>
          <a:xfrm>
            <a:off x="118175" y="119875"/>
            <a:ext cx="2337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3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solidFill>
                <a:schemeClr val="dk1"/>
              </a:solidFill>
              <a:highlight>
                <a:schemeClr val="lt1"/>
              </a:highlight>
              <a:latin typeface="Merriweather"/>
              <a:ea typeface="Merriweather"/>
              <a:cs typeface="Merriweather"/>
              <a:sym typeface="Merriweather"/>
            </a:endParaRPr>
          </a:p>
        </p:txBody>
      </p:sp>
      <p:sp>
        <p:nvSpPr>
          <p:cNvPr id="438" name="Google Shape;438;p55"/>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The Difference Between A Project And An App In Django?</a:t>
            </a:r>
            <a:endParaRPr sz="2300" b="1">
              <a:latin typeface="Merriweather"/>
              <a:ea typeface="Merriweather"/>
              <a:cs typeface="Merriweather"/>
              <a:sym typeface="Merriweather"/>
            </a:endParaRPr>
          </a:p>
        </p:txBody>
      </p:sp>
      <p:sp>
        <p:nvSpPr>
          <p:cNvPr id="439" name="Google Shape;439;p55"/>
          <p:cNvSpPr txBox="1">
            <a:spLocks noGrp="1"/>
          </p:cNvSpPr>
          <p:nvPr>
            <p:ph type="body" idx="1"/>
          </p:nvPr>
        </p:nvSpPr>
        <p:spPr>
          <a:xfrm>
            <a:off x="764300" y="1738475"/>
            <a:ext cx="7505700" cy="2448000"/>
          </a:xfrm>
          <a:prstGeom prst="rect">
            <a:avLst/>
          </a:prstGeom>
        </p:spPr>
        <p:txBody>
          <a:bodyPr spcFirstLastPara="1" wrap="square" lIns="91425" tIns="91425" rIns="91425" bIns="91425" anchor="t" anchorCtr="0">
            <a:noAutofit/>
          </a:bodyPr>
          <a:lstStyle/>
          <a:p>
            <a:pPr marL="0" lvl="0" indent="0" algn="l" rtl="0">
              <a:lnSpc>
                <a:spcPct val="140000"/>
              </a:lnSpc>
              <a:spcBef>
                <a:spcPts val="0"/>
              </a:spcBef>
              <a:spcAft>
                <a:spcPts val="0"/>
              </a:spcAft>
              <a:buNone/>
            </a:pPr>
            <a:r>
              <a:rPr lang="en">
                <a:solidFill>
                  <a:srgbClr val="000000"/>
                </a:solidFill>
                <a:highlight>
                  <a:schemeClr val="dk1"/>
                </a:highlight>
                <a:latin typeface="Merriweather"/>
                <a:ea typeface="Merriweather"/>
                <a:cs typeface="Merriweather"/>
                <a:sym typeface="Merriweather"/>
              </a:rPr>
              <a:t>Command To Create A Project:</a:t>
            </a:r>
            <a:endParaRPr>
              <a:solidFill>
                <a:srgbClr val="000000"/>
              </a:solidFill>
              <a:highlight>
                <a:schemeClr val="dk1"/>
              </a:highlight>
              <a:latin typeface="Merriweather"/>
              <a:ea typeface="Merriweather"/>
              <a:cs typeface="Merriweather"/>
              <a:sym typeface="Merriweather"/>
            </a:endParaRPr>
          </a:p>
          <a:p>
            <a:pPr marL="0" lvl="0" indent="0" algn="l" rtl="0">
              <a:lnSpc>
                <a:spcPct val="140000"/>
              </a:lnSpc>
              <a:spcBef>
                <a:spcPts val="1000"/>
              </a:spcBef>
              <a:spcAft>
                <a:spcPts val="0"/>
              </a:spcAft>
              <a:buNone/>
            </a:pPr>
            <a:r>
              <a:rPr lang="en">
                <a:solidFill>
                  <a:srgbClr val="000000"/>
                </a:solidFill>
                <a:highlight>
                  <a:schemeClr val="dk1"/>
                </a:highlight>
                <a:latin typeface="Merriweather"/>
                <a:ea typeface="Merriweather"/>
                <a:cs typeface="Merriweather"/>
                <a:sym typeface="Merriweather"/>
              </a:rPr>
              <a:t>	</a:t>
            </a:r>
            <a:r>
              <a:rPr lang="en" b="1">
                <a:solidFill>
                  <a:srgbClr val="000000"/>
                </a:solidFill>
                <a:highlight>
                  <a:srgbClr val="EEEEEE"/>
                </a:highlight>
                <a:latin typeface="Merriweather"/>
                <a:ea typeface="Merriweather"/>
                <a:cs typeface="Merriweather"/>
                <a:sym typeface="Merriweather"/>
              </a:rPr>
              <a:t>django-admin startproject nitman</a:t>
            </a:r>
            <a:endParaRPr>
              <a:solidFill>
                <a:srgbClr val="000000"/>
              </a:solidFill>
              <a:highlight>
                <a:srgbClr val="EEEEEE"/>
              </a:highlight>
              <a:latin typeface="Merriweather"/>
              <a:ea typeface="Merriweather"/>
              <a:cs typeface="Merriweather"/>
              <a:sym typeface="Merriweather"/>
            </a:endParaRPr>
          </a:p>
          <a:p>
            <a:pPr marL="0" lvl="0" indent="0" algn="l" rtl="0">
              <a:lnSpc>
                <a:spcPct val="140000"/>
              </a:lnSpc>
              <a:spcBef>
                <a:spcPts val="1000"/>
              </a:spcBef>
              <a:spcAft>
                <a:spcPts val="0"/>
              </a:spcAft>
              <a:buNone/>
            </a:pPr>
            <a:r>
              <a:rPr lang="en">
                <a:solidFill>
                  <a:srgbClr val="000000"/>
                </a:solidFill>
                <a:highlight>
                  <a:schemeClr val="dk1"/>
                </a:highlight>
                <a:latin typeface="Merriweather"/>
                <a:ea typeface="Merriweather"/>
                <a:cs typeface="Merriweather"/>
                <a:sym typeface="Merriweather"/>
              </a:rPr>
              <a:t>Command To Create An App:</a:t>
            </a:r>
            <a:endParaRPr>
              <a:solidFill>
                <a:srgbClr val="000000"/>
              </a:solidFill>
              <a:highlight>
                <a:schemeClr val="dk1"/>
              </a:highlight>
              <a:latin typeface="Merriweather"/>
              <a:ea typeface="Merriweather"/>
              <a:cs typeface="Merriweather"/>
              <a:sym typeface="Merriweather"/>
            </a:endParaRPr>
          </a:p>
          <a:p>
            <a:pPr marL="190500" marR="190500" lvl="0" indent="266700" algn="l" rtl="0">
              <a:lnSpc>
                <a:spcPct val="140000"/>
              </a:lnSpc>
              <a:spcBef>
                <a:spcPts val="1000"/>
              </a:spcBef>
              <a:spcAft>
                <a:spcPts val="0"/>
              </a:spcAft>
              <a:buNone/>
            </a:pPr>
            <a:r>
              <a:rPr lang="en" b="1">
                <a:solidFill>
                  <a:srgbClr val="000000"/>
                </a:solidFill>
                <a:highlight>
                  <a:srgbClr val="EEEEEE"/>
                </a:highlight>
                <a:latin typeface="Merriweather"/>
                <a:ea typeface="Merriweather"/>
                <a:cs typeface="Merriweather"/>
                <a:sym typeface="Merriweather"/>
              </a:rPr>
              <a:t>python manage.py startapp nitapp</a:t>
            </a:r>
            <a:endParaRPr b="1">
              <a:solidFill>
                <a:srgbClr val="000000"/>
              </a:solidFill>
              <a:highlight>
                <a:srgbClr val="EEEEEE"/>
              </a:highlight>
              <a:latin typeface="Merriweather"/>
              <a:ea typeface="Merriweather"/>
              <a:cs typeface="Merriweather"/>
              <a:sym typeface="Merriweather"/>
            </a:endParaRPr>
          </a:p>
          <a:p>
            <a:pPr marL="0" marR="190500" lvl="0" indent="0" algn="l" rtl="0">
              <a:lnSpc>
                <a:spcPct val="140000"/>
              </a:lnSpc>
              <a:spcBef>
                <a:spcPts val="1000"/>
              </a:spcBef>
              <a:spcAft>
                <a:spcPts val="0"/>
              </a:spcAft>
              <a:buNone/>
            </a:pPr>
            <a:endParaRPr sz="1200" i="1">
              <a:solidFill>
                <a:srgbClr val="000000"/>
              </a:solidFill>
              <a:highlight>
                <a:schemeClr val="dk1"/>
              </a:highlight>
              <a:latin typeface="Merriweather"/>
              <a:ea typeface="Merriweather"/>
              <a:cs typeface="Merriweather"/>
              <a:sym typeface="Merriweather"/>
            </a:endParaRPr>
          </a:p>
          <a:p>
            <a:pPr marL="0" marR="190500" lvl="0" indent="0" algn="l" rtl="0">
              <a:lnSpc>
                <a:spcPct val="140000"/>
              </a:lnSpc>
              <a:spcBef>
                <a:spcPts val="1000"/>
              </a:spcBef>
              <a:spcAft>
                <a:spcPts val="1000"/>
              </a:spcAft>
              <a:buNone/>
            </a:pPr>
            <a:r>
              <a:rPr lang="en" sz="1200" i="1">
                <a:solidFill>
                  <a:srgbClr val="000000"/>
                </a:solidFill>
                <a:highlight>
                  <a:schemeClr val="dk1"/>
                </a:highlight>
                <a:latin typeface="Merriweather"/>
                <a:ea typeface="Merriweather"/>
                <a:cs typeface="Merriweather"/>
                <a:sym typeface="Merriweather"/>
              </a:rPr>
              <a:t>where </a:t>
            </a:r>
            <a:r>
              <a:rPr lang="en" sz="1200" b="1" i="1">
                <a:solidFill>
                  <a:srgbClr val="000000"/>
                </a:solidFill>
                <a:highlight>
                  <a:schemeClr val="dk1"/>
                </a:highlight>
                <a:latin typeface="Merriweather"/>
                <a:ea typeface="Merriweather"/>
                <a:cs typeface="Merriweather"/>
                <a:sym typeface="Merriweather"/>
              </a:rPr>
              <a:t>nitman </a:t>
            </a:r>
            <a:r>
              <a:rPr lang="en" sz="1200" i="1">
                <a:solidFill>
                  <a:srgbClr val="000000"/>
                </a:solidFill>
                <a:highlight>
                  <a:schemeClr val="dk1"/>
                </a:highlight>
                <a:latin typeface="Merriweather"/>
                <a:ea typeface="Merriweather"/>
                <a:cs typeface="Merriweather"/>
                <a:sym typeface="Merriweather"/>
              </a:rPr>
              <a:t>is project name &amp; </a:t>
            </a:r>
            <a:r>
              <a:rPr lang="en" sz="1200" b="1" i="1">
                <a:solidFill>
                  <a:srgbClr val="000000"/>
                </a:solidFill>
                <a:highlight>
                  <a:schemeClr val="dk1"/>
                </a:highlight>
                <a:latin typeface="Merriweather"/>
                <a:ea typeface="Merriweather"/>
                <a:cs typeface="Merriweather"/>
                <a:sym typeface="Merriweather"/>
              </a:rPr>
              <a:t>nitapp </a:t>
            </a:r>
            <a:r>
              <a:rPr lang="en" sz="1200" i="1">
                <a:solidFill>
                  <a:srgbClr val="000000"/>
                </a:solidFill>
                <a:highlight>
                  <a:schemeClr val="dk1"/>
                </a:highlight>
                <a:latin typeface="Merriweather"/>
                <a:ea typeface="Merriweather"/>
                <a:cs typeface="Merriweather"/>
                <a:sym typeface="Merriweather"/>
              </a:rPr>
              <a:t>is app name.</a:t>
            </a:r>
            <a:endParaRPr sz="1200" i="1">
              <a:solidFill>
                <a:srgbClr val="000000"/>
              </a:solidFill>
              <a:highlight>
                <a:schemeClr val="dk1"/>
              </a:highlight>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What Is The Command To Install Django &amp; To Know About It’s Version?</a:t>
            </a:r>
            <a:endParaRPr sz="2300" b="1">
              <a:latin typeface="Merriweather"/>
              <a:ea typeface="Merriweather"/>
              <a:cs typeface="Merriweather"/>
              <a:sym typeface="Merriweather"/>
            </a:endParaRPr>
          </a:p>
        </p:txBody>
      </p:sp>
      <p:sp>
        <p:nvSpPr>
          <p:cNvPr id="308" name="Google Shape;308;p38"/>
          <p:cNvSpPr txBox="1">
            <a:spLocks noGrp="1"/>
          </p:cNvSpPr>
          <p:nvPr>
            <p:ph type="body" idx="1"/>
          </p:nvPr>
        </p:nvSpPr>
        <p:spPr>
          <a:xfrm>
            <a:off x="698525" y="1826200"/>
            <a:ext cx="7799700" cy="2448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solidFill>
                  <a:srgbClr val="000000"/>
                </a:solidFill>
                <a:highlight>
                  <a:schemeClr val="dk1"/>
                </a:highlight>
                <a:latin typeface="Merriweather"/>
                <a:ea typeface="Merriweather"/>
                <a:cs typeface="Merriweather"/>
                <a:sym typeface="Merriweather"/>
              </a:rPr>
              <a:t>Command To Install Django:</a:t>
            </a:r>
            <a:endParaRPr>
              <a:solidFill>
                <a:srgbClr val="000000"/>
              </a:solidFill>
              <a:highlight>
                <a:schemeClr val="dk1"/>
              </a:highlight>
              <a:latin typeface="Merriweather"/>
              <a:ea typeface="Merriweather"/>
              <a:cs typeface="Merriweather"/>
              <a:sym typeface="Merriweather"/>
            </a:endParaRPr>
          </a:p>
          <a:p>
            <a:pPr marL="0" lvl="0" indent="457200" algn="l" rtl="0">
              <a:lnSpc>
                <a:spcPct val="150000"/>
              </a:lnSpc>
              <a:spcBef>
                <a:spcPts val="0"/>
              </a:spcBef>
              <a:spcAft>
                <a:spcPts val="0"/>
              </a:spcAft>
              <a:buNone/>
            </a:pPr>
            <a:r>
              <a:rPr lang="en" b="1">
                <a:solidFill>
                  <a:srgbClr val="000000"/>
                </a:solidFill>
                <a:highlight>
                  <a:srgbClr val="EEEEEE"/>
                </a:highlight>
                <a:latin typeface="Merriweather"/>
                <a:ea typeface="Merriweather"/>
                <a:cs typeface="Merriweather"/>
                <a:sym typeface="Merriweather"/>
              </a:rPr>
              <a:t>pip  install  django</a:t>
            </a:r>
            <a:endParaRPr b="1">
              <a:solidFill>
                <a:srgbClr val="000000"/>
              </a:solidFill>
              <a:highlight>
                <a:srgbClr val="EEEEEE"/>
              </a:highlight>
              <a:latin typeface="Merriweather"/>
              <a:ea typeface="Merriweather"/>
              <a:cs typeface="Merriweather"/>
              <a:sym typeface="Merriweather"/>
            </a:endParaRPr>
          </a:p>
          <a:p>
            <a:pPr marL="0" lvl="0" indent="0" algn="l" rtl="0">
              <a:lnSpc>
                <a:spcPct val="150000"/>
              </a:lnSpc>
              <a:spcBef>
                <a:spcPts val="0"/>
              </a:spcBef>
              <a:spcAft>
                <a:spcPts val="0"/>
              </a:spcAft>
              <a:buNone/>
            </a:pPr>
            <a:endParaRPr>
              <a:solidFill>
                <a:srgbClr val="000000"/>
              </a:solidFill>
              <a:highlight>
                <a:schemeClr val="dk1"/>
              </a:highlight>
              <a:latin typeface="Merriweather"/>
              <a:ea typeface="Merriweather"/>
              <a:cs typeface="Merriweather"/>
              <a:sym typeface="Merriweather"/>
            </a:endParaRPr>
          </a:p>
          <a:p>
            <a:pPr marL="0" lvl="0" indent="0" algn="l" rtl="0">
              <a:lnSpc>
                <a:spcPct val="150000"/>
              </a:lnSpc>
              <a:spcBef>
                <a:spcPts val="0"/>
              </a:spcBef>
              <a:spcAft>
                <a:spcPts val="0"/>
              </a:spcAft>
              <a:buNone/>
            </a:pPr>
            <a:r>
              <a:rPr lang="en">
                <a:solidFill>
                  <a:srgbClr val="000000"/>
                </a:solidFill>
                <a:highlight>
                  <a:schemeClr val="dk1"/>
                </a:highlight>
                <a:latin typeface="Merriweather"/>
                <a:ea typeface="Merriweather"/>
                <a:cs typeface="Merriweather"/>
                <a:sym typeface="Merriweather"/>
              </a:rPr>
              <a:t>Command To Check Django Version:</a:t>
            </a:r>
            <a:endParaRPr>
              <a:solidFill>
                <a:srgbClr val="000000"/>
              </a:solidFill>
              <a:highlight>
                <a:schemeClr val="dk1"/>
              </a:highlight>
              <a:latin typeface="Merriweather"/>
              <a:ea typeface="Merriweather"/>
              <a:cs typeface="Merriweather"/>
              <a:sym typeface="Merriweather"/>
            </a:endParaRPr>
          </a:p>
          <a:p>
            <a:pPr marL="0" lvl="0" indent="457200" algn="l" rtl="0">
              <a:lnSpc>
                <a:spcPct val="150000"/>
              </a:lnSpc>
              <a:spcBef>
                <a:spcPts val="0"/>
              </a:spcBef>
              <a:spcAft>
                <a:spcPts val="0"/>
              </a:spcAft>
              <a:buNone/>
            </a:pPr>
            <a:r>
              <a:rPr lang="en" b="1">
                <a:solidFill>
                  <a:srgbClr val="000000"/>
                </a:solidFill>
                <a:highlight>
                  <a:srgbClr val="EEEEEE"/>
                </a:highlight>
                <a:latin typeface="Merriweather"/>
                <a:ea typeface="Merriweather"/>
                <a:cs typeface="Merriweather"/>
                <a:sym typeface="Merriweather"/>
              </a:rPr>
              <a:t>python  -m  django  --version</a:t>
            </a:r>
            <a:endParaRPr b="1">
              <a:solidFill>
                <a:srgbClr val="000000"/>
              </a:solidFill>
              <a:highlight>
                <a:srgbClr val="EEEEEE"/>
              </a:highlight>
              <a:latin typeface="Merriweather"/>
              <a:ea typeface="Merriweather"/>
              <a:cs typeface="Merriweather"/>
              <a:sym typeface="Merriweather"/>
            </a:endParaRPr>
          </a:p>
          <a:p>
            <a:pPr marL="0" lvl="0" indent="0" algn="l" rtl="0">
              <a:lnSpc>
                <a:spcPct val="150000"/>
              </a:lnSpc>
              <a:spcBef>
                <a:spcPts val="0"/>
              </a:spcBef>
              <a:spcAft>
                <a:spcPts val="0"/>
              </a:spcAft>
              <a:buNone/>
            </a:pPr>
            <a:endParaRPr>
              <a:solidFill>
                <a:srgbClr val="000000"/>
              </a:solidFill>
              <a:highlight>
                <a:schemeClr val="dk1"/>
              </a:highlight>
              <a:latin typeface="Merriweather"/>
              <a:ea typeface="Merriweather"/>
              <a:cs typeface="Merriweather"/>
              <a:sym typeface="Merriweather"/>
            </a:endParaRPr>
          </a:p>
          <a:p>
            <a:pPr marL="0" lvl="0" indent="0" algn="l" rtl="0">
              <a:lnSpc>
                <a:spcPct val="150000"/>
              </a:lnSpc>
              <a:spcBef>
                <a:spcPts val="0"/>
              </a:spcBef>
              <a:spcAft>
                <a:spcPts val="0"/>
              </a:spcAft>
              <a:buNone/>
            </a:pPr>
            <a:r>
              <a:rPr lang="en">
                <a:solidFill>
                  <a:srgbClr val="000000"/>
                </a:solidFill>
                <a:highlight>
                  <a:schemeClr val="dk1"/>
                </a:highlight>
                <a:latin typeface="Merriweather"/>
                <a:ea typeface="Merriweather"/>
                <a:cs typeface="Merriweather"/>
                <a:sym typeface="Merriweather"/>
              </a:rPr>
              <a:t>Command To Check all the versions of installed modules:</a:t>
            </a:r>
            <a:endParaRPr>
              <a:solidFill>
                <a:srgbClr val="000000"/>
              </a:solidFill>
              <a:highlight>
                <a:schemeClr val="dk1"/>
              </a:highlight>
              <a:latin typeface="Merriweather"/>
              <a:ea typeface="Merriweather"/>
              <a:cs typeface="Merriweather"/>
              <a:sym typeface="Merriweather"/>
            </a:endParaRPr>
          </a:p>
          <a:p>
            <a:pPr marL="0" lvl="0" indent="457200" algn="l" rtl="0">
              <a:lnSpc>
                <a:spcPct val="150000"/>
              </a:lnSpc>
              <a:spcBef>
                <a:spcPts val="0"/>
              </a:spcBef>
              <a:spcAft>
                <a:spcPts val="0"/>
              </a:spcAft>
              <a:buNone/>
            </a:pPr>
            <a:r>
              <a:rPr lang="en" b="1">
                <a:solidFill>
                  <a:srgbClr val="000000"/>
                </a:solidFill>
                <a:highlight>
                  <a:srgbClr val="EEEEEE"/>
                </a:highlight>
                <a:latin typeface="Merriweather"/>
                <a:ea typeface="Merriweather"/>
                <a:cs typeface="Merriweather"/>
                <a:sym typeface="Merriweather"/>
              </a:rPr>
              <a:t>pip  freeze</a:t>
            </a:r>
            <a:endParaRPr b="1">
              <a:solidFill>
                <a:srgbClr val="000000"/>
              </a:solidFill>
              <a:highlight>
                <a:srgbClr val="EEEEEE"/>
              </a:highlight>
              <a:latin typeface="Merriweather"/>
              <a:ea typeface="Merriweather"/>
              <a:cs typeface="Merriweather"/>
              <a:sym typeface="Merriweather"/>
            </a:endParaRPr>
          </a:p>
        </p:txBody>
      </p:sp>
      <p:sp>
        <p:nvSpPr>
          <p:cNvPr id="309" name="Google Shape;309;p38"/>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Query Set Based Questions:</a:t>
            </a:r>
            <a:r>
              <a:rPr lang="en" sz="1500">
                <a:solidFill>
                  <a:schemeClr val="dk1"/>
                </a:solidFill>
                <a:highlight>
                  <a:schemeClr val="lt1"/>
                </a:highlight>
                <a:latin typeface="Merriweather"/>
                <a:ea typeface="Merriweather"/>
                <a:cs typeface="Merriweather"/>
                <a:sym typeface="Merriweather"/>
              </a:rPr>
              <a:t> 1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6"/>
          <p:cNvSpPr txBox="1"/>
          <p:nvPr/>
        </p:nvSpPr>
        <p:spPr>
          <a:xfrm>
            <a:off x="645900" y="1657600"/>
            <a:ext cx="3096000" cy="2955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erriweather"/>
                <a:ea typeface="Merriweather"/>
                <a:cs typeface="Merriweather"/>
                <a:sym typeface="Merriweather"/>
              </a:rPr>
              <a:t>To start a project in Django, use command</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a:t>
            </a:r>
            <a:endParaRPr sz="1100">
              <a:latin typeface="Merriweather"/>
              <a:ea typeface="Merriweather"/>
              <a:cs typeface="Merriweather"/>
              <a:sym typeface="Merriweather"/>
            </a:endParaRPr>
          </a:p>
          <a:p>
            <a:pPr marL="0" lvl="0" indent="457200" algn="l" rtl="0">
              <a:spcBef>
                <a:spcPts val="0"/>
              </a:spcBef>
              <a:spcAft>
                <a:spcPts val="0"/>
              </a:spcAft>
              <a:buNone/>
            </a:pPr>
            <a:r>
              <a:rPr lang="en" sz="1100" b="1">
                <a:highlight>
                  <a:srgbClr val="CDD5E4"/>
                </a:highlight>
                <a:latin typeface="Merriweather"/>
                <a:ea typeface="Merriweather"/>
                <a:cs typeface="Merriweather"/>
                <a:sym typeface="Merriweather"/>
              </a:rPr>
              <a:t>$ django-admin.py nitman</a:t>
            </a:r>
            <a:endParaRPr sz="1100" b="1">
              <a:highlight>
                <a:srgbClr val="CDD5E4"/>
              </a:highlight>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A Typical Django Project Directory Structure:</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000">
                <a:highlight>
                  <a:srgbClr val="CDD5E4"/>
                </a:highlight>
                <a:latin typeface="Merriweather"/>
                <a:ea typeface="Merriweather"/>
                <a:cs typeface="Merriweather"/>
                <a:sym typeface="Merriweather"/>
              </a:rPr>
              <a:t>nitman/</a:t>
            </a:r>
            <a:endParaRPr sz="1000">
              <a:highlight>
                <a:srgbClr val="CDD5E4"/>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CDD5E4"/>
                </a:highlight>
                <a:latin typeface="Merriweather"/>
                <a:ea typeface="Merriweather"/>
                <a:cs typeface="Merriweather"/>
                <a:sym typeface="Merriweather"/>
              </a:rPr>
              <a:t>    manage.py</a:t>
            </a:r>
            <a:endParaRPr sz="1000">
              <a:highlight>
                <a:srgbClr val="CDD5E4"/>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CDD5E4"/>
                </a:highlight>
                <a:latin typeface="Merriweather"/>
                <a:ea typeface="Merriweather"/>
                <a:cs typeface="Merriweather"/>
                <a:sym typeface="Merriweather"/>
              </a:rPr>
              <a:t>    nitman/</a:t>
            </a:r>
            <a:endParaRPr sz="1000">
              <a:highlight>
                <a:srgbClr val="CDD5E4"/>
              </a:highlight>
              <a:latin typeface="Merriweather"/>
              <a:ea typeface="Merriweather"/>
              <a:cs typeface="Merriweather"/>
              <a:sym typeface="Merriweather"/>
            </a:endParaRPr>
          </a:p>
          <a:p>
            <a:pPr marL="457200" lvl="0" indent="0" algn="l" rtl="0">
              <a:spcBef>
                <a:spcPts val="0"/>
              </a:spcBef>
              <a:spcAft>
                <a:spcPts val="0"/>
              </a:spcAft>
              <a:buNone/>
            </a:pPr>
            <a:r>
              <a:rPr lang="en" sz="1000">
                <a:highlight>
                  <a:srgbClr val="CDD5E4"/>
                </a:highlight>
                <a:latin typeface="Merriweather"/>
                <a:ea typeface="Merriweather"/>
                <a:cs typeface="Merriweather"/>
                <a:sym typeface="Merriweather"/>
              </a:rPr>
              <a:t>__init__.py</a:t>
            </a:r>
            <a:endParaRPr sz="1000">
              <a:highlight>
                <a:srgbClr val="CDD5E4"/>
              </a:highlight>
              <a:latin typeface="Merriweather"/>
              <a:ea typeface="Merriweather"/>
              <a:cs typeface="Merriweather"/>
              <a:sym typeface="Merriweather"/>
            </a:endParaRPr>
          </a:p>
          <a:p>
            <a:pPr marL="0" lvl="0" indent="457200" algn="l" rtl="0">
              <a:spcBef>
                <a:spcPts val="0"/>
              </a:spcBef>
              <a:spcAft>
                <a:spcPts val="0"/>
              </a:spcAft>
              <a:buNone/>
            </a:pPr>
            <a:r>
              <a:rPr lang="en" sz="1000">
                <a:highlight>
                  <a:srgbClr val="CDD5E4"/>
                </a:highlight>
                <a:latin typeface="Merriweather"/>
                <a:ea typeface="Merriweather"/>
                <a:cs typeface="Merriweather"/>
                <a:sym typeface="Merriweather"/>
              </a:rPr>
              <a:t>settings.py</a:t>
            </a:r>
            <a:endParaRPr sz="1000">
              <a:highlight>
                <a:srgbClr val="CDD5E4"/>
              </a:highlight>
              <a:latin typeface="Merriweather"/>
              <a:ea typeface="Merriweather"/>
              <a:cs typeface="Merriweather"/>
              <a:sym typeface="Merriweather"/>
            </a:endParaRPr>
          </a:p>
          <a:p>
            <a:pPr marL="457200" lvl="0" indent="0" algn="l" rtl="0">
              <a:spcBef>
                <a:spcPts val="0"/>
              </a:spcBef>
              <a:spcAft>
                <a:spcPts val="0"/>
              </a:spcAft>
              <a:buNone/>
            </a:pPr>
            <a:r>
              <a:rPr lang="en" sz="1000">
                <a:highlight>
                  <a:srgbClr val="CDD5E4"/>
                </a:highlight>
                <a:latin typeface="Merriweather"/>
                <a:ea typeface="Merriweather"/>
                <a:cs typeface="Merriweather"/>
                <a:sym typeface="Merriweather"/>
              </a:rPr>
              <a:t>urls.py</a:t>
            </a:r>
            <a:endParaRPr sz="1000">
              <a:highlight>
                <a:srgbClr val="CDD5E4"/>
              </a:highlight>
              <a:latin typeface="Merriweather"/>
              <a:ea typeface="Merriweather"/>
              <a:cs typeface="Merriweather"/>
              <a:sym typeface="Merriweather"/>
            </a:endParaRPr>
          </a:p>
          <a:p>
            <a:pPr marL="457200" lvl="0" indent="0" algn="l" rtl="0">
              <a:spcBef>
                <a:spcPts val="0"/>
              </a:spcBef>
              <a:spcAft>
                <a:spcPts val="0"/>
              </a:spcAft>
              <a:buNone/>
            </a:pPr>
            <a:r>
              <a:rPr lang="en" sz="1000">
                <a:highlight>
                  <a:srgbClr val="CDD5E4"/>
                </a:highlight>
                <a:latin typeface="Merriweather"/>
                <a:ea typeface="Merriweather"/>
                <a:cs typeface="Merriweather"/>
                <a:sym typeface="Merriweather"/>
              </a:rPr>
              <a:t>wsgi.py</a:t>
            </a:r>
            <a:endParaRPr sz="1000">
              <a:highlight>
                <a:srgbClr val="CDD5E4"/>
              </a:highlight>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The last four files are inside a directory, which is at the same level of manage.py.</a:t>
            </a:r>
            <a:endParaRPr sz="1100">
              <a:latin typeface="Merriweather"/>
              <a:ea typeface="Merriweather"/>
              <a:cs typeface="Merriweather"/>
              <a:sym typeface="Merriweather"/>
            </a:endParaRPr>
          </a:p>
        </p:txBody>
      </p:sp>
      <p:sp>
        <p:nvSpPr>
          <p:cNvPr id="445" name="Google Shape;445;p56"/>
          <p:cNvSpPr txBox="1"/>
          <p:nvPr/>
        </p:nvSpPr>
        <p:spPr>
          <a:xfrm>
            <a:off x="3971450" y="1657600"/>
            <a:ext cx="4526700" cy="2955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100" b="1">
                <a:highlight>
                  <a:schemeClr val="dk1"/>
                </a:highlight>
                <a:latin typeface="Merriweather"/>
                <a:ea typeface="Merriweather"/>
                <a:cs typeface="Merriweather"/>
                <a:sym typeface="Merriweather"/>
              </a:rPr>
              <a:t>manage.py</a:t>
            </a:r>
            <a:r>
              <a:rPr lang="en" sz="1100">
                <a:highlight>
                  <a:schemeClr val="dk1"/>
                </a:highlight>
                <a:latin typeface="Merriweather"/>
                <a:ea typeface="Merriweather"/>
                <a:cs typeface="Merriweather"/>
                <a:sym typeface="Merriweather"/>
              </a:rPr>
              <a:t>: A command-line utility that allows you to interact with your Django project &amp; this file is used to control your Django project on the server or even to begin one.</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9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dk1"/>
                </a:highlight>
                <a:latin typeface="Merriweather"/>
                <a:ea typeface="Merriweather"/>
                <a:cs typeface="Merriweather"/>
                <a:sym typeface="Merriweather"/>
              </a:rPr>
              <a:t>__init__.py</a:t>
            </a:r>
            <a:r>
              <a:rPr lang="en" sz="1100">
                <a:highlight>
                  <a:schemeClr val="dk1"/>
                </a:highlight>
                <a:latin typeface="Merriweather"/>
                <a:ea typeface="Merriweather"/>
                <a:cs typeface="Merriweather"/>
                <a:sym typeface="Merriweather"/>
              </a:rPr>
              <a:t>: An empty file that tells Python that the current directory should be considered as a Python package</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900" b="1">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dk1"/>
                </a:highlight>
                <a:latin typeface="Merriweather"/>
                <a:ea typeface="Merriweather"/>
                <a:cs typeface="Merriweather"/>
                <a:sym typeface="Merriweather"/>
              </a:rPr>
              <a:t>settings.py</a:t>
            </a:r>
            <a:r>
              <a:rPr lang="en" sz="1100">
                <a:highlight>
                  <a:schemeClr val="dk1"/>
                </a:highlight>
                <a:latin typeface="Merriweather"/>
                <a:ea typeface="Merriweather"/>
                <a:cs typeface="Merriweather"/>
                <a:sym typeface="Merriweather"/>
              </a:rPr>
              <a:t>: Comprises the configurations of the current project like DB connections, middlewares etc</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900" b="1">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dk1"/>
                </a:highlight>
                <a:latin typeface="Merriweather"/>
                <a:ea typeface="Merriweather"/>
                <a:cs typeface="Merriweather"/>
                <a:sym typeface="Merriweather"/>
              </a:rPr>
              <a:t>urls.py</a:t>
            </a:r>
            <a:r>
              <a:rPr lang="en" sz="1100">
                <a:highlight>
                  <a:schemeClr val="dk1"/>
                </a:highlight>
                <a:latin typeface="Merriweather"/>
                <a:ea typeface="Merriweather"/>
                <a:cs typeface="Merriweather"/>
                <a:sym typeface="Merriweather"/>
              </a:rPr>
              <a:t>: All the URLs of the project are present here</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900" b="1">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dk1"/>
                </a:highlight>
                <a:latin typeface="Merriweather"/>
                <a:ea typeface="Merriweather"/>
                <a:cs typeface="Merriweather"/>
                <a:sym typeface="Merriweather"/>
              </a:rPr>
              <a:t>wsgi.py</a:t>
            </a:r>
            <a:r>
              <a:rPr lang="en" sz="1100">
                <a:highlight>
                  <a:schemeClr val="dk1"/>
                </a:highlight>
                <a:latin typeface="Merriweather"/>
                <a:ea typeface="Merriweather"/>
                <a:cs typeface="Merriweather"/>
                <a:sym typeface="Merriweather"/>
              </a:rPr>
              <a:t>: This is an entry point for your application which is used by the web servers to serve the project you have created.</a:t>
            </a:r>
            <a:endParaRPr sz="1100">
              <a:highlight>
                <a:schemeClr val="dk1"/>
              </a:highlight>
              <a:latin typeface="Merriweather"/>
              <a:ea typeface="Merriweather"/>
              <a:cs typeface="Merriweather"/>
              <a:sym typeface="Merriweather"/>
            </a:endParaRPr>
          </a:p>
        </p:txBody>
      </p:sp>
      <p:sp>
        <p:nvSpPr>
          <p:cNvPr id="446" name="Google Shape;446;p56"/>
          <p:cNvSpPr txBox="1"/>
          <p:nvPr/>
        </p:nvSpPr>
        <p:spPr>
          <a:xfrm>
            <a:off x="118175" y="119875"/>
            <a:ext cx="2337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3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solidFill>
                <a:schemeClr val="dk1"/>
              </a:solidFill>
              <a:highlight>
                <a:schemeClr val="lt1"/>
              </a:highlight>
              <a:latin typeface="Merriweather"/>
              <a:ea typeface="Merriweather"/>
              <a:cs typeface="Merriweather"/>
              <a:sym typeface="Merriweather"/>
            </a:endParaRPr>
          </a:p>
        </p:txBody>
      </p:sp>
      <p:sp>
        <p:nvSpPr>
          <p:cNvPr id="447" name="Google Shape;447;p56"/>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The Difference Between A Project And An App In Django?</a:t>
            </a:r>
            <a:endParaRPr sz="2300" b="1">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7"/>
          <p:cNvSpPr txBox="1"/>
          <p:nvPr/>
        </p:nvSpPr>
        <p:spPr>
          <a:xfrm>
            <a:off x="645900" y="1644775"/>
            <a:ext cx="3031800" cy="2997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Merriweather"/>
                <a:ea typeface="Merriweather"/>
                <a:cs typeface="Merriweather"/>
                <a:sym typeface="Merriweather"/>
              </a:rPr>
              <a:t>To start an app in Django, use command </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a:t>
            </a:r>
            <a:r>
              <a:rPr lang="en" sz="1100">
                <a:highlight>
                  <a:srgbClr val="CDD5E4"/>
                </a:highlight>
                <a:latin typeface="Merriweather"/>
                <a:ea typeface="Merriweather"/>
                <a:cs typeface="Merriweather"/>
                <a:sym typeface="Merriweather"/>
              </a:rPr>
              <a:t>$ </a:t>
            </a:r>
            <a:r>
              <a:rPr lang="en" sz="1100" b="1">
                <a:solidFill>
                  <a:srgbClr val="273239"/>
                </a:solidFill>
                <a:highlight>
                  <a:srgbClr val="CDD5E4"/>
                </a:highlight>
                <a:latin typeface="Merriweather"/>
                <a:ea typeface="Merriweather"/>
                <a:cs typeface="Merriweather"/>
                <a:sym typeface="Merriweather"/>
              </a:rPr>
              <a:t>python manage.py startapp nitapp</a:t>
            </a:r>
            <a:endParaRPr sz="1100" b="1">
              <a:solidFill>
                <a:srgbClr val="273239"/>
              </a:solidFill>
              <a:highlight>
                <a:srgbClr val="CDD5E4"/>
              </a:highlight>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A Typical Django App directory structure:</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000">
                <a:highlight>
                  <a:srgbClr val="CDD5E4"/>
                </a:highlight>
                <a:latin typeface="Merriweather"/>
                <a:ea typeface="Merriweather"/>
                <a:cs typeface="Merriweather"/>
                <a:sym typeface="Merriweather"/>
              </a:rPr>
              <a:t>nitapp/</a:t>
            </a:r>
            <a:endParaRPr sz="1000">
              <a:highlight>
                <a:srgbClr val="CDD5E4"/>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CDD5E4"/>
                </a:highlight>
                <a:latin typeface="Merriweather"/>
                <a:ea typeface="Merriweather"/>
                <a:cs typeface="Merriweather"/>
                <a:sym typeface="Merriweather"/>
              </a:rPr>
              <a:t>    __init__.py</a:t>
            </a:r>
            <a:endParaRPr sz="1000">
              <a:highlight>
                <a:srgbClr val="CDD5E4"/>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CDD5E4"/>
                </a:highlight>
                <a:latin typeface="Merriweather"/>
                <a:ea typeface="Merriweather"/>
                <a:cs typeface="Merriweather"/>
                <a:sym typeface="Merriweather"/>
              </a:rPr>
              <a:t>    admin.py</a:t>
            </a:r>
            <a:endParaRPr sz="1000">
              <a:highlight>
                <a:srgbClr val="CDD5E4"/>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CDD5E4"/>
                </a:highlight>
                <a:latin typeface="Merriweather"/>
                <a:ea typeface="Merriweather"/>
                <a:cs typeface="Merriweather"/>
                <a:sym typeface="Merriweather"/>
              </a:rPr>
              <a:t>    apps.py</a:t>
            </a:r>
            <a:endParaRPr sz="1000">
              <a:highlight>
                <a:srgbClr val="CDD5E4"/>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CDD5E4"/>
                </a:highlight>
                <a:latin typeface="Merriweather"/>
                <a:ea typeface="Merriweather"/>
                <a:cs typeface="Merriweather"/>
                <a:sym typeface="Merriweather"/>
              </a:rPr>
              <a:t>    migrations/</a:t>
            </a:r>
            <a:endParaRPr sz="1000">
              <a:highlight>
                <a:srgbClr val="CDD5E4"/>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CDD5E4"/>
                </a:highlight>
                <a:latin typeface="Merriweather"/>
                <a:ea typeface="Merriweather"/>
                <a:cs typeface="Merriweather"/>
                <a:sym typeface="Merriweather"/>
              </a:rPr>
              <a:t>	__init__.py</a:t>
            </a:r>
            <a:endParaRPr sz="1000">
              <a:highlight>
                <a:srgbClr val="CDD5E4"/>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CDD5E4"/>
                </a:highlight>
                <a:latin typeface="Merriweather"/>
                <a:ea typeface="Merriweather"/>
                <a:cs typeface="Merriweather"/>
                <a:sym typeface="Merriweather"/>
              </a:rPr>
              <a:t>    models.py</a:t>
            </a:r>
            <a:endParaRPr sz="1000">
              <a:highlight>
                <a:srgbClr val="CDD5E4"/>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CDD5E4"/>
                </a:highlight>
                <a:latin typeface="Merriweather"/>
                <a:ea typeface="Merriweather"/>
                <a:cs typeface="Merriweather"/>
                <a:sym typeface="Merriweather"/>
              </a:rPr>
              <a:t>    tests.py</a:t>
            </a:r>
            <a:endParaRPr sz="1000">
              <a:highlight>
                <a:srgbClr val="CDD5E4"/>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CDD5E4"/>
                </a:highlight>
                <a:latin typeface="Merriweather"/>
                <a:ea typeface="Merriweather"/>
                <a:cs typeface="Merriweather"/>
                <a:sym typeface="Merriweather"/>
              </a:rPr>
              <a:t>    views.py</a:t>
            </a:r>
            <a:endParaRPr sz="1000">
              <a:highlight>
                <a:srgbClr val="CDD5E4"/>
              </a:highlight>
              <a:latin typeface="Merriweather"/>
              <a:ea typeface="Merriweather"/>
              <a:cs typeface="Merriweather"/>
              <a:sym typeface="Merriweather"/>
            </a:endParaRPr>
          </a:p>
        </p:txBody>
      </p:sp>
      <p:sp>
        <p:nvSpPr>
          <p:cNvPr id="453" name="Google Shape;453;p57"/>
          <p:cNvSpPr txBox="1"/>
          <p:nvPr/>
        </p:nvSpPr>
        <p:spPr>
          <a:xfrm>
            <a:off x="3907150" y="1644775"/>
            <a:ext cx="4590900" cy="2997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b="1">
                <a:highlight>
                  <a:schemeClr val="dk1"/>
                </a:highlight>
                <a:latin typeface="Merriweather"/>
                <a:ea typeface="Merriweather"/>
                <a:cs typeface="Merriweather"/>
                <a:sym typeface="Merriweather"/>
              </a:rPr>
              <a:t>__init__.py</a:t>
            </a:r>
            <a:r>
              <a:rPr lang="en" sz="1000">
                <a:highlight>
                  <a:schemeClr val="dk1"/>
                </a:highlight>
                <a:latin typeface="Merriweather"/>
                <a:ea typeface="Merriweather"/>
                <a:cs typeface="Merriweather"/>
                <a:sym typeface="Merriweather"/>
              </a:rPr>
              <a:t> - An empty file that tells Python that the current directory should be considered as a Python package</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b="1">
                <a:highlight>
                  <a:schemeClr val="dk1"/>
                </a:highlight>
                <a:latin typeface="Merriweather"/>
                <a:ea typeface="Merriweather"/>
                <a:cs typeface="Merriweather"/>
                <a:sym typeface="Merriweather"/>
              </a:rPr>
              <a:t>admin.py:</a:t>
            </a:r>
            <a:r>
              <a:rPr lang="en" sz="1000">
                <a:highlight>
                  <a:schemeClr val="dk1"/>
                </a:highlight>
                <a:latin typeface="Merriweather"/>
                <a:ea typeface="Merriweather"/>
                <a:cs typeface="Merriweather"/>
                <a:sym typeface="Merriweather"/>
              </a:rPr>
              <a:t> Reads model metadata and provides an interface to manage app content</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b="1">
                <a:highlight>
                  <a:schemeClr val="dk1"/>
                </a:highlight>
                <a:latin typeface="Merriweather"/>
                <a:ea typeface="Merriweather"/>
                <a:cs typeface="Merriweather"/>
                <a:sym typeface="Merriweather"/>
              </a:rPr>
              <a:t>app.py:</a:t>
            </a:r>
            <a:r>
              <a:rPr lang="en" sz="1000">
                <a:highlight>
                  <a:schemeClr val="dk1"/>
                </a:highlight>
                <a:latin typeface="Merriweather"/>
                <a:ea typeface="Merriweather"/>
                <a:cs typeface="Merriweather"/>
                <a:sym typeface="Merriweather"/>
              </a:rPr>
              <a:t> Application configuration details for the app are included e.g custom app name.</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b="1">
                <a:highlight>
                  <a:schemeClr val="dk1"/>
                </a:highlight>
                <a:latin typeface="Merriweather"/>
                <a:ea typeface="Merriweather"/>
                <a:cs typeface="Merriweather"/>
                <a:sym typeface="Merriweather"/>
              </a:rPr>
              <a:t>migrations/:</a:t>
            </a:r>
            <a:r>
              <a:rPr lang="en" sz="1000">
                <a:highlight>
                  <a:schemeClr val="dk1"/>
                </a:highlight>
                <a:latin typeface="Merriweather"/>
                <a:ea typeface="Merriweather"/>
                <a:cs typeface="Merriweather"/>
                <a:sym typeface="Merriweather"/>
              </a:rPr>
              <a:t> Contains migrated model details with the corresponding database table structure</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b="1">
                <a:highlight>
                  <a:schemeClr val="dk1"/>
                </a:highlight>
                <a:latin typeface="Merriweather"/>
                <a:ea typeface="Merriweather"/>
                <a:cs typeface="Merriweather"/>
                <a:sym typeface="Merriweather"/>
              </a:rPr>
              <a:t>models.py:</a:t>
            </a:r>
            <a:r>
              <a:rPr lang="en" sz="1000">
                <a:highlight>
                  <a:schemeClr val="dk1"/>
                </a:highlight>
                <a:latin typeface="Merriweather"/>
                <a:ea typeface="Merriweather"/>
                <a:cs typeface="Merriweather"/>
                <a:sym typeface="Merriweather"/>
              </a:rPr>
              <a:t> A class for each model is defined with the model structure layout</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b="1">
                <a:highlight>
                  <a:schemeClr val="dk1"/>
                </a:highlight>
                <a:latin typeface="Merriweather"/>
                <a:ea typeface="Merriweather"/>
                <a:cs typeface="Merriweather"/>
                <a:sym typeface="Merriweather"/>
              </a:rPr>
              <a:t>tests.py:</a:t>
            </a:r>
            <a:r>
              <a:rPr lang="en" sz="1000">
                <a:highlight>
                  <a:schemeClr val="dk1"/>
                </a:highlight>
                <a:latin typeface="Merriweather"/>
                <a:ea typeface="Merriweather"/>
                <a:cs typeface="Merriweather"/>
                <a:sym typeface="Merriweather"/>
              </a:rPr>
              <a:t> App unit test automation classes are included in this</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b="1">
                <a:highlight>
                  <a:schemeClr val="dk1"/>
                </a:highlight>
                <a:latin typeface="Merriweather"/>
                <a:ea typeface="Merriweather"/>
                <a:cs typeface="Merriweather"/>
                <a:sym typeface="Merriweather"/>
              </a:rPr>
              <a:t>views.py:</a:t>
            </a:r>
            <a:r>
              <a:rPr lang="en" sz="1000">
                <a:highlight>
                  <a:schemeClr val="dk1"/>
                </a:highlight>
                <a:latin typeface="Merriweather"/>
                <a:ea typeface="Merriweather"/>
                <a:cs typeface="Merriweather"/>
                <a:sym typeface="Merriweather"/>
              </a:rPr>
              <a:t> Web based requests and response is configured in this file</a:t>
            </a:r>
            <a:endParaRPr sz="1000">
              <a:highlight>
                <a:schemeClr val="dk1"/>
              </a:highlight>
              <a:latin typeface="Merriweather"/>
              <a:ea typeface="Merriweather"/>
              <a:cs typeface="Merriweather"/>
              <a:sym typeface="Merriweather"/>
            </a:endParaRPr>
          </a:p>
        </p:txBody>
      </p:sp>
      <p:sp>
        <p:nvSpPr>
          <p:cNvPr id="454" name="Google Shape;454;p57"/>
          <p:cNvSpPr txBox="1"/>
          <p:nvPr/>
        </p:nvSpPr>
        <p:spPr>
          <a:xfrm>
            <a:off x="118175" y="119875"/>
            <a:ext cx="2337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3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solidFill>
                <a:schemeClr val="dk1"/>
              </a:solidFill>
              <a:highlight>
                <a:schemeClr val="lt1"/>
              </a:highlight>
              <a:latin typeface="Merriweather"/>
              <a:ea typeface="Merriweather"/>
              <a:cs typeface="Merriweather"/>
              <a:sym typeface="Merriweather"/>
            </a:endParaRPr>
          </a:p>
        </p:txBody>
      </p:sp>
      <p:sp>
        <p:nvSpPr>
          <p:cNvPr id="455" name="Google Shape;455;p57"/>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The Difference Between A Project And An App In Django?</a:t>
            </a:r>
            <a:endParaRPr sz="2300" b="1">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8"/>
          <p:cNvSpPr txBox="1">
            <a:spLocks noGrp="1"/>
          </p:cNvSpPr>
          <p:nvPr>
            <p:ph type="body" idx="1"/>
          </p:nvPr>
        </p:nvSpPr>
        <p:spPr>
          <a:xfrm>
            <a:off x="724425" y="16658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500">
                <a:solidFill>
                  <a:srgbClr val="222222"/>
                </a:solidFill>
                <a:highlight>
                  <a:srgbClr val="E0E0E0"/>
                </a:highlight>
                <a:latin typeface="Merriweather"/>
                <a:ea typeface="Merriweather"/>
                <a:cs typeface="Merriweather"/>
                <a:sym typeface="Merriweather"/>
              </a:rPr>
              <a:t>Database Name:</a:t>
            </a:r>
            <a:r>
              <a:rPr lang="en" sz="2700" b="1">
                <a:solidFill>
                  <a:srgbClr val="222222"/>
                </a:solidFill>
                <a:highlight>
                  <a:srgbClr val="E0E0E0"/>
                </a:highlight>
                <a:latin typeface="Merriweather"/>
                <a:ea typeface="Merriweather"/>
                <a:cs typeface="Merriweather"/>
                <a:sym typeface="Merriweather"/>
              </a:rPr>
              <a:t> SQLite</a:t>
            </a:r>
            <a:endParaRPr sz="2800">
              <a:solidFill>
                <a:srgbClr val="222222"/>
              </a:solidFill>
              <a:highlight>
                <a:srgbClr val="E0E0E0"/>
              </a:highlight>
              <a:latin typeface="Merriweather"/>
              <a:ea typeface="Merriweather"/>
              <a:cs typeface="Merriweather"/>
              <a:sym typeface="Merriweather"/>
            </a:endParaRPr>
          </a:p>
        </p:txBody>
      </p:sp>
      <p:sp>
        <p:nvSpPr>
          <p:cNvPr id="461" name="Google Shape;461;p58"/>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4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462" name="Google Shape;462;p58"/>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Which Is The Default Database In Settings File In Django?</a:t>
            </a:r>
            <a:endParaRPr sz="2300" b="1">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9"/>
          <p:cNvSpPr txBox="1">
            <a:spLocks noGrp="1"/>
          </p:cNvSpPr>
          <p:nvPr>
            <p:ph type="body" idx="1"/>
          </p:nvPr>
        </p:nvSpPr>
        <p:spPr>
          <a:xfrm>
            <a:off x="475750" y="1302500"/>
            <a:ext cx="8126700" cy="31734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222222"/>
              </a:buClr>
              <a:buSzPts val="1300"/>
              <a:buFont typeface="Merriweather"/>
              <a:buChar char="❏"/>
            </a:pPr>
            <a:r>
              <a:rPr lang="en">
                <a:solidFill>
                  <a:srgbClr val="222222"/>
                </a:solidFill>
                <a:highlight>
                  <a:schemeClr val="dk1"/>
                </a:highlight>
                <a:latin typeface="Merriweather"/>
                <a:ea typeface="Merriweather"/>
                <a:cs typeface="Merriweather"/>
                <a:sym typeface="Merriweather"/>
              </a:rPr>
              <a:t>Django is called </a:t>
            </a:r>
            <a:r>
              <a:rPr lang="en" b="1">
                <a:solidFill>
                  <a:srgbClr val="222222"/>
                </a:solidFill>
                <a:highlight>
                  <a:schemeClr val="dk1"/>
                </a:highlight>
                <a:latin typeface="Merriweather"/>
                <a:ea typeface="Merriweather"/>
                <a:cs typeface="Merriweather"/>
                <a:sym typeface="Merriweather"/>
              </a:rPr>
              <a:t>a loosely coupled framework</a:t>
            </a:r>
            <a:r>
              <a:rPr lang="en">
                <a:solidFill>
                  <a:srgbClr val="222222"/>
                </a:solidFill>
                <a:highlight>
                  <a:schemeClr val="dk1"/>
                </a:highlight>
                <a:latin typeface="Merriweather"/>
                <a:ea typeface="Merriweather"/>
                <a:cs typeface="Merriweather"/>
                <a:sym typeface="Merriweather"/>
              </a:rPr>
              <a:t> because of its MVT architecture, which is a variant of the MVC architecture. </a:t>
            </a:r>
            <a:endParaRPr>
              <a:solidFill>
                <a:srgbClr val="222222"/>
              </a:solidFill>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endParaRPr sz="800">
              <a:solidFill>
                <a:srgbClr val="222222"/>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222222"/>
              </a:buClr>
              <a:buSzPts val="1300"/>
              <a:buFont typeface="Merriweather"/>
              <a:buChar char="❏"/>
            </a:pPr>
            <a:r>
              <a:rPr lang="en">
                <a:solidFill>
                  <a:srgbClr val="222222"/>
                </a:solidFill>
                <a:highlight>
                  <a:schemeClr val="dk1"/>
                </a:highlight>
                <a:latin typeface="Merriweather"/>
                <a:ea typeface="Merriweather"/>
                <a:cs typeface="Merriweather"/>
                <a:sym typeface="Merriweather"/>
              </a:rPr>
              <a:t>MVT helps in separating the server code from the client-related code. </a:t>
            </a:r>
            <a:endParaRPr>
              <a:solidFill>
                <a:srgbClr val="222222"/>
              </a:solidFill>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endParaRPr sz="800">
              <a:solidFill>
                <a:srgbClr val="222222"/>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222222"/>
              </a:buClr>
              <a:buSzPts val="1300"/>
              <a:buFont typeface="Merriweather"/>
              <a:buChar char="❏"/>
            </a:pPr>
            <a:r>
              <a:rPr lang="en">
                <a:solidFill>
                  <a:srgbClr val="222222"/>
                </a:solidFill>
                <a:highlight>
                  <a:schemeClr val="dk1"/>
                </a:highlight>
                <a:latin typeface="Merriweather"/>
                <a:ea typeface="Merriweather"/>
                <a:cs typeface="Merriweather"/>
                <a:sym typeface="Merriweather"/>
              </a:rPr>
              <a:t>Django’s Models and Views are present on the client machine and only templates return to the client, which are essentially HTML, CSS code and contains the required data from the models.</a:t>
            </a:r>
            <a:endParaRPr>
              <a:solidFill>
                <a:srgbClr val="222222"/>
              </a:solidFill>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endParaRPr sz="800">
              <a:solidFill>
                <a:srgbClr val="222222"/>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222222"/>
              </a:buClr>
              <a:buSzPts val="1300"/>
              <a:buFont typeface="Merriweather"/>
              <a:buChar char="❏"/>
            </a:pPr>
            <a:r>
              <a:rPr lang="en">
                <a:solidFill>
                  <a:srgbClr val="222222"/>
                </a:solidFill>
                <a:highlight>
                  <a:schemeClr val="dk1"/>
                </a:highlight>
                <a:latin typeface="Merriweather"/>
                <a:ea typeface="Merriweather"/>
                <a:cs typeface="Merriweather"/>
                <a:sym typeface="Merriweather"/>
              </a:rPr>
              <a:t>These components are totally independent of each other and therefore, front-end developers and backend developers can work simultaneously on the project as these two parts changing will have little to no effect on each other when changed.</a:t>
            </a:r>
            <a:endParaRPr>
              <a:solidFill>
                <a:srgbClr val="222222"/>
              </a:solidFill>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endParaRPr sz="800">
              <a:solidFill>
                <a:srgbClr val="222222"/>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222222"/>
              </a:buClr>
              <a:buSzPts val="1300"/>
              <a:buFont typeface="Merriweather"/>
              <a:buChar char="❏"/>
            </a:pPr>
            <a:r>
              <a:rPr lang="en" b="1">
                <a:solidFill>
                  <a:srgbClr val="222222"/>
                </a:solidFill>
                <a:highlight>
                  <a:schemeClr val="dk1"/>
                </a:highlight>
                <a:latin typeface="Merriweather"/>
                <a:ea typeface="Merriweather"/>
                <a:cs typeface="Merriweather"/>
                <a:sym typeface="Merriweather"/>
              </a:rPr>
              <a:t>Therefore, Django is a loosely coupled framework.</a:t>
            </a:r>
            <a:endParaRPr b="1">
              <a:solidFill>
                <a:srgbClr val="222222"/>
              </a:solidFill>
              <a:highlight>
                <a:schemeClr val="dk1"/>
              </a:highlight>
              <a:latin typeface="Merriweather"/>
              <a:ea typeface="Merriweather"/>
              <a:cs typeface="Merriweather"/>
              <a:sym typeface="Merriweather"/>
            </a:endParaRPr>
          </a:p>
        </p:txBody>
      </p:sp>
      <p:sp>
        <p:nvSpPr>
          <p:cNvPr id="468" name="Google Shape;468;p59"/>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5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469" name="Google Shape;469;p59"/>
          <p:cNvSpPr txBox="1">
            <a:spLocks noGrp="1"/>
          </p:cNvSpPr>
          <p:nvPr>
            <p:ph type="title"/>
          </p:nvPr>
        </p:nvSpPr>
        <p:spPr>
          <a:xfrm>
            <a:off x="645900" y="610275"/>
            <a:ext cx="79566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Why Is Django Called A Loosely Coupled Framework?</a:t>
            </a:r>
            <a:endParaRPr sz="2300" b="1">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0"/>
          <p:cNvSpPr txBox="1">
            <a:spLocks noGrp="1"/>
          </p:cNvSpPr>
          <p:nvPr>
            <p:ph type="body" idx="1"/>
          </p:nvPr>
        </p:nvSpPr>
        <p:spPr>
          <a:xfrm>
            <a:off x="645900" y="1689725"/>
            <a:ext cx="7505700" cy="24480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800">
                <a:solidFill>
                  <a:srgbClr val="222222"/>
                </a:solidFill>
                <a:highlight>
                  <a:schemeClr val="dk1"/>
                </a:highlight>
                <a:latin typeface="Merriweather"/>
                <a:ea typeface="Merriweather"/>
                <a:cs typeface="Merriweather"/>
                <a:sym typeface="Merriweather"/>
              </a:rPr>
              <a:t>Default Port For Django Development Server: </a:t>
            </a:r>
            <a:r>
              <a:rPr lang="en" sz="2200" b="1">
                <a:solidFill>
                  <a:srgbClr val="222222"/>
                </a:solidFill>
                <a:highlight>
                  <a:srgbClr val="EEEEEE"/>
                </a:highlight>
                <a:latin typeface="Merriweather"/>
                <a:ea typeface="Merriweather"/>
                <a:cs typeface="Merriweather"/>
                <a:sym typeface="Merriweather"/>
              </a:rPr>
              <a:t>8000</a:t>
            </a:r>
            <a:endParaRPr sz="2200" b="1">
              <a:solidFill>
                <a:srgbClr val="222222"/>
              </a:solidFill>
              <a:highlight>
                <a:srgbClr val="EEEEE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400" b="1" i="1">
              <a:solidFill>
                <a:srgbClr val="222222"/>
              </a:solidFill>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 sz="1050" b="1" i="1">
                <a:solidFill>
                  <a:srgbClr val="202124"/>
                </a:solidFill>
                <a:highlight>
                  <a:schemeClr val="dk1"/>
                </a:highlight>
                <a:latin typeface="Merriweather"/>
                <a:ea typeface="Merriweather"/>
                <a:cs typeface="Merriweather"/>
                <a:sym typeface="Merriweather"/>
              </a:rPr>
              <a:t>By default, the server runs on port 8000 on the IP address 127.0. 0.1</a:t>
            </a:r>
            <a:endParaRPr sz="1400" b="1" i="1">
              <a:solidFill>
                <a:srgbClr val="222222"/>
              </a:solidFill>
              <a:highlight>
                <a:schemeClr val="dk1"/>
              </a:highlight>
              <a:latin typeface="Merriweather"/>
              <a:ea typeface="Merriweather"/>
              <a:cs typeface="Merriweather"/>
              <a:sym typeface="Merriweather"/>
            </a:endParaRPr>
          </a:p>
        </p:txBody>
      </p:sp>
      <p:sp>
        <p:nvSpPr>
          <p:cNvPr id="475" name="Google Shape;475;p60"/>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6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476" name="Google Shape;476;p60"/>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Which Is The Default Port For The Django Development Server?</a:t>
            </a:r>
            <a:endParaRPr sz="2300" b="1">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1"/>
          <p:cNvSpPr txBox="1"/>
          <p:nvPr/>
        </p:nvSpPr>
        <p:spPr>
          <a:xfrm>
            <a:off x="645900" y="1308300"/>
            <a:ext cx="7852200" cy="19956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Font typeface="Merriweather"/>
              <a:buChar char="❏"/>
            </a:pPr>
            <a:r>
              <a:rPr lang="en" sz="1300" b="1">
                <a:highlight>
                  <a:schemeClr val="dk1"/>
                </a:highlight>
                <a:latin typeface="Merriweather"/>
                <a:ea typeface="Merriweather"/>
                <a:cs typeface="Merriweather"/>
                <a:sym typeface="Merriweather"/>
              </a:rPr>
              <a:t>Migration </a:t>
            </a:r>
            <a:r>
              <a:rPr lang="en" sz="1300">
                <a:highlight>
                  <a:schemeClr val="dk1"/>
                </a:highlight>
                <a:latin typeface="Merriweather"/>
                <a:ea typeface="Merriweather"/>
                <a:cs typeface="Merriweather"/>
                <a:sym typeface="Merriweather"/>
              </a:rPr>
              <a:t>in Django is to make changes to our models like deleting a model, adding a field, etc. into your database schema.</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A migration in Django is a Python file that contains changes we make to our models so that they can be converted into a</a:t>
            </a:r>
            <a:r>
              <a:rPr lang="en" sz="1300" b="1">
                <a:highlight>
                  <a:schemeClr val="dk1"/>
                </a:highlight>
                <a:latin typeface="Merriweather"/>
                <a:ea typeface="Merriweather"/>
                <a:cs typeface="Merriweather"/>
                <a:sym typeface="Merriweather"/>
              </a:rPr>
              <a:t> database schema </a:t>
            </a:r>
            <a:r>
              <a:rPr lang="en" sz="1300">
                <a:highlight>
                  <a:schemeClr val="dk1"/>
                </a:highlight>
                <a:latin typeface="Merriweather"/>
                <a:ea typeface="Merriweather"/>
                <a:cs typeface="Merriweather"/>
                <a:sym typeface="Merriweather"/>
              </a:rPr>
              <a:t>in our </a:t>
            </a:r>
            <a:r>
              <a:rPr lang="en" sz="1300" b="1">
                <a:highlight>
                  <a:schemeClr val="dk1"/>
                </a:highlight>
                <a:latin typeface="Merriweather"/>
                <a:ea typeface="Merriweather"/>
                <a:cs typeface="Merriweather"/>
                <a:sym typeface="Merriweather"/>
              </a:rPr>
              <a:t>DBMS</a:t>
            </a:r>
            <a:r>
              <a:rPr lang="en" sz="1300">
                <a:highlight>
                  <a:schemeClr val="dk1"/>
                </a:highlight>
                <a:latin typeface="Merriweather"/>
                <a:ea typeface="Merriweather"/>
                <a:cs typeface="Merriweather"/>
                <a:sym typeface="Merriweather"/>
              </a:rPr>
              <a:t>. </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So, instead of manually making changes to our database schema by writing queries in our DBMS shell, we can just make changes to our models. </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Then, we can use Django to</a:t>
            </a:r>
            <a:r>
              <a:rPr lang="en" sz="1300" b="1">
                <a:highlight>
                  <a:schemeClr val="dk1"/>
                </a:highlight>
                <a:latin typeface="Merriweather"/>
                <a:ea typeface="Merriweather"/>
                <a:cs typeface="Merriweather"/>
                <a:sym typeface="Merriweather"/>
              </a:rPr>
              <a:t> generate migrations</a:t>
            </a:r>
            <a:r>
              <a:rPr lang="en" sz="1300">
                <a:highlight>
                  <a:schemeClr val="dk1"/>
                </a:highlight>
                <a:latin typeface="Merriweather"/>
                <a:ea typeface="Merriweather"/>
                <a:cs typeface="Merriweather"/>
                <a:sym typeface="Merriweather"/>
              </a:rPr>
              <a:t> from those model changes and run those migrations to make changes to our database schema.</a:t>
            </a:r>
            <a:endParaRPr sz="1300">
              <a:highlight>
                <a:schemeClr val="dk1"/>
              </a:highlight>
              <a:latin typeface="Merriweather"/>
              <a:ea typeface="Merriweather"/>
              <a:cs typeface="Merriweather"/>
              <a:sym typeface="Merriweather"/>
            </a:endParaRPr>
          </a:p>
        </p:txBody>
      </p:sp>
      <p:sp>
        <p:nvSpPr>
          <p:cNvPr id="482" name="Google Shape;482;p61"/>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7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483" name="Google Shape;483;p61"/>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Explain The Migration In Django.</a:t>
            </a:r>
            <a:endParaRPr sz="2300" b="1">
              <a:latin typeface="Merriweather"/>
              <a:ea typeface="Merriweather"/>
              <a:cs typeface="Merriweather"/>
              <a:sym typeface="Merriweathe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2"/>
          <p:cNvSpPr txBox="1"/>
          <p:nvPr/>
        </p:nvSpPr>
        <p:spPr>
          <a:xfrm>
            <a:off x="645900" y="1308300"/>
            <a:ext cx="7989000" cy="140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highlight>
                  <a:schemeClr val="dk1"/>
                </a:highlight>
                <a:latin typeface="Merriweather"/>
                <a:ea typeface="Merriweather"/>
                <a:cs typeface="Merriweather"/>
                <a:sym typeface="Merriweather"/>
              </a:rPr>
              <a:t>There are several commands you use to interact with Migrations In Django:</a:t>
            </a:r>
            <a:endParaRPr>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300">
              <a:highlight>
                <a:schemeClr val="dk1"/>
              </a:highlight>
              <a:latin typeface="Merriweather"/>
              <a:ea typeface="Merriweather"/>
              <a:cs typeface="Merriweather"/>
              <a:sym typeface="Merriweather"/>
            </a:endParaRPr>
          </a:p>
          <a:p>
            <a:pPr marL="457200" lvl="0" indent="-311150" algn="l" rtl="0">
              <a:spcBef>
                <a:spcPts val="0"/>
              </a:spcBef>
              <a:spcAft>
                <a:spcPts val="0"/>
              </a:spcAft>
              <a:buSzPts val="1300"/>
              <a:buFont typeface="Merriweather"/>
              <a:buChar char="❏"/>
            </a:pPr>
            <a:r>
              <a:rPr lang="en" sz="1300" b="1">
                <a:highlight>
                  <a:schemeClr val="dk1"/>
                </a:highlight>
                <a:latin typeface="Merriweather"/>
                <a:ea typeface="Merriweather"/>
                <a:cs typeface="Merriweather"/>
                <a:sym typeface="Merriweather"/>
              </a:rPr>
              <a:t>makemigration </a:t>
            </a:r>
            <a:r>
              <a:rPr lang="en" sz="1300">
                <a:highlight>
                  <a:schemeClr val="dk1"/>
                </a:highlight>
                <a:latin typeface="Merriweather"/>
                <a:ea typeface="Merriweather"/>
                <a:cs typeface="Merriweather"/>
                <a:sym typeface="Merriweather"/>
              </a:rPr>
              <a:t>- This command is used to create a migration file.</a:t>
            </a:r>
            <a:endParaRPr sz="1300">
              <a:highlight>
                <a:schemeClr val="dk1"/>
              </a:highlight>
              <a:latin typeface="Merriweather"/>
              <a:ea typeface="Merriweather"/>
              <a:cs typeface="Merriweather"/>
              <a:sym typeface="Merriweather"/>
            </a:endParaRPr>
          </a:p>
          <a:p>
            <a:pPr marL="457200" lvl="0" indent="-311150" algn="l" rtl="0">
              <a:spcBef>
                <a:spcPts val="0"/>
              </a:spcBef>
              <a:spcAft>
                <a:spcPts val="0"/>
              </a:spcAft>
              <a:buSzPts val="1300"/>
              <a:buFont typeface="Merriweather"/>
              <a:buChar char="❏"/>
            </a:pPr>
            <a:r>
              <a:rPr lang="en" sz="1300" b="1">
                <a:highlight>
                  <a:schemeClr val="dk1"/>
                </a:highlight>
                <a:latin typeface="Merriweather"/>
                <a:ea typeface="Merriweather"/>
                <a:cs typeface="Merriweather"/>
                <a:sym typeface="Merriweather"/>
              </a:rPr>
              <a:t>migrate </a:t>
            </a:r>
            <a:r>
              <a:rPr lang="en" sz="1300">
                <a:highlight>
                  <a:schemeClr val="dk1"/>
                </a:highlight>
                <a:latin typeface="Merriweather"/>
                <a:ea typeface="Merriweather"/>
                <a:cs typeface="Merriweather"/>
                <a:sym typeface="Merriweather"/>
              </a:rPr>
              <a:t>- This command creates a table according to the schema defined in migration file.</a:t>
            </a:r>
            <a:endParaRPr sz="1300">
              <a:highlight>
                <a:schemeClr val="dk1"/>
              </a:highlight>
              <a:latin typeface="Merriweather"/>
              <a:ea typeface="Merriweather"/>
              <a:cs typeface="Merriweather"/>
              <a:sym typeface="Merriweather"/>
            </a:endParaRPr>
          </a:p>
          <a:p>
            <a:pPr marL="457200" lvl="0" indent="-311150" algn="l" rtl="0">
              <a:spcBef>
                <a:spcPts val="0"/>
              </a:spcBef>
              <a:spcAft>
                <a:spcPts val="0"/>
              </a:spcAft>
              <a:buSzPts val="1300"/>
              <a:buFont typeface="Merriweather"/>
              <a:buChar char="❏"/>
            </a:pPr>
            <a:r>
              <a:rPr lang="en" sz="1300" b="1">
                <a:highlight>
                  <a:schemeClr val="dk1"/>
                </a:highlight>
                <a:latin typeface="Merriweather"/>
                <a:ea typeface="Merriweather"/>
                <a:cs typeface="Merriweather"/>
                <a:sym typeface="Merriweather"/>
              </a:rPr>
              <a:t>showmigrations </a:t>
            </a:r>
            <a:r>
              <a:rPr lang="en" sz="1300">
                <a:highlight>
                  <a:schemeClr val="dk1"/>
                </a:highlight>
                <a:latin typeface="Merriweather"/>
                <a:ea typeface="Merriweather"/>
                <a:cs typeface="Merriweather"/>
                <a:sym typeface="Merriweather"/>
              </a:rPr>
              <a:t>- This command list all the migrations and their status.</a:t>
            </a:r>
            <a:endParaRPr sz="1300">
              <a:highlight>
                <a:schemeClr val="dk1"/>
              </a:highlight>
              <a:latin typeface="Merriweather"/>
              <a:ea typeface="Merriweather"/>
              <a:cs typeface="Merriweather"/>
              <a:sym typeface="Merriweather"/>
            </a:endParaRPr>
          </a:p>
          <a:p>
            <a:pPr marL="457200" lvl="0" indent="-311150" algn="l" rtl="0">
              <a:spcBef>
                <a:spcPts val="0"/>
              </a:spcBef>
              <a:spcAft>
                <a:spcPts val="0"/>
              </a:spcAft>
              <a:buSzPts val="1300"/>
              <a:buFont typeface="Merriweather"/>
              <a:buChar char="❏"/>
            </a:pPr>
            <a:r>
              <a:rPr lang="en" sz="1300" b="1">
                <a:highlight>
                  <a:schemeClr val="dk1"/>
                </a:highlight>
                <a:latin typeface="Merriweather"/>
                <a:ea typeface="Merriweather"/>
                <a:cs typeface="Merriweather"/>
                <a:sym typeface="Merriweather"/>
              </a:rPr>
              <a:t>sqlmigrate </a:t>
            </a:r>
            <a:r>
              <a:rPr lang="en" sz="1300">
                <a:highlight>
                  <a:schemeClr val="dk1"/>
                </a:highlight>
                <a:latin typeface="Merriweather"/>
                <a:ea typeface="Merriweather"/>
                <a:cs typeface="Merriweather"/>
                <a:sym typeface="Merriweather"/>
              </a:rPr>
              <a:t>- This command is used to show a raw SQL query of the applied migration.</a:t>
            </a:r>
            <a:endParaRPr sz="1300">
              <a:highlight>
                <a:schemeClr val="dk1"/>
              </a:highlight>
              <a:latin typeface="Merriweather"/>
              <a:ea typeface="Merriweather"/>
              <a:cs typeface="Merriweather"/>
              <a:sym typeface="Merriweather"/>
            </a:endParaRPr>
          </a:p>
        </p:txBody>
      </p:sp>
      <p:sp>
        <p:nvSpPr>
          <p:cNvPr id="489" name="Google Shape;489;p62"/>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7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490" name="Google Shape;490;p62"/>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Explain The Migration In Django.</a:t>
            </a:r>
            <a:endParaRPr sz="2300" b="1">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3"/>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7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496" name="Google Shape;496;p63"/>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Explain The Migration In Django.</a:t>
            </a:r>
            <a:endParaRPr sz="2300" b="1">
              <a:latin typeface="Merriweather"/>
              <a:ea typeface="Merriweather"/>
              <a:cs typeface="Merriweather"/>
              <a:sym typeface="Merriweather"/>
            </a:endParaRPr>
          </a:p>
        </p:txBody>
      </p:sp>
      <p:sp>
        <p:nvSpPr>
          <p:cNvPr id="497" name="Google Shape;497;p63"/>
          <p:cNvSpPr txBox="1">
            <a:spLocks noGrp="1"/>
          </p:cNvSpPr>
          <p:nvPr>
            <p:ph type="body" idx="1"/>
          </p:nvPr>
        </p:nvSpPr>
        <p:spPr>
          <a:xfrm>
            <a:off x="645900" y="1223975"/>
            <a:ext cx="7852200" cy="33507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200">
                <a:solidFill>
                  <a:srgbClr val="000000"/>
                </a:solidFill>
                <a:highlight>
                  <a:schemeClr val="dk1"/>
                </a:highlight>
                <a:latin typeface="Merriweather"/>
                <a:ea typeface="Merriweather"/>
                <a:cs typeface="Merriweather"/>
                <a:sym typeface="Merriweather"/>
              </a:rPr>
              <a:t>Command to create a migration file inside the migration folder:</a:t>
            </a:r>
            <a:endParaRPr sz="1200">
              <a:solidFill>
                <a:srgbClr val="000000"/>
              </a:solidFill>
              <a:highlight>
                <a:schemeClr val="dk1"/>
              </a:highlight>
              <a:latin typeface="Merriweather"/>
              <a:ea typeface="Merriweather"/>
              <a:cs typeface="Merriweather"/>
              <a:sym typeface="Merriweather"/>
            </a:endParaRPr>
          </a:p>
          <a:p>
            <a:pPr marL="0" lvl="0" indent="457200" algn="l" rtl="0">
              <a:lnSpc>
                <a:spcPct val="130000"/>
              </a:lnSpc>
              <a:spcBef>
                <a:spcPts val="0"/>
              </a:spcBef>
              <a:spcAft>
                <a:spcPts val="0"/>
              </a:spcAft>
              <a:buNone/>
            </a:pPr>
            <a:r>
              <a:rPr lang="en" sz="1200" b="1">
                <a:solidFill>
                  <a:srgbClr val="000000"/>
                </a:solidFill>
                <a:highlight>
                  <a:srgbClr val="EEEEEE"/>
                </a:highlight>
                <a:latin typeface="Merriweather"/>
                <a:ea typeface="Merriweather"/>
                <a:cs typeface="Merriweather"/>
                <a:sym typeface="Merriweather"/>
              </a:rPr>
              <a:t>python  manage.py  makemigrations</a:t>
            </a:r>
            <a:endParaRPr sz="1200" b="1">
              <a:solidFill>
                <a:srgbClr val="000000"/>
              </a:solidFill>
              <a:highlight>
                <a:srgbClr val="EEEEEE"/>
              </a:highlight>
              <a:latin typeface="Merriweather"/>
              <a:ea typeface="Merriweather"/>
              <a:cs typeface="Merriweather"/>
              <a:sym typeface="Merriweather"/>
            </a:endParaRPr>
          </a:p>
          <a:p>
            <a:pPr marL="0" lvl="0" indent="0" algn="l" rtl="0">
              <a:lnSpc>
                <a:spcPct val="130000"/>
              </a:lnSpc>
              <a:spcBef>
                <a:spcPts val="0"/>
              </a:spcBef>
              <a:spcAft>
                <a:spcPts val="0"/>
              </a:spcAft>
              <a:buNone/>
            </a:pPr>
            <a:endParaRPr sz="700">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200">
                <a:solidFill>
                  <a:srgbClr val="000000"/>
                </a:solidFill>
                <a:highlight>
                  <a:schemeClr val="dk1"/>
                </a:highlight>
                <a:latin typeface="Merriweather"/>
                <a:ea typeface="Merriweather"/>
                <a:cs typeface="Merriweather"/>
                <a:sym typeface="Merriweather"/>
              </a:rPr>
              <a:t>After creating a migration, to reflect changes in the database permanently execute migrate command:</a:t>
            </a:r>
            <a:endParaRPr sz="1200">
              <a:solidFill>
                <a:srgbClr val="000000"/>
              </a:solidFill>
              <a:highlight>
                <a:schemeClr val="dk1"/>
              </a:highlight>
              <a:latin typeface="Merriweather"/>
              <a:ea typeface="Merriweather"/>
              <a:cs typeface="Merriweather"/>
              <a:sym typeface="Merriweather"/>
            </a:endParaRPr>
          </a:p>
          <a:p>
            <a:pPr marL="0" lvl="0" indent="457200" algn="l" rtl="0">
              <a:lnSpc>
                <a:spcPct val="130000"/>
              </a:lnSpc>
              <a:spcBef>
                <a:spcPts val="0"/>
              </a:spcBef>
              <a:spcAft>
                <a:spcPts val="0"/>
              </a:spcAft>
              <a:buNone/>
            </a:pPr>
            <a:r>
              <a:rPr lang="en" sz="1200" b="1">
                <a:solidFill>
                  <a:srgbClr val="000000"/>
                </a:solidFill>
                <a:highlight>
                  <a:srgbClr val="EEEEEE"/>
                </a:highlight>
                <a:latin typeface="Merriweather"/>
                <a:ea typeface="Merriweather"/>
                <a:cs typeface="Merriweather"/>
                <a:sym typeface="Merriweather"/>
              </a:rPr>
              <a:t>python  manage.py  migrate</a:t>
            </a:r>
            <a:endParaRPr sz="1200" b="1">
              <a:solidFill>
                <a:srgbClr val="000000"/>
              </a:solidFill>
              <a:highlight>
                <a:srgbClr val="EEEEEE"/>
              </a:highlight>
              <a:latin typeface="Merriweather"/>
              <a:ea typeface="Merriweather"/>
              <a:cs typeface="Merriweather"/>
              <a:sym typeface="Merriweather"/>
            </a:endParaRPr>
          </a:p>
          <a:p>
            <a:pPr marL="0" lvl="0" indent="0" algn="l" rtl="0">
              <a:lnSpc>
                <a:spcPct val="130000"/>
              </a:lnSpc>
              <a:spcBef>
                <a:spcPts val="0"/>
              </a:spcBef>
              <a:spcAft>
                <a:spcPts val="0"/>
              </a:spcAft>
              <a:buNone/>
            </a:pPr>
            <a:endParaRPr sz="700">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200">
                <a:solidFill>
                  <a:srgbClr val="000000"/>
                </a:solidFill>
                <a:highlight>
                  <a:schemeClr val="dk1"/>
                </a:highlight>
                <a:latin typeface="Merriweather"/>
                <a:ea typeface="Merriweather"/>
                <a:cs typeface="Merriweather"/>
                <a:sym typeface="Merriweather"/>
              </a:rPr>
              <a:t>To see raw SQL query executing behind applied migration execute the command:</a:t>
            </a:r>
            <a:endParaRPr sz="1200">
              <a:solidFill>
                <a:srgbClr val="000000"/>
              </a:solidFill>
              <a:highlight>
                <a:schemeClr val="dk1"/>
              </a:highlight>
              <a:latin typeface="Merriweather"/>
              <a:ea typeface="Merriweather"/>
              <a:cs typeface="Merriweather"/>
              <a:sym typeface="Merriweather"/>
            </a:endParaRPr>
          </a:p>
          <a:p>
            <a:pPr marL="457200" lvl="0" indent="0" algn="l" rtl="0">
              <a:lnSpc>
                <a:spcPct val="130000"/>
              </a:lnSpc>
              <a:spcBef>
                <a:spcPts val="0"/>
              </a:spcBef>
              <a:spcAft>
                <a:spcPts val="0"/>
              </a:spcAft>
              <a:buNone/>
            </a:pPr>
            <a:r>
              <a:rPr lang="en" sz="1200" b="1">
                <a:solidFill>
                  <a:srgbClr val="000000"/>
                </a:solidFill>
                <a:highlight>
                  <a:srgbClr val="EEEEEE"/>
                </a:highlight>
                <a:latin typeface="Merriweather"/>
                <a:ea typeface="Merriweather"/>
                <a:cs typeface="Merriweather"/>
                <a:sym typeface="Merriweather"/>
              </a:rPr>
              <a:t>python  manage.py  sqlmigrate  app_name  migration_name</a:t>
            </a:r>
            <a:endParaRPr sz="1200" b="1">
              <a:solidFill>
                <a:srgbClr val="000000"/>
              </a:solidFill>
              <a:highlight>
                <a:srgbClr val="EEEEEE"/>
              </a:highlight>
              <a:latin typeface="Merriweather"/>
              <a:ea typeface="Merriweather"/>
              <a:cs typeface="Merriweather"/>
              <a:sym typeface="Merriweather"/>
            </a:endParaRPr>
          </a:p>
          <a:p>
            <a:pPr marL="457200" lvl="0" indent="0" algn="l" rtl="0">
              <a:lnSpc>
                <a:spcPct val="130000"/>
              </a:lnSpc>
              <a:spcBef>
                <a:spcPts val="0"/>
              </a:spcBef>
              <a:spcAft>
                <a:spcPts val="0"/>
              </a:spcAft>
              <a:buNone/>
            </a:pPr>
            <a:r>
              <a:rPr lang="en" sz="1200" b="1">
                <a:solidFill>
                  <a:srgbClr val="000000"/>
                </a:solidFill>
                <a:highlight>
                  <a:srgbClr val="EEEEEE"/>
                </a:highlight>
                <a:latin typeface="Merriweather"/>
                <a:ea typeface="Merriweather"/>
                <a:cs typeface="Merriweather"/>
                <a:sym typeface="Merriweather"/>
              </a:rPr>
              <a:t>python  manage.py  sqlmigrate  nitapp  0001 </a:t>
            </a:r>
            <a:endParaRPr sz="1200" b="1">
              <a:solidFill>
                <a:srgbClr val="000000"/>
              </a:solidFill>
              <a:highlight>
                <a:srgbClr val="EEEEEE"/>
              </a:highlight>
              <a:latin typeface="Merriweather"/>
              <a:ea typeface="Merriweather"/>
              <a:cs typeface="Merriweather"/>
              <a:sym typeface="Merriweather"/>
            </a:endParaRPr>
          </a:p>
          <a:p>
            <a:pPr marL="0" lvl="0" indent="0" algn="l" rtl="0">
              <a:lnSpc>
                <a:spcPct val="130000"/>
              </a:lnSpc>
              <a:spcBef>
                <a:spcPts val="0"/>
              </a:spcBef>
              <a:spcAft>
                <a:spcPts val="0"/>
              </a:spcAft>
              <a:buNone/>
            </a:pPr>
            <a:endParaRPr sz="700">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200">
                <a:solidFill>
                  <a:srgbClr val="000000"/>
                </a:solidFill>
                <a:highlight>
                  <a:schemeClr val="dk1"/>
                </a:highlight>
                <a:latin typeface="Merriweather"/>
                <a:ea typeface="Merriweather"/>
                <a:cs typeface="Merriweather"/>
                <a:sym typeface="Merriweather"/>
              </a:rPr>
              <a:t>To see all migrations, execute the command:</a:t>
            </a:r>
            <a:endParaRPr sz="1200">
              <a:solidFill>
                <a:srgbClr val="000000"/>
              </a:solidFill>
              <a:highlight>
                <a:schemeClr val="dk1"/>
              </a:highlight>
              <a:latin typeface="Merriweather"/>
              <a:ea typeface="Merriweather"/>
              <a:cs typeface="Merriweather"/>
              <a:sym typeface="Merriweather"/>
            </a:endParaRPr>
          </a:p>
          <a:p>
            <a:pPr marL="0" lvl="0" indent="457200" algn="l" rtl="0">
              <a:lnSpc>
                <a:spcPct val="130000"/>
              </a:lnSpc>
              <a:spcBef>
                <a:spcPts val="0"/>
              </a:spcBef>
              <a:spcAft>
                <a:spcPts val="0"/>
              </a:spcAft>
              <a:buNone/>
            </a:pPr>
            <a:r>
              <a:rPr lang="en" sz="1200" b="1">
                <a:solidFill>
                  <a:srgbClr val="000000"/>
                </a:solidFill>
                <a:highlight>
                  <a:srgbClr val="EEEEEE"/>
                </a:highlight>
                <a:latin typeface="Merriweather"/>
                <a:ea typeface="Merriweather"/>
                <a:cs typeface="Merriweather"/>
                <a:sym typeface="Merriweather"/>
              </a:rPr>
              <a:t>python  manage.py  showmigrations</a:t>
            </a:r>
            <a:endParaRPr sz="1200" b="1">
              <a:solidFill>
                <a:srgbClr val="000000"/>
              </a:solidFill>
              <a:highlight>
                <a:srgbClr val="EEEEEE"/>
              </a:highlight>
              <a:latin typeface="Merriweather"/>
              <a:ea typeface="Merriweather"/>
              <a:cs typeface="Merriweather"/>
              <a:sym typeface="Merriweather"/>
            </a:endParaRPr>
          </a:p>
          <a:p>
            <a:pPr marL="0" lvl="0" indent="0" algn="l" rtl="0">
              <a:lnSpc>
                <a:spcPct val="130000"/>
              </a:lnSpc>
              <a:spcBef>
                <a:spcPts val="0"/>
              </a:spcBef>
              <a:spcAft>
                <a:spcPts val="0"/>
              </a:spcAft>
              <a:buNone/>
            </a:pPr>
            <a:endParaRPr sz="700">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200">
                <a:solidFill>
                  <a:srgbClr val="000000"/>
                </a:solidFill>
                <a:highlight>
                  <a:schemeClr val="dk1"/>
                </a:highlight>
                <a:latin typeface="Merriweather"/>
                <a:ea typeface="Merriweather"/>
                <a:cs typeface="Merriweather"/>
                <a:sym typeface="Merriweather"/>
              </a:rPr>
              <a:t>To see app-specific migrations by specifying app-name, execute the command:</a:t>
            </a:r>
            <a:endParaRPr sz="1200">
              <a:solidFill>
                <a:srgbClr val="000000"/>
              </a:solidFill>
              <a:highlight>
                <a:schemeClr val="dk1"/>
              </a:highlight>
              <a:latin typeface="Merriweather"/>
              <a:ea typeface="Merriweather"/>
              <a:cs typeface="Merriweather"/>
              <a:sym typeface="Merriweather"/>
            </a:endParaRPr>
          </a:p>
          <a:p>
            <a:pPr marL="0" lvl="0" indent="457200" algn="l" rtl="0">
              <a:lnSpc>
                <a:spcPct val="130000"/>
              </a:lnSpc>
              <a:spcBef>
                <a:spcPts val="0"/>
              </a:spcBef>
              <a:spcAft>
                <a:spcPts val="0"/>
              </a:spcAft>
              <a:buNone/>
            </a:pPr>
            <a:r>
              <a:rPr lang="en" sz="1200" b="1">
                <a:solidFill>
                  <a:srgbClr val="000000"/>
                </a:solidFill>
                <a:highlight>
                  <a:srgbClr val="EEEEEE"/>
                </a:highlight>
                <a:latin typeface="Merriweather"/>
                <a:ea typeface="Merriweather"/>
                <a:cs typeface="Merriweather"/>
                <a:sym typeface="Merriweather"/>
              </a:rPr>
              <a:t>python  manage.py  showmigrations  nitapp</a:t>
            </a:r>
            <a:endParaRPr sz="1200" b="1">
              <a:solidFill>
                <a:srgbClr val="000000"/>
              </a:solidFill>
              <a:highlight>
                <a:srgbClr val="EEEEEE"/>
              </a:highlight>
              <a:latin typeface="Merriweather"/>
              <a:ea typeface="Merriweather"/>
              <a:cs typeface="Merriweather"/>
              <a:sym typeface="Merriweather"/>
            </a:endParaRPr>
          </a:p>
          <a:p>
            <a:pPr marL="0" lvl="0" indent="0" algn="l" rtl="0">
              <a:lnSpc>
                <a:spcPct val="130000"/>
              </a:lnSpc>
              <a:spcBef>
                <a:spcPts val="0"/>
              </a:spcBef>
              <a:spcAft>
                <a:spcPts val="0"/>
              </a:spcAft>
              <a:buNone/>
            </a:pPr>
            <a:endParaRPr sz="1200" b="1">
              <a:solidFill>
                <a:srgbClr val="000000"/>
              </a:solidFill>
              <a:highlight>
                <a:srgbClr val="EEEEEE"/>
              </a:highlight>
              <a:latin typeface="Merriweather"/>
              <a:ea typeface="Merriweather"/>
              <a:cs typeface="Merriweather"/>
              <a:sym typeface="Merriweathe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4"/>
          <p:cNvSpPr txBox="1">
            <a:spLocks noGrp="1"/>
          </p:cNvSpPr>
          <p:nvPr>
            <p:ph type="body" idx="1"/>
          </p:nvPr>
        </p:nvSpPr>
        <p:spPr>
          <a:xfrm>
            <a:off x="570875" y="1223975"/>
            <a:ext cx="8014800" cy="3520800"/>
          </a:xfrm>
          <a:prstGeom prst="rect">
            <a:avLst/>
          </a:prstGeom>
        </p:spPr>
        <p:txBody>
          <a:bodyPr spcFirstLastPara="1" wrap="square" lIns="91425" tIns="91425" rIns="91425" bIns="91425" anchor="t" anchorCtr="0">
            <a:noAutofit/>
          </a:bodyPr>
          <a:lstStyle/>
          <a:p>
            <a:pPr marL="457200" lvl="0" indent="-298926" algn="l" rtl="0">
              <a:lnSpc>
                <a:spcPct val="115000"/>
              </a:lnSpc>
              <a:spcBef>
                <a:spcPts val="0"/>
              </a:spcBef>
              <a:spcAft>
                <a:spcPts val="0"/>
              </a:spcAft>
              <a:buClr>
                <a:srgbClr val="000000"/>
              </a:buClr>
              <a:buSzPts val="1108"/>
              <a:buFont typeface="Merriweather"/>
              <a:buChar char="❏"/>
            </a:pPr>
            <a:r>
              <a:rPr lang="en" sz="1107">
                <a:solidFill>
                  <a:srgbClr val="000000"/>
                </a:solidFill>
                <a:highlight>
                  <a:schemeClr val="dk1"/>
                </a:highlight>
                <a:latin typeface="Merriweather"/>
                <a:ea typeface="Merriweather"/>
                <a:cs typeface="Merriweather"/>
                <a:sym typeface="Merriweather"/>
              </a:rPr>
              <a:t>ORM stands for </a:t>
            </a:r>
            <a:r>
              <a:rPr lang="en" sz="1107" b="1">
                <a:solidFill>
                  <a:srgbClr val="000000"/>
                </a:solidFill>
                <a:highlight>
                  <a:schemeClr val="dk1"/>
                </a:highlight>
                <a:latin typeface="Merriweather"/>
                <a:ea typeface="Merriweather"/>
                <a:cs typeface="Merriweather"/>
                <a:sym typeface="Merriweather"/>
              </a:rPr>
              <a:t>Object-relational Mapper.</a:t>
            </a:r>
            <a:endParaRPr sz="1107" b="1">
              <a:solidFill>
                <a:srgbClr val="000000"/>
              </a:solidFill>
              <a:highlight>
                <a:schemeClr val="dk1"/>
              </a:highlight>
              <a:latin typeface="Merriweather"/>
              <a:ea typeface="Merriweather"/>
              <a:cs typeface="Merriweather"/>
              <a:sym typeface="Merriweather"/>
            </a:endParaRPr>
          </a:p>
          <a:p>
            <a:pPr marL="457200" lvl="0" indent="-298926" algn="l" rtl="0">
              <a:lnSpc>
                <a:spcPct val="115000"/>
              </a:lnSpc>
              <a:spcBef>
                <a:spcPts val="0"/>
              </a:spcBef>
              <a:spcAft>
                <a:spcPts val="0"/>
              </a:spcAft>
              <a:buClr>
                <a:srgbClr val="000000"/>
              </a:buClr>
              <a:buSzPts val="1108"/>
              <a:buFont typeface="Merriweather"/>
              <a:buChar char="❏"/>
            </a:pPr>
            <a:r>
              <a:rPr lang="en" sz="1107">
                <a:solidFill>
                  <a:srgbClr val="000000"/>
                </a:solidFill>
                <a:highlight>
                  <a:schemeClr val="dk1"/>
                </a:highlight>
                <a:latin typeface="Merriweather"/>
                <a:ea typeface="Merriweather"/>
                <a:cs typeface="Merriweather"/>
                <a:sym typeface="Merriweather"/>
              </a:rPr>
              <a:t>This ORM enables us to interact with databases in a more pythonic way like we can avoid writing raw queries.</a:t>
            </a:r>
            <a:endParaRPr sz="1107">
              <a:solidFill>
                <a:srgbClr val="000000"/>
              </a:solidFill>
              <a:highlight>
                <a:schemeClr val="dk1"/>
              </a:highlight>
              <a:latin typeface="Merriweather"/>
              <a:ea typeface="Merriweather"/>
              <a:cs typeface="Merriweather"/>
              <a:sym typeface="Merriweather"/>
            </a:endParaRPr>
          </a:p>
          <a:p>
            <a:pPr marL="457200" lvl="0" indent="-298926" algn="l" rtl="0">
              <a:lnSpc>
                <a:spcPct val="115000"/>
              </a:lnSpc>
              <a:spcBef>
                <a:spcPts val="0"/>
              </a:spcBef>
              <a:spcAft>
                <a:spcPts val="0"/>
              </a:spcAft>
              <a:buClr>
                <a:srgbClr val="000000"/>
              </a:buClr>
              <a:buSzPts val="1108"/>
              <a:buFont typeface="Merriweather"/>
              <a:buChar char="❏"/>
            </a:pPr>
            <a:r>
              <a:rPr lang="en" sz="1107">
                <a:solidFill>
                  <a:srgbClr val="000000"/>
                </a:solidFill>
                <a:highlight>
                  <a:schemeClr val="dk1"/>
                </a:highlight>
                <a:latin typeface="Merriweather"/>
                <a:ea typeface="Merriweather"/>
                <a:cs typeface="Merriweather"/>
                <a:sym typeface="Merriweather"/>
              </a:rPr>
              <a:t>It is possible to retrieve, save, delete and perform other operations over the database without ever writing any SQL query.</a:t>
            </a:r>
            <a:endParaRPr sz="1107">
              <a:solidFill>
                <a:srgbClr val="000000"/>
              </a:solidFill>
              <a:highlight>
                <a:schemeClr val="dk1"/>
              </a:highlight>
              <a:latin typeface="Merriweather"/>
              <a:ea typeface="Merriweather"/>
              <a:cs typeface="Merriweather"/>
              <a:sym typeface="Merriweather"/>
            </a:endParaRPr>
          </a:p>
          <a:p>
            <a:pPr marL="457200" lvl="0" indent="-298926" algn="l" rtl="0">
              <a:lnSpc>
                <a:spcPct val="115000"/>
              </a:lnSpc>
              <a:spcBef>
                <a:spcPts val="0"/>
              </a:spcBef>
              <a:spcAft>
                <a:spcPts val="0"/>
              </a:spcAft>
              <a:buClr>
                <a:srgbClr val="000000"/>
              </a:buClr>
              <a:buSzPts val="1108"/>
              <a:buFont typeface="Merriweather"/>
              <a:buChar char="❏"/>
            </a:pPr>
            <a:r>
              <a:rPr lang="en" sz="1107">
                <a:solidFill>
                  <a:srgbClr val="000000"/>
                </a:solidFill>
                <a:highlight>
                  <a:schemeClr val="dk1"/>
                </a:highlight>
                <a:latin typeface="Merriweather"/>
                <a:ea typeface="Merriweather"/>
                <a:cs typeface="Merriweather"/>
                <a:sym typeface="Merriweather"/>
              </a:rPr>
              <a:t>It helps us with working with data in a more object-oriented way.</a:t>
            </a:r>
            <a:endParaRPr sz="1107">
              <a:solidFill>
                <a:srgbClr val="000000"/>
              </a:solidFill>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SzPts val="852"/>
              <a:buNone/>
            </a:pPr>
            <a:endParaRPr sz="607">
              <a:solidFill>
                <a:srgbClr val="000000"/>
              </a:solidFill>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SzPts val="852"/>
              <a:buNone/>
            </a:pPr>
            <a:r>
              <a:rPr lang="en" sz="1007" b="1">
                <a:solidFill>
                  <a:srgbClr val="000000"/>
                </a:solidFill>
                <a:highlight>
                  <a:srgbClr val="EEEEEE"/>
                </a:highlight>
                <a:latin typeface="Merriweather"/>
                <a:ea typeface="Merriweather"/>
                <a:cs typeface="Merriweather"/>
                <a:sym typeface="Merriweather"/>
              </a:rPr>
              <a:t>Let's consider a simple SQL Query where Employee table to retrieve a employee name.</a:t>
            </a:r>
            <a:endParaRPr sz="1007" b="1">
              <a:solidFill>
                <a:srgbClr val="000000"/>
              </a:solidFill>
              <a:highlight>
                <a:srgbClr val="EEEEEE"/>
              </a:highlight>
              <a:latin typeface="Merriweather"/>
              <a:ea typeface="Merriweather"/>
              <a:cs typeface="Merriweather"/>
              <a:sym typeface="Merriweather"/>
            </a:endParaRPr>
          </a:p>
          <a:p>
            <a:pPr marL="0" lvl="0" indent="0" algn="l" rtl="0">
              <a:lnSpc>
                <a:spcPct val="115000"/>
              </a:lnSpc>
              <a:spcBef>
                <a:spcPts val="0"/>
              </a:spcBef>
              <a:spcAft>
                <a:spcPts val="0"/>
              </a:spcAft>
              <a:buSzPts val="852"/>
              <a:buNone/>
            </a:pPr>
            <a:endParaRPr sz="507">
              <a:solidFill>
                <a:srgbClr val="000000"/>
              </a:solidFill>
              <a:highlight>
                <a:srgbClr val="EEEEEE"/>
              </a:highlight>
              <a:latin typeface="Merriweather"/>
              <a:ea typeface="Merriweather"/>
              <a:cs typeface="Merriweather"/>
              <a:sym typeface="Merriweather"/>
            </a:endParaRPr>
          </a:p>
          <a:p>
            <a:pPr marL="0" lvl="0" indent="457200" algn="l" rtl="0">
              <a:lnSpc>
                <a:spcPct val="115000"/>
              </a:lnSpc>
              <a:spcBef>
                <a:spcPts val="0"/>
              </a:spcBef>
              <a:spcAft>
                <a:spcPts val="0"/>
              </a:spcAft>
              <a:buSzPts val="852"/>
              <a:buNone/>
            </a:pPr>
            <a:r>
              <a:rPr lang="en" sz="1007" b="1">
                <a:solidFill>
                  <a:srgbClr val="000000"/>
                </a:solidFill>
                <a:highlight>
                  <a:srgbClr val="EEEEEE"/>
                </a:highlight>
                <a:latin typeface="Merriweather"/>
                <a:ea typeface="Merriweather"/>
                <a:cs typeface="Merriweather"/>
                <a:sym typeface="Merriweather"/>
              </a:rPr>
              <a:t>Select * from EMPLOYEE where name = "Nitin";</a:t>
            </a:r>
            <a:endParaRPr sz="1007" b="1">
              <a:solidFill>
                <a:srgbClr val="000000"/>
              </a:solidFill>
              <a:highlight>
                <a:srgbClr val="EEEEEE"/>
              </a:highlight>
              <a:latin typeface="Merriweather"/>
              <a:ea typeface="Merriweather"/>
              <a:cs typeface="Merriweather"/>
              <a:sym typeface="Merriweather"/>
            </a:endParaRPr>
          </a:p>
          <a:p>
            <a:pPr marL="0" lvl="0" indent="0" algn="l" rtl="0">
              <a:lnSpc>
                <a:spcPct val="115000"/>
              </a:lnSpc>
              <a:spcBef>
                <a:spcPts val="0"/>
              </a:spcBef>
              <a:spcAft>
                <a:spcPts val="0"/>
              </a:spcAft>
              <a:buSzPts val="852"/>
              <a:buNone/>
            </a:pPr>
            <a:endParaRPr sz="607">
              <a:solidFill>
                <a:srgbClr val="000000"/>
              </a:solidFill>
              <a:highlight>
                <a:srgbClr val="EEEEEE"/>
              </a:highlight>
              <a:latin typeface="Merriweather"/>
              <a:ea typeface="Merriweather"/>
              <a:cs typeface="Merriweather"/>
              <a:sym typeface="Merriweather"/>
            </a:endParaRPr>
          </a:p>
          <a:p>
            <a:pPr marL="0" lvl="0" indent="0" algn="l" rtl="0">
              <a:lnSpc>
                <a:spcPct val="115000"/>
              </a:lnSpc>
              <a:spcBef>
                <a:spcPts val="0"/>
              </a:spcBef>
              <a:spcAft>
                <a:spcPts val="0"/>
              </a:spcAft>
              <a:buSzPts val="852"/>
              <a:buNone/>
            </a:pPr>
            <a:r>
              <a:rPr lang="en" sz="1007">
                <a:solidFill>
                  <a:srgbClr val="000000"/>
                </a:solidFill>
                <a:highlight>
                  <a:schemeClr val="dk1"/>
                </a:highlight>
                <a:latin typeface="Merriweather"/>
                <a:ea typeface="Merriweather"/>
                <a:cs typeface="Merriweather"/>
                <a:sym typeface="Merriweather"/>
              </a:rPr>
              <a:t>The Equivalent Django ORM query will be:</a:t>
            </a:r>
            <a:endParaRPr sz="1007">
              <a:solidFill>
                <a:srgbClr val="000000"/>
              </a:solidFill>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SzPts val="852"/>
              <a:buNone/>
            </a:pPr>
            <a:endParaRPr sz="207">
              <a:solidFill>
                <a:srgbClr val="000000"/>
              </a:solidFill>
              <a:highlight>
                <a:srgbClr val="EEEEEE"/>
              </a:highlight>
              <a:latin typeface="Merriweather"/>
              <a:ea typeface="Merriweather"/>
              <a:cs typeface="Merriweather"/>
              <a:sym typeface="Merriweather"/>
            </a:endParaRPr>
          </a:p>
          <a:p>
            <a:pPr marL="0" lvl="0" indent="457200" algn="l" rtl="0">
              <a:lnSpc>
                <a:spcPct val="115000"/>
              </a:lnSpc>
              <a:spcBef>
                <a:spcPts val="0"/>
              </a:spcBef>
              <a:spcAft>
                <a:spcPts val="0"/>
              </a:spcAft>
              <a:buSzPts val="852"/>
              <a:buNone/>
            </a:pPr>
            <a:r>
              <a:rPr lang="en" sz="1007" b="1">
                <a:solidFill>
                  <a:srgbClr val="000000"/>
                </a:solidFill>
                <a:highlight>
                  <a:srgbClr val="EEEEEE"/>
                </a:highlight>
                <a:latin typeface="Merriweather"/>
                <a:ea typeface="Merriweather"/>
                <a:cs typeface="Merriweather"/>
                <a:sym typeface="Merriweather"/>
              </a:rPr>
              <a:t>emp = employees.objects.filter(name='Nitin')</a:t>
            </a:r>
            <a:endParaRPr sz="1007" b="1">
              <a:solidFill>
                <a:srgbClr val="000000"/>
              </a:solidFill>
              <a:highlight>
                <a:srgbClr val="EEEEEE"/>
              </a:highlight>
              <a:latin typeface="Merriweather"/>
              <a:ea typeface="Merriweather"/>
              <a:cs typeface="Merriweather"/>
              <a:sym typeface="Merriweather"/>
            </a:endParaRPr>
          </a:p>
          <a:p>
            <a:pPr marL="0" lvl="0" indent="0" algn="l" rtl="0">
              <a:lnSpc>
                <a:spcPct val="115000"/>
              </a:lnSpc>
              <a:spcBef>
                <a:spcPts val="0"/>
              </a:spcBef>
              <a:spcAft>
                <a:spcPts val="0"/>
              </a:spcAft>
              <a:buSzPts val="852"/>
              <a:buNone/>
            </a:pPr>
            <a:endParaRPr sz="1107">
              <a:solidFill>
                <a:srgbClr val="000000"/>
              </a:solidFill>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SzPts val="852"/>
              <a:buNone/>
            </a:pPr>
            <a:r>
              <a:rPr lang="en" sz="1107" b="1">
                <a:solidFill>
                  <a:srgbClr val="000000"/>
                </a:solidFill>
                <a:highlight>
                  <a:schemeClr val="dk1"/>
                </a:highlight>
                <a:latin typeface="Merriweather"/>
                <a:ea typeface="Merriweather"/>
                <a:cs typeface="Merriweather"/>
                <a:sym typeface="Merriweather"/>
              </a:rPr>
              <a:t>Limitation of Django ORM:</a:t>
            </a:r>
            <a:endParaRPr sz="1107" b="1">
              <a:solidFill>
                <a:srgbClr val="000000"/>
              </a:solidFill>
              <a:highlight>
                <a:schemeClr val="dk1"/>
              </a:highlight>
              <a:latin typeface="Merriweather"/>
              <a:ea typeface="Merriweather"/>
              <a:cs typeface="Merriweather"/>
              <a:sym typeface="Merriweather"/>
            </a:endParaRPr>
          </a:p>
          <a:p>
            <a:pPr marL="457200" lvl="0" indent="-298926" algn="l" rtl="0">
              <a:lnSpc>
                <a:spcPct val="115000"/>
              </a:lnSpc>
              <a:spcBef>
                <a:spcPts val="0"/>
              </a:spcBef>
              <a:spcAft>
                <a:spcPts val="0"/>
              </a:spcAft>
              <a:buClr>
                <a:srgbClr val="000000"/>
              </a:buClr>
              <a:buSzPts val="1108"/>
              <a:buFont typeface="Merriweather"/>
              <a:buChar char="❏"/>
            </a:pPr>
            <a:r>
              <a:rPr lang="en" sz="1107">
                <a:solidFill>
                  <a:srgbClr val="000000"/>
                </a:solidFill>
                <a:highlight>
                  <a:schemeClr val="dk1"/>
                </a:highlight>
                <a:latin typeface="Merriweather"/>
                <a:ea typeface="Merriweather"/>
                <a:cs typeface="Merriweather"/>
                <a:sym typeface="Merriweather"/>
              </a:rPr>
              <a:t>If the data is complex and consists of multiple joins using the SQL  will be clearer.</a:t>
            </a:r>
            <a:endParaRPr sz="1107">
              <a:solidFill>
                <a:srgbClr val="000000"/>
              </a:solidFill>
              <a:highlight>
                <a:schemeClr val="dk1"/>
              </a:highlight>
              <a:latin typeface="Merriweather"/>
              <a:ea typeface="Merriweather"/>
              <a:cs typeface="Merriweather"/>
              <a:sym typeface="Merriweather"/>
            </a:endParaRPr>
          </a:p>
          <a:p>
            <a:pPr marL="457200" lvl="0" indent="-298926" algn="l" rtl="0">
              <a:lnSpc>
                <a:spcPct val="115000"/>
              </a:lnSpc>
              <a:spcBef>
                <a:spcPts val="0"/>
              </a:spcBef>
              <a:spcAft>
                <a:spcPts val="0"/>
              </a:spcAft>
              <a:buClr>
                <a:srgbClr val="000000"/>
              </a:buClr>
              <a:buSzPts val="1108"/>
              <a:buFont typeface="Merriweather"/>
              <a:buChar char="❏"/>
            </a:pPr>
            <a:r>
              <a:rPr lang="en" sz="1107">
                <a:solidFill>
                  <a:srgbClr val="000000"/>
                </a:solidFill>
                <a:highlight>
                  <a:schemeClr val="dk1"/>
                </a:highlight>
                <a:latin typeface="Merriweather"/>
                <a:ea typeface="Merriweather"/>
                <a:cs typeface="Merriweather"/>
                <a:sym typeface="Merriweather"/>
              </a:rPr>
              <a:t>If Performance is a concern for your, ORM aren’t your choice. </a:t>
            </a:r>
            <a:endParaRPr sz="1107">
              <a:solidFill>
                <a:srgbClr val="000000"/>
              </a:solidFill>
              <a:highlight>
                <a:schemeClr val="dk1"/>
              </a:highlight>
              <a:latin typeface="Merriweather"/>
              <a:ea typeface="Merriweather"/>
              <a:cs typeface="Merriweather"/>
              <a:sym typeface="Merriweather"/>
            </a:endParaRPr>
          </a:p>
          <a:p>
            <a:pPr marL="457200" lvl="0" indent="-298926" algn="l" rtl="0">
              <a:lnSpc>
                <a:spcPct val="115000"/>
              </a:lnSpc>
              <a:spcBef>
                <a:spcPts val="0"/>
              </a:spcBef>
              <a:spcAft>
                <a:spcPts val="0"/>
              </a:spcAft>
              <a:buClr>
                <a:srgbClr val="000000"/>
              </a:buClr>
              <a:buSzPts val="1108"/>
              <a:buFont typeface="Merriweather"/>
              <a:buChar char="❏"/>
            </a:pPr>
            <a:r>
              <a:rPr lang="en" sz="1107">
                <a:solidFill>
                  <a:srgbClr val="000000"/>
                </a:solidFill>
                <a:highlight>
                  <a:schemeClr val="dk1"/>
                </a:highlight>
                <a:latin typeface="Merriweather"/>
                <a:ea typeface="Merriweather"/>
                <a:cs typeface="Merriweather"/>
                <a:sym typeface="Merriweather"/>
              </a:rPr>
              <a:t>Generally. Object-relation-mapping are considered good option to construct an optimized query, SQL has an upper hand when compared to ORM.</a:t>
            </a:r>
            <a:endParaRPr sz="1107">
              <a:solidFill>
                <a:srgbClr val="000000"/>
              </a:solidFill>
              <a:highlight>
                <a:schemeClr val="dk1"/>
              </a:highlight>
              <a:latin typeface="Merriweather"/>
              <a:ea typeface="Merriweather"/>
              <a:cs typeface="Merriweather"/>
              <a:sym typeface="Merriweather"/>
            </a:endParaRPr>
          </a:p>
        </p:txBody>
      </p:sp>
      <p:sp>
        <p:nvSpPr>
          <p:cNvPr id="503" name="Google Shape;503;p64"/>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8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504" name="Google Shape;504;p64"/>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What is Django ORM?</a:t>
            </a:r>
            <a:endParaRPr sz="2300" b="1">
              <a:latin typeface="Merriweather"/>
              <a:ea typeface="Merriweather"/>
              <a:cs typeface="Merriweather"/>
              <a:sym typeface="Merriweathe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65"/>
          <p:cNvSpPr txBox="1">
            <a:spLocks noGrp="1"/>
          </p:cNvSpPr>
          <p:nvPr>
            <p:ph type="body" idx="1"/>
          </p:nvPr>
        </p:nvSpPr>
        <p:spPr>
          <a:xfrm>
            <a:off x="645900" y="1274600"/>
            <a:ext cx="7852200" cy="2444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000000"/>
                </a:solidFill>
                <a:highlight>
                  <a:schemeClr val="dk1"/>
                </a:highlight>
                <a:latin typeface="Merriweather"/>
                <a:ea typeface="Merriweather"/>
                <a:cs typeface="Merriweather"/>
                <a:sym typeface="Merriweather"/>
              </a:rPr>
              <a:t>To set up a database in Django, you can find its configurations in setting.py  file that representing Django settings.</a:t>
            </a:r>
            <a:endParaRPr>
              <a:solidFill>
                <a:srgbClr val="000000"/>
              </a:solidFill>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a:solidFill>
                <a:srgbClr val="000000"/>
              </a:solidFill>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
                <a:solidFill>
                  <a:srgbClr val="000000"/>
                </a:solidFill>
                <a:highlight>
                  <a:schemeClr val="dk1"/>
                </a:highlight>
                <a:latin typeface="Merriweather"/>
                <a:ea typeface="Merriweather"/>
                <a:cs typeface="Merriweather"/>
                <a:sym typeface="Merriweather"/>
              </a:rPr>
              <a:t>By default, Django uses SQLite database. It is easy for Django users because it doesn’t require any other type of installation. </a:t>
            </a:r>
            <a:endParaRPr>
              <a:solidFill>
                <a:srgbClr val="000000"/>
              </a:solidFill>
              <a:highlight>
                <a:schemeClr val="dk1"/>
              </a:highlight>
              <a:latin typeface="Merriweather"/>
              <a:ea typeface="Merriweather"/>
              <a:cs typeface="Merriweather"/>
              <a:sym typeface="Merriweather"/>
            </a:endParaRPr>
          </a:p>
          <a:p>
            <a:pPr marL="457200" lvl="0" indent="0" algn="l" rtl="0">
              <a:lnSpc>
                <a:spcPct val="100000"/>
              </a:lnSpc>
              <a:spcBef>
                <a:spcPts val="0"/>
              </a:spcBef>
              <a:spcAft>
                <a:spcPts val="0"/>
              </a:spcAft>
              <a:buNone/>
            </a:pPr>
            <a:endParaRPr>
              <a:solidFill>
                <a:srgbClr val="000000"/>
              </a:solidFill>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a:solidFill>
                  <a:srgbClr val="000000"/>
                </a:solidFill>
                <a:highlight>
                  <a:srgbClr val="E0E0E0"/>
                </a:highlight>
                <a:latin typeface="Merriweather"/>
                <a:ea typeface="Merriweather"/>
                <a:cs typeface="Merriweather"/>
                <a:sym typeface="Merriweather"/>
              </a:rPr>
              <a:t>DATABASES = {</a:t>
            </a:r>
            <a:endParaRPr>
              <a:solidFill>
                <a:srgbClr val="000000"/>
              </a:solidFill>
              <a:highlight>
                <a:srgbClr val="E0E0E0"/>
              </a:highlight>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a:solidFill>
                  <a:srgbClr val="000000"/>
                </a:solidFill>
                <a:highlight>
                  <a:srgbClr val="E0E0E0"/>
                </a:highlight>
                <a:latin typeface="Merriweather"/>
                <a:ea typeface="Merriweather"/>
                <a:cs typeface="Merriweather"/>
                <a:sym typeface="Merriweather"/>
              </a:rPr>
              <a:t>    'default': {</a:t>
            </a:r>
            <a:endParaRPr>
              <a:solidFill>
                <a:srgbClr val="000000"/>
              </a:solidFill>
              <a:highlight>
                <a:srgbClr val="E0E0E0"/>
              </a:highlight>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a:solidFill>
                  <a:srgbClr val="000000"/>
                </a:solidFill>
                <a:highlight>
                  <a:srgbClr val="E0E0E0"/>
                </a:highlight>
                <a:latin typeface="Merriweather"/>
                <a:ea typeface="Merriweather"/>
                <a:cs typeface="Merriweather"/>
                <a:sym typeface="Merriweather"/>
              </a:rPr>
              <a:t>        'ENGINE': 'django.db.backends.sqlite3',</a:t>
            </a:r>
            <a:endParaRPr>
              <a:solidFill>
                <a:srgbClr val="000000"/>
              </a:solidFill>
              <a:highlight>
                <a:srgbClr val="E0E0E0"/>
              </a:highlight>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a:solidFill>
                  <a:srgbClr val="000000"/>
                </a:solidFill>
                <a:highlight>
                  <a:srgbClr val="E0E0E0"/>
                </a:highlight>
                <a:latin typeface="Merriweather"/>
                <a:ea typeface="Merriweather"/>
                <a:cs typeface="Merriweather"/>
                <a:sym typeface="Merriweather"/>
              </a:rPr>
              <a:t>        'NAME': os.path.join(BASE_DIR, 'db.sqlite3'),</a:t>
            </a:r>
            <a:endParaRPr>
              <a:solidFill>
                <a:srgbClr val="000000"/>
              </a:solidFill>
              <a:highlight>
                <a:srgbClr val="E0E0E0"/>
              </a:highlight>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a:solidFill>
                  <a:srgbClr val="000000"/>
                </a:solidFill>
                <a:highlight>
                  <a:srgbClr val="E0E0E0"/>
                </a:highlight>
                <a:latin typeface="Merriweather"/>
                <a:ea typeface="Merriweather"/>
                <a:cs typeface="Merriweather"/>
                <a:sym typeface="Merriweather"/>
              </a:rPr>
              <a:t>    }</a:t>
            </a:r>
            <a:endParaRPr>
              <a:solidFill>
                <a:srgbClr val="000000"/>
              </a:solidFill>
              <a:highlight>
                <a:srgbClr val="E0E0E0"/>
              </a:highlight>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a:solidFill>
                  <a:srgbClr val="000000"/>
                </a:solidFill>
                <a:highlight>
                  <a:srgbClr val="E0E0E0"/>
                </a:highlight>
                <a:latin typeface="Merriweather"/>
                <a:ea typeface="Merriweather"/>
                <a:cs typeface="Merriweather"/>
                <a:sym typeface="Merriweather"/>
              </a:rPr>
              <a:t>}</a:t>
            </a:r>
            <a:endParaRPr>
              <a:solidFill>
                <a:srgbClr val="000000"/>
              </a:solidFill>
              <a:highlight>
                <a:srgbClr val="E0E0E0"/>
              </a:highlight>
              <a:latin typeface="Merriweather"/>
              <a:ea typeface="Merriweather"/>
              <a:cs typeface="Merriweather"/>
              <a:sym typeface="Merriweather"/>
            </a:endParaRPr>
          </a:p>
        </p:txBody>
      </p:sp>
      <p:sp>
        <p:nvSpPr>
          <p:cNvPr id="510" name="Google Shape;510;p65"/>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9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511" name="Google Shape;511;p65"/>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How You Can Set Up The Database In Django?</a:t>
            </a:r>
            <a:endParaRPr sz="2300" b="1">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9"/>
          <p:cNvSpPr txBox="1">
            <a:spLocks noGrp="1"/>
          </p:cNvSpPr>
          <p:nvPr>
            <p:ph type="body" idx="1"/>
          </p:nvPr>
        </p:nvSpPr>
        <p:spPr>
          <a:xfrm>
            <a:off x="764300" y="1738475"/>
            <a:ext cx="7505700" cy="2448000"/>
          </a:xfrm>
          <a:prstGeom prst="rect">
            <a:avLst/>
          </a:prstGeom>
        </p:spPr>
        <p:txBody>
          <a:bodyPr spcFirstLastPara="1" wrap="square" lIns="91425" tIns="91425" rIns="91425" bIns="91425" anchor="t" anchorCtr="0">
            <a:noAutofit/>
          </a:bodyPr>
          <a:lstStyle/>
          <a:p>
            <a:pPr marL="0" lvl="0" indent="0" algn="l" rtl="0">
              <a:lnSpc>
                <a:spcPct val="140000"/>
              </a:lnSpc>
              <a:spcBef>
                <a:spcPts val="0"/>
              </a:spcBef>
              <a:spcAft>
                <a:spcPts val="0"/>
              </a:spcAft>
              <a:buNone/>
            </a:pPr>
            <a:r>
              <a:rPr lang="en">
                <a:solidFill>
                  <a:srgbClr val="000000"/>
                </a:solidFill>
                <a:highlight>
                  <a:schemeClr val="dk1"/>
                </a:highlight>
                <a:latin typeface="Merriweather"/>
                <a:ea typeface="Merriweather"/>
                <a:cs typeface="Merriweather"/>
                <a:sym typeface="Merriweather"/>
              </a:rPr>
              <a:t>Command To Create A Project:</a:t>
            </a:r>
            <a:endParaRPr>
              <a:solidFill>
                <a:srgbClr val="000000"/>
              </a:solidFill>
              <a:highlight>
                <a:schemeClr val="dk1"/>
              </a:highlight>
              <a:latin typeface="Merriweather"/>
              <a:ea typeface="Merriweather"/>
              <a:cs typeface="Merriweather"/>
              <a:sym typeface="Merriweather"/>
            </a:endParaRPr>
          </a:p>
          <a:p>
            <a:pPr marL="0" lvl="0" indent="0" algn="l" rtl="0">
              <a:lnSpc>
                <a:spcPct val="140000"/>
              </a:lnSpc>
              <a:spcBef>
                <a:spcPts val="1000"/>
              </a:spcBef>
              <a:spcAft>
                <a:spcPts val="0"/>
              </a:spcAft>
              <a:buNone/>
            </a:pPr>
            <a:r>
              <a:rPr lang="en">
                <a:solidFill>
                  <a:srgbClr val="000000"/>
                </a:solidFill>
                <a:highlight>
                  <a:schemeClr val="dk1"/>
                </a:highlight>
                <a:latin typeface="Merriweather"/>
                <a:ea typeface="Merriweather"/>
                <a:cs typeface="Merriweather"/>
                <a:sym typeface="Merriweather"/>
              </a:rPr>
              <a:t>	</a:t>
            </a:r>
            <a:r>
              <a:rPr lang="en" b="1">
                <a:solidFill>
                  <a:srgbClr val="000000"/>
                </a:solidFill>
                <a:highlight>
                  <a:srgbClr val="EEEEEE"/>
                </a:highlight>
                <a:latin typeface="Merriweather"/>
                <a:ea typeface="Merriweather"/>
                <a:cs typeface="Merriweather"/>
                <a:sym typeface="Merriweather"/>
              </a:rPr>
              <a:t>django-admin startproject nitman</a:t>
            </a:r>
            <a:endParaRPr>
              <a:solidFill>
                <a:srgbClr val="000000"/>
              </a:solidFill>
              <a:highlight>
                <a:srgbClr val="EEEEEE"/>
              </a:highlight>
              <a:latin typeface="Merriweather"/>
              <a:ea typeface="Merriweather"/>
              <a:cs typeface="Merriweather"/>
              <a:sym typeface="Merriweather"/>
            </a:endParaRPr>
          </a:p>
          <a:p>
            <a:pPr marL="0" lvl="0" indent="0" algn="l" rtl="0">
              <a:lnSpc>
                <a:spcPct val="140000"/>
              </a:lnSpc>
              <a:spcBef>
                <a:spcPts val="1000"/>
              </a:spcBef>
              <a:spcAft>
                <a:spcPts val="0"/>
              </a:spcAft>
              <a:buNone/>
            </a:pPr>
            <a:r>
              <a:rPr lang="en">
                <a:solidFill>
                  <a:srgbClr val="000000"/>
                </a:solidFill>
                <a:highlight>
                  <a:schemeClr val="dk1"/>
                </a:highlight>
                <a:latin typeface="Merriweather"/>
                <a:ea typeface="Merriweather"/>
                <a:cs typeface="Merriweather"/>
                <a:sym typeface="Merriweather"/>
              </a:rPr>
              <a:t>Command To Create An App:</a:t>
            </a:r>
            <a:endParaRPr>
              <a:solidFill>
                <a:srgbClr val="000000"/>
              </a:solidFill>
              <a:highlight>
                <a:schemeClr val="dk1"/>
              </a:highlight>
              <a:latin typeface="Merriweather"/>
              <a:ea typeface="Merriweather"/>
              <a:cs typeface="Merriweather"/>
              <a:sym typeface="Merriweather"/>
            </a:endParaRPr>
          </a:p>
          <a:p>
            <a:pPr marL="190500" marR="190500" lvl="0" indent="266700" algn="l" rtl="0">
              <a:lnSpc>
                <a:spcPct val="140000"/>
              </a:lnSpc>
              <a:spcBef>
                <a:spcPts val="1000"/>
              </a:spcBef>
              <a:spcAft>
                <a:spcPts val="0"/>
              </a:spcAft>
              <a:buNone/>
            </a:pPr>
            <a:r>
              <a:rPr lang="en" b="1">
                <a:solidFill>
                  <a:srgbClr val="000000"/>
                </a:solidFill>
                <a:highlight>
                  <a:srgbClr val="EEEEEE"/>
                </a:highlight>
                <a:latin typeface="Merriweather"/>
                <a:ea typeface="Merriweather"/>
                <a:cs typeface="Merriweather"/>
                <a:sym typeface="Merriweather"/>
              </a:rPr>
              <a:t>python manage.py startapp nitapp</a:t>
            </a:r>
            <a:endParaRPr b="1">
              <a:solidFill>
                <a:srgbClr val="000000"/>
              </a:solidFill>
              <a:highlight>
                <a:srgbClr val="EEEEEE"/>
              </a:highlight>
              <a:latin typeface="Merriweather"/>
              <a:ea typeface="Merriweather"/>
              <a:cs typeface="Merriweather"/>
              <a:sym typeface="Merriweather"/>
            </a:endParaRPr>
          </a:p>
          <a:p>
            <a:pPr marL="0" marR="190500" lvl="0" indent="0" algn="l" rtl="0">
              <a:lnSpc>
                <a:spcPct val="140000"/>
              </a:lnSpc>
              <a:spcBef>
                <a:spcPts val="1000"/>
              </a:spcBef>
              <a:spcAft>
                <a:spcPts val="0"/>
              </a:spcAft>
              <a:buNone/>
            </a:pPr>
            <a:endParaRPr sz="1200" i="1">
              <a:solidFill>
                <a:srgbClr val="000000"/>
              </a:solidFill>
              <a:highlight>
                <a:schemeClr val="dk1"/>
              </a:highlight>
              <a:latin typeface="Merriweather"/>
              <a:ea typeface="Merriweather"/>
              <a:cs typeface="Merriweather"/>
              <a:sym typeface="Merriweather"/>
            </a:endParaRPr>
          </a:p>
          <a:p>
            <a:pPr marL="0" marR="190500" lvl="0" indent="0" algn="l" rtl="0">
              <a:lnSpc>
                <a:spcPct val="140000"/>
              </a:lnSpc>
              <a:spcBef>
                <a:spcPts val="1000"/>
              </a:spcBef>
              <a:spcAft>
                <a:spcPts val="1000"/>
              </a:spcAft>
              <a:buNone/>
            </a:pPr>
            <a:r>
              <a:rPr lang="en" sz="1200" i="1">
                <a:solidFill>
                  <a:srgbClr val="000000"/>
                </a:solidFill>
                <a:highlight>
                  <a:schemeClr val="dk1"/>
                </a:highlight>
                <a:latin typeface="Merriweather"/>
                <a:ea typeface="Merriweather"/>
                <a:cs typeface="Merriweather"/>
                <a:sym typeface="Merriweather"/>
              </a:rPr>
              <a:t>where </a:t>
            </a:r>
            <a:r>
              <a:rPr lang="en" sz="1200" b="1" i="1">
                <a:solidFill>
                  <a:srgbClr val="000000"/>
                </a:solidFill>
                <a:highlight>
                  <a:schemeClr val="dk1"/>
                </a:highlight>
                <a:latin typeface="Merriweather"/>
                <a:ea typeface="Merriweather"/>
                <a:cs typeface="Merriweather"/>
                <a:sym typeface="Merriweather"/>
              </a:rPr>
              <a:t>nitman </a:t>
            </a:r>
            <a:r>
              <a:rPr lang="en" sz="1200" i="1">
                <a:solidFill>
                  <a:srgbClr val="000000"/>
                </a:solidFill>
                <a:highlight>
                  <a:schemeClr val="dk1"/>
                </a:highlight>
                <a:latin typeface="Merriweather"/>
                <a:ea typeface="Merriweather"/>
                <a:cs typeface="Merriweather"/>
                <a:sym typeface="Merriweather"/>
              </a:rPr>
              <a:t>is project name &amp; </a:t>
            </a:r>
            <a:r>
              <a:rPr lang="en" sz="1200" b="1" i="1">
                <a:solidFill>
                  <a:srgbClr val="000000"/>
                </a:solidFill>
                <a:highlight>
                  <a:schemeClr val="dk1"/>
                </a:highlight>
                <a:latin typeface="Merriweather"/>
                <a:ea typeface="Merriweather"/>
                <a:cs typeface="Merriweather"/>
                <a:sym typeface="Merriweather"/>
              </a:rPr>
              <a:t>nitapp </a:t>
            </a:r>
            <a:r>
              <a:rPr lang="en" sz="1200" i="1">
                <a:solidFill>
                  <a:srgbClr val="000000"/>
                </a:solidFill>
                <a:highlight>
                  <a:schemeClr val="dk1"/>
                </a:highlight>
                <a:latin typeface="Merriweather"/>
                <a:ea typeface="Merriweather"/>
                <a:cs typeface="Merriweather"/>
                <a:sym typeface="Merriweather"/>
              </a:rPr>
              <a:t>is app name.</a:t>
            </a:r>
            <a:endParaRPr sz="1200" i="1">
              <a:solidFill>
                <a:srgbClr val="000000"/>
              </a:solidFill>
              <a:highlight>
                <a:schemeClr val="dk1"/>
              </a:highlight>
              <a:latin typeface="Merriweather"/>
              <a:ea typeface="Merriweather"/>
              <a:cs typeface="Merriweather"/>
              <a:sym typeface="Merriweather"/>
            </a:endParaRPr>
          </a:p>
        </p:txBody>
      </p:sp>
      <p:sp>
        <p:nvSpPr>
          <p:cNvPr id="315" name="Google Shape;315;p39"/>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Query Set Based Questions:</a:t>
            </a:r>
            <a:r>
              <a:rPr lang="en" sz="1500">
                <a:solidFill>
                  <a:schemeClr val="dk1"/>
                </a:solidFill>
                <a:highlight>
                  <a:schemeClr val="lt1"/>
                </a:highlight>
                <a:latin typeface="Merriweather"/>
                <a:ea typeface="Merriweather"/>
                <a:cs typeface="Merriweather"/>
                <a:sym typeface="Merriweather"/>
              </a:rPr>
              <a:t> 2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316" name="Google Shape;316;p39"/>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What Is The Command To Create A Project &amp; An App In Django?</a:t>
            </a:r>
            <a:endParaRPr sz="2300" b="1">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66"/>
          <p:cNvSpPr txBox="1">
            <a:spLocks noGrp="1"/>
          </p:cNvSpPr>
          <p:nvPr>
            <p:ph type="body" idx="1"/>
          </p:nvPr>
        </p:nvSpPr>
        <p:spPr>
          <a:xfrm>
            <a:off x="615000" y="1149075"/>
            <a:ext cx="7914000" cy="3623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35"/>
              <a:buNone/>
            </a:pPr>
            <a:r>
              <a:rPr lang="en" sz="1105">
                <a:solidFill>
                  <a:srgbClr val="000000"/>
                </a:solidFill>
                <a:latin typeface="Merriweather"/>
                <a:ea typeface="Merriweather"/>
                <a:cs typeface="Merriweather"/>
                <a:sym typeface="Merriweather"/>
              </a:rPr>
              <a:t>In the case of other database you have </a:t>
            </a:r>
            <a:r>
              <a:rPr lang="en" sz="1105">
                <a:solidFill>
                  <a:srgbClr val="000000"/>
                </a:solidFill>
                <a:highlight>
                  <a:schemeClr val="dk1"/>
                </a:highlight>
                <a:latin typeface="Merriweather"/>
                <a:ea typeface="Merriweather"/>
                <a:cs typeface="Merriweather"/>
                <a:sym typeface="Merriweather"/>
              </a:rPr>
              <a:t>to the following keys in the DATABASE ‘default’ item to match your database connection settings.</a:t>
            </a:r>
            <a:endParaRPr sz="1105">
              <a:solidFill>
                <a:srgbClr val="000000"/>
              </a:solidFill>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SzPts val="935"/>
              <a:buNone/>
            </a:pPr>
            <a:r>
              <a:rPr lang="en" sz="1105" b="1">
                <a:solidFill>
                  <a:srgbClr val="000000"/>
                </a:solidFill>
                <a:highlight>
                  <a:schemeClr val="dk1"/>
                </a:highlight>
                <a:latin typeface="Merriweather"/>
                <a:ea typeface="Merriweather"/>
                <a:cs typeface="Merriweather"/>
                <a:sym typeface="Merriweather"/>
              </a:rPr>
              <a:t>Engines</a:t>
            </a:r>
            <a:r>
              <a:rPr lang="en" sz="1105">
                <a:solidFill>
                  <a:srgbClr val="000000"/>
                </a:solidFill>
                <a:highlight>
                  <a:schemeClr val="dk1"/>
                </a:highlight>
                <a:latin typeface="Merriweather"/>
                <a:ea typeface="Merriweather"/>
                <a:cs typeface="Merriweather"/>
                <a:sym typeface="Merriweather"/>
              </a:rPr>
              <a:t>: you can change database by using ‘django.db.backends.sqlite3’ , ‘django.db.backeneds.mysql’, ‘django.db.backends.postgresql_psycopg2’, ‘django.db.backends.oracle’ and so on</a:t>
            </a:r>
            <a:endParaRPr sz="1105">
              <a:solidFill>
                <a:srgbClr val="000000"/>
              </a:solidFill>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SzPts val="935"/>
              <a:buNone/>
            </a:pPr>
            <a:endParaRPr sz="605">
              <a:solidFill>
                <a:srgbClr val="000000"/>
              </a:solidFill>
              <a:latin typeface="Merriweather"/>
              <a:ea typeface="Merriweather"/>
              <a:cs typeface="Merriweather"/>
              <a:sym typeface="Merriweather"/>
            </a:endParaRPr>
          </a:p>
          <a:p>
            <a:pPr marL="0" lvl="0" indent="457200" algn="l" rtl="0">
              <a:spcBef>
                <a:spcPts val="0"/>
              </a:spcBef>
              <a:spcAft>
                <a:spcPts val="0"/>
              </a:spcAft>
              <a:buSzPts val="935"/>
              <a:buNone/>
            </a:pPr>
            <a:r>
              <a:rPr lang="en" sz="1105" b="1">
                <a:solidFill>
                  <a:srgbClr val="000000"/>
                </a:solidFill>
                <a:highlight>
                  <a:srgbClr val="E0E0E0"/>
                </a:highlight>
                <a:latin typeface="Merriweather"/>
                <a:ea typeface="Merriweather"/>
                <a:cs typeface="Merriweather"/>
                <a:sym typeface="Merriweather"/>
              </a:rPr>
              <a:t>'ENGINE': 'django.db.backends.postgresql_psycopg2',</a:t>
            </a:r>
            <a:endParaRPr sz="1105" b="1">
              <a:solidFill>
                <a:srgbClr val="000000"/>
              </a:solidFill>
              <a:highlight>
                <a:srgbClr val="E0E0E0"/>
              </a:highlight>
              <a:latin typeface="Merriweather"/>
              <a:ea typeface="Merriweather"/>
              <a:cs typeface="Merriweather"/>
              <a:sym typeface="Merriweather"/>
            </a:endParaRPr>
          </a:p>
          <a:p>
            <a:pPr marL="0" lvl="0" indent="0" algn="l" rtl="0">
              <a:spcBef>
                <a:spcPts val="0"/>
              </a:spcBef>
              <a:spcAft>
                <a:spcPts val="0"/>
              </a:spcAft>
              <a:buSzPts val="935"/>
              <a:buNone/>
            </a:pPr>
            <a:endParaRPr sz="605">
              <a:solidFill>
                <a:srgbClr val="000000"/>
              </a:solidFill>
              <a:highlight>
                <a:srgbClr val="E0E0E0"/>
              </a:highlight>
              <a:latin typeface="Merriweather"/>
              <a:ea typeface="Merriweather"/>
              <a:cs typeface="Merriweather"/>
              <a:sym typeface="Merriweather"/>
            </a:endParaRPr>
          </a:p>
          <a:p>
            <a:pPr marL="0" lvl="0" indent="0" algn="l" rtl="0">
              <a:lnSpc>
                <a:spcPct val="115000"/>
              </a:lnSpc>
              <a:spcBef>
                <a:spcPts val="0"/>
              </a:spcBef>
              <a:spcAft>
                <a:spcPts val="0"/>
              </a:spcAft>
              <a:buSzPts val="935"/>
              <a:buNone/>
            </a:pPr>
            <a:r>
              <a:rPr lang="en" sz="1105">
                <a:solidFill>
                  <a:srgbClr val="000000"/>
                </a:solidFill>
                <a:latin typeface="Merriweather"/>
                <a:ea typeface="Merriweather"/>
                <a:cs typeface="Merriweather"/>
                <a:sym typeface="Merriweather"/>
              </a:rPr>
              <a:t>Now we should replace the above code with our connection credentials to Mysql. The updated code should look like the code below.</a:t>
            </a:r>
            <a:endParaRPr sz="1105">
              <a:solidFill>
                <a:srgbClr val="000000"/>
              </a:solidFill>
              <a:latin typeface="Merriweather"/>
              <a:ea typeface="Merriweather"/>
              <a:cs typeface="Merriweather"/>
              <a:sym typeface="Merriweather"/>
            </a:endParaRPr>
          </a:p>
          <a:p>
            <a:pPr marL="0" lvl="0" indent="0" algn="l" rtl="0">
              <a:lnSpc>
                <a:spcPct val="115000"/>
              </a:lnSpc>
              <a:spcBef>
                <a:spcPts val="0"/>
              </a:spcBef>
              <a:spcAft>
                <a:spcPts val="0"/>
              </a:spcAft>
              <a:buSzPts val="935"/>
              <a:buNone/>
            </a:pPr>
            <a:endParaRPr sz="405">
              <a:solidFill>
                <a:srgbClr val="000000"/>
              </a:solidFill>
              <a:latin typeface="Merriweather"/>
              <a:ea typeface="Merriweather"/>
              <a:cs typeface="Merriweather"/>
              <a:sym typeface="Merriweather"/>
            </a:endParaRPr>
          </a:p>
          <a:p>
            <a:pPr marL="457200" lvl="0" indent="0" algn="l" rtl="0">
              <a:lnSpc>
                <a:spcPct val="115000"/>
              </a:lnSpc>
              <a:spcBef>
                <a:spcPts val="0"/>
              </a:spcBef>
              <a:spcAft>
                <a:spcPts val="0"/>
              </a:spcAft>
              <a:buSzPts val="935"/>
              <a:buNone/>
            </a:pPr>
            <a:r>
              <a:rPr lang="en" sz="1005">
                <a:solidFill>
                  <a:srgbClr val="000000"/>
                </a:solidFill>
                <a:highlight>
                  <a:srgbClr val="E0E0E0"/>
                </a:highlight>
                <a:latin typeface="Merriweather"/>
                <a:ea typeface="Merriweather"/>
                <a:cs typeface="Merriweather"/>
                <a:sym typeface="Merriweather"/>
              </a:rPr>
              <a:t>DATABASES = {</a:t>
            </a:r>
            <a:endParaRPr sz="1005">
              <a:solidFill>
                <a:srgbClr val="000000"/>
              </a:solidFill>
              <a:highlight>
                <a:srgbClr val="E0E0E0"/>
              </a:highlight>
              <a:latin typeface="Merriweather"/>
              <a:ea typeface="Merriweather"/>
              <a:cs typeface="Merriweather"/>
              <a:sym typeface="Merriweather"/>
            </a:endParaRPr>
          </a:p>
          <a:p>
            <a:pPr marL="457200" lvl="0" indent="0" algn="l" rtl="0">
              <a:lnSpc>
                <a:spcPct val="115000"/>
              </a:lnSpc>
              <a:spcBef>
                <a:spcPts val="0"/>
              </a:spcBef>
              <a:spcAft>
                <a:spcPts val="0"/>
              </a:spcAft>
              <a:buSzPts val="935"/>
              <a:buNone/>
            </a:pPr>
            <a:r>
              <a:rPr lang="en" sz="1005">
                <a:solidFill>
                  <a:srgbClr val="000000"/>
                </a:solidFill>
                <a:highlight>
                  <a:srgbClr val="E0E0E0"/>
                </a:highlight>
                <a:latin typeface="Merriweather"/>
                <a:ea typeface="Merriweather"/>
                <a:cs typeface="Merriweather"/>
                <a:sym typeface="Merriweather"/>
              </a:rPr>
              <a:t>    'default': {</a:t>
            </a:r>
            <a:endParaRPr sz="1005">
              <a:solidFill>
                <a:srgbClr val="000000"/>
              </a:solidFill>
              <a:highlight>
                <a:srgbClr val="E0E0E0"/>
              </a:highlight>
              <a:latin typeface="Merriweather"/>
              <a:ea typeface="Merriweather"/>
              <a:cs typeface="Merriweather"/>
              <a:sym typeface="Merriweather"/>
            </a:endParaRPr>
          </a:p>
          <a:p>
            <a:pPr marL="457200" lvl="0" indent="0" algn="l" rtl="0">
              <a:lnSpc>
                <a:spcPct val="115000"/>
              </a:lnSpc>
              <a:spcBef>
                <a:spcPts val="0"/>
              </a:spcBef>
              <a:spcAft>
                <a:spcPts val="0"/>
              </a:spcAft>
              <a:buSzPts val="935"/>
              <a:buNone/>
            </a:pPr>
            <a:r>
              <a:rPr lang="en" sz="1005">
                <a:solidFill>
                  <a:srgbClr val="000000"/>
                </a:solidFill>
                <a:highlight>
                  <a:srgbClr val="E0E0E0"/>
                </a:highlight>
                <a:latin typeface="Merriweather"/>
                <a:ea typeface="Merriweather"/>
                <a:cs typeface="Merriweather"/>
                <a:sym typeface="Merriweather"/>
              </a:rPr>
              <a:t>        'ENGINE': 'django.db.backends.postgresql_psycopg2',</a:t>
            </a:r>
            <a:endParaRPr sz="1005">
              <a:solidFill>
                <a:srgbClr val="000000"/>
              </a:solidFill>
              <a:highlight>
                <a:srgbClr val="E0E0E0"/>
              </a:highlight>
              <a:latin typeface="Merriweather"/>
              <a:ea typeface="Merriweather"/>
              <a:cs typeface="Merriweather"/>
              <a:sym typeface="Merriweather"/>
            </a:endParaRPr>
          </a:p>
          <a:p>
            <a:pPr marL="457200" lvl="0" indent="0" algn="l" rtl="0">
              <a:lnSpc>
                <a:spcPct val="115000"/>
              </a:lnSpc>
              <a:spcBef>
                <a:spcPts val="0"/>
              </a:spcBef>
              <a:spcAft>
                <a:spcPts val="0"/>
              </a:spcAft>
              <a:buSzPts val="935"/>
              <a:buNone/>
            </a:pPr>
            <a:r>
              <a:rPr lang="en" sz="1005">
                <a:solidFill>
                  <a:srgbClr val="000000"/>
                </a:solidFill>
                <a:highlight>
                  <a:srgbClr val="E0E0E0"/>
                </a:highlight>
                <a:latin typeface="Merriweather"/>
                <a:ea typeface="Merriweather"/>
                <a:cs typeface="Merriweather"/>
                <a:sym typeface="Merriweather"/>
              </a:rPr>
              <a:t>        'NAME': 'helloworld',</a:t>
            </a:r>
            <a:endParaRPr sz="1005">
              <a:solidFill>
                <a:srgbClr val="000000"/>
              </a:solidFill>
              <a:highlight>
                <a:srgbClr val="E0E0E0"/>
              </a:highlight>
              <a:latin typeface="Merriweather"/>
              <a:ea typeface="Merriweather"/>
              <a:cs typeface="Merriweather"/>
              <a:sym typeface="Merriweather"/>
            </a:endParaRPr>
          </a:p>
          <a:p>
            <a:pPr marL="457200" lvl="0" indent="0" algn="l" rtl="0">
              <a:lnSpc>
                <a:spcPct val="115000"/>
              </a:lnSpc>
              <a:spcBef>
                <a:spcPts val="0"/>
              </a:spcBef>
              <a:spcAft>
                <a:spcPts val="0"/>
              </a:spcAft>
              <a:buSzPts val="935"/>
              <a:buNone/>
            </a:pPr>
            <a:r>
              <a:rPr lang="en" sz="1005">
                <a:solidFill>
                  <a:srgbClr val="000000"/>
                </a:solidFill>
                <a:highlight>
                  <a:srgbClr val="E0E0E0"/>
                </a:highlight>
                <a:latin typeface="Merriweather"/>
                <a:ea typeface="Merriweather"/>
                <a:cs typeface="Merriweather"/>
                <a:sym typeface="Merriweather"/>
              </a:rPr>
              <a:t>        'USER': '&lt;yourname&gt;',</a:t>
            </a:r>
            <a:endParaRPr sz="1005">
              <a:solidFill>
                <a:srgbClr val="000000"/>
              </a:solidFill>
              <a:highlight>
                <a:srgbClr val="E0E0E0"/>
              </a:highlight>
              <a:latin typeface="Merriweather"/>
              <a:ea typeface="Merriweather"/>
              <a:cs typeface="Merriweather"/>
              <a:sym typeface="Merriweather"/>
            </a:endParaRPr>
          </a:p>
          <a:p>
            <a:pPr marL="457200" lvl="0" indent="0" algn="l" rtl="0">
              <a:lnSpc>
                <a:spcPct val="115000"/>
              </a:lnSpc>
              <a:spcBef>
                <a:spcPts val="0"/>
              </a:spcBef>
              <a:spcAft>
                <a:spcPts val="0"/>
              </a:spcAft>
              <a:buSzPts val="935"/>
              <a:buNone/>
            </a:pPr>
            <a:r>
              <a:rPr lang="en" sz="1005">
                <a:solidFill>
                  <a:srgbClr val="000000"/>
                </a:solidFill>
                <a:highlight>
                  <a:srgbClr val="E0E0E0"/>
                </a:highlight>
                <a:latin typeface="Merriweather"/>
                <a:ea typeface="Merriweather"/>
                <a:cs typeface="Merriweather"/>
                <a:sym typeface="Merriweather"/>
              </a:rPr>
              <a:t>        'PASSWORD': 'password',</a:t>
            </a:r>
            <a:endParaRPr sz="1005">
              <a:solidFill>
                <a:srgbClr val="000000"/>
              </a:solidFill>
              <a:highlight>
                <a:srgbClr val="E0E0E0"/>
              </a:highlight>
              <a:latin typeface="Merriweather"/>
              <a:ea typeface="Merriweather"/>
              <a:cs typeface="Merriweather"/>
              <a:sym typeface="Merriweather"/>
            </a:endParaRPr>
          </a:p>
          <a:p>
            <a:pPr marL="457200" lvl="0" indent="0" algn="l" rtl="0">
              <a:lnSpc>
                <a:spcPct val="115000"/>
              </a:lnSpc>
              <a:spcBef>
                <a:spcPts val="0"/>
              </a:spcBef>
              <a:spcAft>
                <a:spcPts val="0"/>
              </a:spcAft>
              <a:buSzPts val="935"/>
              <a:buNone/>
            </a:pPr>
            <a:r>
              <a:rPr lang="en" sz="1005">
                <a:solidFill>
                  <a:srgbClr val="000000"/>
                </a:solidFill>
                <a:highlight>
                  <a:srgbClr val="E0E0E0"/>
                </a:highlight>
                <a:latin typeface="Merriweather"/>
                <a:ea typeface="Merriweather"/>
                <a:cs typeface="Merriweather"/>
                <a:sym typeface="Merriweather"/>
              </a:rPr>
              <a:t>        'HOST': 'localhost',</a:t>
            </a:r>
            <a:endParaRPr sz="1005">
              <a:solidFill>
                <a:srgbClr val="000000"/>
              </a:solidFill>
              <a:highlight>
                <a:srgbClr val="E0E0E0"/>
              </a:highlight>
              <a:latin typeface="Merriweather"/>
              <a:ea typeface="Merriweather"/>
              <a:cs typeface="Merriweather"/>
              <a:sym typeface="Merriweather"/>
            </a:endParaRPr>
          </a:p>
          <a:p>
            <a:pPr marL="457200" lvl="0" indent="0" algn="l" rtl="0">
              <a:lnSpc>
                <a:spcPct val="115000"/>
              </a:lnSpc>
              <a:spcBef>
                <a:spcPts val="0"/>
              </a:spcBef>
              <a:spcAft>
                <a:spcPts val="0"/>
              </a:spcAft>
              <a:buSzPts val="935"/>
              <a:buNone/>
            </a:pPr>
            <a:r>
              <a:rPr lang="en" sz="1005">
                <a:solidFill>
                  <a:srgbClr val="000000"/>
                </a:solidFill>
                <a:highlight>
                  <a:srgbClr val="E0E0E0"/>
                </a:highlight>
                <a:latin typeface="Merriweather"/>
                <a:ea typeface="Merriweather"/>
                <a:cs typeface="Merriweather"/>
                <a:sym typeface="Merriweather"/>
              </a:rPr>
              <a:t>        'PORT': '',</a:t>
            </a:r>
            <a:endParaRPr sz="1005">
              <a:solidFill>
                <a:srgbClr val="000000"/>
              </a:solidFill>
              <a:highlight>
                <a:srgbClr val="E0E0E0"/>
              </a:highlight>
              <a:latin typeface="Merriweather"/>
              <a:ea typeface="Merriweather"/>
              <a:cs typeface="Merriweather"/>
              <a:sym typeface="Merriweather"/>
            </a:endParaRPr>
          </a:p>
          <a:p>
            <a:pPr marL="457200" lvl="0" indent="0" algn="l" rtl="0">
              <a:lnSpc>
                <a:spcPct val="115000"/>
              </a:lnSpc>
              <a:spcBef>
                <a:spcPts val="0"/>
              </a:spcBef>
              <a:spcAft>
                <a:spcPts val="0"/>
              </a:spcAft>
              <a:buSzPts val="935"/>
              <a:buNone/>
            </a:pPr>
            <a:r>
              <a:rPr lang="en" sz="1005">
                <a:solidFill>
                  <a:srgbClr val="000000"/>
                </a:solidFill>
                <a:highlight>
                  <a:srgbClr val="E0E0E0"/>
                </a:highlight>
                <a:latin typeface="Merriweather"/>
                <a:ea typeface="Merriweather"/>
                <a:cs typeface="Merriweather"/>
                <a:sym typeface="Merriweather"/>
              </a:rPr>
              <a:t>    }</a:t>
            </a:r>
            <a:endParaRPr sz="1005">
              <a:solidFill>
                <a:srgbClr val="000000"/>
              </a:solidFill>
              <a:highlight>
                <a:srgbClr val="E0E0E0"/>
              </a:highlight>
              <a:latin typeface="Merriweather"/>
              <a:ea typeface="Merriweather"/>
              <a:cs typeface="Merriweather"/>
              <a:sym typeface="Merriweather"/>
            </a:endParaRPr>
          </a:p>
          <a:p>
            <a:pPr marL="457200" lvl="0" indent="0" algn="l" rtl="0">
              <a:lnSpc>
                <a:spcPct val="115000"/>
              </a:lnSpc>
              <a:spcBef>
                <a:spcPts val="0"/>
              </a:spcBef>
              <a:spcAft>
                <a:spcPts val="0"/>
              </a:spcAft>
              <a:buSzPts val="935"/>
              <a:buNone/>
            </a:pPr>
            <a:r>
              <a:rPr lang="en" sz="1005">
                <a:solidFill>
                  <a:srgbClr val="000000"/>
                </a:solidFill>
                <a:highlight>
                  <a:srgbClr val="E0E0E0"/>
                </a:highlight>
                <a:latin typeface="Merriweather"/>
                <a:ea typeface="Merriweather"/>
                <a:cs typeface="Merriweather"/>
                <a:sym typeface="Merriweather"/>
              </a:rPr>
              <a:t>}</a:t>
            </a:r>
            <a:endParaRPr sz="1005">
              <a:solidFill>
                <a:srgbClr val="000000"/>
              </a:solidFill>
              <a:highlight>
                <a:srgbClr val="E0E0E0"/>
              </a:highlight>
              <a:latin typeface="Merriweather"/>
              <a:ea typeface="Merriweather"/>
              <a:cs typeface="Merriweather"/>
              <a:sym typeface="Merriweather"/>
            </a:endParaRPr>
          </a:p>
        </p:txBody>
      </p:sp>
      <p:sp>
        <p:nvSpPr>
          <p:cNvPr id="517" name="Google Shape;517;p66"/>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9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518" name="Google Shape;518;p66"/>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How You Can Set Up The Database In Django?</a:t>
            </a:r>
            <a:endParaRPr sz="2300" b="1">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7"/>
          <p:cNvSpPr txBox="1">
            <a:spLocks noGrp="1"/>
          </p:cNvSpPr>
          <p:nvPr>
            <p:ph type="body" idx="1"/>
          </p:nvPr>
        </p:nvSpPr>
        <p:spPr>
          <a:xfrm>
            <a:off x="478375" y="1274275"/>
            <a:ext cx="8074800" cy="32253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000000"/>
              </a:buClr>
              <a:buSzPts val="1300"/>
              <a:buFont typeface="Merriweather"/>
              <a:buChar char="❏"/>
            </a:pPr>
            <a:r>
              <a:rPr lang="en" b="1">
                <a:solidFill>
                  <a:srgbClr val="000000"/>
                </a:solidFill>
                <a:highlight>
                  <a:schemeClr val="dk1"/>
                </a:highlight>
                <a:latin typeface="Merriweather"/>
                <a:ea typeface="Merriweather"/>
                <a:cs typeface="Merriweather"/>
                <a:sym typeface="Merriweather"/>
              </a:rPr>
              <a:t>CSRF </a:t>
            </a:r>
            <a:r>
              <a:rPr lang="en">
                <a:solidFill>
                  <a:srgbClr val="000000"/>
                </a:solidFill>
                <a:highlight>
                  <a:schemeClr val="dk1"/>
                </a:highlight>
                <a:latin typeface="Merriweather"/>
                <a:ea typeface="Merriweather"/>
                <a:cs typeface="Merriweather"/>
                <a:sym typeface="Merriweather"/>
              </a:rPr>
              <a:t>stands for</a:t>
            </a:r>
            <a:r>
              <a:rPr lang="en" b="1">
                <a:solidFill>
                  <a:srgbClr val="000000"/>
                </a:solidFill>
                <a:highlight>
                  <a:schemeClr val="dk1"/>
                </a:highlight>
                <a:latin typeface="Merriweather"/>
                <a:ea typeface="Merriweather"/>
                <a:cs typeface="Merriweather"/>
                <a:sym typeface="Merriweather"/>
              </a:rPr>
              <a:t> Cross Site Request Forgery. </a:t>
            </a:r>
            <a:endParaRPr b="1">
              <a:solidFill>
                <a:srgbClr val="000000"/>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The </a:t>
            </a:r>
            <a:r>
              <a:rPr lang="en" b="1">
                <a:solidFill>
                  <a:srgbClr val="000000"/>
                </a:solidFill>
                <a:highlight>
                  <a:schemeClr val="dk1"/>
                </a:highlight>
                <a:latin typeface="Merriweather"/>
                <a:ea typeface="Merriweather"/>
                <a:cs typeface="Merriweather"/>
                <a:sym typeface="Merriweather"/>
              </a:rPr>
              <a:t>csrf_token </a:t>
            </a:r>
            <a:r>
              <a:rPr lang="en">
                <a:solidFill>
                  <a:srgbClr val="000000"/>
                </a:solidFill>
                <a:highlight>
                  <a:schemeClr val="dk1"/>
                </a:highlight>
                <a:latin typeface="Merriweather"/>
                <a:ea typeface="Merriweather"/>
                <a:cs typeface="Merriweather"/>
                <a:sym typeface="Merriweather"/>
              </a:rPr>
              <a:t>is used for protection against Cross-Site Request Forgeries. </a:t>
            </a:r>
            <a:endParaRPr>
              <a:solidFill>
                <a:srgbClr val="000000"/>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This kind of attack takes place when a malicious website consists of a link, some JavaScript or a form whose aim is to perform some action on your website by using the login credentials of a genuine user.</a:t>
            </a:r>
            <a:endParaRPr>
              <a:solidFill>
                <a:srgbClr val="000000"/>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CSRF tokens can prevent CSRF attacks by making it impossible for an attacker to construct a fully valid HTTP request suitable for feeding to a victim user. </a:t>
            </a:r>
            <a:endParaRPr>
              <a:solidFill>
                <a:srgbClr val="000000"/>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A CSRF token is a unique, secret, unpredictable value that is generated by the server-side application and transmitted to the client in such a way that it is included in a subsequent HTTP request made by the client. </a:t>
            </a:r>
            <a:endParaRPr>
              <a:solidFill>
                <a:srgbClr val="000000"/>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When the later request is made, the server-side application validates that the request includes the expected token and rejects the request if the token is missing or invalid.</a:t>
            </a:r>
            <a:endParaRPr>
              <a:solidFill>
                <a:srgbClr val="000000"/>
              </a:solidFill>
              <a:highlight>
                <a:schemeClr val="dk1"/>
              </a:highlight>
              <a:latin typeface="Merriweather"/>
              <a:ea typeface="Merriweather"/>
              <a:cs typeface="Merriweather"/>
              <a:sym typeface="Merriweather"/>
            </a:endParaRPr>
          </a:p>
        </p:txBody>
      </p:sp>
      <p:sp>
        <p:nvSpPr>
          <p:cNvPr id="524" name="Google Shape;524;p67"/>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10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525" name="Google Shape;525;p67"/>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What do you mean by the CSRF Token?</a:t>
            </a:r>
            <a:endParaRPr sz="2300" b="1">
              <a:latin typeface="Merriweather"/>
              <a:ea typeface="Merriweather"/>
              <a:cs typeface="Merriweather"/>
              <a:sym typeface="Merriweathe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8"/>
          <p:cNvSpPr txBox="1">
            <a:spLocks noGrp="1"/>
          </p:cNvSpPr>
          <p:nvPr>
            <p:ph type="body" idx="1"/>
          </p:nvPr>
        </p:nvSpPr>
        <p:spPr>
          <a:xfrm>
            <a:off x="544300" y="1347750"/>
            <a:ext cx="7953900" cy="2448000"/>
          </a:xfrm>
          <a:prstGeom prst="rect">
            <a:avLst/>
          </a:prstGeom>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Clr>
                <a:srgbClr val="000000"/>
              </a:buClr>
              <a:buSzPts val="1300"/>
              <a:buFont typeface="Merriweather"/>
              <a:buChar char="❏"/>
            </a:pPr>
            <a:r>
              <a:rPr lang="en" b="1">
                <a:solidFill>
                  <a:srgbClr val="000000"/>
                </a:solidFill>
                <a:highlight>
                  <a:schemeClr val="dk1"/>
                </a:highlight>
                <a:latin typeface="Merriweather"/>
                <a:ea typeface="Merriweather"/>
                <a:cs typeface="Merriweather"/>
                <a:sym typeface="Merriweather"/>
              </a:rPr>
              <a:t>QuerySet </a:t>
            </a:r>
            <a:r>
              <a:rPr lang="en">
                <a:solidFill>
                  <a:srgbClr val="000000"/>
                </a:solidFill>
                <a:highlight>
                  <a:schemeClr val="dk1"/>
                </a:highlight>
                <a:latin typeface="Merriweather"/>
                <a:ea typeface="Merriweather"/>
                <a:cs typeface="Merriweather"/>
                <a:sym typeface="Merriweather"/>
              </a:rPr>
              <a:t>is a collection of SQL queries. </a:t>
            </a:r>
            <a:endParaRPr>
              <a:solidFill>
                <a:srgbClr val="000000"/>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A QuerySet in Django is basically a collection of objects from our database.</a:t>
            </a:r>
            <a:endParaRPr>
              <a:solidFill>
                <a:srgbClr val="000000"/>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QuerySets are used by the Django ORM. When we use our models to get a single record or a group of records from the database, they are returned as QuerySets.</a:t>
            </a:r>
            <a:endParaRPr>
              <a:solidFill>
                <a:srgbClr val="000000"/>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It is comparable to a database </a:t>
            </a:r>
            <a:r>
              <a:rPr lang="en" b="1">
                <a:solidFill>
                  <a:srgbClr val="000000"/>
                </a:solidFill>
                <a:highlight>
                  <a:schemeClr val="dk1"/>
                </a:highlight>
                <a:latin typeface="Merriweather"/>
                <a:ea typeface="Merriweather"/>
                <a:cs typeface="Merriweather"/>
                <a:sym typeface="Merriweather"/>
              </a:rPr>
              <a:t>select </a:t>
            </a:r>
            <a:r>
              <a:rPr lang="en">
                <a:solidFill>
                  <a:srgbClr val="000000"/>
                </a:solidFill>
                <a:highlight>
                  <a:schemeClr val="dk1"/>
                </a:highlight>
                <a:latin typeface="Merriweather"/>
                <a:ea typeface="Merriweather"/>
                <a:cs typeface="Merriweather"/>
                <a:sym typeface="Merriweather"/>
              </a:rPr>
              <a:t>operation.</a:t>
            </a:r>
            <a:endParaRPr>
              <a:solidFill>
                <a:srgbClr val="000000"/>
              </a:solidFill>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r>
              <a:rPr lang="en">
                <a:solidFill>
                  <a:srgbClr val="000000"/>
                </a:solidFill>
                <a:highlight>
                  <a:schemeClr val="dk1"/>
                </a:highlight>
                <a:latin typeface="Merriweather"/>
                <a:ea typeface="Merriweather"/>
                <a:cs typeface="Merriweather"/>
                <a:sym typeface="Merriweather"/>
              </a:rPr>
              <a:t>E.g </a:t>
            </a:r>
            <a:endParaRPr>
              <a:solidFill>
                <a:srgbClr val="000000"/>
              </a:solidFill>
              <a:highlight>
                <a:schemeClr val="dk1"/>
              </a:highlight>
              <a:latin typeface="Merriweather"/>
              <a:ea typeface="Merriweather"/>
              <a:cs typeface="Merriweather"/>
              <a:sym typeface="Merriweather"/>
            </a:endParaRPr>
          </a:p>
          <a:p>
            <a:pPr marL="914400" lvl="0" indent="0" algn="l" rtl="0">
              <a:lnSpc>
                <a:spcPct val="115000"/>
              </a:lnSpc>
              <a:spcBef>
                <a:spcPts val="0"/>
              </a:spcBef>
              <a:spcAft>
                <a:spcPts val="0"/>
              </a:spcAft>
              <a:buNone/>
            </a:pPr>
            <a:r>
              <a:rPr lang="en">
                <a:solidFill>
                  <a:srgbClr val="000000"/>
                </a:solidFill>
                <a:highlight>
                  <a:srgbClr val="E0E0E0"/>
                </a:highlight>
                <a:latin typeface="Merriweather"/>
                <a:ea typeface="Merriweather"/>
                <a:cs typeface="Merriweather"/>
                <a:sym typeface="Merriweather"/>
              </a:rPr>
              <a:t>users.objects.all()</a:t>
            </a:r>
            <a:endParaRPr>
              <a:solidFill>
                <a:srgbClr val="000000"/>
              </a:solidFill>
              <a:highlight>
                <a:srgbClr val="E0E0E0"/>
              </a:highlight>
              <a:latin typeface="Merriweather"/>
              <a:ea typeface="Merriweather"/>
              <a:cs typeface="Merriweather"/>
              <a:sym typeface="Merriweather"/>
            </a:endParaRPr>
          </a:p>
          <a:p>
            <a:pPr marL="914400" lvl="0" indent="0" algn="l" rtl="0">
              <a:lnSpc>
                <a:spcPct val="115000"/>
              </a:lnSpc>
              <a:spcBef>
                <a:spcPts val="0"/>
              </a:spcBef>
              <a:spcAft>
                <a:spcPts val="0"/>
              </a:spcAft>
              <a:buNone/>
            </a:pPr>
            <a:r>
              <a:rPr lang="en">
                <a:solidFill>
                  <a:srgbClr val="000000"/>
                </a:solidFill>
                <a:highlight>
                  <a:srgbClr val="E0E0E0"/>
                </a:highlight>
                <a:latin typeface="Merriweather"/>
                <a:ea typeface="Merriweather"/>
                <a:cs typeface="Merriweather"/>
                <a:sym typeface="Merriweather"/>
              </a:rPr>
              <a:t>users.objects.filter(name=”nitin”)</a:t>
            </a:r>
            <a:endParaRPr>
              <a:solidFill>
                <a:srgbClr val="000000"/>
              </a:solidFill>
              <a:highlight>
                <a:srgbClr val="E0E0E0"/>
              </a:highlight>
              <a:latin typeface="Merriweather"/>
              <a:ea typeface="Merriweather"/>
              <a:cs typeface="Merriweather"/>
              <a:sym typeface="Merriweather"/>
            </a:endParaRPr>
          </a:p>
          <a:p>
            <a:pPr marL="914400" lvl="0" indent="0" algn="l" rtl="0">
              <a:lnSpc>
                <a:spcPct val="115000"/>
              </a:lnSpc>
              <a:spcBef>
                <a:spcPts val="0"/>
              </a:spcBef>
              <a:spcAft>
                <a:spcPts val="0"/>
              </a:spcAft>
              <a:buNone/>
            </a:pPr>
            <a:r>
              <a:rPr lang="en">
                <a:solidFill>
                  <a:srgbClr val="000000"/>
                </a:solidFill>
                <a:highlight>
                  <a:srgbClr val="E0E0E0"/>
                </a:highlight>
                <a:latin typeface="Merriweather"/>
                <a:ea typeface="Merriweather"/>
                <a:cs typeface="Merriweather"/>
                <a:sym typeface="Merriweather"/>
              </a:rPr>
              <a:t>users.objects.get(id=3) </a:t>
            </a:r>
            <a:endParaRPr>
              <a:solidFill>
                <a:srgbClr val="000000"/>
              </a:solidFill>
              <a:highlight>
                <a:srgbClr val="E0E0E0"/>
              </a:highlight>
              <a:latin typeface="Merriweather"/>
              <a:ea typeface="Merriweather"/>
              <a:cs typeface="Merriweather"/>
              <a:sym typeface="Merriweather"/>
            </a:endParaRPr>
          </a:p>
        </p:txBody>
      </p:sp>
      <p:sp>
        <p:nvSpPr>
          <p:cNvPr id="531" name="Google Shape;531;p68"/>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11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532" name="Google Shape;532;p68"/>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What Is A QuerySet In Django?</a:t>
            </a:r>
            <a:endParaRPr sz="2300" b="1">
              <a:latin typeface="Merriweather"/>
              <a:ea typeface="Merriweather"/>
              <a:cs typeface="Merriweather"/>
              <a:sym typeface="Merriweath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9"/>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12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538" name="Google Shape;538;p69"/>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The Difference Between select_related &amp; prefetch_related?</a:t>
            </a:r>
            <a:endParaRPr sz="2300" b="1">
              <a:latin typeface="Merriweather"/>
              <a:ea typeface="Merriweather"/>
              <a:cs typeface="Merriweather"/>
              <a:sym typeface="Merriweather"/>
            </a:endParaRPr>
          </a:p>
        </p:txBody>
      </p:sp>
      <p:sp>
        <p:nvSpPr>
          <p:cNvPr id="539" name="Google Shape;539;p69"/>
          <p:cNvSpPr txBox="1"/>
          <p:nvPr/>
        </p:nvSpPr>
        <p:spPr>
          <a:xfrm>
            <a:off x="645900" y="1503075"/>
            <a:ext cx="7852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highlight>
                  <a:srgbClr val="E0E0E0"/>
                </a:highlight>
                <a:latin typeface="Merriweather"/>
                <a:ea typeface="Merriweather"/>
                <a:cs typeface="Merriweather"/>
                <a:sym typeface="Merriweather"/>
              </a:rPr>
              <a:t>select_related:</a:t>
            </a:r>
            <a:endParaRPr b="1">
              <a:highlight>
                <a:srgbClr val="E0E0E0"/>
              </a:highlight>
              <a:latin typeface="Merriweather"/>
              <a:ea typeface="Merriweather"/>
              <a:cs typeface="Merriweather"/>
              <a:sym typeface="Merriweather"/>
            </a:endParaRPr>
          </a:p>
          <a:p>
            <a:pPr marL="457200" lvl="0" indent="0" algn="l" rtl="0">
              <a:spcBef>
                <a:spcPts val="0"/>
              </a:spcBef>
              <a:spcAft>
                <a:spcPts val="0"/>
              </a:spcAft>
              <a:buNone/>
            </a:pPr>
            <a:endParaRPr sz="600">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Returns a QuerySet that will “follow” foreign-key relationships, selecting additional related-object data when it executes its query. </a:t>
            </a:r>
            <a:endParaRPr sz="1100">
              <a:highlight>
                <a:schemeClr val="dk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This is a performance booster which results in a single more complex query but means later use of foreign-key relationships won’t require database queries.</a:t>
            </a:r>
            <a:endParaRPr sz="1100">
              <a:highlight>
                <a:schemeClr val="dk1"/>
              </a:highlight>
            </a:endParaRPr>
          </a:p>
        </p:txBody>
      </p:sp>
      <p:sp>
        <p:nvSpPr>
          <p:cNvPr id="540" name="Google Shape;540;p69"/>
          <p:cNvSpPr txBox="1"/>
          <p:nvPr/>
        </p:nvSpPr>
        <p:spPr>
          <a:xfrm>
            <a:off x="645900" y="2609925"/>
            <a:ext cx="7852200" cy="100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highlight>
                  <a:srgbClr val="EEEEEE"/>
                </a:highlight>
                <a:latin typeface="Merriweather"/>
                <a:ea typeface="Merriweather"/>
                <a:cs typeface="Merriweather"/>
                <a:sym typeface="Merriweather"/>
              </a:rPr>
              <a:t>prefetch_related:</a:t>
            </a:r>
            <a:endParaRPr b="1">
              <a:highlight>
                <a:srgbClr val="EEEEEE"/>
              </a:highlight>
              <a:latin typeface="Merriweather"/>
              <a:ea typeface="Merriweather"/>
              <a:cs typeface="Merriweather"/>
              <a:sym typeface="Merriweather"/>
            </a:endParaRPr>
          </a:p>
          <a:p>
            <a:pPr marL="0" lvl="0" indent="0" algn="l" rtl="0">
              <a:spcBef>
                <a:spcPts val="0"/>
              </a:spcBef>
              <a:spcAft>
                <a:spcPts val="0"/>
              </a:spcAft>
              <a:buNone/>
            </a:pPr>
            <a:endParaRPr sz="600" b="1">
              <a:highlight>
                <a:srgbClr val="EEEEEE"/>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We use prefetch_related when we’re going to get a set of things.</a:t>
            </a:r>
            <a:endParaRPr sz="1100">
              <a:highlight>
                <a:schemeClr val="dk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That means forward ManyToMany and backward ManyToMany, ForeignKey. </a:t>
            </a:r>
            <a:endParaRPr sz="1100">
              <a:highlight>
                <a:schemeClr val="dk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prefetch_related does a separate lookup for each relationship, and performs the “joining” in Python.</a:t>
            </a:r>
            <a:endParaRPr sz="1100">
              <a:highlight>
                <a:schemeClr val="dk1"/>
              </a:highlight>
              <a:latin typeface="Merriweather"/>
              <a:ea typeface="Merriweather"/>
              <a:cs typeface="Merriweather"/>
              <a:sym typeface="Merriweather"/>
            </a:endParaRPr>
          </a:p>
        </p:txBody>
      </p:sp>
      <p:sp>
        <p:nvSpPr>
          <p:cNvPr id="541" name="Google Shape;541;p69"/>
          <p:cNvSpPr txBox="1"/>
          <p:nvPr/>
        </p:nvSpPr>
        <p:spPr>
          <a:xfrm>
            <a:off x="645900" y="3640475"/>
            <a:ext cx="7852200" cy="923400"/>
          </a:xfrm>
          <a:prstGeom prst="rect">
            <a:avLst/>
          </a:prstGeom>
          <a:solidFill>
            <a:srgbClr val="EEEEEE"/>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erriweather"/>
                <a:ea typeface="Merriweather"/>
                <a:cs typeface="Merriweather"/>
                <a:sym typeface="Merriweather"/>
              </a:rPr>
              <a:t>Though both the functions are used to fetch the related fields on a model but their functioning is bit different from each other. </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In simple words, select_related uses a foreign key relationship, i.e. using join on the query itself while on the prefetch_related there is a separate lookup and the joining on the python side. </a:t>
            </a:r>
            <a:endParaRPr>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70"/>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12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547" name="Google Shape;547;p70"/>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The Difference Between select_related &amp; prefetch_related?</a:t>
            </a:r>
            <a:endParaRPr sz="2300" b="1">
              <a:latin typeface="Merriweather"/>
              <a:ea typeface="Merriweather"/>
              <a:cs typeface="Merriweather"/>
              <a:sym typeface="Merriweather"/>
            </a:endParaRPr>
          </a:p>
        </p:txBody>
      </p:sp>
      <p:sp>
        <p:nvSpPr>
          <p:cNvPr id="548" name="Google Shape;548;p70"/>
          <p:cNvSpPr txBox="1"/>
          <p:nvPr/>
        </p:nvSpPr>
        <p:spPr>
          <a:xfrm>
            <a:off x="645900" y="2073175"/>
            <a:ext cx="3424500" cy="250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from django.db import models</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class Blog(models.Model):</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name = models.CharField(max_length=100)</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description = models.TextField()</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class Author(models.Model):</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name = models.CharField(max_length=200)</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email = models.EmailField()</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class Entry(models.Model):</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blog = models.ForeignKey(Blog, </a:t>
            </a:r>
            <a:endParaRPr sz="1000">
              <a:highlight>
                <a:schemeClr val="dk1"/>
              </a:highlight>
              <a:latin typeface="Merriweather"/>
              <a:ea typeface="Merriweather"/>
              <a:cs typeface="Merriweather"/>
              <a:sym typeface="Merriweather"/>
            </a:endParaRPr>
          </a:p>
          <a:p>
            <a:pPr marL="457200" lvl="0" indent="457200" algn="l" rtl="0">
              <a:spcBef>
                <a:spcPts val="0"/>
              </a:spcBef>
              <a:spcAft>
                <a:spcPts val="0"/>
              </a:spcAft>
              <a:buNone/>
            </a:pPr>
            <a:r>
              <a:rPr lang="en" sz="1000">
                <a:highlight>
                  <a:schemeClr val="dk1"/>
                </a:highlight>
                <a:latin typeface="Merriweather"/>
                <a:ea typeface="Merriweather"/>
                <a:cs typeface="Merriweather"/>
                <a:sym typeface="Merriweather"/>
              </a:rPr>
              <a:t>on_delete=models.CASCADE)</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headline = models.CharField(max_length=255)</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authors = models.ManyToManyField(Author)</a:t>
            </a:r>
            <a:endParaRPr sz="1000">
              <a:highlight>
                <a:schemeClr val="dk1"/>
              </a:highlight>
              <a:latin typeface="Merriweather"/>
              <a:ea typeface="Merriweather"/>
              <a:cs typeface="Merriweather"/>
              <a:sym typeface="Merriweather"/>
            </a:endParaRPr>
          </a:p>
        </p:txBody>
      </p:sp>
      <p:sp>
        <p:nvSpPr>
          <p:cNvPr id="549" name="Google Shape;549;p70"/>
          <p:cNvSpPr txBox="1"/>
          <p:nvPr/>
        </p:nvSpPr>
        <p:spPr>
          <a:xfrm>
            <a:off x="645900" y="1618775"/>
            <a:ext cx="3267300" cy="338700"/>
          </a:xfrm>
          <a:prstGeom prst="rect">
            <a:avLst/>
          </a:prstGeom>
          <a:solidFill>
            <a:srgbClr val="EEEEEE"/>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Merriweather"/>
                <a:ea typeface="Merriweather"/>
                <a:cs typeface="Merriweather"/>
                <a:sym typeface="Merriweather"/>
              </a:rPr>
              <a:t>Let's suppose the following 3 models in Django.</a:t>
            </a:r>
            <a:endParaRPr sz="1000" b="1">
              <a:latin typeface="Merriweather"/>
              <a:ea typeface="Merriweather"/>
              <a:cs typeface="Merriweather"/>
              <a:sym typeface="Merriweather"/>
            </a:endParaRPr>
          </a:p>
        </p:txBody>
      </p:sp>
      <p:sp>
        <p:nvSpPr>
          <p:cNvPr id="550" name="Google Shape;550;p70"/>
          <p:cNvSpPr txBox="1"/>
          <p:nvPr/>
        </p:nvSpPr>
        <p:spPr>
          <a:xfrm>
            <a:off x="4304150" y="1618775"/>
            <a:ext cx="4194000" cy="3216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highlight>
                  <a:schemeClr val="dk1"/>
                </a:highlight>
                <a:latin typeface="Merriweather"/>
                <a:ea typeface="Merriweather"/>
                <a:cs typeface="Merriweather"/>
                <a:sym typeface="Merriweather"/>
              </a:rPr>
              <a:t>The following examples illustrate the difference between plain lookups and select_related() lookups. Here’s standard lookup:</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8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dk1"/>
                </a:highlight>
                <a:latin typeface="Merriweather"/>
                <a:ea typeface="Merriweather"/>
                <a:cs typeface="Merriweather"/>
                <a:sym typeface="Merriweather"/>
              </a:rPr>
              <a:t># Hits the database.</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dk1"/>
                </a:highlight>
                <a:latin typeface="Merriweather"/>
                <a:ea typeface="Merriweather"/>
                <a:cs typeface="Merriweather"/>
                <a:sym typeface="Merriweather"/>
              </a:rPr>
              <a:t>e = Entry.objects.get(id=5)</a:t>
            </a:r>
            <a:endParaRPr sz="1100" b="1">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8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dk1"/>
                </a:highlight>
                <a:latin typeface="Merriweather"/>
                <a:ea typeface="Merriweather"/>
                <a:cs typeface="Merriweather"/>
                <a:sym typeface="Merriweather"/>
              </a:rPr>
              <a:t># Hits the database again to get the related Blog object.</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dk1"/>
                </a:highlight>
                <a:latin typeface="Merriweather"/>
                <a:ea typeface="Merriweather"/>
                <a:cs typeface="Merriweather"/>
                <a:sym typeface="Merriweather"/>
              </a:rPr>
              <a:t>b = e.blog</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dk1"/>
                </a:highlight>
                <a:latin typeface="Merriweather"/>
                <a:ea typeface="Merriweather"/>
                <a:cs typeface="Merriweather"/>
                <a:sym typeface="Merriweather"/>
              </a:rPr>
              <a:t>And here’s select_related lookup:</a:t>
            </a:r>
            <a:endParaRPr sz="1100" b="1">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8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dk1"/>
                </a:highlight>
                <a:latin typeface="Merriweather"/>
                <a:ea typeface="Merriweather"/>
                <a:cs typeface="Merriweather"/>
                <a:sym typeface="Merriweather"/>
              </a:rPr>
              <a:t># Hits the database.</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dk1"/>
                </a:highlight>
                <a:latin typeface="Merriweather"/>
                <a:ea typeface="Merriweather"/>
                <a:cs typeface="Merriweather"/>
                <a:sym typeface="Merriweather"/>
              </a:rPr>
              <a:t>e = Entry.objects.select_related('blog').get(id=5)</a:t>
            </a:r>
            <a:endParaRPr sz="1100" b="1">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8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dk1"/>
                </a:highlight>
                <a:latin typeface="Merriweather"/>
                <a:ea typeface="Merriweather"/>
                <a:cs typeface="Merriweather"/>
                <a:sym typeface="Merriweather"/>
              </a:rPr>
              <a:t># Doesn't hit the database, because e.blog has been prepopulated in the previous query.</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dk1"/>
                </a:highlight>
                <a:latin typeface="Merriweather"/>
                <a:ea typeface="Merriweather"/>
                <a:cs typeface="Merriweather"/>
                <a:sym typeface="Merriweather"/>
              </a:rPr>
              <a:t>b = e.blog</a:t>
            </a:r>
            <a:endParaRPr sz="1100" b="1">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dk1"/>
                </a:highlight>
                <a:latin typeface="Merriweather"/>
                <a:ea typeface="Merriweather"/>
                <a:cs typeface="Merriweather"/>
                <a:sym typeface="Merriweather"/>
              </a:rPr>
              <a:t>You can use select_related() with any queryset of objects</a:t>
            </a:r>
            <a:endParaRPr sz="1100">
              <a:highlight>
                <a:schemeClr val="dk1"/>
              </a:highlight>
              <a:latin typeface="Merriweather"/>
              <a:ea typeface="Merriweather"/>
              <a:cs typeface="Merriweather"/>
              <a:sym typeface="Merriweathe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71"/>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12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556" name="Google Shape;556;p71"/>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The Difference Between select_related &amp; prefetch_related?</a:t>
            </a:r>
            <a:endParaRPr sz="2300" b="1">
              <a:latin typeface="Merriweather"/>
              <a:ea typeface="Merriweather"/>
              <a:cs typeface="Merriweather"/>
              <a:sym typeface="Merriweather"/>
            </a:endParaRPr>
          </a:p>
        </p:txBody>
      </p:sp>
      <p:sp>
        <p:nvSpPr>
          <p:cNvPr id="557" name="Google Shape;557;p71"/>
          <p:cNvSpPr txBox="1"/>
          <p:nvPr/>
        </p:nvSpPr>
        <p:spPr>
          <a:xfrm>
            <a:off x="4493725" y="1791000"/>
            <a:ext cx="41442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highlight>
                  <a:schemeClr val="dk1"/>
                </a:highlight>
                <a:latin typeface="Merriweather"/>
                <a:ea typeface="Merriweather"/>
                <a:cs typeface="Merriweather"/>
                <a:sym typeface="Merriweather"/>
              </a:rPr>
              <a:t>prefetch_related:</a:t>
            </a:r>
            <a:endParaRPr sz="1000" b="1">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&gt;&gt; country = Country.objects.prefetch_related(‘state’).get(id=1)</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&gt;&gt; for state in country.state.all():</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print(state.state_name)</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```Query Executed</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SELECT id, country_name FROM country WHERE id=1;</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SELECT state_id, state_name WHERE State WHERE country_id IN (1);</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a:t>
            </a:r>
            <a:endParaRPr sz="1000">
              <a:highlight>
                <a:schemeClr val="dk1"/>
              </a:highlight>
              <a:latin typeface="Merriweather"/>
              <a:ea typeface="Merriweather"/>
              <a:cs typeface="Merriweather"/>
              <a:sym typeface="Merriweather"/>
            </a:endParaRPr>
          </a:p>
        </p:txBody>
      </p:sp>
      <p:sp>
        <p:nvSpPr>
          <p:cNvPr id="558" name="Google Shape;558;p71"/>
          <p:cNvSpPr txBox="1"/>
          <p:nvPr/>
        </p:nvSpPr>
        <p:spPr>
          <a:xfrm>
            <a:off x="645900" y="1791000"/>
            <a:ext cx="5007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from django.db import models</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class Country(models.Model):</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country_name = models.CharField(max_length=5)</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class State(models.Model):</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state_name = models.CharField(max_length=5)</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country = model.ForeignKey(Country)</a:t>
            </a:r>
            <a:endParaRPr sz="1000">
              <a:highlight>
                <a:schemeClr val="dk1"/>
              </a:highlight>
              <a:latin typeface="Merriweather"/>
              <a:ea typeface="Merriweather"/>
              <a:cs typeface="Merriweather"/>
              <a:sym typeface="Merriweather"/>
            </a:endParaRPr>
          </a:p>
        </p:txBody>
      </p:sp>
      <p:sp>
        <p:nvSpPr>
          <p:cNvPr id="559" name="Google Shape;559;p71"/>
          <p:cNvSpPr txBox="1"/>
          <p:nvPr/>
        </p:nvSpPr>
        <p:spPr>
          <a:xfrm>
            <a:off x="645900" y="3187150"/>
            <a:ext cx="77172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highlight>
                  <a:schemeClr val="dk1"/>
                </a:highlight>
                <a:latin typeface="Merriweather"/>
                <a:ea typeface="Merriweather"/>
                <a:cs typeface="Merriweather"/>
                <a:sym typeface="Merriweather"/>
              </a:rPr>
              <a:t>select_related:</a:t>
            </a:r>
            <a:endParaRPr sz="1000" b="1">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&gt;&gt; states = State.objects.select_related(‘country’).all()</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&gt;&gt; for state in states:</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print(state.state_name)  </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```Query Executed</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SELECT state_id, state_name, country_name FROM State INNER JOIN Country ON (State.country_id = Country.id)</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a:t>
            </a:r>
            <a:endParaRPr sz="1000">
              <a:highlight>
                <a:schemeClr val="dk1"/>
              </a:highlight>
              <a:latin typeface="Merriweather"/>
              <a:ea typeface="Merriweather"/>
              <a:cs typeface="Merriweather"/>
              <a:sym typeface="Merriweathe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2"/>
          <p:cNvSpPr txBox="1"/>
          <p:nvPr/>
        </p:nvSpPr>
        <p:spPr>
          <a:xfrm>
            <a:off x="645900" y="1593200"/>
            <a:ext cx="7852200" cy="161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highlight>
                  <a:srgbClr val="EEEEEE"/>
                </a:highlight>
                <a:latin typeface="Merriweather"/>
                <a:ea typeface="Merriweather"/>
                <a:cs typeface="Merriweather"/>
                <a:sym typeface="Merriweather"/>
              </a:rPr>
              <a:t>Emp.objects.all():</a:t>
            </a:r>
            <a:endParaRPr sz="1500" b="1">
              <a:highlight>
                <a:srgbClr val="EEEEE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6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In order to view all the items from your database, you can make use of the ‘all()’ function as mentioned below:</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600">
              <a:highlight>
                <a:schemeClr val="dk1"/>
              </a:highlight>
              <a:latin typeface="Merriweather"/>
              <a:ea typeface="Merriweather"/>
              <a:cs typeface="Merriweather"/>
              <a:sym typeface="Merriweather"/>
            </a:endParaRPr>
          </a:p>
          <a:p>
            <a:pPr marL="0" lvl="0" indent="457200" algn="l" rtl="0">
              <a:lnSpc>
                <a:spcPct val="115000"/>
              </a:lnSpc>
              <a:spcBef>
                <a:spcPts val="0"/>
              </a:spcBef>
              <a:spcAft>
                <a:spcPts val="0"/>
              </a:spcAft>
              <a:buNone/>
            </a:pPr>
            <a:r>
              <a:rPr lang="en" sz="1300" b="1">
                <a:highlight>
                  <a:srgbClr val="CCCCCC"/>
                </a:highlight>
                <a:latin typeface="Merriweather"/>
                <a:ea typeface="Merriweather"/>
                <a:cs typeface="Merriweather"/>
                <a:sym typeface="Merriweather"/>
              </a:rPr>
              <a:t>Users.objects.all()</a:t>
            </a:r>
            <a:r>
              <a:rPr lang="en" sz="1300">
                <a:highlight>
                  <a:schemeClr val="dk1"/>
                </a:highlight>
                <a:latin typeface="Merriweather"/>
                <a:ea typeface="Merriweather"/>
                <a:cs typeface="Merriweather"/>
                <a:sym typeface="Merriweather"/>
              </a:rPr>
              <a:t>     </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6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000">
                <a:highlight>
                  <a:schemeClr val="dk1"/>
                </a:highlight>
                <a:latin typeface="Merriweather"/>
                <a:ea typeface="Merriweather"/>
                <a:cs typeface="Merriweather"/>
                <a:sym typeface="Merriweather"/>
              </a:rPr>
              <a:t>where </a:t>
            </a:r>
            <a:r>
              <a:rPr lang="en" sz="1000" b="1" i="1">
                <a:highlight>
                  <a:schemeClr val="dk1"/>
                </a:highlight>
                <a:latin typeface="Merriweather"/>
                <a:ea typeface="Merriweather"/>
                <a:cs typeface="Merriweather"/>
                <a:sym typeface="Merriweather"/>
              </a:rPr>
              <a:t>Users </a:t>
            </a:r>
            <a:r>
              <a:rPr lang="en" sz="1000">
                <a:highlight>
                  <a:schemeClr val="dk1"/>
                </a:highlight>
                <a:latin typeface="Merriweather"/>
                <a:ea typeface="Merriweather"/>
                <a:cs typeface="Merriweather"/>
                <a:sym typeface="Merriweather"/>
              </a:rPr>
              <a:t>is some class that you have created in your models</a:t>
            </a:r>
            <a:endParaRPr sz="1000">
              <a:highlight>
                <a:schemeClr val="dk1"/>
              </a:highlight>
              <a:latin typeface="Merriweather"/>
              <a:ea typeface="Merriweather"/>
              <a:cs typeface="Merriweather"/>
              <a:sym typeface="Merriweather"/>
            </a:endParaRPr>
          </a:p>
        </p:txBody>
      </p:sp>
      <p:sp>
        <p:nvSpPr>
          <p:cNvPr id="565" name="Google Shape;565;p72"/>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13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566" name="Google Shape;566;p72"/>
          <p:cNvSpPr txBox="1">
            <a:spLocks noGrp="1"/>
          </p:cNvSpPr>
          <p:nvPr>
            <p:ph type="title"/>
          </p:nvPr>
        </p:nvSpPr>
        <p:spPr>
          <a:xfrm>
            <a:off x="645900" y="610275"/>
            <a:ext cx="7852200" cy="8313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100" b="1">
                <a:latin typeface="Merriweather"/>
                <a:ea typeface="Merriweather"/>
                <a:cs typeface="Merriweather"/>
                <a:sym typeface="Merriweather"/>
              </a:rPr>
              <a:t>What Is The Difference Between Emp.object.filter(), Emp.object.get() &amp; Emp.objects.all() in Django Queryset?</a:t>
            </a:r>
            <a:endParaRPr sz="2100" b="1">
              <a:latin typeface="Merriweather"/>
              <a:ea typeface="Merriweather"/>
              <a:cs typeface="Merriweather"/>
              <a:sym typeface="Merriweathe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73"/>
          <p:cNvSpPr txBox="1"/>
          <p:nvPr/>
        </p:nvSpPr>
        <p:spPr>
          <a:xfrm>
            <a:off x="645900" y="1516475"/>
            <a:ext cx="7852200" cy="3097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highlight>
                  <a:srgbClr val="EEEEEE"/>
                </a:highlight>
                <a:latin typeface="Merriweather"/>
                <a:ea typeface="Merriweather"/>
                <a:cs typeface="Merriweather"/>
                <a:sym typeface="Merriweather"/>
              </a:rPr>
              <a:t>Emp.object.filter() &amp; Emp.object.get(): </a:t>
            </a:r>
            <a:endParaRPr sz="1500" b="1">
              <a:highlight>
                <a:srgbClr val="EEEEE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4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a:highlight>
                  <a:schemeClr val="dk1"/>
                </a:highlight>
                <a:latin typeface="Merriweather"/>
                <a:ea typeface="Merriweather"/>
                <a:cs typeface="Merriweather"/>
                <a:sym typeface="Merriweather"/>
              </a:rPr>
              <a:t>To filter out some element from the database, you either use the</a:t>
            </a:r>
            <a:r>
              <a:rPr lang="en" sz="1100" b="1">
                <a:highlight>
                  <a:schemeClr val="dk1"/>
                </a:highlight>
                <a:latin typeface="Merriweather"/>
                <a:ea typeface="Merriweather"/>
                <a:cs typeface="Merriweather"/>
                <a:sym typeface="Merriweather"/>
              </a:rPr>
              <a:t> get() </a:t>
            </a:r>
            <a:r>
              <a:rPr lang="en" sz="1100">
                <a:highlight>
                  <a:schemeClr val="dk1"/>
                </a:highlight>
                <a:latin typeface="Merriweather"/>
                <a:ea typeface="Merriweather"/>
                <a:cs typeface="Merriweather"/>
                <a:sym typeface="Merriweather"/>
              </a:rPr>
              <a:t>method or the </a:t>
            </a:r>
            <a:r>
              <a:rPr lang="en" sz="1100" b="1">
                <a:highlight>
                  <a:schemeClr val="dk1"/>
                </a:highlight>
                <a:latin typeface="Merriweather"/>
                <a:ea typeface="Merriweather"/>
                <a:cs typeface="Merriweather"/>
                <a:sym typeface="Merriweather"/>
              </a:rPr>
              <a:t>filter()</a:t>
            </a:r>
            <a:r>
              <a:rPr lang="en" sz="1100">
                <a:highlight>
                  <a:schemeClr val="dk1"/>
                </a:highlight>
                <a:latin typeface="Merriweather"/>
                <a:ea typeface="Merriweather"/>
                <a:cs typeface="Merriweather"/>
                <a:sym typeface="Merriweather"/>
              </a:rPr>
              <a:t> method as follows:</a:t>
            </a:r>
            <a:endParaRPr sz="11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500">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r>
              <a:rPr lang="en" sz="1100" b="1">
                <a:highlight>
                  <a:srgbClr val="D9D9D9"/>
                </a:highlight>
                <a:latin typeface="Merriweather"/>
                <a:ea typeface="Merriweather"/>
                <a:cs typeface="Merriweather"/>
                <a:sym typeface="Merriweather"/>
              </a:rPr>
              <a:t>Users.objects.filter(name="Nitin")</a:t>
            </a:r>
            <a:endParaRPr sz="1100" b="1">
              <a:highlight>
                <a:srgbClr val="D9D9D9"/>
              </a:highlight>
              <a:latin typeface="Merriweather"/>
              <a:ea typeface="Merriweather"/>
              <a:cs typeface="Merriweather"/>
              <a:sym typeface="Merriweather"/>
            </a:endParaRPr>
          </a:p>
          <a:p>
            <a:pPr marL="457200" lvl="0" indent="0" algn="l" rtl="0">
              <a:lnSpc>
                <a:spcPct val="115000"/>
              </a:lnSpc>
              <a:spcBef>
                <a:spcPts val="0"/>
              </a:spcBef>
              <a:spcAft>
                <a:spcPts val="0"/>
              </a:spcAft>
              <a:buNone/>
            </a:pPr>
            <a:r>
              <a:rPr lang="en" sz="1100" b="1">
                <a:highlight>
                  <a:srgbClr val="D9D9D9"/>
                </a:highlight>
                <a:latin typeface="Merriweather"/>
                <a:ea typeface="Merriweather"/>
                <a:cs typeface="Merriweather"/>
                <a:sym typeface="Merriweather"/>
              </a:rPr>
              <a:t>Users.objects.get(name="Nitin")</a:t>
            </a:r>
            <a:endParaRPr sz="1100" b="1">
              <a:highlight>
                <a:srgbClr val="D9D9D9"/>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5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a:highlight>
                  <a:schemeClr val="dk1"/>
                </a:highlight>
                <a:latin typeface="Merriweather"/>
                <a:ea typeface="Merriweather"/>
                <a:cs typeface="Merriweather"/>
                <a:sym typeface="Merriweather"/>
              </a:rPr>
              <a:t>Basically use get() when you want to get </a:t>
            </a:r>
            <a:r>
              <a:rPr lang="en" sz="1100" b="1">
                <a:highlight>
                  <a:schemeClr val="dk1"/>
                </a:highlight>
                <a:latin typeface="Merriweather"/>
                <a:ea typeface="Merriweather"/>
                <a:cs typeface="Merriweather"/>
                <a:sym typeface="Merriweather"/>
              </a:rPr>
              <a:t>a single unique object</a:t>
            </a:r>
            <a:r>
              <a:rPr lang="en" sz="1100">
                <a:highlight>
                  <a:schemeClr val="dk1"/>
                </a:highlight>
                <a:latin typeface="Merriweather"/>
                <a:ea typeface="Merriweather"/>
                <a:cs typeface="Merriweather"/>
                <a:sym typeface="Merriweather"/>
              </a:rPr>
              <a:t>, &amp;</a:t>
            </a:r>
            <a:endParaRPr sz="11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a:highlight>
                  <a:schemeClr val="dk1"/>
                </a:highlight>
                <a:latin typeface="Merriweather"/>
                <a:ea typeface="Merriweather"/>
                <a:cs typeface="Merriweather"/>
                <a:sym typeface="Merriweather"/>
              </a:rPr>
              <a:t>filter() when you want to get</a:t>
            </a:r>
            <a:r>
              <a:rPr lang="en" sz="1100" b="1">
                <a:highlight>
                  <a:schemeClr val="dk1"/>
                </a:highlight>
                <a:latin typeface="Merriweather"/>
                <a:ea typeface="Merriweather"/>
                <a:cs typeface="Merriweather"/>
                <a:sym typeface="Merriweather"/>
              </a:rPr>
              <a:t> all objects that match your lookup parameters</a:t>
            </a:r>
            <a:endParaRPr sz="1100" b="1">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8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a:highlight>
                  <a:schemeClr val="dk1"/>
                </a:highlight>
                <a:latin typeface="Merriweather"/>
                <a:ea typeface="Merriweather"/>
                <a:cs typeface="Merriweather"/>
                <a:sym typeface="Merriweather"/>
              </a:rPr>
              <a:t>get() throws an error if there’s no object matching the query. </a:t>
            </a:r>
            <a:endParaRPr sz="11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a:highlight>
                  <a:schemeClr val="dk1"/>
                </a:highlight>
                <a:latin typeface="Merriweather"/>
                <a:ea typeface="Merriweather"/>
                <a:cs typeface="Merriweather"/>
                <a:sym typeface="Merriweather"/>
              </a:rPr>
              <a:t>filter() will return an empty queryset.</a:t>
            </a:r>
            <a:endParaRPr sz="11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8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a:highlight>
                  <a:schemeClr val="dk1"/>
                </a:highlight>
                <a:latin typeface="Merriweather"/>
                <a:ea typeface="Merriweather"/>
                <a:cs typeface="Merriweather"/>
                <a:sym typeface="Merriweather"/>
              </a:rPr>
              <a:t>get() raises </a:t>
            </a:r>
            <a:r>
              <a:rPr lang="en" sz="1100" b="1">
                <a:highlight>
                  <a:schemeClr val="dk1"/>
                </a:highlight>
                <a:latin typeface="Merriweather"/>
                <a:ea typeface="Merriweather"/>
                <a:cs typeface="Merriweather"/>
                <a:sym typeface="Merriweather"/>
              </a:rPr>
              <a:t>MultipleObjectsReturned </a:t>
            </a:r>
            <a:r>
              <a:rPr lang="en" sz="1100">
                <a:highlight>
                  <a:schemeClr val="dk1"/>
                </a:highlight>
                <a:latin typeface="Merriweather"/>
                <a:ea typeface="Merriweather"/>
                <a:cs typeface="Merriweather"/>
                <a:sym typeface="Merriweather"/>
              </a:rPr>
              <a:t>if more than one object was found. The </a:t>
            </a:r>
            <a:r>
              <a:rPr lang="en" sz="1100" b="1">
                <a:highlight>
                  <a:schemeClr val="dk1"/>
                </a:highlight>
                <a:latin typeface="Merriweather"/>
                <a:ea typeface="Merriweather"/>
                <a:cs typeface="Merriweather"/>
                <a:sym typeface="Merriweather"/>
              </a:rPr>
              <a:t>MultipleObjectsReturned </a:t>
            </a:r>
            <a:r>
              <a:rPr lang="en" sz="1100">
                <a:highlight>
                  <a:schemeClr val="dk1"/>
                </a:highlight>
                <a:latin typeface="Merriweather"/>
                <a:ea typeface="Merriweather"/>
                <a:cs typeface="Merriweather"/>
                <a:sym typeface="Merriweather"/>
              </a:rPr>
              <a:t>exception is an attribute of the model class.</a:t>
            </a:r>
            <a:endParaRPr sz="11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a:highlight>
                  <a:schemeClr val="dk1"/>
                </a:highlight>
                <a:latin typeface="Merriweather"/>
                <a:ea typeface="Merriweather"/>
                <a:cs typeface="Merriweather"/>
                <a:sym typeface="Merriweather"/>
              </a:rPr>
              <a:t>get() raises a </a:t>
            </a:r>
            <a:r>
              <a:rPr lang="en" sz="1100" b="1">
                <a:highlight>
                  <a:schemeClr val="dk1"/>
                </a:highlight>
                <a:latin typeface="Merriweather"/>
                <a:ea typeface="Merriweather"/>
                <a:cs typeface="Merriweather"/>
                <a:sym typeface="Merriweather"/>
              </a:rPr>
              <a:t>DoesNotExist </a:t>
            </a:r>
            <a:r>
              <a:rPr lang="en" sz="1100">
                <a:highlight>
                  <a:schemeClr val="dk1"/>
                </a:highlight>
                <a:latin typeface="Merriweather"/>
                <a:ea typeface="Merriweather"/>
                <a:cs typeface="Merriweather"/>
                <a:sym typeface="Merriweather"/>
              </a:rPr>
              <a:t>exception if an object wasn't found for the given parameters. This exception is also an attribute of the model class.</a:t>
            </a:r>
            <a:endParaRPr sz="1100">
              <a:highlight>
                <a:schemeClr val="dk1"/>
              </a:highlight>
              <a:latin typeface="Merriweather"/>
              <a:ea typeface="Merriweather"/>
              <a:cs typeface="Merriweather"/>
              <a:sym typeface="Merriweather"/>
            </a:endParaRPr>
          </a:p>
        </p:txBody>
      </p:sp>
      <p:sp>
        <p:nvSpPr>
          <p:cNvPr id="572" name="Google Shape;572;p73"/>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13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573" name="Google Shape;573;p73"/>
          <p:cNvSpPr txBox="1">
            <a:spLocks noGrp="1"/>
          </p:cNvSpPr>
          <p:nvPr>
            <p:ph type="title"/>
          </p:nvPr>
        </p:nvSpPr>
        <p:spPr>
          <a:xfrm>
            <a:off x="645900" y="610275"/>
            <a:ext cx="7852200" cy="8313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100" b="1">
                <a:latin typeface="Merriweather"/>
                <a:ea typeface="Merriweather"/>
                <a:cs typeface="Merriweather"/>
                <a:sym typeface="Merriweather"/>
              </a:rPr>
              <a:t>Difference Between Emp.object.filter(), Emp.object.get() &amp; Emp.objects.all() in Django Queryset?</a:t>
            </a:r>
            <a:endParaRPr sz="2100" b="1">
              <a:latin typeface="Merriweather"/>
              <a:ea typeface="Merriweather"/>
              <a:cs typeface="Merriweather"/>
              <a:sym typeface="Merriweather"/>
            </a:endParaRPr>
          </a:p>
        </p:txBody>
      </p:sp>
      <p:sp>
        <p:nvSpPr>
          <p:cNvPr id="574" name="Google Shape;574;p73"/>
          <p:cNvSpPr txBox="1">
            <a:spLocks noGrp="1"/>
          </p:cNvSpPr>
          <p:nvPr>
            <p:ph type="title"/>
          </p:nvPr>
        </p:nvSpPr>
        <p:spPr>
          <a:xfrm>
            <a:off x="645900" y="610275"/>
            <a:ext cx="7852200" cy="8313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100" b="1">
                <a:latin typeface="Merriweather"/>
                <a:ea typeface="Merriweather"/>
                <a:cs typeface="Merriweather"/>
                <a:sym typeface="Merriweather"/>
              </a:rPr>
              <a:t>What Is The Difference Between Emp.object.filter(), Emp.object.get() &amp; Emp.objects.all() in Django Queryset?</a:t>
            </a:r>
            <a:endParaRPr sz="2100" b="1">
              <a:latin typeface="Merriweather"/>
              <a:ea typeface="Merriweather"/>
              <a:cs typeface="Merriweather"/>
              <a:sym typeface="Merriweathe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4"/>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14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580" name="Google Shape;580;p74"/>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Which Companies Uses Django?</a:t>
            </a:r>
            <a:endParaRPr sz="2300" b="1">
              <a:latin typeface="Merriweather"/>
              <a:ea typeface="Merriweather"/>
              <a:cs typeface="Merriweather"/>
              <a:sym typeface="Merriweather"/>
            </a:endParaRPr>
          </a:p>
        </p:txBody>
      </p:sp>
      <p:sp>
        <p:nvSpPr>
          <p:cNvPr id="581" name="Google Shape;581;p74"/>
          <p:cNvSpPr txBox="1"/>
          <p:nvPr/>
        </p:nvSpPr>
        <p:spPr>
          <a:xfrm>
            <a:off x="811425" y="1294200"/>
            <a:ext cx="3000000" cy="2878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Instagram </a:t>
            </a:r>
            <a:endParaRPr>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Mozilla</a:t>
            </a:r>
            <a:endParaRPr>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Spotify</a:t>
            </a:r>
            <a:endParaRPr>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Pinterest</a:t>
            </a:r>
            <a:endParaRPr>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Disqus </a:t>
            </a:r>
            <a:endParaRPr>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Bitbucket</a:t>
            </a:r>
            <a:endParaRPr>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Eventbrite </a:t>
            </a:r>
            <a:endParaRPr>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Prezi </a:t>
            </a:r>
            <a:endParaRPr>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Dropbox</a:t>
            </a:r>
            <a:endParaRPr>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Youtube</a:t>
            </a:r>
            <a:endParaRPr>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National Geographic </a:t>
            </a:r>
            <a:endParaRPr>
              <a:latin typeface="Merriweather"/>
              <a:ea typeface="Merriweather"/>
              <a:cs typeface="Merriweather"/>
              <a:sym typeface="Merriweathe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75"/>
          <p:cNvSpPr txBox="1"/>
          <p:nvPr/>
        </p:nvSpPr>
        <p:spPr>
          <a:xfrm>
            <a:off x="565050" y="1634175"/>
            <a:ext cx="7852200" cy="17655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Websites generally need to serve additional files such as images. Javascript or CSS. In Django, these files are referred to as “</a:t>
            </a:r>
            <a:r>
              <a:rPr lang="en" sz="1300" b="1">
                <a:highlight>
                  <a:schemeClr val="dk1"/>
                </a:highlight>
                <a:latin typeface="Merriweather"/>
                <a:ea typeface="Merriweather"/>
                <a:cs typeface="Merriweather"/>
                <a:sym typeface="Merriweather"/>
              </a:rPr>
              <a:t>static files</a:t>
            </a:r>
            <a:r>
              <a:rPr lang="en" sz="1300">
                <a:highlight>
                  <a:schemeClr val="dk1"/>
                </a:highlight>
                <a:latin typeface="Merriweather"/>
                <a:ea typeface="Merriweather"/>
                <a:cs typeface="Merriweather"/>
                <a:sym typeface="Merriweather"/>
              </a:rPr>
              <a:t>”, Apart from that Django provides </a:t>
            </a:r>
            <a:r>
              <a:rPr lang="en" sz="1300" b="1">
                <a:highlight>
                  <a:schemeClr val="dk1"/>
                </a:highlight>
                <a:latin typeface="Merriweather"/>
                <a:ea typeface="Merriweather"/>
                <a:cs typeface="Merriweather"/>
                <a:sym typeface="Merriweather"/>
              </a:rPr>
              <a:t>django.contrib.staticfiles </a:t>
            </a:r>
            <a:r>
              <a:rPr lang="en" sz="1300">
                <a:highlight>
                  <a:schemeClr val="dk1"/>
                </a:highlight>
                <a:latin typeface="Merriweather"/>
                <a:ea typeface="Merriweather"/>
                <a:cs typeface="Merriweather"/>
                <a:sym typeface="Merriweather"/>
              </a:rPr>
              <a:t>to manage these static files.</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These files are created within the project app directory by creating a subdirectory named as </a:t>
            </a:r>
            <a:r>
              <a:rPr lang="en" sz="1300" b="1">
                <a:highlight>
                  <a:schemeClr val="dk1"/>
                </a:highlight>
                <a:latin typeface="Merriweather"/>
                <a:ea typeface="Merriweather"/>
                <a:cs typeface="Merriweather"/>
                <a:sym typeface="Merriweather"/>
              </a:rPr>
              <a:t>static</a:t>
            </a:r>
            <a:r>
              <a:rPr lang="en" sz="1300">
                <a:highlight>
                  <a:schemeClr val="dk1"/>
                </a:highlight>
                <a:latin typeface="Merriweather"/>
                <a:ea typeface="Merriweather"/>
                <a:cs typeface="Merriweather"/>
                <a:sym typeface="Merriweather"/>
              </a:rPr>
              <a:t>.</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Static files are stored in the folder called </a:t>
            </a:r>
            <a:r>
              <a:rPr lang="en" sz="1300" b="1">
                <a:highlight>
                  <a:schemeClr val="dk1"/>
                </a:highlight>
                <a:latin typeface="Merriweather"/>
                <a:ea typeface="Merriweather"/>
                <a:cs typeface="Merriweather"/>
                <a:sym typeface="Merriweather"/>
              </a:rPr>
              <a:t>static </a:t>
            </a:r>
            <a:r>
              <a:rPr lang="en" sz="1300">
                <a:highlight>
                  <a:schemeClr val="dk1"/>
                </a:highlight>
                <a:latin typeface="Merriweather"/>
                <a:ea typeface="Merriweather"/>
                <a:cs typeface="Merriweather"/>
                <a:sym typeface="Merriweather"/>
              </a:rPr>
              <a:t>in the Django app.</a:t>
            </a:r>
            <a:endParaRPr sz="1300">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endParaRPr sz="1300">
              <a:highlight>
                <a:schemeClr val="dk1"/>
              </a:highlight>
              <a:latin typeface="Merriweather"/>
              <a:ea typeface="Merriweather"/>
              <a:cs typeface="Merriweather"/>
              <a:sym typeface="Merriweather"/>
            </a:endParaRPr>
          </a:p>
        </p:txBody>
      </p:sp>
      <p:sp>
        <p:nvSpPr>
          <p:cNvPr id="587" name="Google Shape;587;p75"/>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15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588" name="Google Shape;588;p75"/>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How Static Files Are Defined In Django? </a:t>
            </a:r>
            <a:endParaRPr sz="2300" b="1">
              <a:latin typeface="Merriweather"/>
              <a:ea typeface="Merriweather"/>
              <a:cs typeface="Merriweather"/>
              <a:sym typeface="Merriweather"/>
            </a:endParaRPr>
          </a:p>
          <a:p>
            <a:pPr marL="0" lvl="0" indent="0" algn="l" rtl="0">
              <a:spcBef>
                <a:spcPts val="0"/>
              </a:spcBef>
              <a:spcAft>
                <a:spcPts val="0"/>
              </a:spcAft>
              <a:buNone/>
            </a:pPr>
            <a:r>
              <a:rPr lang="en" sz="2300" b="1">
                <a:latin typeface="Merriweather"/>
                <a:ea typeface="Merriweather"/>
                <a:cs typeface="Merriweather"/>
                <a:sym typeface="Merriweather"/>
              </a:rPr>
              <a:t>Explain Its Configuration &amp; It’s Uses.</a:t>
            </a:r>
            <a:endParaRPr sz="2300" b="1">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0"/>
          <p:cNvSpPr txBox="1">
            <a:spLocks noGrp="1"/>
          </p:cNvSpPr>
          <p:nvPr>
            <p:ph type="body" idx="1"/>
          </p:nvPr>
        </p:nvSpPr>
        <p:spPr>
          <a:xfrm>
            <a:off x="645900" y="1398500"/>
            <a:ext cx="7852200" cy="2894400"/>
          </a:xfrm>
          <a:prstGeom prst="rect">
            <a:avLst/>
          </a:prstGeom>
        </p:spPr>
        <p:txBody>
          <a:bodyPr spcFirstLastPara="1" wrap="square" lIns="91425" tIns="91425" rIns="91425" bIns="91425" anchor="t" anchorCtr="0">
            <a:noAutofit/>
          </a:bodyPr>
          <a:lstStyle/>
          <a:p>
            <a:pPr marL="50800" marR="50800" lvl="0" indent="0" algn="l" rtl="0">
              <a:lnSpc>
                <a:spcPct val="140000"/>
              </a:lnSpc>
              <a:spcBef>
                <a:spcPts val="0"/>
              </a:spcBef>
              <a:spcAft>
                <a:spcPts val="0"/>
              </a:spcAft>
              <a:buNone/>
            </a:pPr>
            <a:r>
              <a:rPr lang="en">
                <a:solidFill>
                  <a:srgbClr val="222222"/>
                </a:solidFill>
                <a:highlight>
                  <a:schemeClr val="dk1"/>
                </a:highlight>
                <a:latin typeface="Merriweather"/>
                <a:ea typeface="Merriweather"/>
                <a:cs typeface="Merriweather"/>
                <a:sym typeface="Merriweather"/>
              </a:rPr>
              <a:t>Command To Run A Project:</a:t>
            </a:r>
            <a:endParaRPr>
              <a:solidFill>
                <a:srgbClr val="222222"/>
              </a:solidFill>
              <a:highlight>
                <a:schemeClr val="dk1"/>
              </a:highlight>
              <a:latin typeface="Merriweather"/>
              <a:ea typeface="Merriweather"/>
              <a:cs typeface="Merriweather"/>
              <a:sym typeface="Merriweather"/>
            </a:endParaRPr>
          </a:p>
          <a:p>
            <a:pPr marL="50800" marR="50800" lvl="0" indent="0" algn="l" rtl="0">
              <a:lnSpc>
                <a:spcPct val="140000"/>
              </a:lnSpc>
              <a:spcBef>
                <a:spcPts val="0"/>
              </a:spcBef>
              <a:spcAft>
                <a:spcPts val="0"/>
              </a:spcAft>
              <a:buNone/>
            </a:pPr>
            <a:endParaRPr sz="300">
              <a:solidFill>
                <a:srgbClr val="222222"/>
              </a:solidFill>
              <a:highlight>
                <a:schemeClr val="dk1"/>
              </a:highlight>
              <a:latin typeface="Merriweather"/>
              <a:ea typeface="Merriweather"/>
              <a:cs typeface="Merriweather"/>
              <a:sym typeface="Merriweather"/>
            </a:endParaRPr>
          </a:p>
          <a:p>
            <a:pPr marL="50800" marR="50800" lvl="0" indent="406400" algn="l" rtl="0">
              <a:lnSpc>
                <a:spcPct val="140000"/>
              </a:lnSpc>
              <a:spcBef>
                <a:spcPts val="0"/>
              </a:spcBef>
              <a:spcAft>
                <a:spcPts val="0"/>
              </a:spcAft>
              <a:buNone/>
            </a:pPr>
            <a:r>
              <a:rPr lang="en" b="1">
                <a:solidFill>
                  <a:srgbClr val="222222"/>
                </a:solidFill>
                <a:highlight>
                  <a:srgbClr val="EEEEEE"/>
                </a:highlight>
                <a:latin typeface="Merriweather"/>
                <a:ea typeface="Merriweather"/>
                <a:cs typeface="Merriweather"/>
                <a:sym typeface="Merriweather"/>
              </a:rPr>
              <a:t>python manage.py runserver</a:t>
            </a:r>
            <a:endParaRPr b="1">
              <a:solidFill>
                <a:srgbClr val="222222"/>
              </a:solidFill>
              <a:highlight>
                <a:srgbClr val="EEEEEE"/>
              </a:highlight>
              <a:latin typeface="Merriweather"/>
              <a:ea typeface="Merriweather"/>
              <a:cs typeface="Merriweather"/>
              <a:sym typeface="Merriweather"/>
            </a:endParaRPr>
          </a:p>
          <a:p>
            <a:pPr marL="50800" marR="50800" lvl="0" indent="0" algn="l" rtl="0">
              <a:lnSpc>
                <a:spcPct val="140000"/>
              </a:lnSpc>
              <a:spcBef>
                <a:spcPts val="0"/>
              </a:spcBef>
              <a:spcAft>
                <a:spcPts val="0"/>
              </a:spcAft>
              <a:buNone/>
            </a:pPr>
            <a:endParaRPr sz="300">
              <a:solidFill>
                <a:srgbClr val="222222"/>
              </a:solidFill>
              <a:highlight>
                <a:schemeClr val="dk1"/>
              </a:highlight>
              <a:latin typeface="Merriweather"/>
              <a:ea typeface="Merriweather"/>
              <a:cs typeface="Merriweather"/>
              <a:sym typeface="Merriweather"/>
            </a:endParaRPr>
          </a:p>
          <a:p>
            <a:pPr marL="50800" marR="50800" lvl="0" indent="0" algn="l" rtl="0">
              <a:lnSpc>
                <a:spcPct val="140000"/>
              </a:lnSpc>
              <a:spcBef>
                <a:spcPts val="0"/>
              </a:spcBef>
              <a:spcAft>
                <a:spcPts val="0"/>
              </a:spcAft>
              <a:buNone/>
            </a:pPr>
            <a:r>
              <a:rPr lang="en" i="1">
                <a:solidFill>
                  <a:srgbClr val="222222"/>
                </a:solidFill>
                <a:highlight>
                  <a:schemeClr val="dk1"/>
                </a:highlight>
                <a:latin typeface="Merriweather"/>
                <a:ea typeface="Merriweather"/>
                <a:cs typeface="Merriweather"/>
                <a:sym typeface="Merriweather"/>
              </a:rPr>
              <a:t>By default, this command starts the development server on the internal IP at port 8000.</a:t>
            </a:r>
            <a:endParaRPr i="1">
              <a:solidFill>
                <a:srgbClr val="222222"/>
              </a:solidFill>
              <a:highlight>
                <a:schemeClr val="dk1"/>
              </a:highlight>
              <a:latin typeface="Merriweather"/>
              <a:ea typeface="Merriweather"/>
              <a:cs typeface="Merriweather"/>
              <a:sym typeface="Merriweather"/>
            </a:endParaRPr>
          </a:p>
          <a:p>
            <a:pPr marL="50800" marR="50800" lvl="0" indent="0" algn="l" rtl="0">
              <a:lnSpc>
                <a:spcPct val="140000"/>
              </a:lnSpc>
              <a:spcBef>
                <a:spcPts val="0"/>
              </a:spcBef>
              <a:spcAft>
                <a:spcPts val="0"/>
              </a:spcAft>
              <a:buNone/>
            </a:pPr>
            <a:endParaRPr sz="700">
              <a:solidFill>
                <a:srgbClr val="222222"/>
              </a:solidFill>
              <a:highlight>
                <a:schemeClr val="dk1"/>
              </a:highlight>
              <a:latin typeface="Merriweather"/>
              <a:ea typeface="Merriweather"/>
              <a:cs typeface="Merriweather"/>
              <a:sym typeface="Merriweather"/>
            </a:endParaRPr>
          </a:p>
          <a:p>
            <a:pPr marL="50800" marR="50800" lvl="0" indent="0" algn="l" rtl="0">
              <a:lnSpc>
                <a:spcPct val="140000"/>
              </a:lnSpc>
              <a:spcBef>
                <a:spcPts val="0"/>
              </a:spcBef>
              <a:spcAft>
                <a:spcPts val="0"/>
              </a:spcAft>
              <a:buNone/>
            </a:pPr>
            <a:r>
              <a:rPr lang="en">
                <a:solidFill>
                  <a:srgbClr val="222222"/>
                </a:solidFill>
                <a:highlight>
                  <a:schemeClr val="dk1"/>
                </a:highlight>
                <a:latin typeface="Merriweather"/>
                <a:ea typeface="Merriweather"/>
                <a:cs typeface="Merriweather"/>
                <a:sym typeface="Merriweather"/>
              </a:rPr>
              <a:t>If you want to change the server's port, pass it as a command-line argument. </a:t>
            </a:r>
            <a:endParaRPr sz="800">
              <a:solidFill>
                <a:srgbClr val="222222"/>
              </a:solidFill>
              <a:highlight>
                <a:schemeClr val="dk1"/>
              </a:highlight>
              <a:latin typeface="Merriweather"/>
              <a:ea typeface="Merriweather"/>
              <a:cs typeface="Merriweather"/>
              <a:sym typeface="Merriweather"/>
            </a:endParaRPr>
          </a:p>
          <a:p>
            <a:pPr marL="50800" marR="50800" lvl="0" indent="0" algn="l" rtl="0">
              <a:lnSpc>
                <a:spcPct val="140000"/>
              </a:lnSpc>
              <a:spcBef>
                <a:spcPts val="0"/>
              </a:spcBef>
              <a:spcAft>
                <a:spcPts val="0"/>
              </a:spcAft>
              <a:buNone/>
            </a:pPr>
            <a:r>
              <a:rPr lang="en">
                <a:solidFill>
                  <a:srgbClr val="222222"/>
                </a:solidFill>
                <a:highlight>
                  <a:schemeClr val="dk1"/>
                </a:highlight>
                <a:latin typeface="Merriweather"/>
                <a:ea typeface="Merriweather"/>
                <a:cs typeface="Merriweather"/>
                <a:sym typeface="Merriweather"/>
              </a:rPr>
              <a:t>For instance, this command starts the server on port 8080:</a:t>
            </a:r>
            <a:endParaRPr>
              <a:solidFill>
                <a:srgbClr val="222222"/>
              </a:solidFill>
              <a:highlight>
                <a:schemeClr val="dk1"/>
              </a:highlight>
              <a:latin typeface="Merriweather"/>
              <a:ea typeface="Merriweather"/>
              <a:cs typeface="Merriweather"/>
              <a:sym typeface="Merriweather"/>
            </a:endParaRPr>
          </a:p>
          <a:p>
            <a:pPr marL="50800" marR="50800" lvl="0" indent="0" algn="l" rtl="0">
              <a:lnSpc>
                <a:spcPct val="140000"/>
              </a:lnSpc>
              <a:spcBef>
                <a:spcPts val="0"/>
              </a:spcBef>
              <a:spcAft>
                <a:spcPts val="0"/>
              </a:spcAft>
              <a:buNone/>
            </a:pPr>
            <a:endParaRPr sz="400">
              <a:solidFill>
                <a:srgbClr val="222222"/>
              </a:solidFill>
              <a:highlight>
                <a:schemeClr val="dk1"/>
              </a:highlight>
              <a:latin typeface="Merriweather"/>
              <a:ea typeface="Merriweather"/>
              <a:cs typeface="Merriweather"/>
              <a:sym typeface="Merriweather"/>
            </a:endParaRPr>
          </a:p>
          <a:p>
            <a:pPr marL="50800" marR="50800" lvl="0" indent="406400" algn="l" rtl="0">
              <a:lnSpc>
                <a:spcPct val="140000"/>
              </a:lnSpc>
              <a:spcBef>
                <a:spcPts val="0"/>
              </a:spcBef>
              <a:spcAft>
                <a:spcPts val="0"/>
              </a:spcAft>
              <a:buNone/>
            </a:pPr>
            <a:r>
              <a:rPr lang="en" b="1">
                <a:solidFill>
                  <a:srgbClr val="222222"/>
                </a:solidFill>
                <a:highlight>
                  <a:srgbClr val="EEEEEE"/>
                </a:highlight>
                <a:latin typeface="Merriweather"/>
                <a:ea typeface="Merriweather"/>
                <a:cs typeface="Merriweather"/>
                <a:sym typeface="Merriweather"/>
              </a:rPr>
              <a:t>python manage.py runserver 8080</a:t>
            </a:r>
            <a:endParaRPr b="1">
              <a:solidFill>
                <a:srgbClr val="222222"/>
              </a:solidFill>
              <a:highlight>
                <a:srgbClr val="EEEEEE"/>
              </a:highlight>
              <a:latin typeface="Merriweather"/>
              <a:ea typeface="Merriweather"/>
              <a:cs typeface="Merriweather"/>
              <a:sym typeface="Merriweather"/>
            </a:endParaRPr>
          </a:p>
          <a:p>
            <a:pPr marL="50800" marR="50800" lvl="0" indent="0" algn="l" rtl="0">
              <a:lnSpc>
                <a:spcPct val="140000"/>
              </a:lnSpc>
              <a:spcBef>
                <a:spcPts val="0"/>
              </a:spcBef>
              <a:spcAft>
                <a:spcPts val="0"/>
              </a:spcAft>
              <a:buNone/>
            </a:pPr>
            <a:endParaRPr sz="800">
              <a:solidFill>
                <a:srgbClr val="222222"/>
              </a:solidFill>
              <a:highlight>
                <a:schemeClr val="dk1"/>
              </a:highlight>
              <a:latin typeface="Merriweather"/>
              <a:ea typeface="Merriweather"/>
              <a:cs typeface="Merriweather"/>
              <a:sym typeface="Merriweather"/>
            </a:endParaRPr>
          </a:p>
          <a:p>
            <a:pPr marL="50800" marR="50800" lvl="0" indent="0" algn="l" rtl="0">
              <a:lnSpc>
                <a:spcPct val="140000"/>
              </a:lnSpc>
              <a:spcBef>
                <a:spcPts val="0"/>
              </a:spcBef>
              <a:spcAft>
                <a:spcPts val="0"/>
              </a:spcAft>
              <a:buNone/>
            </a:pPr>
            <a:r>
              <a:rPr lang="en">
                <a:solidFill>
                  <a:srgbClr val="222222"/>
                </a:solidFill>
                <a:highlight>
                  <a:schemeClr val="dk1"/>
                </a:highlight>
                <a:latin typeface="Merriweather"/>
                <a:ea typeface="Merriweather"/>
                <a:cs typeface="Merriweather"/>
                <a:sym typeface="Merriweather"/>
              </a:rPr>
              <a:t>If you want to change the server's IP, pass it along with the port, use:</a:t>
            </a:r>
            <a:endParaRPr>
              <a:solidFill>
                <a:srgbClr val="222222"/>
              </a:solidFill>
              <a:highlight>
                <a:schemeClr val="dk1"/>
              </a:highlight>
              <a:latin typeface="Merriweather"/>
              <a:ea typeface="Merriweather"/>
              <a:cs typeface="Merriweather"/>
              <a:sym typeface="Merriweather"/>
            </a:endParaRPr>
          </a:p>
          <a:p>
            <a:pPr marL="50800" marR="50800" lvl="0" indent="0" algn="l" rtl="0">
              <a:lnSpc>
                <a:spcPct val="140000"/>
              </a:lnSpc>
              <a:spcBef>
                <a:spcPts val="0"/>
              </a:spcBef>
              <a:spcAft>
                <a:spcPts val="0"/>
              </a:spcAft>
              <a:buNone/>
            </a:pPr>
            <a:endParaRPr sz="400">
              <a:solidFill>
                <a:srgbClr val="222222"/>
              </a:solidFill>
              <a:highlight>
                <a:schemeClr val="dk1"/>
              </a:highlight>
              <a:latin typeface="Merriweather"/>
              <a:ea typeface="Merriweather"/>
              <a:cs typeface="Merriweather"/>
              <a:sym typeface="Merriweather"/>
            </a:endParaRPr>
          </a:p>
          <a:p>
            <a:pPr marL="50800" marR="50800" lvl="0" indent="406400" algn="l" rtl="0">
              <a:lnSpc>
                <a:spcPct val="140000"/>
              </a:lnSpc>
              <a:spcBef>
                <a:spcPts val="0"/>
              </a:spcBef>
              <a:spcAft>
                <a:spcPts val="0"/>
              </a:spcAft>
              <a:buNone/>
            </a:pPr>
            <a:r>
              <a:rPr lang="en" b="1">
                <a:solidFill>
                  <a:srgbClr val="222222"/>
                </a:solidFill>
                <a:highlight>
                  <a:srgbClr val="EEEEEE"/>
                </a:highlight>
                <a:latin typeface="Merriweather"/>
                <a:ea typeface="Merriweather"/>
                <a:cs typeface="Merriweather"/>
                <a:sym typeface="Merriweather"/>
              </a:rPr>
              <a:t>python manage.py runserver 0.0.0.0:8000</a:t>
            </a:r>
            <a:endParaRPr b="1">
              <a:solidFill>
                <a:srgbClr val="222222"/>
              </a:solidFill>
              <a:highlight>
                <a:srgbClr val="EEEEEE"/>
              </a:highlight>
              <a:latin typeface="Merriweather"/>
              <a:ea typeface="Merriweather"/>
              <a:cs typeface="Merriweather"/>
              <a:sym typeface="Merriweather"/>
            </a:endParaRPr>
          </a:p>
        </p:txBody>
      </p:sp>
      <p:sp>
        <p:nvSpPr>
          <p:cNvPr id="322" name="Google Shape;322;p40"/>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Query Set Based Questions:</a:t>
            </a:r>
            <a:r>
              <a:rPr lang="en" sz="1500">
                <a:solidFill>
                  <a:schemeClr val="dk1"/>
                </a:solidFill>
                <a:highlight>
                  <a:schemeClr val="lt1"/>
                </a:highlight>
                <a:latin typeface="Merriweather"/>
                <a:ea typeface="Merriweather"/>
                <a:cs typeface="Merriweather"/>
                <a:sym typeface="Merriweather"/>
              </a:rPr>
              <a:t> 3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323" name="Google Shape;323;p40"/>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What Is The Command To Run A Project In Django?</a:t>
            </a:r>
            <a:endParaRPr sz="2300" b="1">
              <a:latin typeface="Merriweather"/>
              <a:ea typeface="Merriweather"/>
              <a:cs typeface="Merriweather"/>
              <a:sym typeface="Merriweathe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6"/>
          <p:cNvSpPr txBox="1"/>
          <p:nvPr/>
        </p:nvSpPr>
        <p:spPr>
          <a:xfrm>
            <a:off x="565050" y="1577975"/>
            <a:ext cx="7932900" cy="257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latin typeface="Merriweather"/>
                <a:ea typeface="Merriweather"/>
                <a:cs typeface="Merriweather"/>
                <a:sym typeface="Merriweather"/>
              </a:rPr>
              <a:t>How to configure static files?</a:t>
            </a:r>
            <a:endParaRPr sz="1500" b="1">
              <a:latin typeface="Merriweather"/>
              <a:ea typeface="Merriweather"/>
              <a:cs typeface="Merriweather"/>
              <a:sym typeface="Merriweather"/>
            </a:endParaRPr>
          </a:p>
          <a:p>
            <a:pPr marL="0" lvl="0" indent="0" algn="l" rtl="0">
              <a:lnSpc>
                <a:spcPct val="115000"/>
              </a:lnSpc>
              <a:spcBef>
                <a:spcPts val="0"/>
              </a:spcBef>
              <a:spcAft>
                <a:spcPts val="0"/>
              </a:spcAft>
              <a:buNone/>
            </a:pPr>
            <a:endParaRPr sz="500" b="1">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latin typeface="Merriweather"/>
                <a:ea typeface="Merriweather"/>
                <a:cs typeface="Merriweather"/>
                <a:sym typeface="Merriweather"/>
              </a:rPr>
              <a:t>Ensure that django.contrib.staticfiles is added to your </a:t>
            </a:r>
            <a:r>
              <a:rPr lang="en" sz="1300" b="1">
                <a:latin typeface="Merriweather"/>
                <a:ea typeface="Merriweather"/>
                <a:cs typeface="Merriweather"/>
                <a:sym typeface="Merriweather"/>
              </a:rPr>
              <a:t>INSTALLED_APPS</a:t>
            </a:r>
            <a:endParaRPr sz="1300" b="1">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latin typeface="Merriweather"/>
                <a:ea typeface="Merriweather"/>
                <a:cs typeface="Merriweather"/>
                <a:sym typeface="Merriweather"/>
              </a:rPr>
              <a:t>In your settings file. define STATIC_URL for ex.</a:t>
            </a:r>
            <a:endParaRPr sz="1300">
              <a:latin typeface="Merriweather"/>
              <a:ea typeface="Merriweather"/>
              <a:cs typeface="Merriweather"/>
              <a:sym typeface="Merriweather"/>
            </a:endParaRPr>
          </a:p>
          <a:p>
            <a:pPr marL="457200" lvl="0" indent="457200" algn="l" rtl="0">
              <a:lnSpc>
                <a:spcPct val="115000"/>
              </a:lnSpc>
              <a:spcBef>
                <a:spcPts val="0"/>
              </a:spcBef>
              <a:spcAft>
                <a:spcPts val="0"/>
              </a:spcAft>
              <a:buNone/>
            </a:pPr>
            <a:r>
              <a:rPr lang="en" sz="1300" b="1">
                <a:highlight>
                  <a:srgbClr val="E0E0E0"/>
                </a:highlight>
                <a:latin typeface="Merriweather"/>
                <a:ea typeface="Merriweather"/>
                <a:cs typeface="Merriweather"/>
                <a:sym typeface="Merriweather"/>
              </a:rPr>
              <a:t>STATIC_URL = '/static/'</a:t>
            </a:r>
            <a:endParaRPr sz="1300" b="1">
              <a:highlight>
                <a:srgbClr val="E0E0E0"/>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latin typeface="Merriweather"/>
                <a:ea typeface="Merriweather"/>
                <a:cs typeface="Merriweather"/>
                <a:sym typeface="Merriweather"/>
              </a:rPr>
              <a:t>In your Django templates, use the static template tag to create the URL for the given relative path using the configured STATICFILES_STORAGE.</a:t>
            </a:r>
            <a:endParaRPr sz="1300">
              <a:latin typeface="Merriweather"/>
              <a:ea typeface="Merriweather"/>
              <a:cs typeface="Merriweather"/>
              <a:sym typeface="Merriweather"/>
            </a:endParaRPr>
          </a:p>
          <a:p>
            <a:pPr marL="457200" lvl="0" indent="457200" algn="l" rtl="0">
              <a:lnSpc>
                <a:spcPct val="115000"/>
              </a:lnSpc>
              <a:spcBef>
                <a:spcPts val="0"/>
              </a:spcBef>
              <a:spcAft>
                <a:spcPts val="0"/>
              </a:spcAft>
              <a:buNone/>
            </a:pPr>
            <a:r>
              <a:rPr lang="en" sz="1300" b="1">
                <a:highlight>
                  <a:srgbClr val="E0E0E0"/>
                </a:highlight>
                <a:latin typeface="Merriweather"/>
                <a:ea typeface="Merriweather"/>
                <a:cs typeface="Merriweather"/>
                <a:sym typeface="Merriweather"/>
              </a:rPr>
              <a:t>{% load static %}</a:t>
            </a:r>
            <a:endParaRPr sz="1300" b="1">
              <a:highlight>
                <a:srgbClr val="E0E0E0"/>
              </a:highlight>
              <a:latin typeface="Merriweather"/>
              <a:ea typeface="Merriweather"/>
              <a:cs typeface="Merriweather"/>
              <a:sym typeface="Merriweather"/>
            </a:endParaRPr>
          </a:p>
          <a:p>
            <a:pPr marL="457200" lvl="0" indent="457200" algn="l" rtl="0">
              <a:lnSpc>
                <a:spcPct val="115000"/>
              </a:lnSpc>
              <a:spcBef>
                <a:spcPts val="0"/>
              </a:spcBef>
              <a:spcAft>
                <a:spcPts val="0"/>
              </a:spcAft>
              <a:buNone/>
            </a:pPr>
            <a:r>
              <a:rPr lang="en" sz="1300" b="1">
                <a:highlight>
                  <a:srgbClr val="E0E0E0"/>
                </a:highlight>
                <a:latin typeface="Merriweather"/>
                <a:ea typeface="Merriweather"/>
                <a:cs typeface="Merriweather"/>
                <a:sym typeface="Merriweather"/>
              </a:rPr>
              <a:t>&lt;img src="{% static 'my_app/example.jpg' %}" alt="My image"&gt;</a:t>
            </a:r>
            <a:endParaRPr sz="1300" b="1">
              <a:highlight>
                <a:srgbClr val="E0E0E0"/>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latin typeface="Merriweather"/>
                <a:ea typeface="Merriweather"/>
                <a:cs typeface="Merriweather"/>
                <a:sym typeface="Merriweather"/>
              </a:rPr>
              <a:t>Store your static files in a folder called static in your app. For example      my_app/static/my_app/example.jpg</a:t>
            </a:r>
            <a:endParaRPr sz="1300">
              <a:latin typeface="Merriweather"/>
              <a:ea typeface="Merriweather"/>
              <a:cs typeface="Merriweather"/>
              <a:sym typeface="Merriweather"/>
            </a:endParaRPr>
          </a:p>
        </p:txBody>
      </p:sp>
      <p:sp>
        <p:nvSpPr>
          <p:cNvPr id="594" name="Google Shape;594;p76"/>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15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595" name="Google Shape;595;p76"/>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How Static Files Are Defined In Django? </a:t>
            </a:r>
            <a:endParaRPr sz="2300" b="1">
              <a:latin typeface="Merriweather"/>
              <a:ea typeface="Merriweather"/>
              <a:cs typeface="Merriweather"/>
              <a:sym typeface="Merriweather"/>
            </a:endParaRPr>
          </a:p>
          <a:p>
            <a:pPr marL="0" lvl="0" indent="0" algn="l" rtl="0">
              <a:spcBef>
                <a:spcPts val="0"/>
              </a:spcBef>
              <a:spcAft>
                <a:spcPts val="0"/>
              </a:spcAft>
              <a:buNone/>
            </a:pPr>
            <a:r>
              <a:rPr lang="en" sz="2300" b="1">
                <a:latin typeface="Merriweather"/>
                <a:ea typeface="Merriweather"/>
                <a:cs typeface="Merriweather"/>
                <a:sym typeface="Merriweather"/>
              </a:rPr>
              <a:t>Explain Its Configuration &amp; It’s Uses.</a:t>
            </a:r>
            <a:endParaRPr sz="2300" b="1">
              <a:latin typeface="Merriweather"/>
              <a:ea typeface="Merriweather"/>
              <a:cs typeface="Merriweather"/>
              <a:sym typeface="Merriweathe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77"/>
          <p:cNvSpPr txBox="1"/>
          <p:nvPr/>
        </p:nvSpPr>
        <p:spPr>
          <a:xfrm>
            <a:off x="645900" y="1577975"/>
            <a:ext cx="7852200" cy="2792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highlight>
                  <a:schemeClr val="dk1"/>
                </a:highlight>
                <a:latin typeface="Merriweather"/>
                <a:ea typeface="Merriweather"/>
                <a:cs typeface="Merriweather"/>
                <a:sym typeface="Merriweather"/>
              </a:rPr>
              <a:t>How can you set up static files in Django?</a:t>
            </a:r>
            <a:endParaRPr sz="1500" b="1">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5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There are three main things required to set up static files in Django:</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1) Set the </a:t>
            </a:r>
            <a:r>
              <a:rPr lang="en" sz="1300" b="1">
                <a:highlight>
                  <a:schemeClr val="dk1"/>
                </a:highlight>
                <a:latin typeface="Merriweather"/>
                <a:ea typeface="Merriweather"/>
                <a:cs typeface="Merriweather"/>
                <a:sym typeface="Merriweather"/>
              </a:rPr>
              <a:t>STATIC_ROOT </a:t>
            </a:r>
            <a:r>
              <a:rPr lang="en" sz="1300">
                <a:highlight>
                  <a:schemeClr val="dk1"/>
                </a:highlight>
                <a:latin typeface="Merriweather"/>
                <a:ea typeface="Merriweather"/>
                <a:cs typeface="Merriweather"/>
                <a:sym typeface="Merriweather"/>
              </a:rPr>
              <a:t>setting to the directory from which you’d like to serve these files, e.g:</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5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	</a:t>
            </a:r>
            <a:r>
              <a:rPr lang="en" sz="1300">
                <a:highlight>
                  <a:srgbClr val="EEEEEE"/>
                </a:highlight>
                <a:latin typeface="Merriweather"/>
                <a:ea typeface="Merriweather"/>
                <a:cs typeface="Merriweather"/>
                <a:sym typeface="Merriweather"/>
              </a:rPr>
              <a:t>STATIC_ROOT = "/var/www/example.com/static/"</a:t>
            </a:r>
            <a:endParaRPr sz="1300">
              <a:highlight>
                <a:srgbClr val="EEEEE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5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2) Run the collectstatic management command:</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5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	</a:t>
            </a:r>
            <a:r>
              <a:rPr lang="en" sz="1300">
                <a:highlight>
                  <a:srgbClr val="EEEEEE"/>
                </a:highlight>
                <a:latin typeface="Merriweather"/>
                <a:ea typeface="Merriweather"/>
                <a:cs typeface="Merriweather"/>
                <a:sym typeface="Merriweather"/>
              </a:rPr>
              <a:t>python manage.py collectstatic</a:t>
            </a:r>
            <a:endParaRPr sz="1300">
              <a:highlight>
                <a:srgbClr val="EEEEE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5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This will copy all files from your static folders into the </a:t>
            </a:r>
            <a:r>
              <a:rPr lang="en" sz="1300" b="1">
                <a:highlight>
                  <a:schemeClr val="dk1"/>
                </a:highlight>
                <a:latin typeface="Merriweather"/>
                <a:ea typeface="Merriweather"/>
                <a:cs typeface="Merriweather"/>
                <a:sym typeface="Merriweather"/>
              </a:rPr>
              <a:t>STATIC_ROOT </a:t>
            </a:r>
            <a:r>
              <a:rPr lang="en" sz="1300">
                <a:highlight>
                  <a:schemeClr val="dk1"/>
                </a:highlight>
                <a:latin typeface="Merriweather"/>
                <a:ea typeface="Merriweather"/>
                <a:cs typeface="Merriweather"/>
                <a:sym typeface="Merriweather"/>
              </a:rPr>
              <a:t>directory.</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5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3) set up a Static Files entry on the PythonAnywhere web tab</a:t>
            </a:r>
            <a:endParaRPr sz="1300">
              <a:highlight>
                <a:schemeClr val="dk1"/>
              </a:highlight>
              <a:latin typeface="Merriweather"/>
              <a:ea typeface="Merriweather"/>
              <a:cs typeface="Merriweather"/>
              <a:sym typeface="Merriweather"/>
            </a:endParaRPr>
          </a:p>
        </p:txBody>
      </p:sp>
      <p:sp>
        <p:nvSpPr>
          <p:cNvPr id="601" name="Google Shape;601;p77"/>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15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602" name="Google Shape;602;p77"/>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How Static Files Are Defined In Django? </a:t>
            </a:r>
            <a:endParaRPr sz="2300" b="1">
              <a:latin typeface="Merriweather"/>
              <a:ea typeface="Merriweather"/>
              <a:cs typeface="Merriweather"/>
              <a:sym typeface="Merriweather"/>
            </a:endParaRPr>
          </a:p>
          <a:p>
            <a:pPr marL="0" lvl="0" indent="0" algn="l" rtl="0">
              <a:spcBef>
                <a:spcPts val="0"/>
              </a:spcBef>
              <a:spcAft>
                <a:spcPts val="0"/>
              </a:spcAft>
              <a:buNone/>
            </a:pPr>
            <a:r>
              <a:rPr lang="en" sz="2300" b="1">
                <a:latin typeface="Merriweather"/>
                <a:ea typeface="Merriweather"/>
                <a:cs typeface="Merriweather"/>
                <a:sym typeface="Merriweather"/>
              </a:rPr>
              <a:t>Explain Its Configuration &amp; It’s Uses.</a:t>
            </a:r>
            <a:endParaRPr sz="2300" b="1">
              <a:latin typeface="Merriweather"/>
              <a:ea typeface="Merriweather"/>
              <a:cs typeface="Merriweather"/>
              <a:sym typeface="Merriweathe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78"/>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16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608" name="Google Shape;608;p78"/>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The Difference Between Flask, Pyramid And Django?</a:t>
            </a:r>
            <a:endParaRPr sz="2300" b="1">
              <a:latin typeface="Merriweather"/>
              <a:ea typeface="Merriweather"/>
              <a:cs typeface="Merriweather"/>
              <a:sym typeface="Merriweather"/>
            </a:endParaRPr>
          </a:p>
        </p:txBody>
      </p:sp>
      <p:sp>
        <p:nvSpPr>
          <p:cNvPr id="609" name="Google Shape;609;p78"/>
          <p:cNvSpPr txBox="1"/>
          <p:nvPr/>
        </p:nvSpPr>
        <p:spPr>
          <a:xfrm>
            <a:off x="645900" y="1708575"/>
            <a:ext cx="78522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highlight>
                  <a:schemeClr val="dk1"/>
                </a:highlight>
                <a:latin typeface="Merriweather"/>
                <a:ea typeface="Merriweather"/>
                <a:cs typeface="Merriweather"/>
                <a:sym typeface="Merriweather"/>
              </a:rPr>
              <a:t>Flask </a:t>
            </a:r>
            <a:r>
              <a:rPr lang="en" sz="1300">
                <a:highlight>
                  <a:schemeClr val="dk1"/>
                </a:highlight>
                <a:latin typeface="Merriweather"/>
                <a:ea typeface="Merriweather"/>
                <a:cs typeface="Merriweather"/>
                <a:sym typeface="Merriweather"/>
              </a:rPr>
              <a:t>is a "microframework" primarily build for a small application with simpler requirements. In flask, you have to use external libraries. Flask is ready to use.</a:t>
            </a:r>
            <a:endParaRPr sz="13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3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300" b="1">
                <a:highlight>
                  <a:schemeClr val="dk1"/>
                </a:highlight>
                <a:latin typeface="Merriweather"/>
                <a:ea typeface="Merriweather"/>
                <a:cs typeface="Merriweather"/>
                <a:sym typeface="Merriweather"/>
              </a:rPr>
              <a:t>Pyramid </a:t>
            </a:r>
            <a:r>
              <a:rPr lang="en" sz="1300">
                <a:highlight>
                  <a:schemeClr val="dk1"/>
                </a:highlight>
                <a:latin typeface="Merriweather"/>
                <a:ea typeface="Merriweather"/>
                <a:cs typeface="Merriweather"/>
                <a:sym typeface="Merriweather"/>
              </a:rPr>
              <a:t>are build for larger applications. It provides flexibility and lets the developer use the right tools for their project. The developer can choose the database, URL structure, templating style and more. Pyramid is heavy configurable.</a:t>
            </a:r>
            <a:endParaRPr sz="13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3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300" b="1">
                <a:highlight>
                  <a:schemeClr val="dk1"/>
                </a:highlight>
                <a:latin typeface="Merriweather"/>
                <a:ea typeface="Merriweather"/>
                <a:cs typeface="Merriweather"/>
                <a:sym typeface="Merriweather"/>
              </a:rPr>
              <a:t>Django </a:t>
            </a:r>
            <a:r>
              <a:rPr lang="en" sz="1300">
                <a:highlight>
                  <a:schemeClr val="dk1"/>
                </a:highlight>
                <a:latin typeface="Merriweather"/>
                <a:ea typeface="Merriweather"/>
                <a:cs typeface="Merriweather"/>
                <a:sym typeface="Merriweather"/>
              </a:rPr>
              <a:t>can also used for larger applications. It includes an ORM.</a:t>
            </a:r>
            <a:endParaRPr sz="1300">
              <a:highlight>
                <a:schemeClr val="dk1"/>
              </a:highlight>
              <a:latin typeface="Merriweather"/>
              <a:ea typeface="Merriweather"/>
              <a:cs typeface="Merriweather"/>
              <a:sym typeface="Merriweathe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graphicFrame>
        <p:nvGraphicFramePr>
          <p:cNvPr id="614" name="Google Shape;614;p79"/>
          <p:cNvGraphicFramePr/>
          <p:nvPr/>
        </p:nvGraphicFramePr>
        <p:xfrm>
          <a:off x="589088" y="1695775"/>
          <a:ext cx="3000000" cy="3000000"/>
        </p:xfrm>
        <a:graphic>
          <a:graphicData uri="http://schemas.openxmlformats.org/drawingml/2006/table">
            <a:tbl>
              <a:tblPr>
                <a:solidFill>
                  <a:srgbClr val="FFFFFF"/>
                </a:solidFill>
                <a:tableStyleId>{2A24F3E0-11C9-4391-AA86-CE597B0AA97C}</a:tableStyleId>
              </a:tblPr>
              <a:tblGrid>
                <a:gridCol w="2115225">
                  <a:extLst>
                    <a:ext uri="{9D8B030D-6E8A-4147-A177-3AD203B41FA5}">
                      <a16:colId xmlns:a16="http://schemas.microsoft.com/office/drawing/2014/main" val="20000"/>
                    </a:ext>
                  </a:extLst>
                </a:gridCol>
                <a:gridCol w="2774425">
                  <a:extLst>
                    <a:ext uri="{9D8B030D-6E8A-4147-A177-3AD203B41FA5}">
                      <a16:colId xmlns:a16="http://schemas.microsoft.com/office/drawing/2014/main" val="20001"/>
                    </a:ext>
                  </a:extLst>
                </a:gridCol>
                <a:gridCol w="2962550">
                  <a:extLst>
                    <a:ext uri="{9D8B030D-6E8A-4147-A177-3AD203B41FA5}">
                      <a16:colId xmlns:a16="http://schemas.microsoft.com/office/drawing/2014/main" val="20002"/>
                    </a:ext>
                  </a:extLst>
                </a:gridCol>
              </a:tblGrid>
              <a:tr h="283050">
                <a:tc>
                  <a:txBody>
                    <a:bodyPr/>
                    <a:lstStyle/>
                    <a:p>
                      <a:pPr marL="19050" lvl="0" indent="0" algn="l" rtl="0">
                        <a:lnSpc>
                          <a:spcPct val="100000"/>
                        </a:lnSpc>
                        <a:spcBef>
                          <a:spcPts val="0"/>
                        </a:spcBef>
                        <a:spcAft>
                          <a:spcPts val="0"/>
                        </a:spcAft>
                        <a:buNone/>
                      </a:pPr>
                      <a:r>
                        <a:rPr lang="en" sz="1000" b="1">
                          <a:highlight>
                            <a:srgbClr val="FFFFFF"/>
                          </a:highlight>
                          <a:latin typeface="Merriweather"/>
                          <a:ea typeface="Merriweather"/>
                          <a:cs typeface="Merriweather"/>
                          <a:sym typeface="Merriweather"/>
                        </a:rPr>
                        <a:t>Comparison Factor</a:t>
                      </a:r>
                      <a:endParaRPr sz="1000" b="1">
                        <a:highlight>
                          <a:srgbClr val="FFFFFF"/>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solidFill>
                      <a:srgbClr val="E0E0E0"/>
                    </a:solidFill>
                  </a:tcPr>
                </a:tc>
                <a:tc>
                  <a:txBody>
                    <a:bodyPr/>
                    <a:lstStyle/>
                    <a:p>
                      <a:pPr marL="19050" lvl="0" indent="0" algn="l" rtl="0">
                        <a:lnSpc>
                          <a:spcPct val="100000"/>
                        </a:lnSpc>
                        <a:spcBef>
                          <a:spcPts val="0"/>
                        </a:spcBef>
                        <a:spcAft>
                          <a:spcPts val="0"/>
                        </a:spcAft>
                        <a:buNone/>
                      </a:pPr>
                      <a:r>
                        <a:rPr lang="en" sz="1000" b="1">
                          <a:highlight>
                            <a:srgbClr val="FFFFFF"/>
                          </a:highlight>
                          <a:latin typeface="Merriweather"/>
                          <a:ea typeface="Merriweather"/>
                          <a:cs typeface="Merriweather"/>
                          <a:sym typeface="Merriweather"/>
                        </a:rPr>
                        <a:t>Django</a:t>
                      </a:r>
                      <a:endParaRPr sz="1000" b="1">
                        <a:highlight>
                          <a:srgbClr val="FFFFFF"/>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solidFill>
                      <a:srgbClr val="E0E0E0"/>
                    </a:solidFill>
                  </a:tcPr>
                </a:tc>
                <a:tc>
                  <a:txBody>
                    <a:bodyPr/>
                    <a:lstStyle/>
                    <a:p>
                      <a:pPr marL="19050" lvl="0" indent="0" algn="l" rtl="0">
                        <a:lnSpc>
                          <a:spcPct val="100000"/>
                        </a:lnSpc>
                        <a:spcBef>
                          <a:spcPts val="0"/>
                        </a:spcBef>
                        <a:spcAft>
                          <a:spcPts val="0"/>
                        </a:spcAft>
                        <a:buNone/>
                      </a:pPr>
                      <a:r>
                        <a:rPr lang="en" sz="1000" b="1">
                          <a:highlight>
                            <a:srgbClr val="FFFFFF"/>
                          </a:highlight>
                          <a:latin typeface="Merriweather"/>
                          <a:ea typeface="Merriweather"/>
                          <a:cs typeface="Merriweather"/>
                          <a:sym typeface="Merriweather"/>
                        </a:rPr>
                        <a:t>Flask</a:t>
                      </a:r>
                      <a:endParaRPr sz="1000" b="1">
                        <a:highlight>
                          <a:srgbClr val="FFFFFF"/>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solidFill>
                      <a:srgbClr val="E0E0E0"/>
                    </a:solidFill>
                  </a:tcPr>
                </a:tc>
                <a:extLst>
                  <a:ext uri="{0D108BD9-81ED-4DB2-BD59-A6C34878D82A}">
                    <a16:rowId xmlns:a16="http://schemas.microsoft.com/office/drawing/2014/main" val="10000"/>
                  </a:ext>
                </a:extLst>
              </a:tr>
              <a:tr h="183975">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Project Type</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Supports large projects</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Built for smaller projects</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1"/>
                  </a:ext>
                </a:extLst>
              </a:tr>
              <a:tr h="382100">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Templates, Admin and ORM</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Built-in</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Requires installation</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2"/>
                  </a:ext>
                </a:extLst>
              </a:tr>
              <a:tr h="283050">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Ease of Learning</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Requires more learning and practice</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Easy to learn</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3"/>
                  </a:ext>
                </a:extLst>
              </a:tr>
              <a:tr h="382100">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Flexibility</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Allows complete web development without the need for third-party tools</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More flexible as the user can select any third-party tools according to their choice and requirements</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4"/>
                  </a:ext>
                </a:extLst>
              </a:tr>
              <a:tr h="283050">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Visual Debugging</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Does not support Visual Debug</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Supports Visual Debug</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5"/>
                  </a:ext>
                </a:extLst>
              </a:tr>
              <a:tr h="283050">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Type of framework</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Batteries included</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Simple, lightweight</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6"/>
                  </a:ext>
                </a:extLst>
              </a:tr>
              <a:tr h="283050">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Bootstrapping-tool</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Built-it</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19050" lvl="0" indent="0" algn="l" rtl="0">
                        <a:lnSpc>
                          <a:spcPct val="100000"/>
                        </a:lnSpc>
                        <a:spcBef>
                          <a:spcPts val="0"/>
                        </a:spcBef>
                        <a:spcAft>
                          <a:spcPts val="0"/>
                        </a:spcAft>
                        <a:buNone/>
                      </a:pPr>
                      <a:r>
                        <a:rPr lang="en" sz="1000">
                          <a:highlight>
                            <a:schemeClr val="dk1"/>
                          </a:highlight>
                          <a:latin typeface="Merriweather"/>
                          <a:ea typeface="Merriweather"/>
                          <a:cs typeface="Merriweather"/>
                          <a:sym typeface="Merriweather"/>
                        </a:rPr>
                        <a:t>Not available</a:t>
                      </a:r>
                      <a:endParaRPr sz="1000">
                        <a:highlight>
                          <a:schemeClr val="dk1"/>
                        </a:highlight>
                        <a:latin typeface="Merriweather"/>
                        <a:ea typeface="Merriweather"/>
                        <a:cs typeface="Merriweather"/>
                        <a:sym typeface="Merriweather"/>
                      </a:endParaRPr>
                    </a:p>
                  </a:txBody>
                  <a:tcPr marL="228600" marR="228600" marT="57150" marB="57150">
                    <a:lnL w="11900" cap="flat" cmpd="sng">
                      <a:solidFill>
                        <a:srgbClr val="EEEEEE"/>
                      </a:solidFill>
                      <a:prstDash val="solid"/>
                      <a:round/>
                      <a:headEnd type="none" w="sm" len="sm"/>
                      <a:tailEnd type="none" w="sm" len="sm"/>
                    </a:lnL>
                    <a:lnR w="11900" cap="flat" cmpd="sng">
                      <a:solidFill>
                        <a:srgbClr val="EEEEEE"/>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615" name="Google Shape;615;p79"/>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16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616" name="Google Shape;616;p79"/>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The Difference Between Flask, Pyramid And Django?</a:t>
            </a:r>
            <a:endParaRPr sz="2300" b="1">
              <a:latin typeface="Merriweather"/>
              <a:ea typeface="Merriweather"/>
              <a:cs typeface="Merriweather"/>
              <a:sym typeface="Merriweathe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80"/>
          <p:cNvSpPr txBox="1"/>
          <p:nvPr/>
        </p:nvSpPr>
        <p:spPr>
          <a:xfrm>
            <a:off x="118175" y="1577975"/>
            <a:ext cx="8454300" cy="3008100"/>
          </a:xfrm>
          <a:prstGeom prst="rect">
            <a:avLst/>
          </a:prstGeom>
          <a:noFill/>
          <a:ln>
            <a:noFill/>
          </a:ln>
        </p:spPr>
        <p:txBody>
          <a:bodyPr spcFirstLastPara="1" wrap="square" lIns="91425" tIns="91425" rIns="91425" bIns="91425" anchor="t" anchorCtr="0">
            <a:spAutoFit/>
          </a:bodyPr>
          <a:lstStyle/>
          <a:p>
            <a:pPr marL="749300" lvl="0" indent="-301625" algn="l" rtl="0">
              <a:lnSpc>
                <a:spcPct val="115000"/>
              </a:lnSpc>
              <a:spcBef>
                <a:spcPts val="0"/>
              </a:spcBef>
              <a:spcAft>
                <a:spcPts val="0"/>
              </a:spcAft>
              <a:buClr>
                <a:srgbClr val="000000"/>
              </a:buClr>
              <a:buSzPts val="1150"/>
              <a:buFont typeface="Merriweather"/>
              <a:buChar char="❏"/>
            </a:pPr>
            <a:r>
              <a:rPr lang="en" sz="1150">
                <a:highlight>
                  <a:schemeClr val="dk1"/>
                </a:highlight>
                <a:latin typeface="Merriweather"/>
                <a:ea typeface="Merriweather"/>
                <a:cs typeface="Merriweather"/>
                <a:sym typeface="Merriweather"/>
              </a:rPr>
              <a:t>Django is a high-level Python framework while Flask is a low-level Python Framework providing you with the minimum functionality, a server would require.</a:t>
            </a:r>
            <a:endParaRPr sz="1150">
              <a:highlight>
                <a:schemeClr val="dk1"/>
              </a:highlight>
              <a:latin typeface="Merriweather"/>
              <a:ea typeface="Merriweather"/>
              <a:cs typeface="Merriweather"/>
              <a:sym typeface="Merriweather"/>
            </a:endParaRPr>
          </a:p>
          <a:p>
            <a:pPr marL="749300" lvl="0" indent="-301625" algn="l" rtl="0">
              <a:lnSpc>
                <a:spcPct val="115000"/>
              </a:lnSpc>
              <a:spcBef>
                <a:spcPts val="0"/>
              </a:spcBef>
              <a:spcAft>
                <a:spcPts val="0"/>
              </a:spcAft>
              <a:buClr>
                <a:srgbClr val="000000"/>
              </a:buClr>
              <a:buSzPts val="1150"/>
              <a:buFont typeface="Merriweather"/>
              <a:buChar char="❏"/>
            </a:pPr>
            <a:r>
              <a:rPr lang="en" sz="1150">
                <a:highlight>
                  <a:schemeClr val="dk1"/>
                </a:highlight>
                <a:latin typeface="Merriweather"/>
                <a:ea typeface="Merriweather"/>
                <a:cs typeface="Merriweather"/>
                <a:sym typeface="Merriweather"/>
              </a:rPr>
              <a:t>Django comes with lots of built-in functionality like Django ORM, Admin Panel, Web-templating System, Inheritance, serialization while Flask comes with a development server, NoSQL support, support for unit testing, which are already there in Django.</a:t>
            </a:r>
            <a:endParaRPr sz="1150">
              <a:highlight>
                <a:schemeClr val="dk1"/>
              </a:highlight>
              <a:latin typeface="Merriweather"/>
              <a:ea typeface="Merriweather"/>
              <a:cs typeface="Merriweather"/>
              <a:sym typeface="Merriweather"/>
            </a:endParaRPr>
          </a:p>
          <a:p>
            <a:pPr marL="749300" lvl="0" indent="-301625" algn="l" rtl="0">
              <a:lnSpc>
                <a:spcPct val="115000"/>
              </a:lnSpc>
              <a:spcBef>
                <a:spcPts val="0"/>
              </a:spcBef>
              <a:spcAft>
                <a:spcPts val="0"/>
              </a:spcAft>
              <a:buClr>
                <a:srgbClr val="000000"/>
              </a:buClr>
              <a:buSzPts val="1150"/>
              <a:buFont typeface="Merriweather"/>
              <a:buChar char="❏"/>
            </a:pPr>
            <a:r>
              <a:rPr lang="en" sz="1150">
                <a:highlight>
                  <a:schemeClr val="dk1"/>
                </a:highlight>
                <a:latin typeface="Merriweather"/>
                <a:ea typeface="Merriweather"/>
                <a:cs typeface="Merriweather"/>
                <a:sym typeface="Merriweather"/>
              </a:rPr>
              <a:t>Flask is more customizable than Django as Flask comes with no predefined structure or scaffold while Django’s file structure is fixed.</a:t>
            </a:r>
            <a:endParaRPr sz="1150">
              <a:highlight>
                <a:schemeClr val="dk1"/>
              </a:highlight>
              <a:latin typeface="Merriweather"/>
              <a:ea typeface="Merriweather"/>
              <a:cs typeface="Merriweather"/>
              <a:sym typeface="Merriweather"/>
            </a:endParaRPr>
          </a:p>
          <a:p>
            <a:pPr marL="749300" lvl="0" indent="-301625" algn="l" rtl="0">
              <a:lnSpc>
                <a:spcPct val="115000"/>
              </a:lnSpc>
              <a:spcBef>
                <a:spcPts val="0"/>
              </a:spcBef>
              <a:spcAft>
                <a:spcPts val="0"/>
              </a:spcAft>
              <a:buClr>
                <a:srgbClr val="000000"/>
              </a:buClr>
              <a:buSzPts val="1150"/>
              <a:buFont typeface="Merriweather"/>
              <a:buChar char="❏"/>
            </a:pPr>
            <a:r>
              <a:rPr lang="en" sz="1150">
                <a:highlight>
                  <a:schemeClr val="dk1"/>
                </a:highlight>
                <a:latin typeface="Merriweather"/>
                <a:ea typeface="Merriweather"/>
                <a:cs typeface="Merriweather"/>
                <a:sym typeface="Merriweather"/>
              </a:rPr>
              <a:t>Flask settings are user made and can be altered completely by the user. Django settings are not customizable to that degree, it has variables where only values are modifiable.</a:t>
            </a:r>
            <a:endParaRPr sz="1150">
              <a:highlight>
                <a:schemeClr val="dk1"/>
              </a:highlight>
              <a:latin typeface="Merriweather"/>
              <a:ea typeface="Merriweather"/>
              <a:cs typeface="Merriweather"/>
              <a:sym typeface="Merriweather"/>
            </a:endParaRPr>
          </a:p>
          <a:p>
            <a:pPr marL="749300" lvl="0" indent="-301625" algn="l" rtl="0">
              <a:lnSpc>
                <a:spcPct val="115000"/>
              </a:lnSpc>
              <a:spcBef>
                <a:spcPts val="0"/>
              </a:spcBef>
              <a:spcAft>
                <a:spcPts val="0"/>
              </a:spcAft>
              <a:buClr>
                <a:srgbClr val="000000"/>
              </a:buClr>
              <a:buSzPts val="1150"/>
              <a:buFont typeface="Merriweather"/>
              <a:buChar char="❏"/>
            </a:pPr>
            <a:r>
              <a:rPr lang="en" sz="1150">
                <a:highlight>
                  <a:schemeClr val="dk1"/>
                </a:highlight>
                <a:latin typeface="Merriweather"/>
                <a:ea typeface="Merriweather"/>
                <a:cs typeface="Merriweather"/>
                <a:sym typeface="Merriweather"/>
              </a:rPr>
              <a:t>Flask has more speed than Django when it comes to processing requests but that comes without any APIs or functionality which Django gives you in-built.</a:t>
            </a:r>
            <a:endParaRPr sz="1150">
              <a:highlight>
                <a:schemeClr val="dk1"/>
              </a:highlight>
              <a:latin typeface="Merriweather"/>
              <a:ea typeface="Merriweather"/>
              <a:cs typeface="Merriweather"/>
              <a:sym typeface="Merriweather"/>
            </a:endParaRPr>
          </a:p>
          <a:p>
            <a:pPr marL="749300" lvl="0" indent="-301625" algn="l" rtl="0">
              <a:lnSpc>
                <a:spcPct val="115000"/>
              </a:lnSpc>
              <a:spcBef>
                <a:spcPts val="0"/>
              </a:spcBef>
              <a:spcAft>
                <a:spcPts val="0"/>
              </a:spcAft>
              <a:buClr>
                <a:srgbClr val="000000"/>
              </a:buClr>
              <a:buSzPts val="1150"/>
              <a:buFont typeface="Merriweather"/>
              <a:buChar char="❏"/>
            </a:pPr>
            <a:r>
              <a:rPr lang="en" sz="1150">
                <a:highlight>
                  <a:schemeClr val="dk1"/>
                </a:highlight>
                <a:latin typeface="Merriweather"/>
                <a:ea typeface="Merriweather"/>
                <a:cs typeface="Merriweather"/>
                <a:sym typeface="Merriweather"/>
              </a:rPr>
              <a:t>Flask is for the developers who want more flexibility on their website and don’t need lots of built-in extra functions, while Django is for developers who want rapid development of their applications that can sustain dynamic changes to its environment.</a:t>
            </a:r>
            <a:endParaRPr sz="1150">
              <a:highlight>
                <a:schemeClr val="dk1"/>
              </a:highlight>
              <a:latin typeface="Merriweather"/>
              <a:ea typeface="Merriweather"/>
              <a:cs typeface="Merriweather"/>
              <a:sym typeface="Merriweather"/>
            </a:endParaRPr>
          </a:p>
        </p:txBody>
      </p:sp>
      <p:sp>
        <p:nvSpPr>
          <p:cNvPr id="622" name="Google Shape;622;p80"/>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Mostly Asked Questions:</a:t>
            </a:r>
            <a:r>
              <a:rPr lang="en" sz="1500">
                <a:solidFill>
                  <a:schemeClr val="dk1"/>
                </a:solidFill>
                <a:highlight>
                  <a:schemeClr val="lt1"/>
                </a:highlight>
                <a:latin typeface="Merriweather"/>
                <a:ea typeface="Merriweather"/>
                <a:cs typeface="Merriweather"/>
                <a:sym typeface="Merriweather"/>
              </a:rPr>
              <a:t> 16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623" name="Google Shape;623;p80"/>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The Difference Between Flask, Pyramid And Django?</a:t>
            </a:r>
            <a:endParaRPr sz="2300" b="1">
              <a:latin typeface="Merriweather"/>
              <a:ea typeface="Merriweather"/>
              <a:cs typeface="Merriweather"/>
              <a:sym typeface="Merriweathe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81"/>
          <p:cNvSpPr txBox="1"/>
          <p:nvPr/>
        </p:nvSpPr>
        <p:spPr>
          <a:xfrm>
            <a:off x="433500" y="1149075"/>
            <a:ext cx="8277000" cy="356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a:latin typeface="Merriweather"/>
                <a:ea typeface="Merriweather"/>
                <a:cs typeface="Merriweather"/>
                <a:sym typeface="Merriweather"/>
              </a:rPr>
              <a:t>  </a:t>
            </a:r>
            <a:r>
              <a:rPr lang="en" sz="1700" b="1">
                <a:highlight>
                  <a:srgbClr val="EEEEEE"/>
                </a:highlight>
                <a:latin typeface="Merriweather"/>
                <a:ea typeface="Merriweather"/>
                <a:cs typeface="Merriweather"/>
                <a:sym typeface="Merriweather"/>
              </a:rPr>
              <a:t>Django Admin Panel:</a:t>
            </a:r>
            <a:endParaRPr sz="1700" b="1">
              <a:highlight>
                <a:srgbClr val="EEEEE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400">
              <a:latin typeface="Merriweather"/>
              <a:ea typeface="Merriweather"/>
              <a:cs typeface="Merriweather"/>
              <a:sym typeface="Merriweather"/>
            </a:endParaRPr>
          </a:p>
          <a:p>
            <a:pPr marL="457200" lvl="0" indent="-304800" algn="l" rtl="0">
              <a:lnSpc>
                <a:spcPct val="115000"/>
              </a:lnSpc>
              <a:spcBef>
                <a:spcPts val="0"/>
              </a:spcBef>
              <a:spcAft>
                <a:spcPts val="0"/>
              </a:spcAft>
              <a:buSzPts val="1200"/>
              <a:buFont typeface="Merriweather"/>
              <a:buChar char="❏"/>
            </a:pPr>
            <a:r>
              <a:rPr lang="en" sz="1200">
                <a:highlight>
                  <a:schemeClr val="dk1"/>
                </a:highlight>
                <a:latin typeface="Merriweather"/>
                <a:ea typeface="Merriweather"/>
                <a:cs typeface="Merriweather"/>
                <a:sym typeface="Merriweather"/>
              </a:rPr>
              <a:t>Django admin panel is a kind of </a:t>
            </a:r>
            <a:r>
              <a:rPr lang="en" sz="1200" b="1">
                <a:highlight>
                  <a:schemeClr val="dk1"/>
                </a:highlight>
                <a:latin typeface="Merriweather"/>
                <a:ea typeface="Merriweather"/>
                <a:cs typeface="Merriweather"/>
                <a:sym typeface="Merriweather"/>
              </a:rPr>
              <a:t>graphical user interface</a:t>
            </a:r>
            <a:r>
              <a:rPr lang="en" sz="1200">
                <a:highlight>
                  <a:schemeClr val="dk1"/>
                </a:highlight>
                <a:latin typeface="Merriweather"/>
                <a:ea typeface="Merriweather"/>
                <a:cs typeface="Merriweather"/>
                <a:sym typeface="Merriweather"/>
              </a:rPr>
              <a:t> that is used for </a:t>
            </a:r>
            <a:r>
              <a:rPr lang="en" sz="1200" b="1">
                <a:highlight>
                  <a:schemeClr val="dk1"/>
                </a:highlight>
                <a:latin typeface="Merriweather"/>
                <a:ea typeface="Merriweather"/>
                <a:cs typeface="Merriweather"/>
                <a:sym typeface="Merriweather"/>
              </a:rPr>
              <a:t>administrative tasks.</a:t>
            </a:r>
            <a:r>
              <a:rPr lang="en" sz="1200">
                <a:highlight>
                  <a:schemeClr val="dk1"/>
                </a:highlight>
                <a:latin typeface="Merriweather"/>
                <a:ea typeface="Merriweather"/>
                <a:cs typeface="Merriweather"/>
                <a:sym typeface="Merriweather"/>
              </a:rPr>
              <a:t> </a:t>
            </a:r>
            <a:endParaRPr sz="1200">
              <a:highlight>
                <a:schemeClr val="dk1"/>
              </a:highlight>
              <a:latin typeface="Merriweather"/>
              <a:ea typeface="Merriweather"/>
              <a:cs typeface="Merriweather"/>
              <a:sym typeface="Merriweather"/>
            </a:endParaRPr>
          </a:p>
          <a:p>
            <a:pPr marL="457200" lvl="0" indent="-304800" algn="l" rtl="0">
              <a:lnSpc>
                <a:spcPct val="115000"/>
              </a:lnSpc>
              <a:spcBef>
                <a:spcPts val="0"/>
              </a:spcBef>
              <a:spcAft>
                <a:spcPts val="0"/>
              </a:spcAft>
              <a:buSzPts val="1200"/>
              <a:buFont typeface="Merriweather"/>
              <a:buChar char="❏"/>
            </a:pPr>
            <a:r>
              <a:rPr lang="en" sz="1200">
                <a:highlight>
                  <a:schemeClr val="dk1"/>
                </a:highlight>
                <a:latin typeface="Merriweather"/>
                <a:ea typeface="Merriweather"/>
                <a:cs typeface="Merriweather"/>
                <a:sym typeface="Merriweather"/>
              </a:rPr>
              <a:t>Django comes with a fully customizable in-built admin interface.</a:t>
            </a:r>
            <a:endParaRPr sz="1200">
              <a:highlight>
                <a:schemeClr val="dk1"/>
              </a:highlight>
              <a:latin typeface="Merriweather"/>
              <a:ea typeface="Merriweather"/>
              <a:cs typeface="Merriweather"/>
              <a:sym typeface="Merriweather"/>
            </a:endParaRPr>
          </a:p>
          <a:p>
            <a:pPr marL="457200" lvl="0" indent="-304800" algn="l" rtl="0">
              <a:lnSpc>
                <a:spcPct val="115000"/>
              </a:lnSpc>
              <a:spcBef>
                <a:spcPts val="0"/>
              </a:spcBef>
              <a:spcAft>
                <a:spcPts val="0"/>
              </a:spcAft>
              <a:buSzPts val="1200"/>
              <a:buFont typeface="Merriweather"/>
              <a:buChar char="❏"/>
            </a:pPr>
            <a:r>
              <a:rPr lang="en" sz="1200">
                <a:highlight>
                  <a:schemeClr val="dk1"/>
                </a:highlight>
                <a:latin typeface="Merriweather"/>
                <a:ea typeface="Merriweather"/>
                <a:cs typeface="Merriweather"/>
                <a:sym typeface="Merriweather"/>
              </a:rPr>
              <a:t>You get the quick setup of the admin panel to manage your data and to access it. </a:t>
            </a:r>
            <a:endParaRPr sz="1200">
              <a:highlight>
                <a:schemeClr val="dk1"/>
              </a:highlight>
              <a:latin typeface="Merriweather"/>
              <a:ea typeface="Merriweather"/>
              <a:cs typeface="Merriweather"/>
              <a:sym typeface="Merriweather"/>
            </a:endParaRPr>
          </a:p>
          <a:p>
            <a:pPr marL="457200" lvl="0" indent="-304800" algn="l" rtl="0">
              <a:lnSpc>
                <a:spcPct val="115000"/>
              </a:lnSpc>
              <a:spcBef>
                <a:spcPts val="0"/>
              </a:spcBef>
              <a:spcAft>
                <a:spcPts val="0"/>
              </a:spcAft>
              <a:buSzPts val="1200"/>
              <a:buFont typeface="Merriweather"/>
              <a:buChar char="❏"/>
            </a:pPr>
            <a:r>
              <a:rPr lang="en" sz="1200">
                <a:highlight>
                  <a:schemeClr val="dk1"/>
                </a:highlight>
                <a:latin typeface="Merriweather"/>
                <a:ea typeface="Merriweather"/>
                <a:cs typeface="Merriweather"/>
                <a:sym typeface="Merriweather"/>
              </a:rPr>
              <a:t>To use a database table with the admin interface, we need to register the model in the admin.py file.</a:t>
            </a:r>
            <a:endParaRPr sz="1200">
              <a:highlight>
                <a:schemeClr val="dk1"/>
              </a:highlight>
              <a:latin typeface="Merriweather"/>
              <a:ea typeface="Merriweather"/>
              <a:cs typeface="Merriweather"/>
              <a:sym typeface="Merriweather"/>
            </a:endParaRPr>
          </a:p>
          <a:p>
            <a:pPr marL="457200" lvl="0" indent="-304800" algn="l" rtl="0">
              <a:lnSpc>
                <a:spcPct val="115000"/>
              </a:lnSpc>
              <a:spcBef>
                <a:spcPts val="0"/>
              </a:spcBef>
              <a:spcAft>
                <a:spcPts val="0"/>
              </a:spcAft>
              <a:buSzPts val="1200"/>
              <a:buFont typeface="Merriweather"/>
              <a:buChar char="❏"/>
            </a:pPr>
            <a:r>
              <a:rPr lang="en" sz="1200">
                <a:highlight>
                  <a:schemeClr val="dk1"/>
                </a:highlight>
                <a:latin typeface="Merriweather"/>
                <a:ea typeface="Merriweather"/>
                <a:cs typeface="Merriweather"/>
                <a:sym typeface="Merriweather"/>
              </a:rPr>
              <a:t>The development process becomes faster and also it becomes easy for the developers to perform administrative activities.</a:t>
            </a:r>
            <a:endParaRPr sz="1200">
              <a:highlight>
                <a:schemeClr val="dk1"/>
              </a:highlight>
              <a:latin typeface="Merriweather"/>
              <a:ea typeface="Merriweather"/>
              <a:cs typeface="Merriweather"/>
              <a:sym typeface="Merriweather"/>
            </a:endParaRPr>
          </a:p>
          <a:p>
            <a:pPr marL="457200" lvl="0" indent="-304800" algn="l" rtl="0">
              <a:lnSpc>
                <a:spcPct val="115000"/>
              </a:lnSpc>
              <a:spcBef>
                <a:spcPts val="0"/>
              </a:spcBef>
              <a:spcAft>
                <a:spcPts val="0"/>
              </a:spcAft>
              <a:buSzPts val="1200"/>
              <a:buFont typeface="Merriweather"/>
              <a:buChar char="❏"/>
            </a:pPr>
            <a:r>
              <a:rPr lang="en" sz="1200">
                <a:highlight>
                  <a:schemeClr val="dk1"/>
                </a:highlight>
                <a:latin typeface="Merriweather"/>
                <a:ea typeface="Merriweather"/>
                <a:cs typeface="Merriweather"/>
                <a:sym typeface="Merriweather"/>
              </a:rPr>
              <a:t>The application Django admin is imported from the </a:t>
            </a:r>
            <a:r>
              <a:rPr lang="en" sz="1200" b="1">
                <a:highlight>
                  <a:schemeClr val="dk1"/>
                </a:highlight>
                <a:latin typeface="Merriweather"/>
                <a:ea typeface="Merriweather"/>
                <a:cs typeface="Merriweather"/>
                <a:sym typeface="Merriweather"/>
              </a:rPr>
              <a:t>django.contrib package. </a:t>
            </a:r>
            <a:endParaRPr sz="1200" b="1">
              <a:highlight>
                <a:schemeClr val="dk1"/>
              </a:highlight>
              <a:latin typeface="Merriweather"/>
              <a:ea typeface="Merriweather"/>
              <a:cs typeface="Merriweather"/>
              <a:sym typeface="Merriweather"/>
            </a:endParaRPr>
          </a:p>
          <a:p>
            <a:pPr marL="457200" lvl="0" indent="-304800" algn="l" rtl="0">
              <a:lnSpc>
                <a:spcPct val="115000"/>
              </a:lnSpc>
              <a:spcBef>
                <a:spcPts val="0"/>
              </a:spcBef>
              <a:spcAft>
                <a:spcPts val="0"/>
              </a:spcAft>
              <a:buSzPts val="1200"/>
              <a:buFont typeface="Merriweather"/>
              <a:buChar char="❏"/>
            </a:pPr>
            <a:r>
              <a:rPr lang="en" sz="1200">
                <a:highlight>
                  <a:schemeClr val="dk1"/>
                </a:highlight>
                <a:latin typeface="Merriweather"/>
                <a:ea typeface="Merriweather"/>
                <a:cs typeface="Merriweather"/>
                <a:sym typeface="Merriweather"/>
              </a:rPr>
              <a:t>This imported application is also expected to get control by the corresponding organization hence it does not require an additional front end.</a:t>
            </a:r>
            <a:endParaRPr sz="1200">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endParaRPr sz="700">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r>
              <a:rPr lang="en" sz="1300" b="1">
                <a:highlight>
                  <a:srgbClr val="EEEEEE"/>
                </a:highlight>
                <a:latin typeface="Merriweather"/>
                <a:ea typeface="Merriweather"/>
                <a:cs typeface="Merriweather"/>
                <a:sym typeface="Merriweather"/>
              </a:rPr>
              <a:t>The Django admin interface provides a number of advanced features like:</a:t>
            </a:r>
            <a:endParaRPr sz="1300" b="1">
              <a:highlight>
                <a:srgbClr val="EEEEEE"/>
              </a:highlight>
              <a:latin typeface="Merriweather"/>
              <a:ea typeface="Merriweather"/>
              <a:cs typeface="Merriweather"/>
              <a:sym typeface="Merriweather"/>
            </a:endParaRPr>
          </a:p>
          <a:p>
            <a:pPr marL="457200" lvl="0" indent="0" algn="l" rtl="0">
              <a:lnSpc>
                <a:spcPct val="115000"/>
              </a:lnSpc>
              <a:spcBef>
                <a:spcPts val="0"/>
              </a:spcBef>
              <a:spcAft>
                <a:spcPts val="0"/>
              </a:spcAft>
              <a:buNone/>
            </a:pPr>
            <a:endParaRPr sz="700" b="1">
              <a:highlight>
                <a:schemeClr val="dk1"/>
              </a:highlight>
              <a:latin typeface="Merriweather"/>
              <a:ea typeface="Merriweather"/>
              <a:cs typeface="Merriweather"/>
              <a:sym typeface="Merriweather"/>
            </a:endParaRPr>
          </a:p>
          <a:p>
            <a:pPr marL="457200" lvl="0" indent="-304800" algn="l" rtl="0">
              <a:lnSpc>
                <a:spcPct val="115000"/>
              </a:lnSpc>
              <a:spcBef>
                <a:spcPts val="0"/>
              </a:spcBef>
              <a:spcAft>
                <a:spcPts val="0"/>
              </a:spcAft>
              <a:buSzPts val="1200"/>
              <a:buFont typeface="Merriweather"/>
              <a:buChar char="❏"/>
            </a:pPr>
            <a:r>
              <a:rPr lang="en" sz="1200" b="1">
                <a:highlight>
                  <a:schemeClr val="dk1"/>
                </a:highlight>
                <a:latin typeface="Merriweather"/>
                <a:ea typeface="Merriweather"/>
                <a:cs typeface="Merriweather"/>
                <a:sym typeface="Merriweather"/>
              </a:rPr>
              <a:t>Authorization access</a:t>
            </a:r>
            <a:endParaRPr sz="1200" b="1">
              <a:highlight>
                <a:schemeClr val="dk1"/>
              </a:highlight>
              <a:latin typeface="Merriweather"/>
              <a:ea typeface="Merriweather"/>
              <a:cs typeface="Merriweather"/>
              <a:sym typeface="Merriweather"/>
            </a:endParaRPr>
          </a:p>
          <a:p>
            <a:pPr marL="457200" lvl="0" indent="-304800" algn="l" rtl="0">
              <a:lnSpc>
                <a:spcPct val="115000"/>
              </a:lnSpc>
              <a:spcBef>
                <a:spcPts val="0"/>
              </a:spcBef>
              <a:spcAft>
                <a:spcPts val="0"/>
              </a:spcAft>
              <a:buSzPts val="1200"/>
              <a:buFont typeface="Merriweather"/>
              <a:buChar char="❏"/>
            </a:pPr>
            <a:r>
              <a:rPr lang="en" sz="1200" b="1">
                <a:highlight>
                  <a:schemeClr val="dk1"/>
                </a:highlight>
                <a:latin typeface="Merriweather"/>
                <a:ea typeface="Merriweather"/>
                <a:cs typeface="Merriweather"/>
                <a:sym typeface="Merriweather"/>
              </a:rPr>
              <a:t>Managing multiple models</a:t>
            </a:r>
            <a:endParaRPr sz="1200" b="1">
              <a:highlight>
                <a:schemeClr val="dk1"/>
              </a:highlight>
              <a:latin typeface="Merriweather"/>
              <a:ea typeface="Merriweather"/>
              <a:cs typeface="Merriweather"/>
              <a:sym typeface="Merriweather"/>
            </a:endParaRPr>
          </a:p>
          <a:p>
            <a:pPr marL="457200" lvl="0" indent="-304800" algn="l" rtl="0">
              <a:lnSpc>
                <a:spcPct val="115000"/>
              </a:lnSpc>
              <a:spcBef>
                <a:spcPts val="0"/>
              </a:spcBef>
              <a:spcAft>
                <a:spcPts val="0"/>
              </a:spcAft>
              <a:buSzPts val="1200"/>
              <a:buFont typeface="Merriweather"/>
              <a:buChar char="❏"/>
            </a:pPr>
            <a:r>
              <a:rPr lang="en" sz="1200" b="1">
                <a:highlight>
                  <a:schemeClr val="dk1"/>
                </a:highlight>
                <a:latin typeface="Merriweather"/>
                <a:ea typeface="Merriweather"/>
                <a:cs typeface="Merriweather"/>
                <a:sym typeface="Merriweather"/>
              </a:rPr>
              <a:t>Content management system</a:t>
            </a:r>
            <a:endParaRPr sz="1200" b="1">
              <a:highlight>
                <a:schemeClr val="dk1"/>
              </a:highlight>
              <a:latin typeface="Merriweather"/>
              <a:ea typeface="Merriweather"/>
              <a:cs typeface="Merriweather"/>
              <a:sym typeface="Merriweather"/>
            </a:endParaRPr>
          </a:p>
        </p:txBody>
      </p:sp>
      <p:sp>
        <p:nvSpPr>
          <p:cNvPr id="629" name="Google Shape;629;p81"/>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1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630" name="Google Shape;630;p81"/>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Explain Django Admin &amp; Django Admin Interface.</a:t>
            </a:r>
            <a:endParaRPr sz="2300" b="1">
              <a:latin typeface="Merriweather"/>
              <a:ea typeface="Merriweather"/>
              <a:cs typeface="Merriweather"/>
              <a:sym typeface="Merriweathe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82"/>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1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636" name="Google Shape;636;p82"/>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Explain Django Admin &amp; Django Admin Interface.</a:t>
            </a:r>
            <a:endParaRPr sz="2300" b="1">
              <a:latin typeface="Merriweather"/>
              <a:ea typeface="Merriweather"/>
              <a:cs typeface="Merriweather"/>
              <a:sym typeface="Merriweather"/>
            </a:endParaRPr>
          </a:p>
        </p:txBody>
      </p:sp>
      <p:sp>
        <p:nvSpPr>
          <p:cNvPr id="637" name="Google Shape;637;p82"/>
          <p:cNvSpPr txBox="1"/>
          <p:nvPr/>
        </p:nvSpPr>
        <p:spPr>
          <a:xfrm>
            <a:off x="599850" y="1252013"/>
            <a:ext cx="7852200" cy="98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100" b="1">
                <a:highlight>
                  <a:srgbClr val="EEEEEE"/>
                </a:highlight>
                <a:latin typeface="Merriweather"/>
                <a:ea typeface="Merriweather"/>
                <a:cs typeface="Merriweather"/>
                <a:sym typeface="Merriweather"/>
              </a:rPr>
              <a:t>django-admin:</a:t>
            </a:r>
            <a:endParaRPr sz="2100" b="1">
              <a:highlight>
                <a:srgbClr val="EEEEEE"/>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It  is the command-line utility of Django for administrative tasks. </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Using the django-admin you can perform a number of tasks some of which are listed Below:</a:t>
            </a:r>
            <a:endParaRPr sz="1300">
              <a:highlight>
                <a:schemeClr val="dk1"/>
              </a:highlight>
              <a:latin typeface="Merriweather"/>
              <a:ea typeface="Merriweather"/>
              <a:cs typeface="Merriweather"/>
              <a:sym typeface="Merriweather"/>
            </a:endParaRPr>
          </a:p>
        </p:txBody>
      </p:sp>
      <p:sp>
        <p:nvSpPr>
          <p:cNvPr id="638" name="Google Shape;638;p82"/>
          <p:cNvSpPr txBox="1"/>
          <p:nvPr/>
        </p:nvSpPr>
        <p:spPr>
          <a:xfrm>
            <a:off x="520050" y="2173150"/>
            <a:ext cx="8103900" cy="24957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SzPts val="1100"/>
              <a:buFont typeface="Merriweather"/>
              <a:buChar char="❏"/>
            </a:pPr>
            <a:r>
              <a:rPr lang="en" sz="1100" b="1">
                <a:highlight>
                  <a:schemeClr val="dk1"/>
                </a:highlight>
                <a:latin typeface="Merriweather"/>
                <a:ea typeface="Merriweather"/>
                <a:cs typeface="Merriweather"/>
                <a:sym typeface="Merriweather"/>
              </a:rPr>
              <a:t>django-admin version </a:t>
            </a:r>
            <a:r>
              <a:rPr lang="en" sz="1100">
                <a:highlight>
                  <a:schemeClr val="dk1"/>
                </a:highlight>
                <a:latin typeface="Merriweather"/>
                <a:ea typeface="Merriweather"/>
                <a:cs typeface="Merriweather"/>
                <a:sym typeface="Merriweather"/>
              </a:rPr>
              <a:t>- used to check your Django version.</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b="1">
                <a:highlight>
                  <a:schemeClr val="dk1"/>
                </a:highlight>
                <a:latin typeface="Merriweather"/>
                <a:ea typeface="Merriweather"/>
                <a:cs typeface="Merriweather"/>
                <a:sym typeface="Merriweather"/>
              </a:rPr>
              <a:t>django-admin check</a:t>
            </a:r>
            <a:r>
              <a:rPr lang="en" sz="1100">
                <a:highlight>
                  <a:schemeClr val="dk1"/>
                </a:highlight>
                <a:latin typeface="Merriweather"/>
                <a:ea typeface="Merriweather"/>
                <a:cs typeface="Merriweather"/>
                <a:sym typeface="Merriweather"/>
              </a:rPr>
              <a:t> - used to inspect the entire Django project for common problems.</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b="1">
                <a:highlight>
                  <a:schemeClr val="dk1"/>
                </a:highlight>
                <a:latin typeface="Merriweather"/>
                <a:ea typeface="Merriweather"/>
                <a:cs typeface="Merriweather"/>
                <a:sym typeface="Merriweather"/>
              </a:rPr>
              <a:t>django-admin runserver</a:t>
            </a:r>
            <a:r>
              <a:rPr lang="en" sz="1100">
                <a:highlight>
                  <a:schemeClr val="dk1"/>
                </a:highlight>
                <a:latin typeface="Merriweather"/>
                <a:ea typeface="Merriweather"/>
                <a:cs typeface="Merriweather"/>
                <a:sym typeface="Merriweather"/>
              </a:rPr>
              <a:t> - Starts a light-weight Web server on the local machine for development. The default server runs on port 8000 on the IP address 127.0.0.1. You can pass a custom IP address and port number explicitly if you want.</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b="1">
                <a:highlight>
                  <a:schemeClr val="dk1"/>
                </a:highlight>
                <a:latin typeface="Merriweather"/>
                <a:ea typeface="Merriweather"/>
                <a:cs typeface="Merriweather"/>
                <a:sym typeface="Merriweather"/>
              </a:rPr>
              <a:t>django-admin startapp </a:t>
            </a:r>
            <a:r>
              <a:rPr lang="en" sz="1100">
                <a:highlight>
                  <a:schemeClr val="dk1"/>
                </a:highlight>
                <a:latin typeface="Merriweather"/>
                <a:ea typeface="Merriweather"/>
                <a:cs typeface="Merriweather"/>
                <a:sym typeface="Merriweather"/>
              </a:rPr>
              <a:t>- Creates a new Django app for the given app name within the current directory or at the given destination.</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b="1">
                <a:highlight>
                  <a:schemeClr val="dk1"/>
                </a:highlight>
                <a:latin typeface="Merriweather"/>
                <a:ea typeface="Merriweather"/>
                <a:cs typeface="Merriweather"/>
                <a:sym typeface="Merriweather"/>
              </a:rPr>
              <a:t>django-admin startproject</a:t>
            </a:r>
            <a:r>
              <a:rPr lang="en" sz="1100">
                <a:highlight>
                  <a:schemeClr val="dk1"/>
                </a:highlight>
                <a:latin typeface="Merriweather"/>
                <a:ea typeface="Merriweather"/>
                <a:cs typeface="Merriweather"/>
                <a:sym typeface="Merriweather"/>
              </a:rPr>
              <a:t> - Creates a new Django project directory structure for the given project name within the current directory or at the given destination.</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b="1">
                <a:highlight>
                  <a:schemeClr val="dk1"/>
                </a:highlight>
                <a:latin typeface="Merriweather"/>
                <a:ea typeface="Merriweather"/>
                <a:cs typeface="Merriweather"/>
                <a:sym typeface="Merriweather"/>
              </a:rPr>
              <a:t>django-admin test</a:t>
            </a:r>
            <a:r>
              <a:rPr lang="en" sz="1100">
                <a:highlight>
                  <a:schemeClr val="dk1"/>
                </a:highlight>
                <a:latin typeface="Merriweather"/>
                <a:ea typeface="Merriweather"/>
                <a:cs typeface="Merriweather"/>
                <a:sym typeface="Merriweather"/>
              </a:rPr>
              <a:t> - Runs tests for all installed apps.</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b="1">
                <a:highlight>
                  <a:schemeClr val="dk1"/>
                </a:highlight>
                <a:latin typeface="Merriweather"/>
                <a:ea typeface="Merriweather"/>
                <a:cs typeface="Merriweather"/>
                <a:sym typeface="Merriweather"/>
              </a:rPr>
              <a:t>django-admin testserver</a:t>
            </a:r>
            <a:r>
              <a:rPr lang="en" sz="1100">
                <a:highlight>
                  <a:schemeClr val="dk1"/>
                </a:highlight>
                <a:latin typeface="Merriweather"/>
                <a:ea typeface="Merriweather"/>
                <a:cs typeface="Merriweather"/>
                <a:sym typeface="Merriweather"/>
              </a:rPr>
              <a:t> - Runs a Django development server (which is also executed via the runserver command) using data from the given fixture(s).</a:t>
            </a:r>
            <a:endParaRPr sz="1100">
              <a:highlight>
                <a:schemeClr val="dk1"/>
              </a:highlight>
              <a:latin typeface="Merriweather"/>
              <a:ea typeface="Merriweather"/>
              <a:cs typeface="Merriweather"/>
              <a:sym typeface="Merriweathe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3"/>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1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644" name="Google Shape;644;p83"/>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Explain Django Admin &amp; Django Admin Interface.</a:t>
            </a:r>
            <a:endParaRPr sz="2300" b="1">
              <a:latin typeface="Merriweather"/>
              <a:ea typeface="Merriweather"/>
              <a:cs typeface="Merriweather"/>
              <a:sym typeface="Merriweather"/>
            </a:endParaRPr>
          </a:p>
        </p:txBody>
      </p:sp>
      <p:sp>
        <p:nvSpPr>
          <p:cNvPr id="645" name="Google Shape;645;p83"/>
          <p:cNvSpPr txBox="1"/>
          <p:nvPr/>
        </p:nvSpPr>
        <p:spPr>
          <a:xfrm>
            <a:off x="353925" y="1261500"/>
            <a:ext cx="8227800" cy="34695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SzPts val="1100"/>
              <a:buFont typeface="Merriweather"/>
              <a:buChar char="❏"/>
            </a:pPr>
            <a:r>
              <a:rPr lang="en" sz="1100" b="1">
                <a:highlight>
                  <a:schemeClr val="dk1"/>
                </a:highlight>
                <a:latin typeface="Merriweather"/>
                <a:ea typeface="Merriweather"/>
                <a:cs typeface="Merriweather"/>
                <a:sym typeface="Merriweather"/>
              </a:rPr>
              <a:t>django-admin changepassword </a:t>
            </a:r>
            <a:r>
              <a:rPr lang="en" sz="1100">
                <a:highlight>
                  <a:schemeClr val="dk1"/>
                </a:highlight>
                <a:latin typeface="Merriweather"/>
                <a:ea typeface="Merriweather"/>
                <a:cs typeface="Merriweather"/>
                <a:sym typeface="Merriweather"/>
              </a:rPr>
              <a:t>- offers a method to change the user's password.</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b="1">
                <a:highlight>
                  <a:schemeClr val="dk1"/>
                </a:highlight>
                <a:latin typeface="Merriweather"/>
                <a:ea typeface="Merriweather"/>
                <a:cs typeface="Merriweather"/>
                <a:sym typeface="Merriweather"/>
              </a:rPr>
              <a:t>django-admin createsuperuser </a:t>
            </a:r>
            <a:r>
              <a:rPr lang="en" sz="1100">
                <a:highlight>
                  <a:schemeClr val="dk1"/>
                </a:highlight>
                <a:latin typeface="Merriweather"/>
                <a:ea typeface="Merriweather"/>
                <a:cs typeface="Merriweather"/>
                <a:sym typeface="Merriweather"/>
              </a:rPr>
              <a:t>- Creates a user account with all permissions(also known as superuser account).</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b="1">
                <a:highlight>
                  <a:schemeClr val="dk1"/>
                </a:highlight>
                <a:latin typeface="Merriweather"/>
                <a:ea typeface="Merriweather"/>
                <a:cs typeface="Merriweather"/>
                <a:sym typeface="Merriweather"/>
              </a:rPr>
              <a:t>django-admin showmigrations </a:t>
            </a:r>
            <a:r>
              <a:rPr lang="en" sz="1100">
                <a:highlight>
                  <a:schemeClr val="dk1"/>
                </a:highlight>
                <a:latin typeface="Merriweather"/>
                <a:ea typeface="Merriweather"/>
                <a:cs typeface="Merriweather"/>
                <a:sym typeface="Merriweather"/>
              </a:rPr>
              <a:t>- Shows all migrations present in the project.</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b="1">
                <a:highlight>
                  <a:schemeClr val="dk1"/>
                </a:highlight>
                <a:latin typeface="Merriweather"/>
                <a:ea typeface="Merriweather"/>
                <a:cs typeface="Merriweather"/>
                <a:sym typeface="Merriweather"/>
              </a:rPr>
              <a:t>django-admin makemigrations </a:t>
            </a:r>
            <a:r>
              <a:rPr lang="en" sz="1100">
                <a:highlight>
                  <a:schemeClr val="dk1"/>
                </a:highlight>
                <a:latin typeface="Merriweather"/>
                <a:ea typeface="Merriweather"/>
                <a:cs typeface="Merriweather"/>
                <a:sym typeface="Merriweather"/>
              </a:rPr>
              <a:t>- Generates new migrations as per the changes detected to your models.</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b="1">
                <a:highlight>
                  <a:schemeClr val="dk1"/>
                </a:highlight>
                <a:latin typeface="Merriweather"/>
                <a:ea typeface="Merriweather"/>
                <a:cs typeface="Merriweather"/>
                <a:sym typeface="Merriweather"/>
              </a:rPr>
              <a:t>django-admin migrate </a:t>
            </a:r>
            <a:r>
              <a:rPr lang="en" sz="1100">
                <a:highlight>
                  <a:schemeClr val="dk1"/>
                </a:highlight>
                <a:latin typeface="Merriweather"/>
                <a:ea typeface="Merriweather"/>
                <a:cs typeface="Merriweather"/>
                <a:sym typeface="Merriweather"/>
              </a:rPr>
              <a:t>- Executes SQL commands after which the database state with the current set of models and migrations are synchronized.</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b="1">
                <a:highlight>
                  <a:schemeClr val="dk1"/>
                </a:highlight>
                <a:latin typeface="Merriweather"/>
                <a:ea typeface="Merriweather"/>
                <a:cs typeface="Merriweather"/>
                <a:sym typeface="Merriweather"/>
              </a:rPr>
              <a:t>django-admin sqlmigrate </a:t>
            </a:r>
            <a:r>
              <a:rPr lang="en" sz="1100">
                <a:highlight>
                  <a:schemeClr val="dk1"/>
                </a:highlight>
                <a:latin typeface="Merriweather"/>
                <a:ea typeface="Merriweather"/>
                <a:cs typeface="Merriweather"/>
                <a:sym typeface="Merriweather"/>
              </a:rPr>
              <a:t>- Prints the SQL statement for the named migration.</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b="1">
                <a:highlight>
                  <a:schemeClr val="dk1"/>
                </a:highlight>
                <a:latin typeface="Merriweather"/>
                <a:ea typeface="Merriweather"/>
                <a:cs typeface="Merriweather"/>
                <a:sym typeface="Merriweather"/>
              </a:rPr>
              <a:t>django-admin inspectdb</a:t>
            </a:r>
            <a:r>
              <a:rPr lang="en" sz="1100">
                <a:highlight>
                  <a:schemeClr val="dk1"/>
                </a:highlight>
                <a:latin typeface="Merriweather"/>
                <a:ea typeface="Merriweather"/>
                <a:cs typeface="Merriweather"/>
                <a:sym typeface="Merriweather"/>
              </a:rPr>
              <a:t> - It generates django models from the existing database tables.</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b="1">
                <a:highlight>
                  <a:schemeClr val="dk1"/>
                </a:highlight>
                <a:latin typeface="Merriweather"/>
                <a:ea typeface="Merriweather"/>
                <a:cs typeface="Merriweather"/>
                <a:sym typeface="Merriweather"/>
              </a:rPr>
              <a:t>django-admin sqlflush</a:t>
            </a:r>
            <a:r>
              <a:rPr lang="en" sz="1100">
                <a:highlight>
                  <a:schemeClr val="dk1"/>
                </a:highlight>
                <a:latin typeface="Merriweather"/>
                <a:ea typeface="Merriweather"/>
                <a:cs typeface="Merriweather"/>
                <a:sym typeface="Merriweather"/>
              </a:rPr>
              <a:t> - Prints the SQL statements that would be executed for the flush command mentioned above.</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django-admin shell - Starts the Python interactive interpreter.</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django-admin dumpdata - Used to the dumpdata from the database.</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django-admin flush - Flush all values from the database and also re-executes any post-synchronization handlers specified in the code.</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django-admin loaddata - loads the data into the database from the fixture file.</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django-admin makemessages - Used for translation purpose and it generates a message file too.</a:t>
            </a:r>
            <a:endParaRPr sz="1100">
              <a:highlight>
                <a:schemeClr val="dk1"/>
              </a:highlight>
              <a:latin typeface="Merriweather"/>
              <a:ea typeface="Merriweather"/>
              <a:cs typeface="Merriweather"/>
              <a:sym typeface="Merriweathe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84"/>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1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651" name="Google Shape;651;p84"/>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Explain Django Admin &amp; Django Admin Interface.</a:t>
            </a:r>
            <a:endParaRPr sz="2300" b="1">
              <a:latin typeface="Merriweather"/>
              <a:ea typeface="Merriweather"/>
              <a:cs typeface="Merriweather"/>
              <a:sym typeface="Merriweather"/>
            </a:endParaRPr>
          </a:p>
        </p:txBody>
      </p:sp>
      <p:sp>
        <p:nvSpPr>
          <p:cNvPr id="652" name="Google Shape;652;p84"/>
          <p:cNvSpPr txBox="1"/>
          <p:nvPr/>
        </p:nvSpPr>
        <p:spPr>
          <a:xfrm>
            <a:off x="383100" y="1223975"/>
            <a:ext cx="8115000" cy="32748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django-admin sqlsequencereset - output the SQL queries for resetting sequences for the given app name(s).</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django-admin squashmigrations - Squashes a range of migrations for a particular app_label.</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django-admin remove_stale_contenttypes - removes stale content types (from deleted models) in your database.</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django-admin sendtestemail - This is used to confirm email sending through Django is working by sending a test email to the recipient(s) specified.</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django-admin help - used to display usage information and a list of the commands provided by each application.</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django-admin compilemessages - Compiles .po files created by makemessages to .mo files for use with the help of built-in gettext support.</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django-admin createcachetable - Creates the cache tables for use in the database cache backend.</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django-admin dbshell - Runs the command-line client for the database engine specified in your ENGINE setting(s), with the connection parameters (USER, PASSWORD, DB_NAME, USER etc.) specified settings file.</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django-admin diffsettings - Shows the difference between the existing settings file and Django’s default settings.</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django-admin clearsessions - Can be used to clean out expired sessions or as a cron job.</a:t>
            </a:r>
            <a:endParaRPr sz="1100">
              <a:highlight>
                <a:schemeClr val="dk1"/>
              </a:highlight>
              <a:latin typeface="Merriweather"/>
              <a:ea typeface="Merriweather"/>
              <a:cs typeface="Merriweather"/>
              <a:sym typeface="Merriweathe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85"/>
          <p:cNvSpPr txBox="1"/>
          <p:nvPr/>
        </p:nvSpPr>
        <p:spPr>
          <a:xfrm>
            <a:off x="572400" y="1223975"/>
            <a:ext cx="7925700" cy="24249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PostgreSQL</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MySQL</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SQLite</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Oracle</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Apart from these, Django also supports databases such as ODBC, Microsoft SQL Server, IBM DB2, SAP SQL Anywhere, and Firebird using third-party packages. </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Among these the best-suited database is </a:t>
            </a:r>
            <a:r>
              <a:rPr lang="en" sz="1300" b="1" i="1">
                <a:highlight>
                  <a:schemeClr val="dk1"/>
                </a:highlight>
                <a:latin typeface="Merriweather"/>
                <a:ea typeface="Merriweather"/>
                <a:cs typeface="Merriweather"/>
                <a:sym typeface="Merriweather"/>
              </a:rPr>
              <a:t>PostgreSQL</a:t>
            </a:r>
            <a:r>
              <a:rPr lang="en" sz="1300">
                <a:highlight>
                  <a:schemeClr val="dk1"/>
                </a:highlight>
                <a:latin typeface="Merriweather"/>
                <a:ea typeface="Merriweather"/>
                <a:cs typeface="Merriweather"/>
                <a:sym typeface="Merriweather"/>
              </a:rPr>
              <a:t>.</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b="1" i="1">
                <a:highlight>
                  <a:schemeClr val="dk1"/>
                </a:highlight>
                <a:latin typeface="Merriweather"/>
                <a:ea typeface="Merriweather"/>
                <a:cs typeface="Merriweather"/>
                <a:sym typeface="Merriweather"/>
              </a:rPr>
              <a:t>Note: Officially Django doesn’t support any No-SQL databases.</a:t>
            </a:r>
            <a:endParaRPr sz="1100" b="1" i="1">
              <a:highlight>
                <a:schemeClr val="dk1"/>
              </a:highlight>
              <a:latin typeface="Merriweather"/>
              <a:ea typeface="Merriweather"/>
              <a:cs typeface="Merriweather"/>
              <a:sym typeface="Merriweather"/>
            </a:endParaRPr>
          </a:p>
        </p:txBody>
      </p:sp>
      <p:sp>
        <p:nvSpPr>
          <p:cNvPr id="658" name="Google Shape;658;p85"/>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2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659" name="Google Shape;659;p85"/>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Databases Are Supported By Django?</a:t>
            </a:r>
            <a:endParaRPr sz="2300" b="1">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1"/>
          <p:cNvSpPr txBox="1">
            <a:spLocks noGrp="1"/>
          </p:cNvSpPr>
          <p:nvPr>
            <p:ph type="body" idx="1"/>
          </p:nvPr>
        </p:nvSpPr>
        <p:spPr>
          <a:xfrm>
            <a:off x="645900" y="1223975"/>
            <a:ext cx="7852200" cy="33507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200">
                <a:solidFill>
                  <a:srgbClr val="000000"/>
                </a:solidFill>
                <a:highlight>
                  <a:schemeClr val="dk1"/>
                </a:highlight>
                <a:latin typeface="Merriweather"/>
                <a:ea typeface="Merriweather"/>
                <a:cs typeface="Merriweather"/>
                <a:sym typeface="Merriweather"/>
              </a:rPr>
              <a:t>Command to create a migration file inside the migration folder:</a:t>
            </a:r>
            <a:endParaRPr sz="1200">
              <a:solidFill>
                <a:srgbClr val="000000"/>
              </a:solidFill>
              <a:highlight>
                <a:schemeClr val="dk1"/>
              </a:highlight>
              <a:latin typeface="Merriweather"/>
              <a:ea typeface="Merriweather"/>
              <a:cs typeface="Merriweather"/>
              <a:sym typeface="Merriweather"/>
            </a:endParaRPr>
          </a:p>
          <a:p>
            <a:pPr marL="0" lvl="0" indent="457200" algn="l" rtl="0">
              <a:lnSpc>
                <a:spcPct val="130000"/>
              </a:lnSpc>
              <a:spcBef>
                <a:spcPts val="0"/>
              </a:spcBef>
              <a:spcAft>
                <a:spcPts val="0"/>
              </a:spcAft>
              <a:buNone/>
            </a:pPr>
            <a:r>
              <a:rPr lang="en" sz="1200" b="1">
                <a:solidFill>
                  <a:srgbClr val="000000"/>
                </a:solidFill>
                <a:highlight>
                  <a:srgbClr val="EEEEEE"/>
                </a:highlight>
                <a:latin typeface="Merriweather"/>
                <a:ea typeface="Merriweather"/>
                <a:cs typeface="Merriweather"/>
                <a:sym typeface="Merriweather"/>
              </a:rPr>
              <a:t>python  manage.py  makemigrations</a:t>
            </a:r>
            <a:endParaRPr sz="1200" b="1">
              <a:solidFill>
                <a:srgbClr val="000000"/>
              </a:solidFill>
              <a:highlight>
                <a:srgbClr val="EEEEEE"/>
              </a:highlight>
              <a:latin typeface="Merriweather"/>
              <a:ea typeface="Merriweather"/>
              <a:cs typeface="Merriweather"/>
              <a:sym typeface="Merriweather"/>
            </a:endParaRPr>
          </a:p>
          <a:p>
            <a:pPr marL="0" lvl="0" indent="0" algn="l" rtl="0">
              <a:lnSpc>
                <a:spcPct val="130000"/>
              </a:lnSpc>
              <a:spcBef>
                <a:spcPts val="0"/>
              </a:spcBef>
              <a:spcAft>
                <a:spcPts val="0"/>
              </a:spcAft>
              <a:buNone/>
            </a:pPr>
            <a:endParaRPr sz="700">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200">
                <a:solidFill>
                  <a:srgbClr val="000000"/>
                </a:solidFill>
                <a:highlight>
                  <a:schemeClr val="dk1"/>
                </a:highlight>
                <a:latin typeface="Merriweather"/>
                <a:ea typeface="Merriweather"/>
                <a:cs typeface="Merriweather"/>
                <a:sym typeface="Merriweather"/>
              </a:rPr>
              <a:t>After creating a migration, to reflect changes in the database permanently execute migrate command:</a:t>
            </a:r>
            <a:endParaRPr sz="1200">
              <a:solidFill>
                <a:srgbClr val="000000"/>
              </a:solidFill>
              <a:highlight>
                <a:schemeClr val="dk1"/>
              </a:highlight>
              <a:latin typeface="Merriweather"/>
              <a:ea typeface="Merriweather"/>
              <a:cs typeface="Merriweather"/>
              <a:sym typeface="Merriweather"/>
            </a:endParaRPr>
          </a:p>
          <a:p>
            <a:pPr marL="0" lvl="0" indent="457200" algn="l" rtl="0">
              <a:lnSpc>
                <a:spcPct val="130000"/>
              </a:lnSpc>
              <a:spcBef>
                <a:spcPts val="0"/>
              </a:spcBef>
              <a:spcAft>
                <a:spcPts val="0"/>
              </a:spcAft>
              <a:buNone/>
            </a:pPr>
            <a:r>
              <a:rPr lang="en" sz="1200" b="1">
                <a:solidFill>
                  <a:srgbClr val="000000"/>
                </a:solidFill>
                <a:highlight>
                  <a:srgbClr val="EEEEEE"/>
                </a:highlight>
                <a:latin typeface="Merriweather"/>
                <a:ea typeface="Merriweather"/>
                <a:cs typeface="Merriweather"/>
                <a:sym typeface="Merriweather"/>
              </a:rPr>
              <a:t>python  manage.py  migrate</a:t>
            </a:r>
            <a:endParaRPr sz="1200" b="1">
              <a:solidFill>
                <a:srgbClr val="000000"/>
              </a:solidFill>
              <a:highlight>
                <a:srgbClr val="EEEEEE"/>
              </a:highlight>
              <a:latin typeface="Merriweather"/>
              <a:ea typeface="Merriweather"/>
              <a:cs typeface="Merriweather"/>
              <a:sym typeface="Merriweather"/>
            </a:endParaRPr>
          </a:p>
          <a:p>
            <a:pPr marL="0" lvl="0" indent="0" algn="l" rtl="0">
              <a:lnSpc>
                <a:spcPct val="130000"/>
              </a:lnSpc>
              <a:spcBef>
                <a:spcPts val="0"/>
              </a:spcBef>
              <a:spcAft>
                <a:spcPts val="0"/>
              </a:spcAft>
              <a:buNone/>
            </a:pPr>
            <a:endParaRPr sz="700">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200">
                <a:solidFill>
                  <a:srgbClr val="000000"/>
                </a:solidFill>
                <a:highlight>
                  <a:schemeClr val="dk1"/>
                </a:highlight>
                <a:latin typeface="Merriweather"/>
                <a:ea typeface="Merriweather"/>
                <a:cs typeface="Merriweather"/>
                <a:sym typeface="Merriweather"/>
              </a:rPr>
              <a:t>To see raw SQL query executing behind applied migration execute the command:</a:t>
            </a:r>
            <a:endParaRPr sz="1200">
              <a:solidFill>
                <a:srgbClr val="000000"/>
              </a:solidFill>
              <a:highlight>
                <a:schemeClr val="dk1"/>
              </a:highlight>
              <a:latin typeface="Merriweather"/>
              <a:ea typeface="Merriweather"/>
              <a:cs typeface="Merriweather"/>
              <a:sym typeface="Merriweather"/>
            </a:endParaRPr>
          </a:p>
          <a:p>
            <a:pPr marL="457200" lvl="0" indent="0" algn="l" rtl="0">
              <a:lnSpc>
                <a:spcPct val="130000"/>
              </a:lnSpc>
              <a:spcBef>
                <a:spcPts val="0"/>
              </a:spcBef>
              <a:spcAft>
                <a:spcPts val="0"/>
              </a:spcAft>
              <a:buNone/>
            </a:pPr>
            <a:r>
              <a:rPr lang="en" sz="1200" b="1">
                <a:solidFill>
                  <a:srgbClr val="000000"/>
                </a:solidFill>
                <a:highlight>
                  <a:srgbClr val="EEEEEE"/>
                </a:highlight>
                <a:latin typeface="Merriweather"/>
                <a:ea typeface="Merriweather"/>
                <a:cs typeface="Merriweather"/>
                <a:sym typeface="Merriweather"/>
              </a:rPr>
              <a:t>python  manage.py  sqlmigrate  app_name  migration_name</a:t>
            </a:r>
            <a:endParaRPr sz="1200" b="1">
              <a:solidFill>
                <a:srgbClr val="000000"/>
              </a:solidFill>
              <a:highlight>
                <a:srgbClr val="EEEEEE"/>
              </a:highlight>
              <a:latin typeface="Merriweather"/>
              <a:ea typeface="Merriweather"/>
              <a:cs typeface="Merriweather"/>
              <a:sym typeface="Merriweather"/>
            </a:endParaRPr>
          </a:p>
          <a:p>
            <a:pPr marL="457200" lvl="0" indent="0" algn="l" rtl="0">
              <a:lnSpc>
                <a:spcPct val="130000"/>
              </a:lnSpc>
              <a:spcBef>
                <a:spcPts val="0"/>
              </a:spcBef>
              <a:spcAft>
                <a:spcPts val="0"/>
              </a:spcAft>
              <a:buNone/>
            </a:pPr>
            <a:r>
              <a:rPr lang="en" sz="1200" b="1">
                <a:solidFill>
                  <a:srgbClr val="000000"/>
                </a:solidFill>
                <a:highlight>
                  <a:srgbClr val="EEEEEE"/>
                </a:highlight>
                <a:latin typeface="Merriweather"/>
                <a:ea typeface="Merriweather"/>
                <a:cs typeface="Merriweather"/>
                <a:sym typeface="Merriweather"/>
              </a:rPr>
              <a:t>python  manage.py  sqlmigrate  nitapp  0001 </a:t>
            </a:r>
            <a:endParaRPr sz="1200" b="1">
              <a:solidFill>
                <a:srgbClr val="000000"/>
              </a:solidFill>
              <a:highlight>
                <a:srgbClr val="EEEEEE"/>
              </a:highlight>
              <a:latin typeface="Merriweather"/>
              <a:ea typeface="Merriweather"/>
              <a:cs typeface="Merriweather"/>
              <a:sym typeface="Merriweather"/>
            </a:endParaRPr>
          </a:p>
          <a:p>
            <a:pPr marL="0" lvl="0" indent="0" algn="l" rtl="0">
              <a:lnSpc>
                <a:spcPct val="130000"/>
              </a:lnSpc>
              <a:spcBef>
                <a:spcPts val="0"/>
              </a:spcBef>
              <a:spcAft>
                <a:spcPts val="0"/>
              </a:spcAft>
              <a:buNone/>
            </a:pPr>
            <a:endParaRPr sz="700">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200">
                <a:solidFill>
                  <a:srgbClr val="000000"/>
                </a:solidFill>
                <a:highlight>
                  <a:schemeClr val="dk1"/>
                </a:highlight>
                <a:latin typeface="Merriweather"/>
                <a:ea typeface="Merriweather"/>
                <a:cs typeface="Merriweather"/>
                <a:sym typeface="Merriweather"/>
              </a:rPr>
              <a:t>To see all migrations, execute the command:</a:t>
            </a:r>
            <a:endParaRPr sz="1200">
              <a:solidFill>
                <a:srgbClr val="000000"/>
              </a:solidFill>
              <a:highlight>
                <a:schemeClr val="dk1"/>
              </a:highlight>
              <a:latin typeface="Merriweather"/>
              <a:ea typeface="Merriweather"/>
              <a:cs typeface="Merriweather"/>
              <a:sym typeface="Merriweather"/>
            </a:endParaRPr>
          </a:p>
          <a:p>
            <a:pPr marL="0" lvl="0" indent="457200" algn="l" rtl="0">
              <a:lnSpc>
                <a:spcPct val="130000"/>
              </a:lnSpc>
              <a:spcBef>
                <a:spcPts val="0"/>
              </a:spcBef>
              <a:spcAft>
                <a:spcPts val="0"/>
              </a:spcAft>
              <a:buNone/>
            </a:pPr>
            <a:r>
              <a:rPr lang="en" sz="1200" b="1">
                <a:solidFill>
                  <a:srgbClr val="000000"/>
                </a:solidFill>
                <a:highlight>
                  <a:srgbClr val="EEEEEE"/>
                </a:highlight>
                <a:latin typeface="Merriweather"/>
                <a:ea typeface="Merriweather"/>
                <a:cs typeface="Merriweather"/>
                <a:sym typeface="Merriweather"/>
              </a:rPr>
              <a:t>python  manage.py  showmigrations</a:t>
            </a:r>
            <a:endParaRPr sz="1200" b="1">
              <a:solidFill>
                <a:srgbClr val="000000"/>
              </a:solidFill>
              <a:highlight>
                <a:srgbClr val="EEEEEE"/>
              </a:highlight>
              <a:latin typeface="Merriweather"/>
              <a:ea typeface="Merriweather"/>
              <a:cs typeface="Merriweather"/>
              <a:sym typeface="Merriweather"/>
            </a:endParaRPr>
          </a:p>
          <a:p>
            <a:pPr marL="0" lvl="0" indent="0" algn="l" rtl="0">
              <a:lnSpc>
                <a:spcPct val="130000"/>
              </a:lnSpc>
              <a:spcBef>
                <a:spcPts val="0"/>
              </a:spcBef>
              <a:spcAft>
                <a:spcPts val="0"/>
              </a:spcAft>
              <a:buNone/>
            </a:pPr>
            <a:endParaRPr sz="700">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200">
                <a:solidFill>
                  <a:srgbClr val="000000"/>
                </a:solidFill>
                <a:highlight>
                  <a:schemeClr val="dk1"/>
                </a:highlight>
                <a:latin typeface="Merriweather"/>
                <a:ea typeface="Merriweather"/>
                <a:cs typeface="Merriweather"/>
                <a:sym typeface="Merriweather"/>
              </a:rPr>
              <a:t>To see app-specific migrations by specifying app-name, execute the command:</a:t>
            </a:r>
            <a:endParaRPr sz="1200">
              <a:solidFill>
                <a:srgbClr val="000000"/>
              </a:solidFill>
              <a:highlight>
                <a:schemeClr val="dk1"/>
              </a:highlight>
              <a:latin typeface="Merriweather"/>
              <a:ea typeface="Merriweather"/>
              <a:cs typeface="Merriweather"/>
              <a:sym typeface="Merriweather"/>
            </a:endParaRPr>
          </a:p>
          <a:p>
            <a:pPr marL="0" lvl="0" indent="457200" algn="l" rtl="0">
              <a:lnSpc>
                <a:spcPct val="130000"/>
              </a:lnSpc>
              <a:spcBef>
                <a:spcPts val="0"/>
              </a:spcBef>
              <a:spcAft>
                <a:spcPts val="0"/>
              </a:spcAft>
              <a:buNone/>
            </a:pPr>
            <a:r>
              <a:rPr lang="en" sz="1200" b="1">
                <a:solidFill>
                  <a:srgbClr val="000000"/>
                </a:solidFill>
                <a:highlight>
                  <a:srgbClr val="EEEEEE"/>
                </a:highlight>
                <a:latin typeface="Merriweather"/>
                <a:ea typeface="Merriweather"/>
                <a:cs typeface="Merriweather"/>
                <a:sym typeface="Merriweather"/>
              </a:rPr>
              <a:t>python  manage.py  showmigrations  nitapp</a:t>
            </a:r>
            <a:endParaRPr sz="1200" b="1">
              <a:solidFill>
                <a:srgbClr val="000000"/>
              </a:solidFill>
              <a:highlight>
                <a:srgbClr val="EEEEEE"/>
              </a:highlight>
              <a:latin typeface="Merriweather"/>
              <a:ea typeface="Merriweather"/>
              <a:cs typeface="Merriweather"/>
              <a:sym typeface="Merriweather"/>
            </a:endParaRPr>
          </a:p>
          <a:p>
            <a:pPr marL="0" lvl="0" indent="0" algn="l" rtl="0">
              <a:lnSpc>
                <a:spcPct val="130000"/>
              </a:lnSpc>
              <a:spcBef>
                <a:spcPts val="0"/>
              </a:spcBef>
              <a:spcAft>
                <a:spcPts val="0"/>
              </a:spcAft>
              <a:buNone/>
            </a:pPr>
            <a:endParaRPr sz="1200" b="1">
              <a:solidFill>
                <a:srgbClr val="000000"/>
              </a:solidFill>
              <a:highlight>
                <a:srgbClr val="EEEEEE"/>
              </a:highlight>
              <a:latin typeface="Merriweather"/>
              <a:ea typeface="Merriweather"/>
              <a:cs typeface="Merriweather"/>
              <a:sym typeface="Merriweather"/>
            </a:endParaRPr>
          </a:p>
        </p:txBody>
      </p:sp>
      <p:sp>
        <p:nvSpPr>
          <p:cNvPr id="329" name="Google Shape;329;p41"/>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Query Set Based Questions:</a:t>
            </a:r>
            <a:r>
              <a:rPr lang="en" sz="1500">
                <a:solidFill>
                  <a:schemeClr val="dk1"/>
                </a:solidFill>
                <a:highlight>
                  <a:schemeClr val="lt1"/>
                </a:highlight>
                <a:latin typeface="Merriweather"/>
                <a:ea typeface="Merriweather"/>
                <a:cs typeface="Merriweather"/>
                <a:sym typeface="Merriweather"/>
              </a:rPr>
              <a:t> 4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330" name="Google Shape;330;p41"/>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What Is The Command For Migrations In Django?</a:t>
            </a:r>
            <a:endParaRPr sz="2300" b="1">
              <a:latin typeface="Merriweather"/>
              <a:ea typeface="Merriweather"/>
              <a:cs typeface="Merriweather"/>
              <a:sym typeface="Merriweathe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86"/>
          <p:cNvSpPr txBox="1"/>
          <p:nvPr/>
        </p:nvSpPr>
        <p:spPr>
          <a:xfrm>
            <a:off x="557050" y="1624750"/>
            <a:ext cx="7945200" cy="2850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00" b="1">
                <a:highlight>
                  <a:schemeClr val="dk1"/>
                </a:highlight>
                <a:latin typeface="Merriweather"/>
                <a:ea typeface="Merriweather"/>
                <a:cs typeface="Merriweather"/>
                <a:sym typeface="Merriweather"/>
              </a:rPr>
              <a:t>Advantages Of Django:</a:t>
            </a:r>
            <a:endParaRPr sz="1700" b="1">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3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 is a Python's framework which is easy to learn.</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 follows the DRY or the Don’t Repeat Yourself Principle which means, one concept or a piece of data should live in just one place</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 Offers Better CDN connectivity and Content Management</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 is a Batteries Included Framework</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 Offers Rapid-development</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 is highly Scalable</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 provide high Security</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 facilitates you to divide code modules into logical groups to make it flexible to change.</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 provides auto-generated web admin to make website administration easy.</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 provides template system to define HTML template for your web page to avoid code duplication.</a:t>
            </a:r>
            <a:endParaRPr sz="1100">
              <a:highlight>
                <a:schemeClr val="dk1"/>
              </a:highlight>
              <a:latin typeface="Merriweather"/>
              <a:ea typeface="Merriweather"/>
              <a:cs typeface="Merriweather"/>
              <a:sym typeface="Merriweather"/>
            </a:endParaRPr>
          </a:p>
          <a:p>
            <a:pPr marL="457200" lvl="0" indent="-298450" algn="l" rtl="0">
              <a:lnSpc>
                <a:spcPct val="115000"/>
              </a:lnSpc>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 enables you to separate business logic from the HTML.</a:t>
            </a:r>
            <a:endParaRPr sz="1100">
              <a:highlight>
                <a:schemeClr val="dk1"/>
              </a:highlight>
              <a:latin typeface="Merriweather"/>
              <a:ea typeface="Merriweather"/>
              <a:cs typeface="Merriweather"/>
              <a:sym typeface="Merriweather"/>
            </a:endParaRPr>
          </a:p>
        </p:txBody>
      </p:sp>
      <p:sp>
        <p:nvSpPr>
          <p:cNvPr id="665" name="Google Shape;665;p86"/>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 </a:t>
            </a:r>
            <a:r>
              <a:rPr lang="en" sz="1500">
                <a:solidFill>
                  <a:schemeClr val="dk1"/>
                </a:solidFill>
                <a:highlight>
                  <a:schemeClr val="lt1"/>
                </a:highlight>
                <a:latin typeface="Merriweather"/>
                <a:ea typeface="Merriweather"/>
                <a:cs typeface="Merriweather"/>
                <a:sym typeface="Merriweather"/>
              </a:rPr>
              <a:t>3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666" name="Google Shape;666;p86"/>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Are The Advantages And Disadvantages Of Using Django?</a:t>
            </a:r>
            <a:endParaRPr sz="2300" b="1">
              <a:latin typeface="Merriweather"/>
              <a:ea typeface="Merriweather"/>
              <a:cs typeface="Merriweather"/>
              <a:sym typeface="Merriweathe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87"/>
          <p:cNvSpPr txBox="1"/>
          <p:nvPr/>
        </p:nvSpPr>
        <p:spPr>
          <a:xfrm>
            <a:off x="557050" y="1624750"/>
            <a:ext cx="7945200" cy="163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highlight>
                  <a:schemeClr val="dk1"/>
                </a:highlight>
                <a:latin typeface="Merriweather"/>
                <a:ea typeface="Merriweather"/>
                <a:cs typeface="Merriweather"/>
                <a:sym typeface="Merriweather"/>
              </a:rPr>
              <a:t>Disadvantages of Django:</a:t>
            </a:r>
            <a:endParaRPr sz="1700" b="1">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dk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 is Monolithic. You must know the full system to work with it.</a:t>
            </a:r>
            <a:endParaRPr sz="1100">
              <a:highlight>
                <a:schemeClr val="dk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Django's monolithic size makes it unsuitable for smaller projects</a:t>
            </a:r>
            <a:endParaRPr sz="1100">
              <a:highlight>
                <a:schemeClr val="dk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Everything must be explicitly defined due to a lack of convention.</a:t>
            </a:r>
            <a:endParaRPr sz="1100">
              <a:highlight>
                <a:schemeClr val="dk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Django's modules are bulky.</a:t>
            </a:r>
            <a:endParaRPr sz="1100">
              <a:highlight>
                <a:schemeClr val="dk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Django is completely based on Django ORM.</a:t>
            </a:r>
            <a:endParaRPr sz="1100">
              <a:highlight>
                <a:schemeClr val="dk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dk1"/>
                </a:highlight>
                <a:latin typeface="Merriweather"/>
                <a:ea typeface="Merriweather"/>
                <a:cs typeface="Merriweather"/>
                <a:sym typeface="Merriweather"/>
              </a:rPr>
              <a:t>Components are deployed together.</a:t>
            </a:r>
            <a:endParaRPr sz="1700" b="1">
              <a:highlight>
                <a:schemeClr val="dk1"/>
              </a:highlight>
              <a:latin typeface="Merriweather"/>
              <a:ea typeface="Merriweather"/>
              <a:cs typeface="Merriweather"/>
              <a:sym typeface="Merriweather"/>
            </a:endParaRPr>
          </a:p>
        </p:txBody>
      </p:sp>
      <p:sp>
        <p:nvSpPr>
          <p:cNvPr id="672" name="Google Shape;672;p87"/>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 </a:t>
            </a:r>
            <a:r>
              <a:rPr lang="en" sz="1500">
                <a:solidFill>
                  <a:schemeClr val="dk1"/>
                </a:solidFill>
                <a:highlight>
                  <a:schemeClr val="lt1"/>
                </a:highlight>
                <a:latin typeface="Merriweather"/>
                <a:ea typeface="Merriweather"/>
                <a:cs typeface="Merriweather"/>
                <a:sym typeface="Merriweather"/>
              </a:rPr>
              <a:t>3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673" name="Google Shape;673;p87"/>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Are The Advantages And Disadvantages Of Using Django?</a:t>
            </a:r>
            <a:endParaRPr sz="2300" b="1">
              <a:latin typeface="Merriweather"/>
              <a:ea typeface="Merriweather"/>
              <a:cs typeface="Merriweather"/>
              <a:sym typeface="Merriweathe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88"/>
          <p:cNvSpPr txBox="1">
            <a:spLocks noGrp="1"/>
          </p:cNvSpPr>
          <p:nvPr>
            <p:ph type="body" idx="1"/>
          </p:nvPr>
        </p:nvSpPr>
        <p:spPr>
          <a:xfrm>
            <a:off x="701375" y="171587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1B1B1B"/>
                </a:solidFill>
                <a:latin typeface="Merriweather"/>
                <a:ea typeface="Merriweather"/>
                <a:cs typeface="Merriweather"/>
                <a:sym typeface="Merriweather"/>
              </a:rPr>
              <a:t>Django shortcut method to more easily render an html response is:</a:t>
            </a:r>
            <a:endParaRPr sz="1400">
              <a:solidFill>
                <a:srgbClr val="1B1B1B"/>
              </a:solidFill>
              <a:latin typeface="Merriweather"/>
              <a:ea typeface="Merriweather"/>
              <a:cs typeface="Merriweather"/>
              <a:sym typeface="Merriweather"/>
            </a:endParaRPr>
          </a:p>
          <a:p>
            <a:pPr marL="0" lvl="0" indent="457200" algn="l" rtl="0">
              <a:spcBef>
                <a:spcPts val="0"/>
              </a:spcBef>
              <a:spcAft>
                <a:spcPts val="0"/>
              </a:spcAft>
              <a:buNone/>
            </a:pPr>
            <a:r>
              <a:rPr lang="en" sz="1600">
                <a:solidFill>
                  <a:srgbClr val="1B1B1B"/>
                </a:solidFill>
                <a:highlight>
                  <a:srgbClr val="F8F8F8"/>
                </a:highlight>
                <a:latin typeface="Merriweather"/>
                <a:ea typeface="Merriweather"/>
                <a:cs typeface="Merriweather"/>
                <a:sym typeface="Merriweather"/>
              </a:rPr>
              <a:t> " </a:t>
            </a:r>
            <a:r>
              <a:rPr lang="en" sz="1600" b="1">
                <a:solidFill>
                  <a:srgbClr val="1B1B1B"/>
                </a:solidFill>
                <a:highlight>
                  <a:srgbClr val="F8F8F8"/>
                </a:highlight>
                <a:latin typeface="Merriweather"/>
                <a:ea typeface="Merriweather"/>
                <a:cs typeface="Merriweather"/>
                <a:sym typeface="Merriweather"/>
              </a:rPr>
              <a:t>render_to_response</a:t>
            </a:r>
            <a:r>
              <a:rPr lang="en" sz="1600">
                <a:solidFill>
                  <a:srgbClr val="1B1B1B"/>
                </a:solidFill>
                <a:highlight>
                  <a:srgbClr val="F8F8F8"/>
                </a:highlight>
                <a:latin typeface="Merriweather"/>
                <a:ea typeface="Merriweather"/>
                <a:cs typeface="Merriweather"/>
                <a:sym typeface="Merriweather"/>
              </a:rPr>
              <a:t>"</a:t>
            </a:r>
            <a:endParaRPr sz="1700">
              <a:solidFill>
                <a:srgbClr val="1B1B1B"/>
              </a:solidFill>
              <a:latin typeface="Merriweather"/>
              <a:ea typeface="Merriweather"/>
              <a:cs typeface="Merriweather"/>
              <a:sym typeface="Merriweather"/>
            </a:endParaRPr>
          </a:p>
        </p:txBody>
      </p:sp>
      <p:sp>
        <p:nvSpPr>
          <p:cNvPr id="679" name="Google Shape;679;p88"/>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4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680" name="Google Shape;680;p88"/>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The Django Shortcut Method To More Easily Render An HTML Response?</a:t>
            </a:r>
            <a:endParaRPr sz="2300" b="1">
              <a:latin typeface="Merriweather"/>
              <a:ea typeface="Merriweather"/>
              <a:cs typeface="Merriweather"/>
              <a:sym typeface="Merriweathe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89"/>
          <p:cNvSpPr txBox="1"/>
          <p:nvPr/>
        </p:nvSpPr>
        <p:spPr>
          <a:xfrm>
            <a:off x="645900" y="1701350"/>
            <a:ext cx="7852200" cy="2119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highlight>
                  <a:schemeClr val="dk1"/>
                </a:highlight>
                <a:latin typeface="Merriweather"/>
                <a:ea typeface="Merriweather"/>
                <a:cs typeface="Merriweather"/>
                <a:sym typeface="Merriweather"/>
              </a:rPr>
              <a:t>Authentication </a:t>
            </a:r>
            <a:r>
              <a:rPr lang="en" sz="1300">
                <a:highlight>
                  <a:schemeClr val="dk1"/>
                </a:highlight>
                <a:latin typeface="Merriweather"/>
                <a:ea typeface="Merriweather"/>
                <a:cs typeface="Merriweather"/>
                <a:sym typeface="Merriweather"/>
              </a:rPr>
              <a:t>- Who Are You?</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b="1">
                <a:highlight>
                  <a:schemeClr val="dk1"/>
                </a:highlight>
                <a:latin typeface="Merriweather"/>
                <a:ea typeface="Merriweather"/>
                <a:cs typeface="Merriweather"/>
                <a:sym typeface="Merriweather"/>
              </a:rPr>
              <a:t>Authorization </a:t>
            </a:r>
            <a:r>
              <a:rPr lang="en" sz="1300">
                <a:highlight>
                  <a:schemeClr val="dk1"/>
                </a:highlight>
                <a:latin typeface="Merriweather"/>
                <a:ea typeface="Merriweather"/>
                <a:cs typeface="Merriweather"/>
                <a:sym typeface="Merriweather"/>
              </a:rPr>
              <a:t>- What Permissions Do You Have?</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7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b="1">
                <a:highlight>
                  <a:schemeClr val="dk1"/>
                </a:highlight>
                <a:latin typeface="Merriweather"/>
                <a:ea typeface="Merriweather"/>
                <a:cs typeface="Merriweather"/>
                <a:sym typeface="Merriweather"/>
              </a:rPr>
              <a:t>Authentication </a:t>
            </a:r>
            <a:r>
              <a:rPr lang="en" sz="1300">
                <a:highlight>
                  <a:schemeClr val="dk1"/>
                </a:highlight>
                <a:latin typeface="Merriweather"/>
                <a:ea typeface="Merriweather"/>
                <a:cs typeface="Merriweather"/>
                <a:sym typeface="Merriweather"/>
              </a:rPr>
              <a:t>is the process of verifying who someone is, </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whereas </a:t>
            </a:r>
            <a:r>
              <a:rPr lang="en" sz="1300" b="1">
                <a:highlight>
                  <a:schemeClr val="dk1"/>
                </a:highlight>
                <a:latin typeface="Merriweather"/>
                <a:ea typeface="Merriweather"/>
                <a:cs typeface="Merriweather"/>
                <a:sym typeface="Merriweather"/>
              </a:rPr>
              <a:t>Authorization </a:t>
            </a:r>
            <a:r>
              <a:rPr lang="en" sz="1300">
                <a:highlight>
                  <a:schemeClr val="dk1"/>
                </a:highlight>
                <a:latin typeface="Merriweather"/>
                <a:ea typeface="Merriweather"/>
                <a:cs typeface="Merriweather"/>
                <a:sym typeface="Merriweather"/>
              </a:rPr>
              <a:t>is the process of verifying what specific applications, files, and data a user has access to.</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b="1">
                <a:highlight>
                  <a:schemeClr val="dk1"/>
                </a:highlight>
                <a:latin typeface="Merriweather"/>
                <a:ea typeface="Merriweather"/>
                <a:cs typeface="Merriweather"/>
                <a:sym typeface="Merriweather"/>
              </a:rPr>
              <a:t>Authentication </a:t>
            </a:r>
            <a:r>
              <a:rPr lang="en" sz="1300">
                <a:highlight>
                  <a:schemeClr val="dk1"/>
                </a:highlight>
                <a:latin typeface="Merriweather"/>
                <a:ea typeface="Merriweather"/>
                <a:cs typeface="Merriweather"/>
                <a:sym typeface="Merriweather"/>
              </a:rPr>
              <a:t>is the process or action of verifying the identity of a user or process.</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300">
              <a:highlight>
                <a:schemeClr val="dk1"/>
              </a:highlight>
              <a:latin typeface="Merriweather"/>
              <a:ea typeface="Merriweather"/>
              <a:cs typeface="Merriweather"/>
              <a:sym typeface="Merriweather"/>
            </a:endParaRPr>
          </a:p>
        </p:txBody>
      </p:sp>
      <p:sp>
        <p:nvSpPr>
          <p:cNvPr id="686" name="Google Shape;686;p89"/>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5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687" name="Google Shape;687;p89"/>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The Difference Between Authentication And Authorization?</a:t>
            </a:r>
            <a:endParaRPr sz="2300" b="1">
              <a:latin typeface="Merriweather"/>
              <a:ea typeface="Merriweather"/>
              <a:cs typeface="Merriweather"/>
              <a:sym typeface="Merriweathe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graphicFrame>
        <p:nvGraphicFramePr>
          <p:cNvPr id="692" name="Google Shape;692;p90"/>
          <p:cNvGraphicFramePr/>
          <p:nvPr/>
        </p:nvGraphicFramePr>
        <p:xfrm>
          <a:off x="645900" y="1577975"/>
          <a:ext cx="3000000" cy="3000000"/>
        </p:xfrm>
        <a:graphic>
          <a:graphicData uri="http://schemas.openxmlformats.org/drawingml/2006/table">
            <a:tbl>
              <a:tblPr>
                <a:noFill/>
                <a:tableStyleId>{2A24F3E0-11C9-4391-AA86-CE597B0AA97C}</a:tableStyleId>
              </a:tblPr>
              <a:tblGrid>
                <a:gridCol w="540550">
                  <a:extLst>
                    <a:ext uri="{9D8B030D-6E8A-4147-A177-3AD203B41FA5}">
                      <a16:colId xmlns:a16="http://schemas.microsoft.com/office/drawing/2014/main" val="20000"/>
                    </a:ext>
                  </a:extLst>
                </a:gridCol>
                <a:gridCol w="3612950">
                  <a:extLst>
                    <a:ext uri="{9D8B030D-6E8A-4147-A177-3AD203B41FA5}">
                      <a16:colId xmlns:a16="http://schemas.microsoft.com/office/drawing/2014/main" val="20001"/>
                    </a:ext>
                  </a:extLst>
                </a:gridCol>
                <a:gridCol w="3698675">
                  <a:extLst>
                    <a:ext uri="{9D8B030D-6E8A-4147-A177-3AD203B41FA5}">
                      <a16:colId xmlns:a16="http://schemas.microsoft.com/office/drawing/2014/main" val="20002"/>
                    </a:ext>
                  </a:extLst>
                </a:gridCol>
              </a:tblGrid>
              <a:tr h="287675">
                <a:tc>
                  <a:txBody>
                    <a:bodyPr/>
                    <a:lstStyle/>
                    <a:p>
                      <a:pPr marL="0" lvl="0" indent="0" algn="l" rtl="0">
                        <a:lnSpc>
                          <a:spcPct val="100000"/>
                        </a:lnSpc>
                        <a:spcBef>
                          <a:spcPts val="0"/>
                        </a:spcBef>
                        <a:spcAft>
                          <a:spcPts val="0"/>
                        </a:spcAft>
                        <a:buNone/>
                      </a:pPr>
                      <a:r>
                        <a:rPr lang="en" sz="900" b="1">
                          <a:highlight>
                            <a:srgbClr val="E0E0E0"/>
                          </a:highlight>
                          <a:latin typeface="Merriweather"/>
                          <a:ea typeface="Merriweather"/>
                          <a:cs typeface="Merriweather"/>
                          <a:sym typeface="Merriweather"/>
                        </a:rPr>
                        <a:t>S.No</a:t>
                      </a:r>
                      <a:endParaRPr sz="900" b="1">
                        <a:highlight>
                          <a:srgbClr val="E0E0E0"/>
                        </a:highlight>
                        <a:latin typeface="Merriweather"/>
                        <a:ea typeface="Merriweather"/>
                        <a:cs typeface="Merriweather"/>
                        <a:sym typeface="Merriweather"/>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0E0E0"/>
                    </a:solidFill>
                  </a:tcPr>
                </a:tc>
                <a:tc>
                  <a:txBody>
                    <a:bodyPr/>
                    <a:lstStyle/>
                    <a:p>
                      <a:pPr marL="0" lvl="0" indent="0" algn="l" rtl="0">
                        <a:lnSpc>
                          <a:spcPct val="100000"/>
                        </a:lnSpc>
                        <a:spcBef>
                          <a:spcPts val="0"/>
                        </a:spcBef>
                        <a:spcAft>
                          <a:spcPts val="0"/>
                        </a:spcAft>
                        <a:buNone/>
                      </a:pPr>
                      <a:r>
                        <a:rPr lang="en" sz="900" b="1">
                          <a:highlight>
                            <a:srgbClr val="E0E0E0"/>
                          </a:highlight>
                          <a:latin typeface="Merriweather"/>
                          <a:ea typeface="Merriweather"/>
                          <a:cs typeface="Merriweather"/>
                          <a:sym typeface="Merriweather"/>
                        </a:rPr>
                        <a:t>Authentication</a:t>
                      </a:r>
                      <a:endParaRPr sz="900" b="1">
                        <a:highlight>
                          <a:srgbClr val="E0E0E0"/>
                        </a:highlight>
                        <a:latin typeface="Merriweather"/>
                        <a:ea typeface="Merriweather"/>
                        <a:cs typeface="Merriweather"/>
                        <a:sym typeface="Merriweather"/>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0E0E0"/>
                    </a:solidFill>
                  </a:tcPr>
                </a:tc>
                <a:tc>
                  <a:txBody>
                    <a:bodyPr/>
                    <a:lstStyle/>
                    <a:p>
                      <a:pPr marL="0" lvl="0" indent="0" algn="l" rtl="0">
                        <a:lnSpc>
                          <a:spcPct val="100000"/>
                        </a:lnSpc>
                        <a:spcBef>
                          <a:spcPts val="0"/>
                        </a:spcBef>
                        <a:spcAft>
                          <a:spcPts val="0"/>
                        </a:spcAft>
                        <a:buNone/>
                      </a:pPr>
                      <a:r>
                        <a:rPr lang="en" sz="900" b="1">
                          <a:highlight>
                            <a:srgbClr val="E0E0E0"/>
                          </a:highlight>
                          <a:latin typeface="Merriweather"/>
                          <a:ea typeface="Merriweather"/>
                          <a:cs typeface="Merriweather"/>
                          <a:sym typeface="Merriweather"/>
                        </a:rPr>
                        <a:t>Authorization</a:t>
                      </a:r>
                      <a:endParaRPr sz="900" b="1">
                        <a:highlight>
                          <a:srgbClr val="E0E0E0"/>
                        </a:highlight>
                        <a:latin typeface="Merriweather"/>
                        <a:ea typeface="Merriweather"/>
                        <a:cs typeface="Merriweather"/>
                        <a:sym typeface="Merriweather"/>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0E0E0"/>
                    </a:solidFill>
                  </a:tcPr>
                </a:tc>
                <a:extLst>
                  <a:ext uri="{0D108BD9-81ED-4DB2-BD59-A6C34878D82A}">
                    <a16:rowId xmlns:a16="http://schemas.microsoft.com/office/drawing/2014/main" val="10000"/>
                  </a:ext>
                </a:extLst>
              </a:tr>
              <a:tr h="460275">
                <a:tc>
                  <a:txBody>
                    <a:bodyPr/>
                    <a:lstStyle/>
                    <a:p>
                      <a:pPr marL="0" lvl="0" indent="0" algn="l" rtl="0">
                        <a:lnSpc>
                          <a:spcPct val="100000"/>
                        </a:lnSpc>
                        <a:spcBef>
                          <a:spcPts val="0"/>
                        </a:spcBef>
                        <a:spcAft>
                          <a:spcPts val="0"/>
                        </a:spcAft>
                        <a:buNone/>
                      </a:pPr>
                      <a:r>
                        <a:rPr lang="en" sz="900">
                          <a:highlight>
                            <a:srgbClr val="FFFFFF"/>
                          </a:highlight>
                          <a:latin typeface="Merriweather"/>
                          <a:ea typeface="Merriweather"/>
                          <a:cs typeface="Merriweather"/>
                          <a:sym typeface="Merriweather"/>
                        </a:rPr>
                        <a:t>1.</a:t>
                      </a:r>
                      <a:endParaRPr sz="900">
                        <a:highlight>
                          <a:srgbClr val="FFFFFF"/>
                        </a:highlight>
                        <a:latin typeface="Merriweather"/>
                        <a:ea typeface="Merriweather"/>
                        <a:cs typeface="Merriweather"/>
                        <a:sym typeface="Merriweather"/>
                      </a:endParaRPr>
                    </a:p>
                  </a:txBody>
                  <a:tcPr marL="95250" marR="95250" marT="133350" marB="1333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highlight>
                            <a:srgbClr val="FFFFFF"/>
                          </a:highlight>
                          <a:latin typeface="Merriweather"/>
                          <a:ea typeface="Merriweather"/>
                          <a:cs typeface="Merriweather"/>
                          <a:sym typeface="Merriweather"/>
                        </a:rPr>
                        <a:t>In authentication process, the identity of users are checked for providing the access to the system.</a:t>
                      </a:r>
                      <a:endParaRPr sz="900">
                        <a:highlight>
                          <a:srgbClr val="FFFFFF"/>
                        </a:highlight>
                        <a:latin typeface="Merriweather"/>
                        <a:ea typeface="Merriweather"/>
                        <a:cs typeface="Merriweather"/>
                        <a:sym typeface="Merriweather"/>
                      </a:endParaRPr>
                    </a:p>
                  </a:txBody>
                  <a:tcPr marL="95250" marR="95250" marT="133350" marB="1333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highlight>
                            <a:srgbClr val="FFFFFF"/>
                          </a:highlight>
                          <a:latin typeface="Merriweather"/>
                          <a:ea typeface="Merriweather"/>
                          <a:cs typeface="Merriweather"/>
                          <a:sym typeface="Merriweather"/>
                        </a:rPr>
                        <a:t>While in authorization process, person’s or user’s authorities are checked for accessing the resources.</a:t>
                      </a:r>
                      <a:endParaRPr sz="900">
                        <a:highlight>
                          <a:srgbClr val="FFFFFF"/>
                        </a:highlight>
                        <a:latin typeface="Merriweather"/>
                        <a:ea typeface="Merriweather"/>
                        <a:cs typeface="Merriweather"/>
                        <a:sym typeface="Merriweather"/>
                      </a:endParaRPr>
                    </a:p>
                  </a:txBody>
                  <a:tcPr marL="95250" marR="95250" marT="133350" marB="1333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60275">
                <a:tc>
                  <a:txBody>
                    <a:bodyPr/>
                    <a:lstStyle/>
                    <a:p>
                      <a:pPr marL="0" lvl="0" indent="0" algn="l" rtl="0">
                        <a:lnSpc>
                          <a:spcPct val="100000"/>
                        </a:lnSpc>
                        <a:spcBef>
                          <a:spcPts val="0"/>
                        </a:spcBef>
                        <a:spcAft>
                          <a:spcPts val="0"/>
                        </a:spcAft>
                        <a:buNone/>
                      </a:pPr>
                      <a:r>
                        <a:rPr lang="en" sz="900">
                          <a:highlight>
                            <a:srgbClr val="FFFFFF"/>
                          </a:highlight>
                          <a:latin typeface="Merriweather"/>
                          <a:ea typeface="Merriweather"/>
                          <a:cs typeface="Merriweather"/>
                          <a:sym typeface="Merriweather"/>
                        </a:rPr>
                        <a:t>2.</a:t>
                      </a:r>
                      <a:endParaRPr sz="900">
                        <a:highlight>
                          <a:srgbClr val="FFFFFF"/>
                        </a:highlight>
                        <a:latin typeface="Merriweather"/>
                        <a:ea typeface="Merriweather"/>
                        <a:cs typeface="Merriweather"/>
                        <a:sym typeface="Merriweather"/>
                      </a:endParaRPr>
                    </a:p>
                  </a:txBody>
                  <a:tcPr marL="95250" marR="95250" marT="133350" marB="1333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highlight>
                            <a:srgbClr val="FFFFFF"/>
                          </a:highlight>
                          <a:latin typeface="Merriweather"/>
                          <a:ea typeface="Merriweather"/>
                          <a:cs typeface="Merriweather"/>
                          <a:sym typeface="Merriweather"/>
                        </a:rPr>
                        <a:t>In authentication process, users or persons are verified.</a:t>
                      </a:r>
                      <a:endParaRPr sz="900">
                        <a:highlight>
                          <a:srgbClr val="FFFFFF"/>
                        </a:highlight>
                        <a:latin typeface="Merriweather"/>
                        <a:ea typeface="Merriweather"/>
                        <a:cs typeface="Merriweather"/>
                        <a:sym typeface="Merriweather"/>
                      </a:endParaRPr>
                    </a:p>
                  </a:txBody>
                  <a:tcPr marL="95250" marR="95250" marT="133350" marB="1333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highlight>
                            <a:srgbClr val="FFFFFF"/>
                          </a:highlight>
                          <a:latin typeface="Merriweather"/>
                          <a:ea typeface="Merriweather"/>
                          <a:cs typeface="Merriweather"/>
                          <a:sym typeface="Merriweather"/>
                        </a:rPr>
                        <a:t>While in this process, users or persons are validated.</a:t>
                      </a:r>
                      <a:endParaRPr sz="900">
                        <a:highlight>
                          <a:srgbClr val="FFFFFF"/>
                        </a:highlight>
                        <a:latin typeface="Merriweather"/>
                        <a:ea typeface="Merriweather"/>
                        <a:cs typeface="Merriweather"/>
                        <a:sym typeface="Merriweather"/>
                      </a:endParaRPr>
                    </a:p>
                  </a:txBody>
                  <a:tcPr marL="95250" marR="95250" marT="133350" marB="1333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60275">
                <a:tc>
                  <a:txBody>
                    <a:bodyPr/>
                    <a:lstStyle/>
                    <a:p>
                      <a:pPr marL="0" lvl="0" indent="0" algn="l" rtl="0">
                        <a:lnSpc>
                          <a:spcPct val="100000"/>
                        </a:lnSpc>
                        <a:spcBef>
                          <a:spcPts val="0"/>
                        </a:spcBef>
                        <a:spcAft>
                          <a:spcPts val="0"/>
                        </a:spcAft>
                        <a:buNone/>
                      </a:pPr>
                      <a:r>
                        <a:rPr lang="en" sz="900">
                          <a:highlight>
                            <a:srgbClr val="FFFFFF"/>
                          </a:highlight>
                          <a:latin typeface="Merriweather"/>
                          <a:ea typeface="Merriweather"/>
                          <a:cs typeface="Merriweather"/>
                          <a:sym typeface="Merriweather"/>
                        </a:rPr>
                        <a:t>3.</a:t>
                      </a:r>
                      <a:endParaRPr sz="900">
                        <a:highlight>
                          <a:srgbClr val="FFFFFF"/>
                        </a:highlight>
                        <a:latin typeface="Merriweather"/>
                        <a:ea typeface="Merriweather"/>
                        <a:cs typeface="Merriweather"/>
                        <a:sym typeface="Merriweather"/>
                      </a:endParaRPr>
                    </a:p>
                  </a:txBody>
                  <a:tcPr marL="95250" marR="95250" marT="133350" marB="1333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highlight>
                            <a:srgbClr val="FFFFFF"/>
                          </a:highlight>
                          <a:latin typeface="Merriweather"/>
                          <a:ea typeface="Merriweather"/>
                          <a:cs typeface="Merriweather"/>
                          <a:sym typeface="Merriweather"/>
                        </a:rPr>
                        <a:t>It is done before the authorization process.</a:t>
                      </a:r>
                      <a:endParaRPr sz="900">
                        <a:highlight>
                          <a:srgbClr val="FFFFFF"/>
                        </a:highlight>
                        <a:latin typeface="Merriweather"/>
                        <a:ea typeface="Merriweather"/>
                        <a:cs typeface="Merriweather"/>
                        <a:sym typeface="Merriweather"/>
                      </a:endParaRPr>
                    </a:p>
                  </a:txBody>
                  <a:tcPr marL="95250" marR="95250" marT="133350" marB="1333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highlight>
                            <a:srgbClr val="FFFFFF"/>
                          </a:highlight>
                          <a:latin typeface="Merriweather"/>
                          <a:ea typeface="Merriweather"/>
                          <a:cs typeface="Merriweather"/>
                          <a:sym typeface="Merriweather"/>
                        </a:rPr>
                        <a:t>While this process is done after the authentication process.</a:t>
                      </a:r>
                      <a:endParaRPr sz="900">
                        <a:highlight>
                          <a:srgbClr val="FFFFFF"/>
                        </a:highlight>
                        <a:latin typeface="Merriweather"/>
                        <a:ea typeface="Merriweather"/>
                        <a:cs typeface="Merriweather"/>
                        <a:sym typeface="Merriweather"/>
                      </a:endParaRPr>
                    </a:p>
                  </a:txBody>
                  <a:tcPr marL="95250" marR="95250" marT="133350" marB="1333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30825">
                <a:tc>
                  <a:txBody>
                    <a:bodyPr/>
                    <a:lstStyle/>
                    <a:p>
                      <a:pPr marL="0" lvl="0" indent="0" algn="l" rtl="0">
                        <a:lnSpc>
                          <a:spcPct val="100000"/>
                        </a:lnSpc>
                        <a:spcBef>
                          <a:spcPts val="0"/>
                        </a:spcBef>
                        <a:spcAft>
                          <a:spcPts val="0"/>
                        </a:spcAft>
                        <a:buNone/>
                      </a:pPr>
                      <a:r>
                        <a:rPr lang="en" sz="900">
                          <a:highlight>
                            <a:srgbClr val="FFFFFF"/>
                          </a:highlight>
                          <a:latin typeface="Merriweather"/>
                          <a:ea typeface="Merriweather"/>
                          <a:cs typeface="Merriweather"/>
                          <a:sym typeface="Merriweather"/>
                        </a:rPr>
                        <a:t>4.</a:t>
                      </a:r>
                      <a:endParaRPr sz="900">
                        <a:highlight>
                          <a:srgbClr val="FFFFFF"/>
                        </a:highlight>
                        <a:latin typeface="Merriweather"/>
                        <a:ea typeface="Merriweather"/>
                        <a:cs typeface="Merriweather"/>
                        <a:sym typeface="Merriweather"/>
                      </a:endParaRPr>
                    </a:p>
                  </a:txBody>
                  <a:tcPr marL="95250" marR="95250" marT="133350" marB="1333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highlight>
                            <a:srgbClr val="FFFFFF"/>
                          </a:highlight>
                          <a:latin typeface="Merriweather"/>
                          <a:ea typeface="Merriweather"/>
                          <a:cs typeface="Merriweather"/>
                          <a:sym typeface="Merriweather"/>
                        </a:rPr>
                        <a:t>It needs usually user’s login details.</a:t>
                      </a:r>
                      <a:endParaRPr sz="900">
                        <a:highlight>
                          <a:srgbClr val="FFFFFF"/>
                        </a:highlight>
                        <a:latin typeface="Merriweather"/>
                        <a:ea typeface="Merriweather"/>
                        <a:cs typeface="Merriweather"/>
                        <a:sym typeface="Merriweather"/>
                      </a:endParaRPr>
                    </a:p>
                  </a:txBody>
                  <a:tcPr marL="95250" marR="95250" marT="133350" marB="1333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highlight>
                            <a:srgbClr val="FFFFFF"/>
                          </a:highlight>
                          <a:latin typeface="Merriweather"/>
                          <a:ea typeface="Merriweather"/>
                          <a:cs typeface="Merriweather"/>
                          <a:sym typeface="Merriweather"/>
                        </a:rPr>
                        <a:t>While it needs user’s privilege or security levels.</a:t>
                      </a:r>
                      <a:endParaRPr sz="900">
                        <a:highlight>
                          <a:srgbClr val="FFFFFF"/>
                        </a:highlight>
                        <a:latin typeface="Merriweather"/>
                        <a:ea typeface="Merriweather"/>
                        <a:cs typeface="Merriweather"/>
                        <a:sym typeface="Merriweather"/>
                      </a:endParaRPr>
                    </a:p>
                  </a:txBody>
                  <a:tcPr marL="95250" marR="95250" marT="133350" marB="1333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60275">
                <a:tc>
                  <a:txBody>
                    <a:bodyPr/>
                    <a:lstStyle/>
                    <a:p>
                      <a:pPr marL="0" lvl="0" indent="0" algn="l" rtl="0">
                        <a:lnSpc>
                          <a:spcPct val="100000"/>
                        </a:lnSpc>
                        <a:spcBef>
                          <a:spcPts val="0"/>
                        </a:spcBef>
                        <a:spcAft>
                          <a:spcPts val="0"/>
                        </a:spcAft>
                        <a:buNone/>
                      </a:pPr>
                      <a:r>
                        <a:rPr lang="en" sz="900">
                          <a:highlight>
                            <a:srgbClr val="FFFFFF"/>
                          </a:highlight>
                          <a:latin typeface="Merriweather"/>
                          <a:ea typeface="Merriweather"/>
                          <a:cs typeface="Merriweather"/>
                          <a:sym typeface="Merriweather"/>
                        </a:rPr>
                        <a:t>5.</a:t>
                      </a:r>
                      <a:endParaRPr sz="900">
                        <a:highlight>
                          <a:srgbClr val="FFFFFF"/>
                        </a:highlight>
                        <a:latin typeface="Merriweather"/>
                        <a:ea typeface="Merriweather"/>
                        <a:cs typeface="Merriweather"/>
                        <a:sym typeface="Merriweather"/>
                      </a:endParaRPr>
                    </a:p>
                  </a:txBody>
                  <a:tcPr marL="95250" marR="95250" marT="133350" marB="1333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highlight>
                            <a:srgbClr val="FFFFFF"/>
                          </a:highlight>
                          <a:latin typeface="Merriweather"/>
                          <a:ea typeface="Merriweather"/>
                          <a:cs typeface="Merriweather"/>
                          <a:sym typeface="Merriweather"/>
                        </a:rPr>
                        <a:t>Authentication determines whether the person is user or not.</a:t>
                      </a:r>
                      <a:endParaRPr sz="900">
                        <a:highlight>
                          <a:srgbClr val="FFFFFF"/>
                        </a:highlight>
                        <a:latin typeface="Merriweather"/>
                        <a:ea typeface="Merriweather"/>
                        <a:cs typeface="Merriweather"/>
                        <a:sym typeface="Merriweather"/>
                      </a:endParaRPr>
                    </a:p>
                  </a:txBody>
                  <a:tcPr marL="95250" marR="95250" marT="133350" marB="1333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highlight>
                            <a:srgbClr val="FFFFFF"/>
                          </a:highlight>
                          <a:latin typeface="Merriweather"/>
                          <a:ea typeface="Merriweather"/>
                          <a:cs typeface="Merriweather"/>
                          <a:sym typeface="Merriweather"/>
                        </a:rPr>
                        <a:t>While it determines </a:t>
                      </a:r>
                      <a:r>
                        <a:rPr lang="en" sz="900" b="1">
                          <a:highlight>
                            <a:srgbClr val="FFFFFF"/>
                          </a:highlight>
                          <a:latin typeface="Merriweather"/>
                          <a:ea typeface="Merriweather"/>
                          <a:cs typeface="Merriweather"/>
                          <a:sym typeface="Merriweather"/>
                        </a:rPr>
                        <a:t>What permission do user have?</a:t>
                      </a:r>
                      <a:endParaRPr sz="900" b="1">
                        <a:highlight>
                          <a:srgbClr val="FFFFFF"/>
                        </a:highlight>
                        <a:latin typeface="Merriweather"/>
                        <a:ea typeface="Merriweather"/>
                        <a:cs typeface="Merriweather"/>
                        <a:sym typeface="Merriweather"/>
                      </a:endParaRPr>
                    </a:p>
                  </a:txBody>
                  <a:tcPr marL="95250" marR="95250" marT="133350" marB="1333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693" name="Google Shape;693;p90"/>
          <p:cNvSpPr txBox="1"/>
          <p:nvPr/>
        </p:nvSpPr>
        <p:spPr>
          <a:xfrm>
            <a:off x="645900" y="4364125"/>
            <a:ext cx="6010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i="1">
                <a:latin typeface="Merriweather"/>
                <a:ea typeface="Merriweather"/>
                <a:cs typeface="Merriweather"/>
                <a:sym typeface="Merriweather"/>
              </a:rPr>
              <a:t>Source- https://www.geeksforgeeks.org/difference-between-authentication-and-authorization/</a:t>
            </a:r>
            <a:endParaRPr sz="800" i="1">
              <a:latin typeface="Merriweather"/>
              <a:ea typeface="Merriweather"/>
              <a:cs typeface="Merriweather"/>
              <a:sym typeface="Merriweather"/>
            </a:endParaRPr>
          </a:p>
        </p:txBody>
      </p:sp>
      <p:sp>
        <p:nvSpPr>
          <p:cNvPr id="694" name="Google Shape;694;p90"/>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5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695" name="Google Shape;695;p90"/>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What Is A QuerySet In Django?</a:t>
            </a:r>
            <a:endParaRPr sz="2300" b="1">
              <a:latin typeface="Merriweather"/>
              <a:ea typeface="Merriweather"/>
              <a:cs typeface="Merriweather"/>
              <a:sym typeface="Merriweather"/>
            </a:endParaRPr>
          </a:p>
        </p:txBody>
      </p:sp>
      <p:sp>
        <p:nvSpPr>
          <p:cNvPr id="696" name="Google Shape;696;p90"/>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The Difference Between Authentication And Authorization?</a:t>
            </a:r>
            <a:endParaRPr sz="2300" b="1">
              <a:latin typeface="Merriweather"/>
              <a:ea typeface="Merriweather"/>
              <a:cs typeface="Merriweather"/>
              <a:sym typeface="Merriweathe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91"/>
          <p:cNvSpPr txBox="1"/>
          <p:nvPr/>
        </p:nvSpPr>
        <p:spPr>
          <a:xfrm>
            <a:off x="645900" y="1680250"/>
            <a:ext cx="7852200" cy="127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highlight>
                  <a:srgbClr val="F4F4F4"/>
                </a:highlight>
                <a:latin typeface="Merriweather"/>
                <a:ea typeface="Merriweather"/>
                <a:cs typeface="Merriweather"/>
                <a:sym typeface="Merriweather"/>
              </a:rPr>
              <a:t>What Is Token Based Authentication System ?</a:t>
            </a:r>
            <a:endParaRPr sz="1500" b="1">
              <a:highlight>
                <a:srgbClr val="F4F4F4"/>
              </a:highlight>
              <a:latin typeface="Merriweather"/>
              <a:ea typeface="Merriweather"/>
              <a:cs typeface="Merriweather"/>
              <a:sym typeface="Merriweather"/>
            </a:endParaRPr>
          </a:p>
          <a:p>
            <a:pPr marL="0" lvl="0" indent="0" algn="l" rtl="0">
              <a:spcBef>
                <a:spcPts val="0"/>
              </a:spcBef>
              <a:spcAft>
                <a:spcPts val="0"/>
              </a:spcAft>
              <a:buNone/>
            </a:pPr>
            <a:endParaRPr sz="5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300">
                <a:highlight>
                  <a:schemeClr val="dk1"/>
                </a:highlight>
                <a:latin typeface="Merriweather"/>
                <a:ea typeface="Merriweather"/>
                <a:cs typeface="Merriweather"/>
                <a:sym typeface="Merriweather"/>
              </a:rPr>
              <a:t>A token based authentication system is a security system that authenticates the users who attempt to log in to a server, a network, or some other secure system, using a security token provided by the server</a:t>
            </a:r>
            <a:endParaRPr sz="13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200">
              <a:latin typeface="Merriweather"/>
              <a:ea typeface="Merriweather"/>
              <a:cs typeface="Merriweather"/>
              <a:sym typeface="Merriweather"/>
            </a:endParaRPr>
          </a:p>
        </p:txBody>
      </p:sp>
      <p:sp>
        <p:nvSpPr>
          <p:cNvPr id="702" name="Google Shape;702;p91"/>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5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703" name="Google Shape;703;p91"/>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The Difference Between Authentication And Authorization?</a:t>
            </a:r>
            <a:endParaRPr sz="2300" b="1">
              <a:latin typeface="Merriweather"/>
              <a:ea typeface="Merriweather"/>
              <a:cs typeface="Merriweather"/>
              <a:sym typeface="Merriweathe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92"/>
          <p:cNvSpPr txBox="1">
            <a:spLocks noGrp="1"/>
          </p:cNvSpPr>
          <p:nvPr>
            <p:ph type="body" idx="1"/>
          </p:nvPr>
        </p:nvSpPr>
        <p:spPr>
          <a:xfrm>
            <a:off x="546475" y="1149075"/>
            <a:ext cx="7951500" cy="3398100"/>
          </a:xfrm>
          <a:prstGeom prst="rect">
            <a:avLst/>
          </a:prstGeom>
        </p:spPr>
        <p:txBody>
          <a:bodyPr spcFirstLastPara="1" wrap="square" lIns="91425" tIns="91425" rIns="91425" bIns="91425" anchor="t" anchorCtr="0">
            <a:noAutofit/>
          </a:bodyPr>
          <a:lstStyle/>
          <a:p>
            <a:pPr marL="457200" lvl="0" indent="-298926" algn="l" rtl="0">
              <a:lnSpc>
                <a:spcPct val="115000"/>
              </a:lnSpc>
              <a:spcBef>
                <a:spcPts val="0"/>
              </a:spcBef>
              <a:spcAft>
                <a:spcPts val="0"/>
              </a:spcAft>
              <a:buClr>
                <a:srgbClr val="000000"/>
              </a:buClr>
              <a:buSzPts val="1108"/>
              <a:buFont typeface="Merriweather"/>
              <a:buChar char="❏"/>
            </a:pPr>
            <a:r>
              <a:rPr lang="en" sz="1107">
                <a:solidFill>
                  <a:srgbClr val="000000"/>
                </a:solidFill>
                <a:highlight>
                  <a:schemeClr val="dk1"/>
                </a:highlight>
                <a:latin typeface="Merriweather"/>
                <a:ea typeface="Merriweather"/>
                <a:cs typeface="Merriweather"/>
                <a:sym typeface="Merriweather"/>
              </a:rPr>
              <a:t>When a view function returns a webpage as </a:t>
            </a:r>
            <a:r>
              <a:rPr lang="en" sz="1107" b="1">
                <a:solidFill>
                  <a:srgbClr val="000000"/>
                </a:solidFill>
                <a:highlight>
                  <a:schemeClr val="dk1"/>
                </a:highlight>
                <a:latin typeface="Merriweather"/>
                <a:ea typeface="Merriweather"/>
                <a:cs typeface="Merriweather"/>
                <a:sym typeface="Merriweather"/>
              </a:rPr>
              <a:t>HttpResponse </a:t>
            </a:r>
            <a:r>
              <a:rPr lang="en" sz="1107">
                <a:solidFill>
                  <a:srgbClr val="000000"/>
                </a:solidFill>
                <a:highlight>
                  <a:schemeClr val="dk1"/>
                </a:highlight>
                <a:latin typeface="Merriweather"/>
                <a:ea typeface="Merriweather"/>
                <a:cs typeface="Merriweather"/>
                <a:sym typeface="Merriweather"/>
              </a:rPr>
              <a:t>instead of a simple string, we use </a:t>
            </a:r>
            <a:r>
              <a:rPr lang="en" sz="1107" b="1">
                <a:solidFill>
                  <a:srgbClr val="000000"/>
                </a:solidFill>
                <a:highlight>
                  <a:schemeClr val="dk1"/>
                </a:highlight>
                <a:latin typeface="Merriweather"/>
                <a:ea typeface="Merriweather"/>
                <a:cs typeface="Merriweather"/>
                <a:sym typeface="Merriweather"/>
              </a:rPr>
              <a:t>render</a:t>
            </a:r>
            <a:r>
              <a:rPr lang="en" sz="1107">
                <a:solidFill>
                  <a:srgbClr val="000000"/>
                </a:solidFill>
                <a:highlight>
                  <a:schemeClr val="dk1"/>
                </a:highlight>
                <a:latin typeface="Merriweather"/>
                <a:ea typeface="Merriweather"/>
                <a:cs typeface="Merriweather"/>
                <a:sym typeface="Merriweather"/>
              </a:rPr>
              <a:t>(). </a:t>
            </a:r>
            <a:endParaRPr sz="1107">
              <a:solidFill>
                <a:srgbClr val="000000"/>
              </a:solidFill>
              <a:highlight>
                <a:schemeClr val="dk1"/>
              </a:highlight>
              <a:latin typeface="Merriweather"/>
              <a:ea typeface="Merriweather"/>
              <a:cs typeface="Merriweather"/>
              <a:sym typeface="Merriweather"/>
            </a:endParaRPr>
          </a:p>
          <a:p>
            <a:pPr marL="457200" lvl="0" indent="-298926" algn="l" rtl="0">
              <a:lnSpc>
                <a:spcPct val="115000"/>
              </a:lnSpc>
              <a:spcBef>
                <a:spcPts val="0"/>
              </a:spcBef>
              <a:spcAft>
                <a:spcPts val="0"/>
              </a:spcAft>
              <a:buClr>
                <a:srgbClr val="000000"/>
              </a:buClr>
              <a:buSzPts val="1108"/>
              <a:buFont typeface="Merriweather"/>
              <a:buChar char="❏"/>
            </a:pPr>
            <a:r>
              <a:rPr lang="en" sz="1107">
                <a:solidFill>
                  <a:srgbClr val="000000"/>
                </a:solidFill>
                <a:highlight>
                  <a:schemeClr val="dk1"/>
                </a:highlight>
                <a:latin typeface="Merriweather"/>
                <a:ea typeface="Merriweather"/>
                <a:cs typeface="Merriweather"/>
                <a:sym typeface="Merriweather"/>
              </a:rPr>
              <a:t>Render function is a shortcut function that lets the developer easily pass the </a:t>
            </a:r>
            <a:r>
              <a:rPr lang="en" sz="1107" b="1">
                <a:solidFill>
                  <a:srgbClr val="000000"/>
                </a:solidFill>
                <a:highlight>
                  <a:schemeClr val="dk1"/>
                </a:highlight>
                <a:latin typeface="Merriweather"/>
                <a:ea typeface="Merriweather"/>
                <a:cs typeface="Merriweather"/>
                <a:sym typeface="Merriweather"/>
              </a:rPr>
              <a:t>data dictionary </a:t>
            </a:r>
            <a:r>
              <a:rPr lang="en" sz="1107">
                <a:solidFill>
                  <a:srgbClr val="000000"/>
                </a:solidFill>
                <a:highlight>
                  <a:schemeClr val="dk1"/>
                </a:highlight>
                <a:latin typeface="Merriweather"/>
                <a:ea typeface="Merriweather"/>
                <a:cs typeface="Merriweather"/>
                <a:sym typeface="Merriweather"/>
              </a:rPr>
              <a:t>with the template. </a:t>
            </a:r>
            <a:endParaRPr sz="1107">
              <a:solidFill>
                <a:srgbClr val="000000"/>
              </a:solidFill>
              <a:highlight>
                <a:schemeClr val="dk1"/>
              </a:highlight>
              <a:latin typeface="Merriweather"/>
              <a:ea typeface="Merriweather"/>
              <a:cs typeface="Merriweather"/>
              <a:sym typeface="Merriweather"/>
            </a:endParaRPr>
          </a:p>
          <a:p>
            <a:pPr marL="457200" lvl="0" indent="-298926" algn="l" rtl="0">
              <a:lnSpc>
                <a:spcPct val="115000"/>
              </a:lnSpc>
              <a:spcBef>
                <a:spcPts val="0"/>
              </a:spcBef>
              <a:spcAft>
                <a:spcPts val="0"/>
              </a:spcAft>
              <a:buClr>
                <a:srgbClr val="000000"/>
              </a:buClr>
              <a:buSzPts val="1108"/>
              <a:buFont typeface="Merriweather"/>
              <a:buChar char="❏"/>
            </a:pPr>
            <a:r>
              <a:rPr lang="en" sz="1107">
                <a:solidFill>
                  <a:srgbClr val="000000"/>
                </a:solidFill>
                <a:highlight>
                  <a:schemeClr val="dk1"/>
                </a:highlight>
                <a:latin typeface="Merriweather"/>
                <a:ea typeface="Merriweather"/>
                <a:cs typeface="Merriweather"/>
                <a:sym typeface="Merriweather"/>
              </a:rPr>
              <a:t>This function then combines the template with a data dictionary via templating engine. </a:t>
            </a:r>
            <a:endParaRPr sz="1107">
              <a:solidFill>
                <a:srgbClr val="000000"/>
              </a:solidFill>
              <a:highlight>
                <a:schemeClr val="dk1"/>
              </a:highlight>
              <a:latin typeface="Merriweather"/>
              <a:ea typeface="Merriweather"/>
              <a:cs typeface="Merriweather"/>
              <a:sym typeface="Merriweather"/>
            </a:endParaRPr>
          </a:p>
          <a:p>
            <a:pPr marL="457200" lvl="0" indent="-298926" algn="l" rtl="0">
              <a:lnSpc>
                <a:spcPct val="115000"/>
              </a:lnSpc>
              <a:spcBef>
                <a:spcPts val="0"/>
              </a:spcBef>
              <a:spcAft>
                <a:spcPts val="0"/>
              </a:spcAft>
              <a:buClr>
                <a:srgbClr val="000000"/>
              </a:buClr>
              <a:buSzPts val="1108"/>
              <a:buFont typeface="Merriweather"/>
              <a:buChar char="❏"/>
            </a:pPr>
            <a:r>
              <a:rPr lang="en" sz="1107">
                <a:solidFill>
                  <a:srgbClr val="000000"/>
                </a:solidFill>
                <a:highlight>
                  <a:schemeClr val="dk1"/>
                </a:highlight>
                <a:latin typeface="Merriweather"/>
                <a:ea typeface="Merriweather"/>
                <a:cs typeface="Merriweather"/>
                <a:sym typeface="Merriweather"/>
              </a:rPr>
              <a:t>Finally, this render() returns as HttpResponse with the rendered text, which is the data returned by models. </a:t>
            </a:r>
            <a:endParaRPr sz="1107">
              <a:solidFill>
                <a:srgbClr val="000000"/>
              </a:solidFill>
              <a:highlight>
                <a:schemeClr val="dk1"/>
              </a:highlight>
              <a:latin typeface="Merriweather"/>
              <a:ea typeface="Merriweather"/>
              <a:cs typeface="Merriweather"/>
              <a:sym typeface="Merriweather"/>
            </a:endParaRPr>
          </a:p>
          <a:p>
            <a:pPr marL="457200" lvl="0" indent="-298926" algn="l" rtl="0">
              <a:lnSpc>
                <a:spcPct val="115000"/>
              </a:lnSpc>
              <a:spcBef>
                <a:spcPts val="0"/>
              </a:spcBef>
              <a:spcAft>
                <a:spcPts val="0"/>
              </a:spcAft>
              <a:buClr>
                <a:srgbClr val="000000"/>
              </a:buClr>
              <a:buSzPts val="1108"/>
              <a:buFont typeface="Merriweather"/>
              <a:buChar char="❏"/>
            </a:pPr>
            <a:r>
              <a:rPr lang="en" sz="1107">
                <a:solidFill>
                  <a:srgbClr val="000000"/>
                </a:solidFill>
                <a:highlight>
                  <a:schemeClr val="dk1"/>
                </a:highlight>
                <a:latin typeface="Merriweather"/>
                <a:ea typeface="Merriweather"/>
                <a:cs typeface="Merriweather"/>
                <a:sym typeface="Merriweather"/>
              </a:rPr>
              <a:t>Thus, Django render() bypasses most of the developer’s work and lets him use different template engines.</a:t>
            </a:r>
            <a:endParaRPr sz="1107">
              <a:solidFill>
                <a:srgbClr val="000000"/>
              </a:solidFill>
              <a:highlight>
                <a:schemeClr val="dk1"/>
              </a:highlight>
              <a:latin typeface="Merriweather"/>
              <a:ea typeface="Merriweather"/>
              <a:cs typeface="Merriweather"/>
              <a:sym typeface="Merriweather"/>
            </a:endParaRPr>
          </a:p>
          <a:p>
            <a:pPr marL="457200" lvl="0" indent="-298926" algn="l" rtl="0">
              <a:lnSpc>
                <a:spcPct val="115000"/>
              </a:lnSpc>
              <a:spcBef>
                <a:spcPts val="0"/>
              </a:spcBef>
              <a:spcAft>
                <a:spcPts val="0"/>
              </a:spcAft>
              <a:buClr>
                <a:srgbClr val="000000"/>
              </a:buClr>
              <a:buSzPts val="1108"/>
              <a:buFont typeface="Merriweather"/>
              <a:buChar char="❏"/>
            </a:pPr>
            <a:r>
              <a:rPr lang="en" sz="1107">
                <a:solidFill>
                  <a:srgbClr val="000000"/>
                </a:solidFill>
                <a:highlight>
                  <a:schemeClr val="dk1"/>
                </a:highlight>
                <a:latin typeface="Merriweather"/>
                <a:ea typeface="Merriweather"/>
                <a:cs typeface="Merriweather"/>
                <a:sym typeface="Merriweather"/>
              </a:rPr>
              <a:t>The basic syntax:</a:t>
            </a:r>
            <a:endParaRPr sz="1107">
              <a:solidFill>
                <a:srgbClr val="000000"/>
              </a:solidFill>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endParaRPr sz="500">
              <a:solidFill>
                <a:srgbClr val="000000"/>
              </a:solidFill>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r>
              <a:rPr lang="en" sz="1107" b="1">
                <a:solidFill>
                  <a:srgbClr val="000000"/>
                </a:solidFill>
                <a:highlight>
                  <a:schemeClr val="dk1"/>
                </a:highlight>
                <a:latin typeface="Merriweather"/>
                <a:ea typeface="Merriweather"/>
                <a:cs typeface="Merriweather"/>
                <a:sym typeface="Merriweather"/>
              </a:rPr>
              <a:t>   </a:t>
            </a:r>
            <a:r>
              <a:rPr lang="en" sz="1107" b="1">
                <a:solidFill>
                  <a:srgbClr val="000000"/>
                </a:solidFill>
                <a:highlight>
                  <a:srgbClr val="F4F4F4"/>
                </a:highlight>
                <a:latin typeface="Merriweather"/>
                <a:ea typeface="Merriweather"/>
                <a:cs typeface="Merriweather"/>
                <a:sym typeface="Merriweather"/>
              </a:rPr>
              <a:t> render(request, template_name, context=None, content_type=None, status=None, using=None)</a:t>
            </a:r>
            <a:endParaRPr sz="1107" b="1">
              <a:solidFill>
                <a:srgbClr val="000000"/>
              </a:solidFill>
              <a:highlight>
                <a:srgbClr val="F4F4F4"/>
              </a:highlight>
              <a:latin typeface="Merriweather"/>
              <a:ea typeface="Merriweather"/>
              <a:cs typeface="Merriweather"/>
              <a:sym typeface="Merriweather"/>
            </a:endParaRPr>
          </a:p>
          <a:p>
            <a:pPr marL="0" lvl="0" indent="0" algn="l" rtl="0">
              <a:lnSpc>
                <a:spcPct val="115000"/>
              </a:lnSpc>
              <a:spcBef>
                <a:spcPts val="0"/>
              </a:spcBef>
              <a:spcAft>
                <a:spcPts val="0"/>
              </a:spcAft>
              <a:buSzPts val="852"/>
              <a:buNone/>
            </a:pPr>
            <a:endParaRPr sz="500">
              <a:solidFill>
                <a:srgbClr val="000000"/>
              </a:solidFill>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SzPts val="852"/>
              <a:buNone/>
            </a:pPr>
            <a:r>
              <a:rPr lang="en" sz="1107">
                <a:solidFill>
                  <a:srgbClr val="000000"/>
                </a:solidFill>
                <a:highlight>
                  <a:schemeClr val="dk1"/>
                </a:highlight>
                <a:latin typeface="Merriweather"/>
                <a:ea typeface="Merriweather"/>
                <a:cs typeface="Merriweather"/>
                <a:sym typeface="Merriweather"/>
              </a:rPr>
              <a:t>The request is the parameter that generates the response. </a:t>
            </a:r>
            <a:endParaRPr sz="1107">
              <a:solidFill>
                <a:srgbClr val="000000"/>
              </a:solidFill>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SzPts val="852"/>
              <a:buNone/>
            </a:pPr>
            <a:r>
              <a:rPr lang="en" sz="1107">
                <a:solidFill>
                  <a:srgbClr val="000000"/>
                </a:solidFill>
                <a:highlight>
                  <a:schemeClr val="dk1"/>
                </a:highlight>
                <a:latin typeface="Merriweather"/>
                <a:ea typeface="Merriweather"/>
                <a:cs typeface="Merriweather"/>
                <a:sym typeface="Merriweather"/>
              </a:rPr>
              <a:t>The template name is the HTML template used.</a:t>
            </a:r>
            <a:endParaRPr sz="1107">
              <a:solidFill>
                <a:srgbClr val="000000"/>
              </a:solidFill>
              <a:highlight>
                <a:schemeClr val="dk1"/>
              </a:highlight>
              <a:latin typeface="Merriweather"/>
              <a:ea typeface="Merriweather"/>
              <a:cs typeface="Merriweather"/>
              <a:sym typeface="Merriweather"/>
            </a:endParaRPr>
          </a:p>
          <a:p>
            <a:pPr marL="0" lvl="0" indent="457200" algn="l" rtl="0">
              <a:lnSpc>
                <a:spcPct val="115000"/>
              </a:lnSpc>
              <a:spcBef>
                <a:spcPts val="0"/>
              </a:spcBef>
              <a:spcAft>
                <a:spcPts val="0"/>
              </a:spcAft>
              <a:buSzPts val="852"/>
              <a:buNone/>
            </a:pPr>
            <a:r>
              <a:rPr lang="en" sz="1107">
                <a:solidFill>
                  <a:srgbClr val="000000"/>
                </a:solidFill>
                <a:highlight>
                  <a:schemeClr val="dk1"/>
                </a:highlight>
                <a:latin typeface="Merriweather"/>
                <a:ea typeface="Merriweather"/>
                <a:cs typeface="Merriweather"/>
                <a:sym typeface="Merriweather"/>
              </a:rPr>
              <a:t>The context is a dict of the data passed on the page from the python.</a:t>
            </a:r>
            <a:endParaRPr sz="1107">
              <a:solidFill>
                <a:srgbClr val="000000"/>
              </a:solidFill>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SzPts val="852"/>
              <a:buNone/>
            </a:pPr>
            <a:r>
              <a:rPr lang="en" sz="1107">
                <a:solidFill>
                  <a:srgbClr val="000000"/>
                </a:solidFill>
                <a:highlight>
                  <a:schemeClr val="dk1"/>
                </a:highlight>
                <a:latin typeface="Merriweather"/>
                <a:ea typeface="Merriweather"/>
                <a:cs typeface="Merriweather"/>
                <a:sym typeface="Merriweather"/>
              </a:rPr>
              <a:t>You can also specify the content type, </a:t>
            </a:r>
            <a:endParaRPr sz="1107">
              <a:solidFill>
                <a:srgbClr val="000000"/>
              </a:solidFill>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SzPts val="852"/>
              <a:buNone/>
            </a:pPr>
            <a:r>
              <a:rPr lang="en" sz="1107">
                <a:solidFill>
                  <a:srgbClr val="000000"/>
                </a:solidFill>
                <a:highlight>
                  <a:schemeClr val="dk1"/>
                </a:highlight>
                <a:latin typeface="Merriweather"/>
                <a:ea typeface="Merriweather"/>
                <a:cs typeface="Merriweather"/>
                <a:sym typeface="Merriweather"/>
              </a:rPr>
              <a:t>The status of the data you passed, </a:t>
            </a:r>
            <a:endParaRPr sz="1107">
              <a:solidFill>
                <a:srgbClr val="000000"/>
              </a:solidFill>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SzPts val="852"/>
              <a:buNone/>
            </a:pPr>
            <a:r>
              <a:rPr lang="en" sz="1107">
                <a:solidFill>
                  <a:srgbClr val="000000"/>
                </a:solidFill>
                <a:highlight>
                  <a:schemeClr val="dk1"/>
                </a:highlight>
                <a:latin typeface="Merriweather"/>
                <a:ea typeface="Merriweather"/>
                <a:cs typeface="Merriweather"/>
                <a:sym typeface="Merriweather"/>
              </a:rPr>
              <a:t>And the render you are returning.</a:t>
            </a:r>
            <a:endParaRPr sz="1107">
              <a:solidFill>
                <a:srgbClr val="000000"/>
              </a:solidFill>
              <a:highlight>
                <a:schemeClr val="dk1"/>
              </a:highlight>
              <a:latin typeface="Merriweather"/>
              <a:ea typeface="Merriweather"/>
              <a:cs typeface="Merriweather"/>
              <a:sym typeface="Merriweather"/>
            </a:endParaRPr>
          </a:p>
        </p:txBody>
      </p:sp>
      <p:sp>
        <p:nvSpPr>
          <p:cNvPr id="709" name="Google Shape;709;p92"/>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6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710" name="Google Shape;710;p92"/>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django.shortcuts.render function?</a:t>
            </a:r>
            <a:endParaRPr sz="2300" b="1">
              <a:latin typeface="Merriweather"/>
              <a:ea typeface="Merriweather"/>
              <a:cs typeface="Merriweather"/>
              <a:sym typeface="Merriweathe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93"/>
          <p:cNvSpPr txBox="1"/>
          <p:nvPr/>
        </p:nvSpPr>
        <p:spPr>
          <a:xfrm>
            <a:off x="645900" y="1297725"/>
            <a:ext cx="7757100" cy="346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b="1">
                <a:latin typeface="Merriweather"/>
                <a:ea typeface="Merriweather"/>
                <a:cs typeface="Merriweather"/>
                <a:sym typeface="Merriweather"/>
              </a:rPr>
              <a:t>Q object django.db.models.Q</a:t>
            </a:r>
            <a:r>
              <a:rPr lang="en" sz="1100">
                <a:latin typeface="Merriweather"/>
                <a:ea typeface="Merriweather"/>
                <a:cs typeface="Merriweather"/>
                <a:sym typeface="Merriweather"/>
              </a:rPr>
              <a:t> is an object to encapsulate a collection of keyword arguments specified as FIELD LOOKUPS.</a:t>
            </a:r>
            <a:endParaRPr sz="1100">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b="1">
                <a:latin typeface="Merriweather"/>
                <a:ea typeface="Merriweather"/>
                <a:cs typeface="Merriweather"/>
                <a:sym typeface="Merriweather"/>
              </a:rPr>
              <a:t>Q objects </a:t>
            </a:r>
            <a:r>
              <a:rPr lang="en" sz="1100">
                <a:latin typeface="Merriweather"/>
                <a:ea typeface="Merriweather"/>
                <a:cs typeface="Merriweather"/>
                <a:sym typeface="Merriweather"/>
              </a:rPr>
              <a:t>are used to write complex queries, as in filter() functions just "AND" the conditions while if you want to "OR" the conditions you can use Q objects. </a:t>
            </a:r>
            <a:endParaRPr sz="1100">
              <a:latin typeface="Merriweather"/>
              <a:ea typeface="Merriweather"/>
              <a:cs typeface="Merriweather"/>
              <a:sym typeface="Merriweather"/>
            </a:endParaRPr>
          </a:p>
          <a:p>
            <a:pPr marL="0" lvl="0" indent="0" algn="l" rtl="0">
              <a:lnSpc>
                <a:spcPct val="115000"/>
              </a:lnSpc>
              <a:spcBef>
                <a:spcPts val="0"/>
              </a:spcBef>
              <a:spcAft>
                <a:spcPts val="0"/>
              </a:spcAft>
              <a:buNone/>
            </a:pPr>
            <a:endParaRPr sz="800">
              <a:latin typeface="Merriweather"/>
              <a:ea typeface="Merriweather"/>
              <a:cs typeface="Merriweather"/>
              <a:sym typeface="Merriweather"/>
            </a:endParaRPr>
          </a:p>
          <a:p>
            <a:pPr marL="0" lvl="0" indent="0" algn="l" rtl="0">
              <a:lnSpc>
                <a:spcPct val="115000"/>
              </a:lnSpc>
              <a:spcBef>
                <a:spcPts val="0"/>
              </a:spcBef>
              <a:spcAft>
                <a:spcPts val="0"/>
              </a:spcAft>
              <a:buNone/>
            </a:pPr>
            <a:r>
              <a:rPr lang="en" sz="1200" b="1">
                <a:highlight>
                  <a:schemeClr val="dk1"/>
                </a:highlight>
                <a:latin typeface="Merriweather"/>
                <a:ea typeface="Merriweather"/>
                <a:cs typeface="Merriweather"/>
                <a:sym typeface="Merriweather"/>
              </a:rPr>
              <a:t>Let’s see an example:</a:t>
            </a:r>
            <a:endParaRPr sz="1200" b="1">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200">
                <a:highlight>
                  <a:schemeClr val="dk1"/>
                </a:highlight>
                <a:latin typeface="Merriweather"/>
                <a:ea typeface="Merriweather"/>
                <a:cs typeface="Merriweather"/>
                <a:sym typeface="Merriweather"/>
              </a:rPr>
              <a:t>from django.db import models</a:t>
            </a:r>
            <a:endParaRPr sz="12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200">
                <a:highlight>
                  <a:schemeClr val="dk1"/>
                </a:highlight>
                <a:latin typeface="Merriweather"/>
                <a:ea typeface="Merriweather"/>
                <a:cs typeface="Merriweather"/>
                <a:sym typeface="Merriweather"/>
              </a:rPr>
              <a:t>from django.db.models import Q</a:t>
            </a:r>
            <a:endParaRPr sz="12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6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000" b="1" i="1">
                <a:highlight>
                  <a:srgbClr val="F4F4F4"/>
                </a:highlight>
                <a:latin typeface="Merriweather"/>
                <a:ea typeface="Merriweather"/>
                <a:cs typeface="Merriweather"/>
                <a:sym typeface="Merriweather"/>
              </a:rPr>
              <a:t>Models.objects.get( Q(question__startswith='When'), Q(answer__startswith='On')  | Q(answer__startswith='At') )</a:t>
            </a:r>
            <a:endParaRPr sz="1000" b="1" i="1">
              <a:highlight>
                <a:srgbClr val="F4F4F4"/>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6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200">
                <a:highlight>
                  <a:schemeClr val="dk1"/>
                </a:highlight>
                <a:latin typeface="Merriweather"/>
                <a:ea typeface="Merriweather"/>
                <a:cs typeface="Merriweather"/>
                <a:sym typeface="Merriweather"/>
              </a:rPr>
              <a:t>[Q Objects can be combined with the help of the | and &amp; operators to get a new Q Object]</a:t>
            </a:r>
            <a:endParaRPr sz="12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2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2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200">
                <a:highlight>
                  <a:schemeClr val="dk1"/>
                </a:highlight>
                <a:latin typeface="Merriweather"/>
                <a:ea typeface="Merriweather"/>
                <a:cs typeface="Merriweather"/>
                <a:sym typeface="Merriweather"/>
              </a:rPr>
              <a:t>This is equivalent to the following SQL WHERE Clause:</a:t>
            </a:r>
            <a:endParaRPr sz="12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6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b="1" i="1">
                <a:highlight>
                  <a:srgbClr val="F4F4F4"/>
                </a:highlight>
                <a:latin typeface="Merriweather"/>
                <a:ea typeface="Merriweather"/>
                <a:cs typeface="Merriweather"/>
                <a:sym typeface="Merriweather"/>
              </a:rPr>
              <a:t>SELECT * FROM Model WHERE question LIKE ‘When%’ And (answer="On%" OR answer="At%")</a:t>
            </a:r>
            <a:endParaRPr sz="1100" b="1" i="1">
              <a:highlight>
                <a:srgbClr val="F4F4F4"/>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200" b="1">
              <a:latin typeface="Merriweather"/>
              <a:ea typeface="Merriweather"/>
              <a:cs typeface="Merriweather"/>
              <a:sym typeface="Merriweather"/>
            </a:endParaRPr>
          </a:p>
        </p:txBody>
      </p:sp>
      <p:sp>
        <p:nvSpPr>
          <p:cNvPr id="716" name="Google Shape;716;p93"/>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7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717" name="Google Shape;717;p93"/>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Explain Q objects in Django ORM?</a:t>
            </a:r>
            <a:endParaRPr sz="2300" b="1">
              <a:latin typeface="Merriweather"/>
              <a:ea typeface="Merriweather"/>
              <a:cs typeface="Merriweather"/>
              <a:sym typeface="Merriweathe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94"/>
          <p:cNvSpPr txBox="1"/>
          <p:nvPr/>
        </p:nvSpPr>
        <p:spPr>
          <a:xfrm>
            <a:off x="554850" y="1296050"/>
            <a:ext cx="7943400" cy="22257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The manage.py file is automatically generated whenever you create a project. </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This is basically a command-line utility that helps you to interact with your Django project in various ways. </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It does the same things as django-admin but along with that, it also sets the DJANGO_SETTINGS_MODULE environment variable in order to point to your project’s settings. </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When Django server is started, the manage.py file searches for settings.py file, which contains information of all the applications installed in the project, middleware used, database connections and path to the main urls config.</a:t>
            </a:r>
            <a:endParaRPr sz="1300">
              <a:highlight>
                <a:schemeClr val="dk1"/>
              </a:highlight>
              <a:latin typeface="Merriweather"/>
              <a:ea typeface="Merriweather"/>
              <a:cs typeface="Merriweather"/>
              <a:sym typeface="Merriweather"/>
            </a:endParaRPr>
          </a:p>
        </p:txBody>
      </p:sp>
      <p:sp>
        <p:nvSpPr>
          <p:cNvPr id="723" name="Google Shape;723;p94"/>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8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724" name="Google Shape;724;p94"/>
          <p:cNvSpPr txBox="1">
            <a:spLocks noGrp="1"/>
          </p:cNvSpPr>
          <p:nvPr>
            <p:ph type="title"/>
          </p:nvPr>
        </p:nvSpPr>
        <p:spPr>
          <a:xfrm>
            <a:off x="645900" y="610275"/>
            <a:ext cx="7852200" cy="5232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200" b="1">
                <a:latin typeface="Merriweather"/>
                <a:ea typeface="Merriweather"/>
                <a:cs typeface="Merriweather"/>
                <a:sym typeface="Merriweather"/>
              </a:rPr>
              <a:t>What Is The Significance Of manage.py File In Django?</a:t>
            </a:r>
            <a:endParaRPr sz="2200" b="1">
              <a:latin typeface="Merriweather"/>
              <a:ea typeface="Merriweather"/>
              <a:cs typeface="Merriweather"/>
              <a:sym typeface="Merriweathe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95"/>
          <p:cNvSpPr txBox="1">
            <a:spLocks noGrp="1"/>
          </p:cNvSpPr>
          <p:nvPr>
            <p:ph type="body" idx="1"/>
          </p:nvPr>
        </p:nvSpPr>
        <p:spPr>
          <a:xfrm>
            <a:off x="577750" y="1637600"/>
            <a:ext cx="7766700" cy="2448000"/>
          </a:xfrm>
          <a:prstGeom prst="rect">
            <a:avLst/>
          </a:prstGeom>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As in Django there can be many apps, each app may have some URLs that it responds to. </a:t>
            </a:r>
            <a:endParaRPr>
              <a:solidFill>
                <a:srgbClr val="000000"/>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Rather than registering all URLs for all apps in a single urls.py file, each app maintains its own urls.py file, and in the project’s urls.py file we use each individual urls.py file of each app by using the include function.</a:t>
            </a:r>
            <a:endParaRPr>
              <a:solidFill>
                <a:srgbClr val="000000"/>
              </a:solidFill>
              <a:highlight>
                <a:schemeClr val="dk1"/>
              </a:highlight>
              <a:latin typeface="Merriweather"/>
              <a:ea typeface="Merriweather"/>
              <a:cs typeface="Merriweather"/>
              <a:sym typeface="Merriweather"/>
            </a:endParaRPr>
          </a:p>
          <a:p>
            <a:pPr marL="0" lvl="0" indent="0" algn="l" rtl="0">
              <a:lnSpc>
                <a:spcPct val="115000"/>
              </a:lnSpc>
              <a:spcBef>
                <a:spcPts val="1200"/>
              </a:spcBef>
              <a:spcAft>
                <a:spcPts val="1200"/>
              </a:spcAft>
              <a:buNone/>
            </a:pPr>
            <a:endParaRPr>
              <a:solidFill>
                <a:srgbClr val="000000"/>
              </a:solidFill>
              <a:highlight>
                <a:schemeClr val="dk1"/>
              </a:highlight>
              <a:latin typeface="Merriweather"/>
              <a:ea typeface="Merriweather"/>
              <a:cs typeface="Merriweather"/>
              <a:sym typeface="Merriweather"/>
            </a:endParaRPr>
          </a:p>
        </p:txBody>
      </p:sp>
      <p:sp>
        <p:nvSpPr>
          <p:cNvPr id="730" name="Google Shape;730;p95"/>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9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731" name="Google Shape;731;p95"/>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The Use Of The “include” Function In The urls.py File In Django?</a:t>
            </a:r>
            <a:endParaRPr sz="2300" b="1">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2"/>
          <p:cNvSpPr txBox="1">
            <a:spLocks noGrp="1"/>
          </p:cNvSpPr>
          <p:nvPr>
            <p:ph type="body" idx="1"/>
          </p:nvPr>
        </p:nvSpPr>
        <p:spPr>
          <a:xfrm>
            <a:off x="645900" y="1276975"/>
            <a:ext cx="7852200" cy="3356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000000"/>
                </a:solidFill>
                <a:highlight>
                  <a:schemeClr val="dk1"/>
                </a:highlight>
                <a:latin typeface="Merriweather"/>
                <a:ea typeface="Merriweather"/>
                <a:cs typeface="Merriweather"/>
                <a:sym typeface="Merriweather"/>
              </a:rPr>
              <a:t>Command To Create A SuperUser:</a:t>
            </a:r>
            <a:endParaRPr>
              <a:solidFill>
                <a:srgbClr val="000000"/>
              </a:solidFill>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624">
              <a:solidFill>
                <a:srgbClr val="000000"/>
              </a:solidFill>
              <a:highlight>
                <a:schemeClr val="dk1"/>
              </a:highlight>
              <a:latin typeface="Merriweather"/>
              <a:ea typeface="Merriweather"/>
              <a:cs typeface="Merriweather"/>
              <a:sym typeface="Merriweather"/>
            </a:endParaRPr>
          </a:p>
          <a:p>
            <a:pPr marL="0" lvl="0" indent="457200" algn="l" rtl="0">
              <a:lnSpc>
                <a:spcPct val="100000"/>
              </a:lnSpc>
              <a:spcBef>
                <a:spcPts val="0"/>
              </a:spcBef>
              <a:spcAft>
                <a:spcPts val="0"/>
              </a:spcAft>
              <a:buNone/>
            </a:pPr>
            <a:r>
              <a:rPr lang="en" b="1">
                <a:solidFill>
                  <a:srgbClr val="000000"/>
                </a:solidFill>
                <a:highlight>
                  <a:srgbClr val="EEEEEE"/>
                </a:highlight>
                <a:latin typeface="Merriweather"/>
                <a:ea typeface="Merriweather"/>
                <a:cs typeface="Merriweather"/>
                <a:sym typeface="Merriweather"/>
              </a:rPr>
              <a:t>python manage.py createsuperuser</a:t>
            </a:r>
            <a:endParaRPr b="1">
              <a:solidFill>
                <a:srgbClr val="000000"/>
              </a:solidFill>
              <a:highlight>
                <a:srgbClr val="EEEEE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b="1">
              <a:solidFill>
                <a:srgbClr val="000000"/>
              </a:solidFill>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
                <a:solidFill>
                  <a:srgbClr val="000000"/>
                </a:solidFill>
                <a:highlight>
                  <a:schemeClr val="dk1"/>
                </a:highlight>
                <a:latin typeface="Merriweather"/>
                <a:ea typeface="Merriweather"/>
                <a:cs typeface="Merriweather"/>
                <a:sym typeface="Merriweather"/>
              </a:rPr>
              <a:t>Enter your desired username and press enter.</a:t>
            </a:r>
            <a:endParaRPr>
              <a:solidFill>
                <a:srgbClr val="000000"/>
              </a:solidFill>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600">
              <a:solidFill>
                <a:srgbClr val="000000"/>
              </a:solidFill>
              <a:highlight>
                <a:schemeClr val="dk1"/>
              </a:highlight>
              <a:latin typeface="Merriweather"/>
              <a:ea typeface="Merriweather"/>
              <a:cs typeface="Merriweather"/>
              <a:sym typeface="Merriweather"/>
            </a:endParaRPr>
          </a:p>
          <a:p>
            <a:pPr marL="0" lvl="0" indent="457200" algn="l" rtl="0">
              <a:lnSpc>
                <a:spcPct val="100000"/>
              </a:lnSpc>
              <a:spcBef>
                <a:spcPts val="0"/>
              </a:spcBef>
              <a:spcAft>
                <a:spcPts val="0"/>
              </a:spcAft>
              <a:buNone/>
            </a:pPr>
            <a:r>
              <a:rPr lang="en" b="1">
                <a:solidFill>
                  <a:srgbClr val="000000"/>
                </a:solidFill>
                <a:highlight>
                  <a:srgbClr val="EEEEEE"/>
                </a:highlight>
                <a:latin typeface="Merriweather"/>
                <a:ea typeface="Merriweather"/>
                <a:cs typeface="Merriweather"/>
                <a:sym typeface="Merriweather"/>
              </a:rPr>
              <a:t>Username: admin</a:t>
            </a:r>
            <a:endParaRPr b="1">
              <a:solidFill>
                <a:srgbClr val="000000"/>
              </a:solidFill>
              <a:highlight>
                <a:srgbClr val="EEEEE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solidFill>
                <a:srgbClr val="000000"/>
              </a:solidFill>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
                <a:solidFill>
                  <a:srgbClr val="000000"/>
                </a:solidFill>
                <a:highlight>
                  <a:schemeClr val="dk1"/>
                </a:highlight>
                <a:latin typeface="Merriweather"/>
                <a:ea typeface="Merriweather"/>
                <a:cs typeface="Merriweather"/>
                <a:sym typeface="Merriweather"/>
              </a:rPr>
              <a:t>You will then be prompted for your desired email address:</a:t>
            </a:r>
            <a:endParaRPr>
              <a:solidFill>
                <a:srgbClr val="000000"/>
              </a:solidFill>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600">
              <a:solidFill>
                <a:srgbClr val="000000"/>
              </a:solidFill>
              <a:highlight>
                <a:schemeClr val="dk1"/>
              </a:highlight>
              <a:latin typeface="Merriweather"/>
              <a:ea typeface="Merriweather"/>
              <a:cs typeface="Merriweather"/>
              <a:sym typeface="Merriweather"/>
            </a:endParaRPr>
          </a:p>
          <a:p>
            <a:pPr marL="0" lvl="0" indent="457200" algn="l" rtl="0">
              <a:lnSpc>
                <a:spcPct val="100000"/>
              </a:lnSpc>
              <a:spcBef>
                <a:spcPts val="0"/>
              </a:spcBef>
              <a:spcAft>
                <a:spcPts val="0"/>
              </a:spcAft>
              <a:buNone/>
            </a:pPr>
            <a:r>
              <a:rPr lang="en" b="1">
                <a:solidFill>
                  <a:srgbClr val="000000"/>
                </a:solidFill>
                <a:highlight>
                  <a:srgbClr val="EEEEEE"/>
                </a:highlight>
                <a:latin typeface="Merriweather"/>
                <a:ea typeface="Merriweather"/>
                <a:cs typeface="Merriweather"/>
                <a:sym typeface="Merriweather"/>
              </a:rPr>
              <a:t>Email address: admin@example.com</a:t>
            </a:r>
            <a:endParaRPr b="1">
              <a:solidFill>
                <a:srgbClr val="000000"/>
              </a:solidFill>
              <a:highlight>
                <a:srgbClr val="EEEEE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b="1">
              <a:solidFill>
                <a:srgbClr val="000000"/>
              </a:solidFill>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
                <a:solidFill>
                  <a:srgbClr val="000000"/>
                </a:solidFill>
                <a:highlight>
                  <a:schemeClr val="dk1"/>
                </a:highlight>
                <a:latin typeface="Merriweather"/>
                <a:ea typeface="Merriweather"/>
                <a:cs typeface="Merriweather"/>
                <a:sym typeface="Merriweather"/>
              </a:rPr>
              <a:t>The final step is to enter your password twice, </a:t>
            </a:r>
            <a:endParaRPr>
              <a:solidFill>
                <a:srgbClr val="000000"/>
              </a:solidFill>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
                <a:solidFill>
                  <a:srgbClr val="000000"/>
                </a:solidFill>
                <a:highlight>
                  <a:schemeClr val="dk1"/>
                </a:highlight>
                <a:latin typeface="Merriweather"/>
                <a:ea typeface="Merriweather"/>
                <a:cs typeface="Merriweather"/>
                <a:sym typeface="Merriweather"/>
              </a:rPr>
              <a:t>the second time as a confirmation of the first.</a:t>
            </a:r>
            <a:endParaRPr>
              <a:solidFill>
                <a:srgbClr val="000000"/>
              </a:solidFill>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600" b="1">
              <a:solidFill>
                <a:srgbClr val="000000"/>
              </a:solidFill>
              <a:highlight>
                <a:schemeClr val="dk1"/>
              </a:highlight>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b="1">
                <a:solidFill>
                  <a:srgbClr val="000000"/>
                </a:solidFill>
                <a:highlight>
                  <a:srgbClr val="EEEEEE"/>
                </a:highlight>
                <a:latin typeface="Merriweather"/>
                <a:ea typeface="Merriweather"/>
                <a:cs typeface="Merriweather"/>
                <a:sym typeface="Merriweather"/>
              </a:rPr>
              <a:t>Password: **********</a:t>
            </a:r>
            <a:endParaRPr b="1">
              <a:solidFill>
                <a:srgbClr val="000000"/>
              </a:solidFill>
              <a:highlight>
                <a:srgbClr val="EEEEEE"/>
              </a:highlight>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b="1">
                <a:solidFill>
                  <a:srgbClr val="000000"/>
                </a:solidFill>
                <a:highlight>
                  <a:srgbClr val="EEEEEE"/>
                </a:highlight>
                <a:latin typeface="Merriweather"/>
                <a:ea typeface="Merriweather"/>
                <a:cs typeface="Merriweather"/>
                <a:sym typeface="Merriweather"/>
              </a:rPr>
              <a:t>Password (again): *********</a:t>
            </a:r>
            <a:endParaRPr b="1">
              <a:solidFill>
                <a:srgbClr val="000000"/>
              </a:solidFill>
              <a:highlight>
                <a:srgbClr val="EEEEEE"/>
              </a:highlight>
              <a:latin typeface="Merriweather"/>
              <a:ea typeface="Merriweather"/>
              <a:cs typeface="Merriweather"/>
              <a:sym typeface="Merriweather"/>
            </a:endParaRPr>
          </a:p>
          <a:p>
            <a:pPr marL="0" lvl="0" indent="457200" algn="l" rtl="0">
              <a:lnSpc>
                <a:spcPct val="100000"/>
              </a:lnSpc>
              <a:spcBef>
                <a:spcPts val="0"/>
              </a:spcBef>
              <a:spcAft>
                <a:spcPts val="0"/>
              </a:spcAft>
              <a:buNone/>
            </a:pPr>
            <a:r>
              <a:rPr lang="en" b="1">
                <a:solidFill>
                  <a:srgbClr val="000000"/>
                </a:solidFill>
                <a:highlight>
                  <a:srgbClr val="EEEEEE"/>
                </a:highlight>
                <a:latin typeface="Merriweather"/>
                <a:ea typeface="Merriweather"/>
                <a:cs typeface="Merriweather"/>
                <a:sym typeface="Merriweather"/>
              </a:rPr>
              <a:t>Superuser created successfully.</a:t>
            </a:r>
            <a:endParaRPr b="1">
              <a:solidFill>
                <a:srgbClr val="000000"/>
              </a:solidFill>
              <a:highlight>
                <a:srgbClr val="EEEEEE"/>
              </a:highlight>
              <a:latin typeface="Merriweather"/>
              <a:ea typeface="Merriweather"/>
              <a:cs typeface="Merriweather"/>
              <a:sym typeface="Merriweather"/>
            </a:endParaRPr>
          </a:p>
        </p:txBody>
      </p:sp>
      <p:sp>
        <p:nvSpPr>
          <p:cNvPr id="336" name="Google Shape;336;p42"/>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Query Set Based Questions:</a:t>
            </a:r>
            <a:r>
              <a:rPr lang="en" sz="1500">
                <a:solidFill>
                  <a:schemeClr val="dk1"/>
                </a:solidFill>
                <a:highlight>
                  <a:schemeClr val="lt1"/>
                </a:highlight>
                <a:latin typeface="Merriweather"/>
                <a:ea typeface="Merriweather"/>
                <a:cs typeface="Merriweather"/>
                <a:sym typeface="Merriweather"/>
              </a:rPr>
              <a:t> 5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337" name="Google Shape;337;p42"/>
          <p:cNvSpPr txBox="1">
            <a:spLocks noGrp="1"/>
          </p:cNvSpPr>
          <p:nvPr>
            <p:ph type="title"/>
          </p:nvPr>
        </p:nvSpPr>
        <p:spPr>
          <a:xfrm>
            <a:off x="645900" y="610275"/>
            <a:ext cx="7852200" cy="5079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100" b="1">
                <a:latin typeface="Merriweather"/>
                <a:ea typeface="Merriweather"/>
                <a:cs typeface="Merriweather"/>
                <a:sym typeface="Merriweather"/>
              </a:rPr>
              <a:t>What Is The Command To Create A Superuser In Django?</a:t>
            </a:r>
            <a:endParaRPr sz="2100" b="1">
              <a:latin typeface="Merriweather"/>
              <a:ea typeface="Merriweather"/>
              <a:cs typeface="Merriweather"/>
              <a:sym typeface="Merriweathe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96"/>
          <p:cNvSpPr txBox="1">
            <a:spLocks noGrp="1"/>
          </p:cNvSpPr>
          <p:nvPr>
            <p:ph type="body" idx="1"/>
          </p:nvPr>
        </p:nvSpPr>
        <p:spPr>
          <a:xfrm>
            <a:off x="645900" y="1577975"/>
            <a:ext cx="1383900" cy="585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1200"/>
              </a:spcAft>
              <a:buNone/>
            </a:pPr>
            <a:r>
              <a:rPr lang="en" sz="1500" b="1">
                <a:solidFill>
                  <a:srgbClr val="000000"/>
                </a:solidFill>
                <a:latin typeface="Merriweather"/>
                <a:ea typeface="Merriweather"/>
                <a:cs typeface="Merriweather"/>
                <a:sym typeface="Merriweather"/>
              </a:rPr>
              <a:t>Example:</a:t>
            </a:r>
            <a:endParaRPr sz="1500" b="1">
              <a:solidFill>
                <a:srgbClr val="000000"/>
              </a:solidFill>
              <a:latin typeface="Merriweather"/>
              <a:ea typeface="Merriweather"/>
              <a:cs typeface="Merriweather"/>
              <a:sym typeface="Merriweather"/>
            </a:endParaRPr>
          </a:p>
        </p:txBody>
      </p:sp>
      <p:sp>
        <p:nvSpPr>
          <p:cNvPr id="737" name="Google Shape;737;p96"/>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9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738" name="Google Shape;738;p96"/>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The Use Of The “include” Function In The urls.py File In Django?</a:t>
            </a:r>
            <a:endParaRPr sz="2300" b="1">
              <a:latin typeface="Merriweather"/>
              <a:ea typeface="Merriweather"/>
              <a:cs typeface="Merriweather"/>
              <a:sym typeface="Merriweather"/>
            </a:endParaRPr>
          </a:p>
        </p:txBody>
      </p:sp>
      <p:sp>
        <p:nvSpPr>
          <p:cNvPr id="739" name="Google Shape;739;p96"/>
          <p:cNvSpPr txBox="1"/>
          <p:nvPr/>
        </p:nvSpPr>
        <p:spPr>
          <a:xfrm>
            <a:off x="843225" y="2022950"/>
            <a:ext cx="3079200" cy="1723800"/>
          </a:xfrm>
          <a:prstGeom prst="rect">
            <a:avLst/>
          </a:prstGeom>
          <a:solidFill>
            <a:srgbClr val="EEEEEE"/>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highlight>
                  <a:srgbClr val="F1C232"/>
                </a:highlight>
                <a:latin typeface="Merriweather"/>
                <a:ea typeface="Merriweather"/>
                <a:cs typeface="Merriweather"/>
                <a:sym typeface="Merriweather"/>
              </a:rPr>
              <a:t>nitman -- urls.py</a:t>
            </a:r>
            <a:endParaRPr sz="1000" b="1">
              <a:highlight>
                <a:srgbClr val="F1C232"/>
              </a:highlight>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from django.contrib import admin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from django.urls import path, include</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urlpatterns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path('admin/', admin.site.urls),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path('nitapp/', include('nitapp.urls')),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path('myapp/', include('myapp.urls')),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p:txBody>
      </p:sp>
      <p:sp>
        <p:nvSpPr>
          <p:cNvPr id="740" name="Google Shape;740;p96"/>
          <p:cNvSpPr txBox="1"/>
          <p:nvPr/>
        </p:nvSpPr>
        <p:spPr>
          <a:xfrm>
            <a:off x="4376800" y="1894500"/>
            <a:ext cx="3738600" cy="1354500"/>
          </a:xfrm>
          <a:prstGeom prst="rect">
            <a:avLst/>
          </a:prstGeom>
          <a:solidFill>
            <a:srgbClr val="F4F4F4"/>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highlight>
                  <a:srgbClr val="F1C232"/>
                </a:highlight>
                <a:latin typeface="Merriweather"/>
                <a:ea typeface="Merriweather"/>
                <a:cs typeface="Merriweather"/>
                <a:sym typeface="Merriweather"/>
              </a:rPr>
              <a:t>nitapp -- urls.py</a:t>
            </a:r>
            <a:endParaRPr sz="1000" b="1">
              <a:highlight>
                <a:srgbClr val="F1C232"/>
              </a:highlight>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from django.urls import path</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from . import views</a:t>
            </a:r>
            <a:endParaRPr sz="1000">
              <a:latin typeface="Merriweather"/>
              <a:ea typeface="Merriweather"/>
              <a:cs typeface="Merriweather"/>
              <a:sym typeface="Merriweather"/>
            </a:endParaRPr>
          </a:p>
          <a:p>
            <a:pPr marL="0" lvl="0" indent="0" algn="l" rtl="0">
              <a:spcBef>
                <a:spcPts val="0"/>
              </a:spcBef>
              <a:spcAft>
                <a:spcPts val="0"/>
              </a:spcAft>
              <a:buNone/>
            </a:pPr>
            <a:endParaRPr sz="6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urlpatterns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path('', views.index),  # nitapp homepage</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p:txBody>
      </p:sp>
      <p:sp>
        <p:nvSpPr>
          <p:cNvPr id="741" name="Google Shape;741;p96"/>
          <p:cNvSpPr txBox="1"/>
          <p:nvPr/>
        </p:nvSpPr>
        <p:spPr>
          <a:xfrm>
            <a:off x="4376800" y="3355000"/>
            <a:ext cx="3738600" cy="1369800"/>
          </a:xfrm>
          <a:prstGeom prst="rect">
            <a:avLst/>
          </a:prstGeom>
          <a:solidFill>
            <a:srgbClr val="F4F4F4"/>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highlight>
                  <a:srgbClr val="F1C232"/>
                </a:highlight>
                <a:latin typeface="Merriweather"/>
                <a:ea typeface="Merriweather"/>
                <a:cs typeface="Merriweather"/>
                <a:sym typeface="Merriweather"/>
              </a:rPr>
              <a:t>myapp -- urls.py</a:t>
            </a:r>
            <a:endParaRPr sz="1000" b="1">
              <a:highlight>
                <a:srgbClr val="F1C232"/>
              </a:highlight>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from django.urls import path</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from . import views</a:t>
            </a:r>
            <a:endParaRPr sz="1000">
              <a:latin typeface="Merriweather"/>
              <a:ea typeface="Merriweather"/>
              <a:cs typeface="Merriweather"/>
              <a:sym typeface="Merriweather"/>
            </a:endParaRPr>
          </a:p>
          <a:p>
            <a:pPr marL="0" lvl="0" indent="0" algn="l" rtl="0">
              <a:spcBef>
                <a:spcPts val="0"/>
              </a:spcBef>
              <a:spcAft>
                <a:spcPts val="0"/>
              </a:spcAft>
              <a:buNone/>
            </a:pPr>
            <a:endParaRPr sz="7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urlpatterns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path('', views.index),  # myapp homepage</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97"/>
          <p:cNvSpPr txBox="1">
            <a:spLocks noGrp="1"/>
          </p:cNvSpPr>
          <p:nvPr>
            <p:ph type="body" idx="1"/>
          </p:nvPr>
        </p:nvSpPr>
        <p:spPr>
          <a:xfrm>
            <a:off x="577750" y="1223975"/>
            <a:ext cx="7920300" cy="2816700"/>
          </a:xfrm>
          <a:prstGeom prst="rect">
            <a:avLst/>
          </a:prstGeom>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It loads a template and renders it with the current context. </a:t>
            </a:r>
            <a:endParaRPr>
              <a:solidFill>
                <a:srgbClr val="000000"/>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This is a way of “including” other templates within a template.</a:t>
            </a:r>
            <a:endParaRPr>
              <a:solidFill>
                <a:srgbClr val="000000"/>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The template name can either be a variable or a hard-coded (quoted) string, in either single or double quotes.</a:t>
            </a:r>
            <a:endParaRPr>
              <a:solidFill>
                <a:srgbClr val="000000"/>
              </a:solidFill>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700">
              <a:solidFill>
                <a:srgbClr val="000000"/>
              </a:solidFill>
              <a:latin typeface="Merriweather"/>
              <a:ea typeface="Merriweather"/>
              <a:cs typeface="Merriweather"/>
              <a:sym typeface="Merriweather"/>
            </a:endParaRPr>
          </a:p>
          <a:p>
            <a:pPr marL="457200" lvl="0" indent="0" algn="l" rtl="0">
              <a:lnSpc>
                <a:spcPct val="115000"/>
              </a:lnSpc>
              <a:spcBef>
                <a:spcPts val="0"/>
              </a:spcBef>
              <a:spcAft>
                <a:spcPts val="0"/>
              </a:spcAft>
              <a:buNone/>
            </a:pPr>
            <a:r>
              <a:rPr lang="en" b="1">
                <a:solidFill>
                  <a:srgbClr val="000000"/>
                </a:solidFill>
                <a:latin typeface="Merriweather"/>
                <a:ea typeface="Merriweather"/>
                <a:cs typeface="Merriweather"/>
                <a:sym typeface="Merriweather"/>
              </a:rPr>
              <a:t>Syntax</a:t>
            </a:r>
            <a:r>
              <a:rPr lang="en">
                <a:solidFill>
                  <a:srgbClr val="000000"/>
                </a:solidFill>
                <a:latin typeface="Merriweather"/>
                <a:ea typeface="Merriweather"/>
                <a:cs typeface="Merriweather"/>
                <a:sym typeface="Merriweather"/>
              </a:rPr>
              <a:t>:	</a:t>
            </a:r>
            <a:r>
              <a:rPr lang="en">
                <a:solidFill>
                  <a:srgbClr val="000000"/>
                </a:solidFill>
                <a:highlight>
                  <a:srgbClr val="E0E0E0"/>
                </a:highlight>
                <a:latin typeface="Merriweather"/>
                <a:ea typeface="Merriweather"/>
                <a:cs typeface="Merriweather"/>
                <a:sym typeface="Merriweather"/>
              </a:rPr>
              <a:t>{% include "template_name.html" %}</a:t>
            </a:r>
            <a:endParaRPr>
              <a:solidFill>
                <a:srgbClr val="000000"/>
              </a:solidFill>
              <a:highlight>
                <a:srgbClr val="E0E0E0"/>
              </a:highlight>
              <a:latin typeface="Merriweather"/>
              <a:ea typeface="Merriweather"/>
              <a:cs typeface="Merriweather"/>
              <a:sym typeface="Merriweather"/>
            </a:endParaRPr>
          </a:p>
          <a:p>
            <a:pPr marL="457200" lvl="0" indent="0" algn="l" rtl="0">
              <a:lnSpc>
                <a:spcPct val="115000"/>
              </a:lnSpc>
              <a:spcBef>
                <a:spcPts val="0"/>
              </a:spcBef>
              <a:spcAft>
                <a:spcPts val="0"/>
              </a:spcAft>
              <a:buNone/>
            </a:pPr>
            <a:endParaRPr sz="700">
              <a:solidFill>
                <a:srgbClr val="000000"/>
              </a:solidFill>
              <a:latin typeface="Merriweather"/>
              <a:ea typeface="Merriweather"/>
              <a:cs typeface="Merriweather"/>
              <a:sym typeface="Merriweather"/>
            </a:endParaRPr>
          </a:p>
          <a:p>
            <a:pPr marL="457200" lvl="0" indent="0" algn="l" rtl="0">
              <a:lnSpc>
                <a:spcPct val="115000"/>
              </a:lnSpc>
              <a:spcBef>
                <a:spcPts val="0"/>
              </a:spcBef>
              <a:spcAft>
                <a:spcPts val="0"/>
              </a:spcAft>
              <a:buNone/>
            </a:pPr>
            <a:r>
              <a:rPr lang="en" b="1">
                <a:solidFill>
                  <a:srgbClr val="000000"/>
                </a:solidFill>
                <a:latin typeface="Merriweather"/>
                <a:ea typeface="Merriweather"/>
                <a:cs typeface="Merriweather"/>
                <a:sym typeface="Merriweather"/>
              </a:rPr>
              <a:t>Example</a:t>
            </a:r>
            <a:r>
              <a:rPr lang="en">
                <a:solidFill>
                  <a:srgbClr val="000000"/>
                </a:solidFill>
                <a:latin typeface="Merriweather"/>
                <a:ea typeface="Merriweather"/>
                <a:cs typeface="Merriweather"/>
                <a:sym typeface="Merriweather"/>
              </a:rPr>
              <a:t>:	</a:t>
            </a:r>
            <a:r>
              <a:rPr lang="en">
                <a:solidFill>
                  <a:srgbClr val="000000"/>
                </a:solidFill>
                <a:highlight>
                  <a:srgbClr val="E0E0E0"/>
                </a:highlight>
                <a:latin typeface="Merriweather"/>
                <a:ea typeface="Merriweather"/>
                <a:cs typeface="Merriweather"/>
                <a:sym typeface="Merriweather"/>
              </a:rPr>
              <a:t>{% include "poll/base.html" %}</a:t>
            </a:r>
            <a:endParaRPr>
              <a:solidFill>
                <a:srgbClr val="000000"/>
              </a:solidFill>
              <a:latin typeface="Merriweather"/>
              <a:ea typeface="Merriweather"/>
              <a:cs typeface="Merriweather"/>
              <a:sym typeface="Merriweather"/>
            </a:endParaRPr>
          </a:p>
        </p:txBody>
      </p:sp>
      <p:sp>
        <p:nvSpPr>
          <p:cNvPr id="747" name="Google Shape;747;p97"/>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10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748" name="Google Shape;748;p97"/>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Does “{% include %}” Does In Django?</a:t>
            </a:r>
            <a:endParaRPr sz="2300" b="1">
              <a:latin typeface="Merriweather"/>
              <a:ea typeface="Merriweather"/>
              <a:cs typeface="Merriweather"/>
              <a:sym typeface="Merriweathe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98"/>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10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754" name="Google Shape;754;p98"/>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Does “{% include %}” Does In Django?</a:t>
            </a:r>
            <a:endParaRPr sz="2300" b="1">
              <a:latin typeface="Merriweather"/>
              <a:ea typeface="Merriweather"/>
              <a:cs typeface="Merriweather"/>
              <a:sym typeface="Merriweather"/>
            </a:endParaRPr>
          </a:p>
        </p:txBody>
      </p:sp>
      <p:sp>
        <p:nvSpPr>
          <p:cNvPr id="755" name="Google Shape;755;p98"/>
          <p:cNvSpPr txBox="1"/>
          <p:nvPr/>
        </p:nvSpPr>
        <p:spPr>
          <a:xfrm>
            <a:off x="645900" y="1223975"/>
            <a:ext cx="4445100" cy="1723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Now create a view through which we will access the template,</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In nitman/views.py,</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import Http Response from django</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from django.shortcuts import render</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create a function</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def render_view(request):</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 return response</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return render(request, "nitman.html")</a:t>
            </a:r>
            <a:endParaRPr sz="1000">
              <a:highlight>
                <a:schemeClr val="dk1"/>
              </a:highlight>
              <a:latin typeface="Merriweather"/>
              <a:ea typeface="Merriweather"/>
              <a:cs typeface="Merriweather"/>
              <a:sym typeface="Merriweather"/>
            </a:endParaRPr>
          </a:p>
        </p:txBody>
      </p:sp>
      <p:sp>
        <p:nvSpPr>
          <p:cNvPr id="756" name="Google Shape;756;p98"/>
          <p:cNvSpPr txBox="1"/>
          <p:nvPr/>
        </p:nvSpPr>
        <p:spPr>
          <a:xfrm>
            <a:off x="645900" y="3064150"/>
            <a:ext cx="4445100" cy="1569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Create a url path to map to this view. In nitman/urls.py,</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from django.urls import path</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importing views from views.py</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from .views import render_view</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urlpatterns = [</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path('', render_view), ]</a:t>
            </a:r>
            <a:endParaRPr sz="1000">
              <a:highlight>
                <a:schemeClr val="dk1"/>
              </a:highlight>
              <a:latin typeface="Merriweather"/>
              <a:ea typeface="Merriweather"/>
              <a:cs typeface="Merriweather"/>
              <a:sym typeface="Merriweather"/>
            </a:endParaRPr>
          </a:p>
        </p:txBody>
      </p:sp>
      <p:sp>
        <p:nvSpPr>
          <p:cNvPr id="757" name="Google Shape;757;p98"/>
          <p:cNvSpPr txBox="1"/>
          <p:nvPr/>
        </p:nvSpPr>
        <p:spPr>
          <a:xfrm>
            <a:off x="5208925" y="1223975"/>
            <a:ext cx="3481500" cy="3570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Now we will create three templates to demonstrate include tag. Create a base template in nitman.html,</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&lt;html&gt;</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&lt;!-- Include header --&gt;</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 include "component1.html" %}</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&lt;h4&gt;Body Here&lt;/h4&gt;</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&lt;!-- Include Footer --&gt;</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    {% include "component2.html" %}</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&lt;/html&gt;</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Create two components in templates/component1.html</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&lt;!-- component1.html --&gt;</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&lt;h2&gt; Header Here &lt;/h2&gt;&gt;</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and templates/component2.html</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&lt;!-- component2.html --&gt;</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dk1"/>
                </a:highlight>
                <a:latin typeface="Merriweather"/>
                <a:ea typeface="Merriweather"/>
                <a:cs typeface="Merriweather"/>
                <a:sym typeface="Merriweather"/>
              </a:rPr>
              <a:t>&lt;h4&gt;Footer here&lt;/h4&gt;</a:t>
            </a:r>
            <a:endParaRPr sz="10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dk1"/>
              </a:highlight>
              <a:latin typeface="Merriweather"/>
              <a:ea typeface="Merriweather"/>
              <a:cs typeface="Merriweather"/>
              <a:sym typeface="Merriweather"/>
            </a:endParaRPr>
          </a:p>
        </p:txBody>
      </p:sp>
      <p:sp>
        <p:nvSpPr>
          <p:cNvPr id="758" name="Google Shape;758;p98"/>
          <p:cNvSpPr txBox="1"/>
          <p:nvPr/>
        </p:nvSpPr>
        <p:spPr>
          <a:xfrm>
            <a:off x="7643275" y="3932975"/>
            <a:ext cx="1047300" cy="8619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r" rtl="0">
              <a:spcBef>
                <a:spcPts val="0"/>
              </a:spcBef>
              <a:spcAft>
                <a:spcPts val="0"/>
              </a:spcAft>
              <a:buNone/>
            </a:pPr>
            <a:r>
              <a:rPr lang="en" sz="1100">
                <a:latin typeface="Merriweather"/>
                <a:ea typeface="Merriweather"/>
                <a:cs typeface="Merriweather"/>
                <a:sym typeface="Merriweather"/>
              </a:rPr>
              <a:t>OUTPUT:</a:t>
            </a:r>
            <a:endParaRPr sz="1100">
              <a:latin typeface="Merriweather"/>
              <a:ea typeface="Merriweather"/>
              <a:cs typeface="Merriweather"/>
              <a:sym typeface="Merriweather"/>
            </a:endParaRPr>
          </a:p>
          <a:p>
            <a:pPr marL="0" lvl="0" indent="0" algn="r" rtl="0">
              <a:spcBef>
                <a:spcPts val="0"/>
              </a:spcBef>
              <a:spcAft>
                <a:spcPts val="0"/>
              </a:spcAft>
              <a:buNone/>
            </a:pPr>
            <a:r>
              <a:rPr lang="en" sz="1100">
                <a:latin typeface="Merriweather"/>
                <a:ea typeface="Merriweather"/>
                <a:cs typeface="Merriweather"/>
                <a:sym typeface="Merriweather"/>
              </a:rPr>
              <a:t>Header Here</a:t>
            </a:r>
            <a:endParaRPr sz="1100">
              <a:latin typeface="Merriweather"/>
              <a:ea typeface="Merriweather"/>
              <a:cs typeface="Merriweather"/>
              <a:sym typeface="Merriweather"/>
            </a:endParaRPr>
          </a:p>
          <a:p>
            <a:pPr marL="0" lvl="0" indent="0" algn="r" rtl="0">
              <a:spcBef>
                <a:spcPts val="0"/>
              </a:spcBef>
              <a:spcAft>
                <a:spcPts val="0"/>
              </a:spcAft>
              <a:buNone/>
            </a:pPr>
            <a:r>
              <a:rPr lang="en" sz="1100">
                <a:latin typeface="Merriweather"/>
                <a:ea typeface="Merriweather"/>
                <a:cs typeface="Merriweather"/>
                <a:sym typeface="Merriweather"/>
              </a:rPr>
              <a:t>Body Here</a:t>
            </a:r>
            <a:endParaRPr sz="1100">
              <a:latin typeface="Merriweather"/>
              <a:ea typeface="Merriweather"/>
              <a:cs typeface="Merriweather"/>
              <a:sym typeface="Merriweather"/>
            </a:endParaRPr>
          </a:p>
          <a:p>
            <a:pPr marL="0" lvl="0" indent="0" algn="r" rtl="0">
              <a:spcBef>
                <a:spcPts val="0"/>
              </a:spcBef>
              <a:spcAft>
                <a:spcPts val="0"/>
              </a:spcAft>
              <a:buNone/>
            </a:pPr>
            <a:r>
              <a:rPr lang="en" sz="1100">
                <a:latin typeface="Merriweather"/>
                <a:ea typeface="Merriweather"/>
                <a:cs typeface="Merriweather"/>
                <a:sym typeface="Merriweather"/>
              </a:rPr>
              <a:t>Footer here</a:t>
            </a:r>
            <a:endParaRPr sz="1100">
              <a:latin typeface="Merriweather"/>
              <a:ea typeface="Merriweather"/>
              <a:cs typeface="Merriweather"/>
              <a:sym typeface="Merriweathe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99"/>
          <p:cNvSpPr txBox="1"/>
          <p:nvPr/>
        </p:nvSpPr>
        <p:spPr>
          <a:xfrm>
            <a:off x="645900" y="1289025"/>
            <a:ext cx="7852200" cy="32478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Django Rest Framework (DRF) is a powerful module for building web APIs. </a:t>
            </a:r>
            <a:endParaRPr sz="1200">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The Django Rest Framework (DRF) is a framework that helps you quickly create RESTful APIs. </a:t>
            </a:r>
            <a:endParaRPr sz="1200">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It’s very easy to build model-backed APIs that have authentication policies and are browsable.</a:t>
            </a:r>
            <a:endParaRPr sz="1200">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RESTful APIs are perfect for web applications since they use low bandwidth and are designed such that they work well with communications over the Internet like GET, POST, PUT, etc.</a:t>
            </a:r>
            <a:endParaRPr sz="1200">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DRF is especially useful if we have an existing Django web application and we wish to quickly generate an API for it.</a:t>
            </a:r>
            <a:endParaRPr sz="1200">
              <a:latin typeface="Merriweather"/>
              <a:ea typeface="Merriweather"/>
              <a:cs typeface="Merriweather"/>
              <a:sym typeface="Merriweather"/>
            </a:endParaRPr>
          </a:p>
          <a:p>
            <a:pPr marL="0" lvl="0" indent="0" algn="l" rtl="0">
              <a:spcBef>
                <a:spcPts val="0"/>
              </a:spcBef>
              <a:spcAft>
                <a:spcPts val="0"/>
              </a:spcAft>
              <a:buNone/>
            </a:pPr>
            <a:endParaRPr sz="1200">
              <a:latin typeface="Merriweather"/>
              <a:ea typeface="Merriweather"/>
              <a:cs typeface="Merriweather"/>
              <a:sym typeface="Merriweather"/>
            </a:endParaRPr>
          </a:p>
          <a:p>
            <a:pPr marL="0" lvl="0" indent="0" algn="l" rtl="0">
              <a:spcBef>
                <a:spcPts val="0"/>
              </a:spcBef>
              <a:spcAft>
                <a:spcPts val="0"/>
              </a:spcAft>
              <a:buNone/>
            </a:pP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The following are the significant reasons that are making REST framework perfect choice:</a:t>
            </a:r>
            <a:endParaRPr sz="1200">
              <a:latin typeface="Merriweather"/>
              <a:ea typeface="Merriweather"/>
              <a:cs typeface="Merriweather"/>
              <a:sym typeface="Merriweather"/>
            </a:endParaRPr>
          </a:p>
          <a:p>
            <a:pPr marL="0" lvl="0" indent="0" algn="l" rtl="0">
              <a:spcBef>
                <a:spcPts val="0"/>
              </a:spcBef>
              <a:spcAft>
                <a:spcPts val="0"/>
              </a:spcAft>
              <a:buNone/>
            </a:pPr>
            <a:endParaRPr sz="700">
              <a:latin typeface="Merriweather"/>
              <a:ea typeface="Merriweather"/>
              <a:cs typeface="Merriweather"/>
              <a:sym typeface="Merriweather"/>
            </a:endParaRPr>
          </a:p>
          <a:p>
            <a:pPr marL="457200" lvl="0" indent="-304800" algn="l" rtl="0">
              <a:spcBef>
                <a:spcPts val="0"/>
              </a:spcBef>
              <a:spcAft>
                <a:spcPts val="0"/>
              </a:spcAft>
              <a:buSzPts val="1200"/>
              <a:buFont typeface="Merriweather"/>
              <a:buAutoNum type="arabicPeriod"/>
            </a:pPr>
            <a:r>
              <a:rPr lang="en" sz="1200">
                <a:latin typeface="Merriweather"/>
                <a:ea typeface="Merriweather"/>
                <a:cs typeface="Merriweather"/>
                <a:sym typeface="Merriweather"/>
              </a:rPr>
              <a:t>Web browsable API </a:t>
            </a:r>
            <a:endParaRPr sz="1200">
              <a:latin typeface="Merriweather"/>
              <a:ea typeface="Merriweather"/>
              <a:cs typeface="Merriweather"/>
              <a:sym typeface="Merriweather"/>
            </a:endParaRPr>
          </a:p>
          <a:p>
            <a:pPr marL="457200" lvl="0" indent="-304800" algn="l" rtl="0">
              <a:spcBef>
                <a:spcPts val="0"/>
              </a:spcBef>
              <a:spcAft>
                <a:spcPts val="0"/>
              </a:spcAft>
              <a:buSzPts val="1200"/>
              <a:buFont typeface="Merriweather"/>
              <a:buAutoNum type="arabicPeriod"/>
            </a:pPr>
            <a:r>
              <a:rPr lang="en" sz="1200">
                <a:latin typeface="Merriweather"/>
                <a:ea typeface="Merriweather"/>
                <a:cs typeface="Merriweather"/>
                <a:sym typeface="Merriweather"/>
              </a:rPr>
              <a:t>Serialization</a:t>
            </a:r>
            <a:endParaRPr sz="1200">
              <a:latin typeface="Merriweather"/>
              <a:ea typeface="Merriweather"/>
              <a:cs typeface="Merriweather"/>
              <a:sym typeface="Merriweather"/>
            </a:endParaRPr>
          </a:p>
          <a:p>
            <a:pPr marL="457200" lvl="0" indent="-304800" algn="l" rtl="0">
              <a:spcBef>
                <a:spcPts val="0"/>
              </a:spcBef>
              <a:spcAft>
                <a:spcPts val="0"/>
              </a:spcAft>
              <a:buSzPts val="1200"/>
              <a:buFont typeface="Merriweather"/>
              <a:buAutoNum type="arabicPeriod"/>
            </a:pPr>
            <a:r>
              <a:rPr lang="en" sz="1200">
                <a:latin typeface="Merriweather"/>
                <a:ea typeface="Merriweather"/>
                <a:cs typeface="Merriweather"/>
                <a:sym typeface="Merriweather"/>
              </a:rPr>
              <a:t>Authentication policies </a:t>
            </a:r>
            <a:endParaRPr sz="1200">
              <a:latin typeface="Merriweather"/>
              <a:ea typeface="Merriweather"/>
              <a:cs typeface="Merriweather"/>
              <a:sym typeface="Merriweather"/>
            </a:endParaRPr>
          </a:p>
          <a:p>
            <a:pPr marL="457200" lvl="0" indent="-304800" algn="l" rtl="0">
              <a:spcBef>
                <a:spcPts val="0"/>
              </a:spcBef>
              <a:spcAft>
                <a:spcPts val="0"/>
              </a:spcAft>
              <a:buSzPts val="1200"/>
              <a:buFont typeface="Merriweather"/>
              <a:buAutoNum type="arabicPeriod"/>
            </a:pPr>
            <a:r>
              <a:rPr lang="en" sz="1200">
                <a:latin typeface="Merriweather"/>
                <a:ea typeface="Merriweather"/>
                <a:cs typeface="Merriweather"/>
                <a:sym typeface="Merriweather"/>
              </a:rPr>
              <a:t>Extensive documentation and excellent community support.</a:t>
            </a:r>
            <a:endParaRPr sz="1200">
              <a:latin typeface="Merriweather"/>
              <a:ea typeface="Merriweather"/>
              <a:cs typeface="Merriweather"/>
              <a:sym typeface="Merriweather"/>
            </a:endParaRPr>
          </a:p>
          <a:p>
            <a:pPr marL="457200" lvl="0" indent="-304800" algn="l" rtl="0">
              <a:spcBef>
                <a:spcPts val="0"/>
              </a:spcBef>
              <a:spcAft>
                <a:spcPts val="0"/>
              </a:spcAft>
              <a:buSzPts val="1200"/>
              <a:buFont typeface="Merriweather"/>
              <a:buAutoNum type="arabicPeriod"/>
            </a:pPr>
            <a:r>
              <a:rPr lang="en" sz="1200">
                <a:latin typeface="Merriweather"/>
                <a:ea typeface="Merriweather"/>
                <a:cs typeface="Merriweather"/>
                <a:sym typeface="Merriweather"/>
              </a:rPr>
              <a:t>Perfect for web apps since they have low bandwidth.</a:t>
            </a:r>
            <a:endParaRPr sz="1200">
              <a:latin typeface="Merriweather"/>
              <a:ea typeface="Merriweather"/>
              <a:cs typeface="Merriweather"/>
              <a:sym typeface="Merriweather"/>
            </a:endParaRPr>
          </a:p>
          <a:p>
            <a:pPr marL="0" lvl="0" indent="0" algn="l" rtl="0">
              <a:spcBef>
                <a:spcPts val="0"/>
              </a:spcBef>
              <a:spcAft>
                <a:spcPts val="0"/>
              </a:spcAft>
              <a:buNone/>
            </a:pPr>
            <a:endParaRPr sz="1200">
              <a:latin typeface="Merriweather"/>
              <a:ea typeface="Merriweather"/>
              <a:cs typeface="Merriweather"/>
              <a:sym typeface="Merriweather"/>
            </a:endParaRPr>
          </a:p>
        </p:txBody>
      </p:sp>
      <p:sp>
        <p:nvSpPr>
          <p:cNvPr id="764" name="Google Shape;764;p99"/>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11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765" name="Google Shape;765;p99"/>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Django Rest Framework(DRF)?</a:t>
            </a:r>
            <a:endParaRPr sz="2300" b="1">
              <a:latin typeface="Merriweather"/>
              <a:ea typeface="Merriweather"/>
              <a:cs typeface="Merriweather"/>
              <a:sym typeface="Merriweathe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100"/>
          <p:cNvSpPr txBox="1">
            <a:spLocks noGrp="1"/>
          </p:cNvSpPr>
          <p:nvPr>
            <p:ph type="body" idx="1"/>
          </p:nvPr>
        </p:nvSpPr>
        <p:spPr>
          <a:xfrm>
            <a:off x="584700" y="1149075"/>
            <a:ext cx="7913400" cy="3427800"/>
          </a:xfrm>
          <a:prstGeom prst="rect">
            <a:avLst/>
          </a:prstGeom>
        </p:spPr>
        <p:txBody>
          <a:bodyPr spcFirstLastPara="1" wrap="square" lIns="91425" tIns="91425" rIns="91425" bIns="91425" anchor="t" anchorCtr="0">
            <a:noAutofit/>
          </a:bodyPr>
          <a:lstStyle/>
          <a:p>
            <a:pPr marL="457200" lvl="0" indent="-305911" algn="l" rtl="0">
              <a:lnSpc>
                <a:spcPct val="115000"/>
              </a:lnSpc>
              <a:spcBef>
                <a:spcPts val="0"/>
              </a:spcBef>
              <a:spcAft>
                <a:spcPts val="0"/>
              </a:spcAft>
              <a:buClr>
                <a:srgbClr val="000000"/>
              </a:buClr>
              <a:buSzPts val="1218"/>
              <a:buFont typeface="Merriweather"/>
              <a:buChar char="❏"/>
            </a:pPr>
            <a:r>
              <a:rPr lang="en" sz="1217">
                <a:solidFill>
                  <a:srgbClr val="000000"/>
                </a:solidFill>
                <a:highlight>
                  <a:schemeClr val="dk1"/>
                </a:highlight>
                <a:latin typeface="Merriweather"/>
                <a:ea typeface="Merriweather"/>
                <a:cs typeface="Merriweather"/>
                <a:sym typeface="Merriweather"/>
              </a:rPr>
              <a:t>Middleware is something that executes </a:t>
            </a:r>
            <a:r>
              <a:rPr lang="en" sz="1217" b="1">
                <a:solidFill>
                  <a:srgbClr val="000000"/>
                </a:solidFill>
                <a:highlight>
                  <a:schemeClr val="dk1"/>
                </a:highlight>
                <a:latin typeface="Merriweather"/>
                <a:ea typeface="Merriweather"/>
                <a:cs typeface="Merriweather"/>
                <a:sym typeface="Merriweather"/>
              </a:rPr>
              <a:t>between the request and response. </a:t>
            </a:r>
            <a:endParaRPr sz="1217" b="1">
              <a:solidFill>
                <a:srgbClr val="000000"/>
              </a:solidFill>
              <a:highlight>
                <a:schemeClr val="dk1"/>
              </a:highlight>
              <a:latin typeface="Merriweather"/>
              <a:ea typeface="Merriweather"/>
              <a:cs typeface="Merriweather"/>
              <a:sym typeface="Merriweather"/>
            </a:endParaRPr>
          </a:p>
          <a:p>
            <a:pPr marL="457200" lvl="0" indent="-305911" algn="l" rtl="0">
              <a:lnSpc>
                <a:spcPct val="115000"/>
              </a:lnSpc>
              <a:spcBef>
                <a:spcPts val="0"/>
              </a:spcBef>
              <a:spcAft>
                <a:spcPts val="0"/>
              </a:spcAft>
              <a:buClr>
                <a:srgbClr val="000000"/>
              </a:buClr>
              <a:buSzPts val="1218"/>
              <a:buFont typeface="Merriweather"/>
              <a:buChar char="❏"/>
            </a:pPr>
            <a:r>
              <a:rPr lang="en" sz="1217">
                <a:solidFill>
                  <a:srgbClr val="000000"/>
                </a:solidFill>
                <a:highlight>
                  <a:schemeClr val="dk1"/>
                </a:highlight>
                <a:latin typeface="Merriweather"/>
                <a:ea typeface="Merriweather"/>
                <a:cs typeface="Merriweather"/>
                <a:sym typeface="Merriweather"/>
              </a:rPr>
              <a:t>In simple words, you can say it acts as a bridge between the request and response. </a:t>
            </a:r>
            <a:endParaRPr sz="1217">
              <a:solidFill>
                <a:srgbClr val="000000"/>
              </a:solidFill>
              <a:highlight>
                <a:schemeClr val="dk1"/>
              </a:highlight>
              <a:latin typeface="Merriweather"/>
              <a:ea typeface="Merriweather"/>
              <a:cs typeface="Merriweather"/>
              <a:sym typeface="Merriweather"/>
            </a:endParaRPr>
          </a:p>
          <a:p>
            <a:pPr marL="457200" lvl="0" indent="-305911" algn="l" rtl="0">
              <a:lnSpc>
                <a:spcPct val="115000"/>
              </a:lnSpc>
              <a:spcBef>
                <a:spcPts val="0"/>
              </a:spcBef>
              <a:spcAft>
                <a:spcPts val="0"/>
              </a:spcAft>
              <a:buClr>
                <a:srgbClr val="000000"/>
              </a:buClr>
              <a:buSzPts val="1218"/>
              <a:buFont typeface="Merriweather"/>
              <a:buChar char="❏"/>
            </a:pPr>
            <a:r>
              <a:rPr lang="en" sz="1217">
                <a:solidFill>
                  <a:srgbClr val="000000"/>
                </a:solidFill>
                <a:highlight>
                  <a:schemeClr val="dk1"/>
                </a:highlight>
                <a:latin typeface="Merriweather"/>
                <a:ea typeface="Merriweather"/>
                <a:cs typeface="Merriweather"/>
                <a:sym typeface="Merriweather"/>
              </a:rPr>
              <a:t>Middleware in the Django framework is the component that operates on request and transfers it to the view and before passing it to the template engine, it starts operating on a response. </a:t>
            </a:r>
            <a:endParaRPr sz="1217">
              <a:solidFill>
                <a:srgbClr val="000000"/>
              </a:solidFill>
              <a:highlight>
                <a:schemeClr val="dk1"/>
              </a:highlight>
              <a:latin typeface="Merriweather"/>
              <a:ea typeface="Merriweather"/>
              <a:cs typeface="Merriweather"/>
              <a:sym typeface="Merriweather"/>
            </a:endParaRPr>
          </a:p>
          <a:p>
            <a:pPr marL="457200" lvl="0" indent="-305911" algn="l" rtl="0">
              <a:lnSpc>
                <a:spcPct val="115000"/>
              </a:lnSpc>
              <a:spcBef>
                <a:spcPts val="0"/>
              </a:spcBef>
              <a:spcAft>
                <a:spcPts val="0"/>
              </a:spcAft>
              <a:buClr>
                <a:srgbClr val="000000"/>
              </a:buClr>
              <a:buSzPts val="1218"/>
              <a:buFont typeface="Merriweather"/>
              <a:buChar char="❏"/>
            </a:pPr>
            <a:r>
              <a:rPr lang="en" sz="1217">
                <a:solidFill>
                  <a:srgbClr val="000000"/>
                </a:solidFill>
                <a:highlight>
                  <a:schemeClr val="dk1"/>
                </a:highlight>
                <a:latin typeface="Merriweather"/>
                <a:ea typeface="Merriweather"/>
                <a:cs typeface="Merriweather"/>
                <a:sym typeface="Merriweather"/>
              </a:rPr>
              <a:t>Django provides various built-in middleware and also allows us to write our own middleware. </a:t>
            </a:r>
            <a:endParaRPr sz="617" i="1">
              <a:solidFill>
                <a:srgbClr val="000000"/>
              </a:solidFill>
              <a:highlight>
                <a:srgbClr val="EEEEEE"/>
              </a:highlight>
              <a:latin typeface="Merriweather"/>
              <a:ea typeface="Merriweather"/>
              <a:cs typeface="Merriweather"/>
              <a:sym typeface="Merriweather"/>
            </a:endParaRPr>
          </a:p>
          <a:p>
            <a:pPr marL="0" lvl="0" indent="457200" algn="l" rtl="0">
              <a:spcBef>
                <a:spcPts val="0"/>
              </a:spcBef>
              <a:spcAft>
                <a:spcPts val="0"/>
              </a:spcAft>
              <a:buNone/>
            </a:pPr>
            <a:endParaRPr sz="1117" i="1">
              <a:solidFill>
                <a:srgbClr val="000000"/>
              </a:solidFill>
              <a:highlight>
                <a:srgbClr val="EEEEEE"/>
              </a:highlight>
              <a:latin typeface="Merriweather"/>
              <a:ea typeface="Merriweather"/>
              <a:cs typeface="Merriweather"/>
              <a:sym typeface="Merriweather"/>
            </a:endParaRPr>
          </a:p>
          <a:p>
            <a:pPr marL="0" lvl="0" indent="457200" algn="l" rtl="0">
              <a:spcBef>
                <a:spcPts val="0"/>
              </a:spcBef>
              <a:spcAft>
                <a:spcPts val="0"/>
              </a:spcAft>
              <a:buNone/>
            </a:pPr>
            <a:r>
              <a:rPr lang="en" sz="1100" i="1">
                <a:solidFill>
                  <a:srgbClr val="000000"/>
                </a:solidFill>
                <a:highlight>
                  <a:srgbClr val="EEEEEE"/>
                </a:highlight>
                <a:latin typeface="Merriweather"/>
                <a:ea typeface="Merriweather"/>
                <a:cs typeface="Merriweather"/>
                <a:sym typeface="Merriweather"/>
              </a:rPr>
              <a:t>// settings.py</a:t>
            </a:r>
            <a:endParaRPr sz="1100" i="1">
              <a:solidFill>
                <a:srgbClr val="000000"/>
              </a:solidFill>
              <a:highlight>
                <a:srgbClr val="EEEEEE"/>
              </a:highlight>
              <a:latin typeface="Merriweather"/>
              <a:ea typeface="Merriweather"/>
              <a:cs typeface="Merriweather"/>
              <a:sym typeface="Merriweather"/>
            </a:endParaRPr>
          </a:p>
          <a:p>
            <a:pPr marL="914400" lvl="0" indent="0" algn="l" rtl="0">
              <a:spcBef>
                <a:spcPts val="0"/>
              </a:spcBef>
              <a:spcAft>
                <a:spcPts val="0"/>
              </a:spcAft>
              <a:buNone/>
            </a:pPr>
            <a:r>
              <a:rPr lang="en" sz="1100" i="1">
                <a:solidFill>
                  <a:srgbClr val="000000"/>
                </a:solidFill>
                <a:highlight>
                  <a:srgbClr val="EEEEEE"/>
                </a:highlight>
                <a:latin typeface="Merriweather"/>
                <a:ea typeface="Merriweather"/>
                <a:cs typeface="Merriweather"/>
                <a:sym typeface="Merriweather"/>
              </a:rPr>
              <a:t>MIDDLEWARE = [  </a:t>
            </a:r>
            <a:endParaRPr sz="1100" i="1">
              <a:solidFill>
                <a:srgbClr val="000000"/>
              </a:solidFill>
              <a:highlight>
                <a:srgbClr val="EEEEEE"/>
              </a:highlight>
              <a:latin typeface="Merriweather"/>
              <a:ea typeface="Merriweather"/>
              <a:cs typeface="Merriweather"/>
              <a:sym typeface="Merriweather"/>
            </a:endParaRPr>
          </a:p>
          <a:p>
            <a:pPr marL="914400" lvl="0" indent="0" algn="l" rtl="0">
              <a:spcBef>
                <a:spcPts val="0"/>
              </a:spcBef>
              <a:spcAft>
                <a:spcPts val="0"/>
              </a:spcAft>
              <a:buNone/>
            </a:pPr>
            <a:r>
              <a:rPr lang="en" sz="1100" i="1">
                <a:solidFill>
                  <a:srgbClr val="000000"/>
                </a:solidFill>
                <a:highlight>
                  <a:srgbClr val="EEEEEE"/>
                </a:highlight>
                <a:latin typeface="Merriweather"/>
                <a:ea typeface="Merriweather"/>
                <a:cs typeface="Merriweather"/>
                <a:sym typeface="Merriweather"/>
              </a:rPr>
              <a:t>    'django.middleware.security.SecurityMiddleware',  </a:t>
            </a:r>
            <a:endParaRPr sz="1100" i="1">
              <a:solidFill>
                <a:srgbClr val="000000"/>
              </a:solidFill>
              <a:highlight>
                <a:srgbClr val="EEEEEE"/>
              </a:highlight>
              <a:latin typeface="Merriweather"/>
              <a:ea typeface="Merriweather"/>
              <a:cs typeface="Merriweather"/>
              <a:sym typeface="Merriweather"/>
            </a:endParaRPr>
          </a:p>
          <a:p>
            <a:pPr marL="914400" lvl="0" indent="0" algn="l" rtl="0">
              <a:spcBef>
                <a:spcPts val="0"/>
              </a:spcBef>
              <a:spcAft>
                <a:spcPts val="0"/>
              </a:spcAft>
              <a:buNone/>
            </a:pPr>
            <a:r>
              <a:rPr lang="en" sz="1100" i="1">
                <a:solidFill>
                  <a:srgbClr val="000000"/>
                </a:solidFill>
                <a:highlight>
                  <a:srgbClr val="EEEEEE"/>
                </a:highlight>
                <a:latin typeface="Merriweather"/>
                <a:ea typeface="Merriweather"/>
                <a:cs typeface="Merriweather"/>
                <a:sym typeface="Merriweather"/>
              </a:rPr>
              <a:t>    'django.contrib.sessions.middleware.SessionMiddleware',  </a:t>
            </a:r>
            <a:endParaRPr sz="1100" i="1">
              <a:solidFill>
                <a:srgbClr val="000000"/>
              </a:solidFill>
              <a:highlight>
                <a:srgbClr val="EEEEEE"/>
              </a:highlight>
              <a:latin typeface="Merriweather"/>
              <a:ea typeface="Merriweather"/>
              <a:cs typeface="Merriweather"/>
              <a:sym typeface="Merriweather"/>
            </a:endParaRPr>
          </a:p>
          <a:p>
            <a:pPr marL="914400" lvl="0" indent="0" algn="l" rtl="0">
              <a:spcBef>
                <a:spcPts val="0"/>
              </a:spcBef>
              <a:spcAft>
                <a:spcPts val="0"/>
              </a:spcAft>
              <a:buNone/>
            </a:pPr>
            <a:r>
              <a:rPr lang="en" sz="1100" i="1">
                <a:solidFill>
                  <a:srgbClr val="000000"/>
                </a:solidFill>
                <a:highlight>
                  <a:srgbClr val="EEEEEE"/>
                </a:highlight>
                <a:latin typeface="Merriweather"/>
                <a:ea typeface="Merriweather"/>
                <a:cs typeface="Merriweather"/>
                <a:sym typeface="Merriweather"/>
              </a:rPr>
              <a:t>    'django.middleware.common.CommonMiddleware',  </a:t>
            </a:r>
            <a:endParaRPr sz="1100" i="1">
              <a:solidFill>
                <a:srgbClr val="000000"/>
              </a:solidFill>
              <a:highlight>
                <a:srgbClr val="EEEEEE"/>
              </a:highlight>
              <a:latin typeface="Merriweather"/>
              <a:ea typeface="Merriweather"/>
              <a:cs typeface="Merriweather"/>
              <a:sym typeface="Merriweather"/>
            </a:endParaRPr>
          </a:p>
          <a:p>
            <a:pPr marL="914400" lvl="0" indent="0" algn="l" rtl="0">
              <a:spcBef>
                <a:spcPts val="0"/>
              </a:spcBef>
              <a:spcAft>
                <a:spcPts val="0"/>
              </a:spcAft>
              <a:buNone/>
            </a:pPr>
            <a:r>
              <a:rPr lang="en" sz="1100" i="1">
                <a:solidFill>
                  <a:srgbClr val="000000"/>
                </a:solidFill>
                <a:highlight>
                  <a:srgbClr val="EEEEEE"/>
                </a:highlight>
                <a:latin typeface="Merriweather"/>
                <a:ea typeface="Merriweather"/>
                <a:cs typeface="Merriweather"/>
                <a:sym typeface="Merriweather"/>
              </a:rPr>
              <a:t>    'django.middleware.csrf.CsrfViewMiddleware',  </a:t>
            </a:r>
            <a:endParaRPr sz="1100" i="1">
              <a:solidFill>
                <a:srgbClr val="000000"/>
              </a:solidFill>
              <a:highlight>
                <a:srgbClr val="EEEEEE"/>
              </a:highlight>
              <a:latin typeface="Merriweather"/>
              <a:ea typeface="Merriweather"/>
              <a:cs typeface="Merriweather"/>
              <a:sym typeface="Merriweather"/>
            </a:endParaRPr>
          </a:p>
          <a:p>
            <a:pPr marL="914400" lvl="0" indent="0" algn="l" rtl="0">
              <a:spcBef>
                <a:spcPts val="0"/>
              </a:spcBef>
              <a:spcAft>
                <a:spcPts val="0"/>
              </a:spcAft>
              <a:buNone/>
            </a:pPr>
            <a:r>
              <a:rPr lang="en" sz="1100" i="1">
                <a:solidFill>
                  <a:srgbClr val="000000"/>
                </a:solidFill>
                <a:highlight>
                  <a:srgbClr val="EEEEEE"/>
                </a:highlight>
                <a:latin typeface="Merriweather"/>
                <a:ea typeface="Merriweather"/>
                <a:cs typeface="Merriweather"/>
                <a:sym typeface="Merriweather"/>
              </a:rPr>
              <a:t>    'django.contrib.auth.middleware.AuthenticationMiddleware',  </a:t>
            </a:r>
            <a:endParaRPr sz="1100" i="1">
              <a:solidFill>
                <a:srgbClr val="000000"/>
              </a:solidFill>
              <a:highlight>
                <a:srgbClr val="EEEEEE"/>
              </a:highlight>
              <a:latin typeface="Merriweather"/>
              <a:ea typeface="Merriweather"/>
              <a:cs typeface="Merriweather"/>
              <a:sym typeface="Merriweather"/>
            </a:endParaRPr>
          </a:p>
          <a:p>
            <a:pPr marL="914400" lvl="0" indent="0" algn="l" rtl="0">
              <a:spcBef>
                <a:spcPts val="0"/>
              </a:spcBef>
              <a:spcAft>
                <a:spcPts val="0"/>
              </a:spcAft>
              <a:buNone/>
            </a:pPr>
            <a:r>
              <a:rPr lang="en" sz="1100" i="1">
                <a:solidFill>
                  <a:srgbClr val="000000"/>
                </a:solidFill>
                <a:highlight>
                  <a:srgbClr val="EEEEEE"/>
                </a:highlight>
                <a:latin typeface="Merriweather"/>
                <a:ea typeface="Merriweather"/>
                <a:cs typeface="Merriweather"/>
                <a:sym typeface="Merriweather"/>
              </a:rPr>
              <a:t>    'django.contrib.messages.middleware.MessageMiddleware',  </a:t>
            </a:r>
            <a:endParaRPr sz="1100" i="1">
              <a:solidFill>
                <a:srgbClr val="000000"/>
              </a:solidFill>
              <a:highlight>
                <a:srgbClr val="EEEEEE"/>
              </a:highlight>
              <a:latin typeface="Merriweather"/>
              <a:ea typeface="Merriweather"/>
              <a:cs typeface="Merriweather"/>
              <a:sym typeface="Merriweather"/>
            </a:endParaRPr>
          </a:p>
          <a:p>
            <a:pPr marL="914400" lvl="0" indent="0" algn="l" rtl="0">
              <a:spcBef>
                <a:spcPts val="0"/>
              </a:spcBef>
              <a:spcAft>
                <a:spcPts val="0"/>
              </a:spcAft>
              <a:buNone/>
            </a:pPr>
            <a:r>
              <a:rPr lang="en" sz="1100" i="1">
                <a:solidFill>
                  <a:srgbClr val="000000"/>
                </a:solidFill>
                <a:highlight>
                  <a:srgbClr val="EEEEEE"/>
                </a:highlight>
                <a:latin typeface="Merriweather"/>
                <a:ea typeface="Merriweather"/>
                <a:cs typeface="Merriweather"/>
                <a:sym typeface="Merriweather"/>
              </a:rPr>
              <a:t>    'django.middleware.clickjacking.XFrameOptionsMiddleware',  </a:t>
            </a:r>
            <a:endParaRPr sz="1100" i="1">
              <a:solidFill>
                <a:srgbClr val="000000"/>
              </a:solidFill>
              <a:highlight>
                <a:srgbClr val="EEEEEE"/>
              </a:highlight>
              <a:latin typeface="Merriweather"/>
              <a:ea typeface="Merriweather"/>
              <a:cs typeface="Merriweather"/>
              <a:sym typeface="Merriweather"/>
            </a:endParaRPr>
          </a:p>
          <a:p>
            <a:pPr marL="914400" lvl="0" indent="0" algn="l" rtl="0">
              <a:spcBef>
                <a:spcPts val="0"/>
              </a:spcBef>
              <a:spcAft>
                <a:spcPts val="0"/>
              </a:spcAft>
              <a:buNone/>
            </a:pPr>
            <a:r>
              <a:rPr lang="en" sz="1100" i="1">
                <a:solidFill>
                  <a:srgbClr val="000000"/>
                </a:solidFill>
                <a:highlight>
                  <a:srgbClr val="EEEEEE"/>
                </a:highlight>
                <a:latin typeface="Merriweather"/>
                <a:ea typeface="Merriweather"/>
                <a:cs typeface="Merriweather"/>
                <a:sym typeface="Merriweather"/>
              </a:rPr>
              <a:t>]  </a:t>
            </a:r>
            <a:endParaRPr sz="1100" i="1">
              <a:solidFill>
                <a:srgbClr val="000000"/>
              </a:solidFill>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SzPts val="523"/>
              <a:buNone/>
            </a:pPr>
            <a:endParaRPr sz="1317">
              <a:solidFill>
                <a:srgbClr val="000000"/>
              </a:solidFill>
              <a:highlight>
                <a:schemeClr val="dk1"/>
              </a:highlight>
              <a:latin typeface="Merriweather"/>
              <a:ea typeface="Merriweather"/>
              <a:cs typeface="Merriweather"/>
              <a:sym typeface="Merriweather"/>
            </a:endParaRPr>
          </a:p>
        </p:txBody>
      </p:sp>
      <p:sp>
        <p:nvSpPr>
          <p:cNvPr id="771" name="Google Shape;771;p100"/>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12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772" name="Google Shape;772;p100"/>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A Middleware In Django?</a:t>
            </a:r>
            <a:endParaRPr sz="2300" b="1">
              <a:latin typeface="Merriweather"/>
              <a:ea typeface="Merriweather"/>
              <a:cs typeface="Merriweather"/>
              <a:sym typeface="Merriweathe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101"/>
          <p:cNvSpPr txBox="1">
            <a:spLocks noGrp="1"/>
          </p:cNvSpPr>
          <p:nvPr>
            <p:ph type="body" idx="1"/>
          </p:nvPr>
        </p:nvSpPr>
        <p:spPr>
          <a:xfrm>
            <a:off x="645900" y="1283900"/>
            <a:ext cx="7913400" cy="34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17" b="1">
                <a:solidFill>
                  <a:srgbClr val="000000"/>
                </a:solidFill>
                <a:highlight>
                  <a:schemeClr val="dk1"/>
                </a:highlight>
                <a:latin typeface="Merriweather"/>
                <a:ea typeface="Merriweather"/>
                <a:cs typeface="Merriweather"/>
                <a:sym typeface="Merriweather"/>
              </a:rPr>
              <a:t>Some usage of Middlewares in Django is:</a:t>
            </a:r>
            <a:endParaRPr sz="1417" b="1">
              <a:solidFill>
                <a:srgbClr val="000000"/>
              </a:solidFill>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717">
              <a:solidFill>
                <a:srgbClr val="000000"/>
              </a:solidFill>
              <a:highlight>
                <a:schemeClr val="dk1"/>
              </a:highlight>
              <a:latin typeface="Merriweather"/>
              <a:ea typeface="Merriweather"/>
              <a:cs typeface="Merriweather"/>
              <a:sym typeface="Merriweather"/>
            </a:endParaRPr>
          </a:p>
          <a:p>
            <a:pPr marL="457200" lvl="0" indent="-312261" algn="l" rtl="0">
              <a:spcBef>
                <a:spcPts val="0"/>
              </a:spcBef>
              <a:spcAft>
                <a:spcPts val="0"/>
              </a:spcAft>
              <a:buClr>
                <a:srgbClr val="000000"/>
              </a:buClr>
              <a:buSzPts val="1318"/>
              <a:buFont typeface="Merriweather"/>
              <a:buChar char="❏"/>
            </a:pPr>
            <a:r>
              <a:rPr lang="en" sz="1317">
                <a:solidFill>
                  <a:srgbClr val="000000"/>
                </a:solidFill>
                <a:highlight>
                  <a:schemeClr val="dk1"/>
                </a:highlight>
                <a:latin typeface="Merriweather"/>
                <a:ea typeface="Merriweather"/>
                <a:cs typeface="Merriweather"/>
                <a:sym typeface="Merriweather"/>
              </a:rPr>
              <a:t>Session management,</a:t>
            </a:r>
            <a:endParaRPr sz="1317">
              <a:solidFill>
                <a:srgbClr val="000000"/>
              </a:solidFill>
              <a:highlight>
                <a:schemeClr val="dk1"/>
              </a:highlight>
              <a:latin typeface="Merriweather"/>
              <a:ea typeface="Merriweather"/>
              <a:cs typeface="Merriweather"/>
              <a:sym typeface="Merriweather"/>
            </a:endParaRPr>
          </a:p>
          <a:p>
            <a:pPr marL="457200" lvl="0" indent="-312261" algn="l" rtl="0">
              <a:spcBef>
                <a:spcPts val="0"/>
              </a:spcBef>
              <a:spcAft>
                <a:spcPts val="0"/>
              </a:spcAft>
              <a:buClr>
                <a:srgbClr val="000000"/>
              </a:buClr>
              <a:buSzPts val="1318"/>
              <a:buFont typeface="Merriweather"/>
              <a:buChar char="❏"/>
            </a:pPr>
            <a:r>
              <a:rPr lang="en" sz="1317">
                <a:solidFill>
                  <a:srgbClr val="000000"/>
                </a:solidFill>
                <a:highlight>
                  <a:schemeClr val="dk1"/>
                </a:highlight>
                <a:latin typeface="Merriweather"/>
                <a:ea typeface="Merriweather"/>
                <a:cs typeface="Merriweather"/>
                <a:sym typeface="Merriweather"/>
              </a:rPr>
              <a:t>Use authentication</a:t>
            </a:r>
            <a:endParaRPr sz="1317">
              <a:solidFill>
                <a:srgbClr val="000000"/>
              </a:solidFill>
              <a:highlight>
                <a:schemeClr val="dk1"/>
              </a:highlight>
              <a:latin typeface="Merriweather"/>
              <a:ea typeface="Merriweather"/>
              <a:cs typeface="Merriweather"/>
              <a:sym typeface="Merriweather"/>
            </a:endParaRPr>
          </a:p>
          <a:p>
            <a:pPr marL="457200" lvl="0" indent="-312261" algn="l" rtl="0">
              <a:spcBef>
                <a:spcPts val="0"/>
              </a:spcBef>
              <a:spcAft>
                <a:spcPts val="0"/>
              </a:spcAft>
              <a:buClr>
                <a:srgbClr val="000000"/>
              </a:buClr>
              <a:buSzPts val="1318"/>
              <a:buFont typeface="Merriweather"/>
              <a:buChar char="❏"/>
            </a:pPr>
            <a:r>
              <a:rPr lang="en" sz="1317">
                <a:solidFill>
                  <a:srgbClr val="000000"/>
                </a:solidFill>
                <a:highlight>
                  <a:schemeClr val="dk1"/>
                </a:highlight>
                <a:latin typeface="Merriweather"/>
                <a:ea typeface="Merriweather"/>
                <a:cs typeface="Merriweather"/>
                <a:sym typeface="Merriweather"/>
              </a:rPr>
              <a:t>Cross-site request forgery protection(CSRF)</a:t>
            </a:r>
            <a:endParaRPr sz="1317">
              <a:solidFill>
                <a:srgbClr val="000000"/>
              </a:solidFill>
              <a:highlight>
                <a:schemeClr val="dk1"/>
              </a:highlight>
              <a:latin typeface="Merriweather"/>
              <a:ea typeface="Merriweather"/>
              <a:cs typeface="Merriweather"/>
              <a:sym typeface="Merriweather"/>
            </a:endParaRPr>
          </a:p>
          <a:p>
            <a:pPr marL="457200" lvl="0" indent="-312261" algn="l" rtl="0">
              <a:spcBef>
                <a:spcPts val="0"/>
              </a:spcBef>
              <a:spcAft>
                <a:spcPts val="0"/>
              </a:spcAft>
              <a:buClr>
                <a:srgbClr val="000000"/>
              </a:buClr>
              <a:buSzPts val="1318"/>
              <a:buFont typeface="Merriweather"/>
              <a:buChar char="❏"/>
            </a:pPr>
            <a:r>
              <a:rPr lang="en" sz="1317">
                <a:solidFill>
                  <a:srgbClr val="000000"/>
                </a:solidFill>
                <a:highlight>
                  <a:schemeClr val="dk1"/>
                </a:highlight>
                <a:latin typeface="Merriweather"/>
                <a:ea typeface="Merriweather"/>
                <a:cs typeface="Merriweather"/>
                <a:sym typeface="Merriweather"/>
              </a:rPr>
              <a:t>Content Gzipping</a:t>
            </a:r>
            <a:endParaRPr sz="1317">
              <a:solidFill>
                <a:srgbClr val="000000"/>
              </a:solidFill>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317">
              <a:solidFill>
                <a:srgbClr val="000000"/>
              </a:solidFill>
              <a:latin typeface="Merriweather"/>
              <a:ea typeface="Merriweather"/>
              <a:cs typeface="Merriweather"/>
              <a:sym typeface="Merriweather"/>
            </a:endParaRPr>
          </a:p>
          <a:p>
            <a:pPr marL="0" lvl="0" indent="0" algn="l" rtl="0">
              <a:lnSpc>
                <a:spcPct val="115000"/>
              </a:lnSpc>
              <a:spcBef>
                <a:spcPts val="0"/>
              </a:spcBef>
              <a:spcAft>
                <a:spcPts val="0"/>
              </a:spcAft>
              <a:buSzPts val="523"/>
              <a:buNone/>
            </a:pPr>
            <a:endParaRPr sz="1317">
              <a:solidFill>
                <a:srgbClr val="000000"/>
              </a:solidFill>
              <a:latin typeface="Merriweather"/>
              <a:ea typeface="Merriweather"/>
              <a:cs typeface="Merriweather"/>
              <a:sym typeface="Merriweather"/>
            </a:endParaRPr>
          </a:p>
        </p:txBody>
      </p:sp>
      <p:sp>
        <p:nvSpPr>
          <p:cNvPr id="778" name="Google Shape;778;p101"/>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12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779" name="Google Shape;779;p101"/>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A Middleware In Django?</a:t>
            </a:r>
            <a:endParaRPr sz="2300" b="1">
              <a:latin typeface="Merriweather"/>
              <a:ea typeface="Merriweather"/>
              <a:cs typeface="Merriweather"/>
              <a:sym typeface="Merriweathe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02"/>
          <p:cNvSpPr txBox="1"/>
          <p:nvPr/>
        </p:nvSpPr>
        <p:spPr>
          <a:xfrm>
            <a:off x="645900" y="1278750"/>
            <a:ext cx="7852200" cy="23859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Sessions are fully supported in Django.</a:t>
            </a:r>
            <a:endParaRPr sz="1300">
              <a:highlight>
                <a:schemeClr val="dk1"/>
              </a:highlight>
              <a:latin typeface="Merriweather"/>
              <a:ea typeface="Merriweather"/>
              <a:cs typeface="Merriweather"/>
              <a:sym typeface="Merriweather"/>
            </a:endParaRPr>
          </a:p>
          <a:p>
            <a:pPr marL="457200" lvl="0" indent="-311150" algn="l" rtl="0">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Using the session framework, you can easily store and retrieve arbitrary data based on the per-site-visitors.</a:t>
            </a:r>
            <a:endParaRPr sz="1300">
              <a:highlight>
                <a:schemeClr val="dk1"/>
              </a:highlight>
              <a:latin typeface="Merriweather"/>
              <a:ea typeface="Merriweather"/>
              <a:cs typeface="Merriweather"/>
              <a:sym typeface="Merriweather"/>
            </a:endParaRPr>
          </a:p>
          <a:p>
            <a:pPr marL="457200" lvl="0" indent="-311150" algn="l" rtl="0">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This framework basically stores data on the server-side and takes care of sending and receiving cookies. </a:t>
            </a:r>
            <a:endParaRPr sz="1300">
              <a:highlight>
                <a:schemeClr val="dk1"/>
              </a:highlight>
              <a:latin typeface="Merriweather"/>
              <a:ea typeface="Merriweather"/>
              <a:cs typeface="Merriweather"/>
              <a:sym typeface="Merriweather"/>
            </a:endParaRPr>
          </a:p>
          <a:p>
            <a:pPr marL="457200" lvl="0" indent="-311150" algn="l" rtl="0">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These cookies consist of a session ID but not the actual data itself unless you explicitly use a cookie-based backend.</a:t>
            </a:r>
            <a:endParaRPr sz="1300">
              <a:highlight>
                <a:schemeClr val="dk1"/>
              </a:highlight>
              <a:latin typeface="Merriweather"/>
              <a:ea typeface="Merriweather"/>
              <a:cs typeface="Merriweather"/>
              <a:sym typeface="Merriweather"/>
            </a:endParaRPr>
          </a:p>
          <a:p>
            <a:pPr marL="457200" lvl="0" indent="-311150" algn="l" rtl="0">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A session is a mechanism to store information on the server side during the interaction with the web application. </a:t>
            </a:r>
            <a:endParaRPr sz="1300">
              <a:highlight>
                <a:schemeClr val="dk1"/>
              </a:highlight>
              <a:latin typeface="Merriweather"/>
              <a:ea typeface="Merriweather"/>
              <a:cs typeface="Merriweather"/>
              <a:sym typeface="Merriweather"/>
            </a:endParaRPr>
          </a:p>
          <a:p>
            <a:pPr marL="457200" lvl="0" indent="-311150" algn="l" rtl="0">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By default, session stores in the database and also allows file-based and cache based sessions.</a:t>
            </a:r>
            <a:endParaRPr sz="1300">
              <a:highlight>
                <a:schemeClr val="dk1"/>
              </a:highlight>
              <a:latin typeface="Merriweather"/>
              <a:ea typeface="Merriweather"/>
              <a:cs typeface="Merriweather"/>
              <a:sym typeface="Merriweather"/>
            </a:endParaRPr>
          </a:p>
        </p:txBody>
      </p:sp>
      <p:sp>
        <p:nvSpPr>
          <p:cNvPr id="785" name="Google Shape;785;p102"/>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13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786" name="Google Shape;786;p102"/>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Sessions In Django?</a:t>
            </a:r>
            <a:endParaRPr sz="2300" b="1">
              <a:latin typeface="Merriweather"/>
              <a:ea typeface="Merriweather"/>
              <a:cs typeface="Merriweather"/>
              <a:sym typeface="Merriweathe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03"/>
          <p:cNvSpPr txBox="1"/>
          <p:nvPr/>
        </p:nvSpPr>
        <p:spPr>
          <a:xfrm>
            <a:off x="561575" y="1223975"/>
            <a:ext cx="7998300" cy="33609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0"/>
              </a:spcBef>
              <a:spcAft>
                <a:spcPts val="0"/>
              </a:spcAft>
              <a:buSzPts val="1200"/>
              <a:buFont typeface="Merriweather"/>
              <a:buChar char="❏"/>
            </a:pPr>
            <a:r>
              <a:rPr lang="en" sz="1200">
                <a:highlight>
                  <a:schemeClr val="dk1"/>
                </a:highlight>
                <a:latin typeface="Merriweather"/>
                <a:ea typeface="Merriweather"/>
                <a:cs typeface="Merriweather"/>
                <a:sym typeface="Merriweather"/>
              </a:rPr>
              <a:t>Django consists of a signal dispatcher that helps allow decoupled applications to get notified when actions occur elsewhere in the framework. </a:t>
            </a:r>
            <a:endParaRPr sz="1200">
              <a:highlight>
                <a:schemeClr val="dk1"/>
              </a:highlight>
              <a:latin typeface="Merriweather"/>
              <a:ea typeface="Merriweather"/>
              <a:cs typeface="Merriweather"/>
              <a:sym typeface="Merriweather"/>
            </a:endParaRPr>
          </a:p>
          <a:p>
            <a:pPr marL="457200" lvl="0" indent="-304800" algn="l" rtl="0">
              <a:lnSpc>
                <a:spcPct val="115000"/>
              </a:lnSpc>
              <a:spcBef>
                <a:spcPts val="0"/>
              </a:spcBef>
              <a:spcAft>
                <a:spcPts val="0"/>
              </a:spcAft>
              <a:buSzPts val="1200"/>
              <a:buFont typeface="Merriweather"/>
              <a:buChar char="❏"/>
            </a:pPr>
            <a:r>
              <a:rPr lang="en" sz="1200">
                <a:highlight>
                  <a:schemeClr val="dk1"/>
                </a:highlight>
                <a:latin typeface="Merriweather"/>
                <a:ea typeface="Merriweather"/>
                <a:cs typeface="Merriweather"/>
                <a:sym typeface="Merriweather"/>
              </a:rPr>
              <a:t>Django provides a set of built-in signals that basically allow senders to notify a set of receivers when some action is executed.</a:t>
            </a:r>
            <a:endParaRPr sz="1200">
              <a:highlight>
                <a:schemeClr val="dk1"/>
              </a:highlight>
              <a:latin typeface="Merriweather"/>
              <a:ea typeface="Merriweather"/>
              <a:cs typeface="Merriweather"/>
              <a:sym typeface="Merriweather"/>
            </a:endParaRPr>
          </a:p>
          <a:p>
            <a:pPr marL="457200" lvl="0" indent="-304800" algn="l" rtl="0">
              <a:lnSpc>
                <a:spcPct val="115000"/>
              </a:lnSpc>
              <a:spcBef>
                <a:spcPts val="0"/>
              </a:spcBef>
              <a:spcAft>
                <a:spcPts val="0"/>
              </a:spcAft>
              <a:buSzPts val="1200"/>
              <a:buFont typeface="Merriweather"/>
              <a:buChar char="❏"/>
            </a:pPr>
            <a:r>
              <a:rPr lang="en" sz="1200">
                <a:highlight>
                  <a:schemeClr val="dk1"/>
                </a:highlight>
                <a:latin typeface="Merriweather"/>
                <a:ea typeface="Merriweather"/>
                <a:cs typeface="Merriweather"/>
                <a:sym typeface="Merriweather"/>
              </a:rPr>
              <a:t>They’re especially useful when many pieces of code may be interested in the same events.</a:t>
            </a:r>
            <a:endParaRPr sz="12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200">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r>
              <a:rPr lang="en" sz="1300" b="1">
                <a:highlight>
                  <a:schemeClr val="dk1"/>
                </a:highlight>
                <a:latin typeface="Merriweather"/>
                <a:ea typeface="Merriweather"/>
                <a:cs typeface="Merriweather"/>
                <a:sym typeface="Merriweather"/>
              </a:rPr>
              <a:t>Two important parameters in signals are as follows:</a:t>
            </a:r>
            <a:endParaRPr sz="1300" b="1">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endParaRPr sz="1200">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r>
              <a:rPr lang="en" sz="1200" b="1">
                <a:highlight>
                  <a:schemeClr val="dk1"/>
                </a:highlight>
                <a:latin typeface="Merriweather"/>
                <a:ea typeface="Merriweather"/>
                <a:cs typeface="Merriweather"/>
                <a:sym typeface="Merriweather"/>
              </a:rPr>
              <a:t>Receiver</a:t>
            </a:r>
            <a:r>
              <a:rPr lang="en" sz="1200">
                <a:highlight>
                  <a:schemeClr val="dk1"/>
                </a:highlight>
                <a:latin typeface="Merriweather"/>
                <a:ea typeface="Merriweather"/>
                <a:cs typeface="Merriweather"/>
                <a:sym typeface="Merriweather"/>
              </a:rPr>
              <a:t>: It specifies the callback function which connected to the signal.</a:t>
            </a:r>
            <a:endParaRPr sz="1200">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r>
              <a:rPr lang="en" sz="1200" b="1">
                <a:highlight>
                  <a:schemeClr val="dk1"/>
                </a:highlight>
                <a:latin typeface="Merriweather"/>
                <a:ea typeface="Merriweather"/>
                <a:cs typeface="Merriweather"/>
                <a:sym typeface="Merriweather"/>
              </a:rPr>
              <a:t>Sender</a:t>
            </a:r>
            <a:r>
              <a:rPr lang="en" sz="1200">
                <a:highlight>
                  <a:schemeClr val="dk1"/>
                </a:highlight>
                <a:latin typeface="Merriweather"/>
                <a:ea typeface="Merriweather"/>
                <a:cs typeface="Merriweather"/>
                <a:sym typeface="Merriweather"/>
              </a:rPr>
              <a:t>: It specifies a particular sender from where a signal is received.</a:t>
            </a:r>
            <a:endParaRPr sz="1200">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endParaRPr sz="1200">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r>
              <a:rPr lang="en" sz="1200">
                <a:highlight>
                  <a:schemeClr val="dk1"/>
                </a:highlight>
                <a:latin typeface="Merriweather"/>
                <a:ea typeface="Merriweather"/>
                <a:cs typeface="Merriweather"/>
                <a:sym typeface="Merriweather"/>
              </a:rPr>
              <a:t>Two key elements the Senders and the receivers are in the signals machinery. The sender is responsible to dispatch a signal, and the receiver is the one who receives this signal and then performs something.</a:t>
            </a:r>
            <a:endParaRPr sz="12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200">
              <a:highlight>
                <a:schemeClr val="dk1"/>
              </a:highlight>
              <a:latin typeface="Merriweather"/>
              <a:ea typeface="Merriweather"/>
              <a:cs typeface="Merriweather"/>
              <a:sym typeface="Merriweather"/>
            </a:endParaRPr>
          </a:p>
        </p:txBody>
      </p:sp>
      <p:sp>
        <p:nvSpPr>
          <p:cNvPr id="792" name="Google Shape;792;p103"/>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1</a:t>
            </a:r>
            <a:r>
              <a:rPr lang="en" sz="1300">
                <a:solidFill>
                  <a:schemeClr val="dk1"/>
                </a:solidFill>
                <a:highlight>
                  <a:schemeClr val="lt1"/>
                </a:highlight>
                <a:latin typeface="Merriweather"/>
                <a:ea typeface="Merriweather"/>
                <a:cs typeface="Merriweather"/>
                <a:sym typeface="Merriweather"/>
              </a:rPr>
              <a:t>4</a:t>
            </a:r>
            <a:endParaRPr sz="1300">
              <a:solidFill>
                <a:schemeClr val="dk1"/>
              </a:solidFill>
              <a:highlight>
                <a:schemeClr val="lt1"/>
              </a:highlight>
              <a:latin typeface="Merriweather"/>
              <a:ea typeface="Merriweather"/>
              <a:cs typeface="Merriweather"/>
              <a:sym typeface="Merriweather"/>
            </a:endParaRPr>
          </a:p>
        </p:txBody>
      </p:sp>
      <p:sp>
        <p:nvSpPr>
          <p:cNvPr id="793" name="Google Shape;793;p103"/>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Are Django Signals?</a:t>
            </a:r>
            <a:endParaRPr sz="2300" b="1">
              <a:latin typeface="Merriweather"/>
              <a:ea typeface="Merriweather"/>
              <a:cs typeface="Merriweather"/>
              <a:sym typeface="Merriweathe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104"/>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1</a:t>
            </a:r>
            <a:r>
              <a:rPr lang="en" sz="1300">
                <a:solidFill>
                  <a:schemeClr val="dk1"/>
                </a:solidFill>
                <a:highlight>
                  <a:schemeClr val="lt1"/>
                </a:highlight>
                <a:latin typeface="Merriweather"/>
                <a:ea typeface="Merriweather"/>
                <a:cs typeface="Merriweather"/>
                <a:sym typeface="Merriweather"/>
              </a:rPr>
              <a:t>4</a:t>
            </a:r>
            <a:endParaRPr sz="1300">
              <a:solidFill>
                <a:schemeClr val="dk1"/>
              </a:solidFill>
              <a:highlight>
                <a:schemeClr val="lt1"/>
              </a:highlight>
              <a:latin typeface="Merriweather"/>
              <a:ea typeface="Merriweather"/>
              <a:cs typeface="Merriweather"/>
              <a:sym typeface="Merriweather"/>
            </a:endParaRPr>
          </a:p>
        </p:txBody>
      </p:sp>
      <p:sp>
        <p:nvSpPr>
          <p:cNvPr id="799" name="Google Shape;799;p104"/>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Are Django Signals?</a:t>
            </a:r>
            <a:endParaRPr sz="2300" b="1">
              <a:latin typeface="Merriweather"/>
              <a:ea typeface="Merriweather"/>
              <a:cs typeface="Merriweather"/>
              <a:sym typeface="Merriweather"/>
            </a:endParaRPr>
          </a:p>
        </p:txBody>
      </p:sp>
      <p:sp>
        <p:nvSpPr>
          <p:cNvPr id="800" name="Google Shape;800;p104"/>
          <p:cNvSpPr txBox="1"/>
          <p:nvPr/>
        </p:nvSpPr>
        <p:spPr>
          <a:xfrm>
            <a:off x="645900" y="1223975"/>
            <a:ext cx="392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highlight>
                  <a:schemeClr val="dk1"/>
                </a:highlight>
                <a:latin typeface="Merriweather"/>
                <a:ea typeface="Merriweather"/>
                <a:cs typeface="Merriweather"/>
                <a:sym typeface="Merriweather"/>
              </a:rPr>
              <a:t>List of built-in signals in the models:</a:t>
            </a:r>
            <a:endParaRPr b="1">
              <a:highlight>
                <a:schemeClr val="dk1"/>
              </a:highlight>
              <a:latin typeface="Merriweather"/>
              <a:ea typeface="Merriweather"/>
              <a:cs typeface="Merriweather"/>
              <a:sym typeface="Merriweather"/>
            </a:endParaRPr>
          </a:p>
        </p:txBody>
      </p:sp>
      <p:graphicFrame>
        <p:nvGraphicFramePr>
          <p:cNvPr id="801" name="Google Shape;801;p104"/>
          <p:cNvGraphicFramePr/>
          <p:nvPr/>
        </p:nvGraphicFramePr>
        <p:xfrm>
          <a:off x="645895" y="1624200"/>
          <a:ext cx="3000000" cy="3000000"/>
        </p:xfrm>
        <a:graphic>
          <a:graphicData uri="http://schemas.openxmlformats.org/drawingml/2006/table">
            <a:tbl>
              <a:tblPr>
                <a:noFill/>
                <a:tableStyleId>{2A24F3E0-11C9-4391-AA86-CE597B0AA97C}</a:tableStyleId>
              </a:tblPr>
              <a:tblGrid>
                <a:gridCol w="3487425">
                  <a:extLst>
                    <a:ext uri="{9D8B030D-6E8A-4147-A177-3AD203B41FA5}">
                      <a16:colId xmlns:a16="http://schemas.microsoft.com/office/drawing/2014/main" val="20000"/>
                    </a:ext>
                  </a:extLst>
                </a:gridCol>
                <a:gridCol w="4422900">
                  <a:extLst>
                    <a:ext uri="{9D8B030D-6E8A-4147-A177-3AD203B41FA5}">
                      <a16:colId xmlns:a16="http://schemas.microsoft.com/office/drawing/2014/main" val="20001"/>
                    </a:ext>
                  </a:extLst>
                </a:gridCol>
              </a:tblGrid>
              <a:tr h="326975">
                <a:tc>
                  <a:txBody>
                    <a:bodyPr/>
                    <a:lstStyle/>
                    <a:p>
                      <a:pPr marL="0" lvl="0" indent="0" algn="l" rtl="0">
                        <a:lnSpc>
                          <a:spcPct val="100000"/>
                        </a:lnSpc>
                        <a:spcBef>
                          <a:spcPts val="0"/>
                        </a:spcBef>
                        <a:spcAft>
                          <a:spcPts val="0"/>
                        </a:spcAft>
                        <a:buNone/>
                      </a:pPr>
                      <a:r>
                        <a:rPr lang="en" sz="1100" b="1">
                          <a:highlight>
                            <a:srgbClr val="FFFFFF"/>
                          </a:highlight>
                          <a:latin typeface="Merriweather"/>
                          <a:ea typeface="Merriweather"/>
                          <a:cs typeface="Merriweather"/>
                          <a:sym typeface="Merriweather"/>
                        </a:rPr>
                        <a:t>Signals</a:t>
                      </a:r>
                      <a:endParaRPr sz="1100" b="1">
                        <a:highlight>
                          <a:srgbClr val="FFFFFF"/>
                        </a:highlight>
                        <a:latin typeface="Merriweather"/>
                        <a:ea typeface="Merriweather"/>
                        <a:cs typeface="Merriweather"/>
                        <a:sym typeface="Merriweather"/>
                      </a:endParaRPr>
                    </a:p>
                  </a:txBody>
                  <a:tcPr marL="91425" marR="91425" marT="91425" marB="91425" anchor="ctr">
                    <a:lnL w="9525" cap="flat" cmpd="sng">
                      <a:solidFill>
                        <a:srgbClr val="1B1B1B"/>
                      </a:solidFill>
                      <a:prstDash val="solid"/>
                      <a:round/>
                      <a:headEnd type="none" w="sm" len="sm"/>
                      <a:tailEnd type="none" w="sm" len="sm"/>
                    </a:lnL>
                    <a:lnR w="9525" cap="flat" cmpd="sng">
                      <a:solidFill>
                        <a:srgbClr val="1B1B1B"/>
                      </a:solidFill>
                      <a:prstDash val="solid"/>
                      <a:round/>
                      <a:headEnd type="none" w="sm" len="sm"/>
                      <a:tailEnd type="none" w="sm" len="sm"/>
                    </a:lnR>
                    <a:lnT w="9525" cap="flat" cmpd="sng">
                      <a:solidFill>
                        <a:srgbClr val="1B1B1B"/>
                      </a:solidFill>
                      <a:prstDash val="solid"/>
                      <a:round/>
                      <a:headEnd type="none" w="sm" len="sm"/>
                      <a:tailEnd type="none" w="sm" len="sm"/>
                    </a:lnT>
                    <a:lnB w="9525" cap="flat" cmpd="sng">
                      <a:solidFill>
                        <a:srgbClr val="1B1B1B"/>
                      </a:solidFill>
                      <a:prstDash val="solid"/>
                      <a:round/>
                      <a:headEnd type="none" w="sm" len="sm"/>
                      <a:tailEnd type="none" w="sm" len="sm"/>
                    </a:lnB>
                    <a:solidFill>
                      <a:srgbClr val="CDD5E4"/>
                    </a:solidFill>
                  </a:tcPr>
                </a:tc>
                <a:tc>
                  <a:txBody>
                    <a:bodyPr/>
                    <a:lstStyle/>
                    <a:p>
                      <a:pPr marL="0" lvl="0" indent="0" algn="l" rtl="0">
                        <a:lnSpc>
                          <a:spcPct val="100000"/>
                        </a:lnSpc>
                        <a:spcBef>
                          <a:spcPts val="0"/>
                        </a:spcBef>
                        <a:spcAft>
                          <a:spcPts val="0"/>
                        </a:spcAft>
                        <a:buNone/>
                      </a:pPr>
                      <a:r>
                        <a:rPr lang="en" sz="1100" b="1">
                          <a:highlight>
                            <a:srgbClr val="FFFFFF"/>
                          </a:highlight>
                          <a:latin typeface="Merriweather"/>
                          <a:ea typeface="Merriweather"/>
                          <a:cs typeface="Merriweather"/>
                          <a:sym typeface="Merriweather"/>
                        </a:rPr>
                        <a:t>Description</a:t>
                      </a:r>
                      <a:endParaRPr sz="1100" b="1">
                        <a:highlight>
                          <a:srgbClr val="FFFFFF"/>
                        </a:highlight>
                        <a:latin typeface="Merriweather"/>
                        <a:ea typeface="Merriweather"/>
                        <a:cs typeface="Merriweather"/>
                        <a:sym typeface="Merriweather"/>
                      </a:endParaRPr>
                    </a:p>
                  </a:txBody>
                  <a:tcPr marL="91425" marR="91425" marT="91425" marB="91425" anchor="ctr">
                    <a:lnL w="9525" cap="flat" cmpd="sng">
                      <a:solidFill>
                        <a:srgbClr val="1B1B1B"/>
                      </a:solidFill>
                      <a:prstDash val="solid"/>
                      <a:round/>
                      <a:headEnd type="none" w="sm" len="sm"/>
                      <a:tailEnd type="none" w="sm" len="sm"/>
                    </a:lnL>
                    <a:lnR w="9525" cap="flat" cmpd="sng">
                      <a:solidFill>
                        <a:srgbClr val="1B1B1B"/>
                      </a:solidFill>
                      <a:prstDash val="solid"/>
                      <a:round/>
                      <a:headEnd type="none" w="sm" len="sm"/>
                      <a:tailEnd type="none" w="sm" len="sm"/>
                    </a:lnR>
                    <a:lnT w="9525" cap="flat" cmpd="sng">
                      <a:solidFill>
                        <a:srgbClr val="1B1B1B"/>
                      </a:solidFill>
                      <a:prstDash val="solid"/>
                      <a:round/>
                      <a:headEnd type="none" w="sm" len="sm"/>
                      <a:tailEnd type="none" w="sm" len="sm"/>
                    </a:lnT>
                    <a:lnB w="9525" cap="flat" cmpd="sng">
                      <a:solidFill>
                        <a:srgbClr val="1B1B1B"/>
                      </a:solidFill>
                      <a:prstDash val="solid"/>
                      <a:round/>
                      <a:headEnd type="none" w="sm" len="sm"/>
                      <a:tailEnd type="none" w="sm" len="sm"/>
                    </a:lnB>
                    <a:solidFill>
                      <a:srgbClr val="CDD5E4"/>
                    </a:solidFill>
                  </a:tcPr>
                </a:tc>
                <a:extLst>
                  <a:ext uri="{0D108BD9-81ED-4DB2-BD59-A6C34878D82A}">
                    <a16:rowId xmlns:a16="http://schemas.microsoft.com/office/drawing/2014/main" val="10000"/>
                  </a:ext>
                </a:extLst>
              </a:tr>
              <a:tr h="489600">
                <a:tc>
                  <a:txBody>
                    <a:bodyPr/>
                    <a:lstStyle/>
                    <a:p>
                      <a:pPr marL="0" lvl="0" indent="0" algn="l" rtl="0">
                        <a:lnSpc>
                          <a:spcPct val="100000"/>
                        </a:lnSpc>
                        <a:spcBef>
                          <a:spcPts val="0"/>
                        </a:spcBef>
                        <a:spcAft>
                          <a:spcPts val="0"/>
                        </a:spcAft>
                        <a:buNone/>
                      </a:pPr>
                      <a:r>
                        <a:rPr lang="en" sz="1100">
                          <a:highlight>
                            <a:schemeClr val="dk1"/>
                          </a:highlight>
                          <a:latin typeface="Merriweather"/>
                          <a:ea typeface="Merriweather"/>
                          <a:cs typeface="Merriweather"/>
                          <a:sym typeface="Merriweather"/>
                        </a:rPr>
                        <a:t>django.db.models.pre_init &amp;</a:t>
                      </a:r>
                      <a:endParaRPr sz="1100">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 sz="1100">
                          <a:highlight>
                            <a:schemeClr val="dk1"/>
                          </a:highlight>
                          <a:latin typeface="Merriweather"/>
                          <a:ea typeface="Merriweather"/>
                          <a:cs typeface="Merriweather"/>
                          <a:sym typeface="Merriweather"/>
                        </a:rPr>
                        <a:t>django.db.models.post_init</a:t>
                      </a:r>
                      <a:endParaRPr sz="1100">
                        <a:highlight>
                          <a:schemeClr val="dk1"/>
                        </a:highlight>
                        <a:latin typeface="Merriweather"/>
                        <a:ea typeface="Merriweather"/>
                        <a:cs typeface="Merriweather"/>
                        <a:sym typeface="Merriweather"/>
                      </a:endParaRPr>
                    </a:p>
                  </a:txBody>
                  <a:tcPr marL="91425" marR="91425" marT="91425" marB="91425">
                    <a:lnL w="9525" cap="flat" cmpd="sng">
                      <a:solidFill>
                        <a:srgbClr val="1B1B1B"/>
                      </a:solidFill>
                      <a:prstDash val="solid"/>
                      <a:round/>
                      <a:headEnd type="none" w="sm" len="sm"/>
                      <a:tailEnd type="none" w="sm" len="sm"/>
                    </a:lnL>
                    <a:lnR w="9525" cap="flat" cmpd="sng">
                      <a:solidFill>
                        <a:srgbClr val="1B1B1B"/>
                      </a:solidFill>
                      <a:prstDash val="solid"/>
                      <a:round/>
                      <a:headEnd type="none" w="sm" len="sm"/>
                      <a:tailEnd type="none" w="sm" len="sm"/>
                    </a:lnR>
                    <a:lnT w="9525" cap="flat" cmpd="sng">
                      <a:solidFill>
                        <a:srgbClr val="1B1B1B"/>
                      </a:solidFill>
                      <a:prstDash val="solid"/>
                      <a:round/>
                      <a:headEnd type="none" w="sm" len="sm"/>
                      <a:tailEnd type="none" w="sm" len="sm"/>
                    </a:lnT>
                    <a:lnB w="9525" cap="flat" cmpd="sng">
                      <a:solidFill>
                        <a:srgbClr val="1B1B1B"/>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highlight>
                            <a:schemeClr val="dk1"/>
                          </a:highlight>
                          <a:latin typeface="Merriweather"/>
                          <a:ea typeface="Merriweather"/>
                          <a:cs typeface="Merriweather"/>
                          <a:sym typeface="Merriweather"/>
                        </a:rPr>
                        <a:t>Sent before or after a models’s _init_() method is called</a:t>
                      </a:r>
                      <a:endParaRPr sz="1100">
                        <a:highlight>
                          <a:schemeClr val="dk1"/>
                        </a:highlight>
                        <a:latin typeface="Merriweather"/>
                        <a:ea typeface="Merriweather"/>
                        <a:cs typeface="Merriweather"/>
                        <a:sym typeface="Merriweather"/>
                      </a:endParaRPr>
                    </a:p>
                  </a:txBody>
                  <a:tcPr marL="91425" marR="91425" marT="91425" marB="91425">
                    <a:lnL w="9525" cap="flat" cmpd="sng">
                      <a:solidFill>
                        <a:srgbClr val="1B1B1B"/>
                      </a:solidFill>
                      <a:prstDash val="solid"/>
                      <a:round/>
                      <a:headEnd type="none" w="sm" len="sm"/>
                      <a:tailEnd type="none" w="sm" len="sm"/>
                    </a:lnL>
                    <a:lnR w="9525" cap="flat" cmpd="sng">
                      <a:solidFill>
                        <a:srgbClr val="1B1B1B"/>
                      </a:solidFill>
                      <a:prstDash val="solid"/>
                      <a:round/>
                      <a:headEnd type="none" w="sm" len="sm"/>
                      <a:tailEnd type="none" w="sm" len="sm"/>
                    </a:lnR>
                    <a:lnT w="9525" cap="flat" cmpd="sng">
                      <a:solidFill>
                        <a:srgbClr val="1B1B1B"/>
                      </a:solidFill>
                      <a:prstDash val="solid"/>
                      <a:round/>
                      <a:headEnd type="none" w="sm" len="sm"/>
                      <a:tailEnd type="none" w="sm" len="sm"/>
                    </a:lnT>
                    <a:lnB w="9525" cap="flat" cmpd="sng">
                      <a:solidFill>
                        <a:srgbClr val="1B1B1B"/>
                      </a:solidFill>
                      <a:prstDash val="solid"/>
                      <a:round/>
                      <a:headEnd type="none" w="sm" len="sm"/>
                      <a:tailEnd type="none" w="sm" len="sm"/>
                    </a:lnB>
                  </a:tcPr>
                </a:tc>
                <a:extLst>
                  <a:ext uri="{0D108BD9-81ED-4DB2-BD59-A6C34878D82A}">
                    <a16:rowId xmlns:a16="http://schemas.microsoft.com/office/drawing/2014/main" val="10001"/>
                  </a:ext>
                </a:extLst>
              </a:tr>
              <a:tr h="489600">
                <a:tc>
                  <a:txBody>
                    <a:bodyPr/>
                    <a:lstStyle/>
                    <a:p>
                      <a:pPr marL="0" lvl="0" indent="0" algn="l" rtl="0">
                        <a:lnSpc>
                          <a:spcPct val="100000"/>
                        </a:lnSpc>
                        <a:spcBef>
                          <a:spcPts val="0"/>
                        </a:spcBef>
                        <a:spcAft>
                          <a:spcPts val="0"/>
                        </a:spcAft>
                        <a:buNone/>
                      </a:pPr>
                      <a:r>
                        <a:rPr lang="en" sz="1100">
                          <a:highlight>
                            <a:schemeClr val="dk1"/>
                          </a:highlight>
                          <a:latin typeface="Merriweather"/>
                          <a:ea typeface="Merriweather"/>
                          <a:cs typeface="Merriweather"/>
                          <a:sym typeface="Merriweather"/>
                        </a:rPr>
                        <a:t>django.db.models.signals.pre_save &amp; django.db.models.signals.post_save</a:t>
                      </a:r>
                      <a:endParaRPr sz="1100">
                        <a:highlight>
                          <a:schemeClr val="dk1"/>
                        </a:highlight>
                        <a:latin typeface="Merriweather"/>
                        <a:ea typeface="Merriweather"/>
                        <a:cs typeface="Merriweather"/>
                        <a:sym typeface="Merriweather"/>
                      </a:endParaRPr>
                    </a:p>
                  </a:txBody>
                  <a:tcPr marL="91425" marR="91425" marT="91425" marB="91425">
                    <a:lnL w="9525" cap="flat" cmpd="sng">
                      <a:solidFill>
                        <a:srgbClr val="1B1B1B"/>
                      </a:solidFill>
                      <a:prstDash val="solid"/>
                      <a:round/>
                      <a:headEnd type="none" w="sm" len="sm"/>
                      <a:tailEnd type="none" w="sm" len="sm"/>
                    </a:lnL>
                    <a:lnR w="9525" cap="flat" cmpd="sng">
                      <a:solidFill>
                        <a:srgbClr val="1B1B1B"/>
                      </a:solidFill>
                      <a:prstDash val="solid"/>
                      <a:round/>
                      <a:headEnd type="none" w="sm" len="sm"/>
                      <a:tailEnd type="none" w="sm" len="sm"/>
                    </a:lnR>
                    <a:lnT w="9525" cap="flat" cmpd="sng">
                      <a:solidFill>
                        <a:srgbClr val="1B1B1B"/>
                      </a:solidFill>
                      <a:prstDash val="solid"/>
                      <a:round/>
                      <a:headEnd type="none" w="sm" len="sm"/>
                      <a:tailEnd type="none" w="sm" len="sm"/>
                    </a:lnT>
                    <a:lnB w="9525" cap="flat" cmpd="sng">
                      <a:solidFill>
                        <a:srgbClr val="1B1B1B"/>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highlight>
                            <a:schemeClr val="dk1"/>
                          </a:highlight>
                          <a:latin typeface="Merriweather"/>
                          <a:ea typeface="Merriweather"/>
                          <a:cs typeface="Merriweather"/>
                          <a:sym typeface="Merriweather"/>
                        </a:rPr>
                        <a:t>Sent before or after a model’s save() method is called</a:t>
                      </a:r>
                      <a:endParaRPr sz="1100">
                        <a:highlight>
                          <a:schemeClr val="dk1"/>
                        </a:highlight>
                        <a:latin typeface="Merriweather"/>
                        <a:ea typeface="Merriweather"/>
                        <a:cs typeface="Merriweather"/>
                        <a:sym typeface="Merriweather"/>
                      </a:endParaRPr>
                    </a:p>
                  </a:txBody>
                  <a:tcPr marL="91425" marR="91425" marT="91425" marB="91425">
                    <a:lnL w="9525" cap="flat" cmpd="sng">
                      <a:solidFill>
                        <a:srgbClr val="1B1B1B"/>
                      </a:solidFill>
                      <a:prstDash val="solid"/>
                      <a:round/>
                      <a:headEnd type="none" w="sm" len="sm"/>
                      <a:tailEnd type="none" w="sm" len="sm"/>
                    </a:lnL>
                    <a:lnR w="9525" cap="flat" cmpd="sng">
                      <a:solidFill>
                        <a:srgbClr val="1B1B1B"/>
                      </a:solidFill>
                      <a:prstDash val="solid"/>
                      <a:round/>
                      <a:headEnd type="none" w="sm" len="sm"/>
                      <a:tailEnd type="none" w="sm" len="sm"/>
                    </a:lnR>
                    <a:lnT w="9525" cap="flat" cmpd="sng">
                      <a:solidFill>
                        <a:srgbClr val="1B1B1B"/>
                      </a:solidFill>
                      <a:prstDash val="solid"/>
                      <a:round/>
                      <a:headEnd type="none" w="sm" len="sm"/>
                      <a:tailEnd type="none" w="sm" len="sm"/>
                    </a:lnT>
                    <a:lnB w="9525" cap="flat" cmpd="sng">
                      <a:solidFill>
                        <a:srgbClr val="1B1B1B"/>
                      </a:solidFill>
                      <a:prstDash val="solid"/>
                      <a:round/>
                      <a:headEnd type="none" w="sm" len="sm"/>
                      <a:tailEnd type="none" w="sm" len="sm"/>
                    </a:lnB>
                  </a:tcPr>
                </a:tc>
                <a:extLst>
                  <a:ext uri="{0D108BD9-81ED-4DB2-BD59-A6C34878D82A}">
                    <a16:rowId xmlns:a16="http://schemas.microsoft.com/office/drawing/2014/main" val="10002"/>
                  </a:ext>
                </a:extLst>
              </a:tr>
              <a:tr h="489600">
                <a:tc>
                  <a:txBody>
                    <a:bodyPr/>
                    <a:lstStyle/>
                    <a:p>
                      <a:pPr marL="0" lvl="0" indent="0" algn="l" rtl="0">
                        <a:lnSpc>
                          <a:spcPct val="100000"/>
                        </a:lnSpc>
                        <a:spcBef>
                          <a:spcPts val="0"/>
                        </a:spcBef>
                        <a:spcAft>
                          <a:spcPts val="0"/>
                        </a:spcAft>
                        <a:buNone/>
                      </a:pPr>
                      <a:r>
                        <a:rPr lang="en" sz="1100">
                          <a:highlight>
                            <a:schemeClr val="dk1"/>
                          </a:highlight>
                          <a:latin typeface="Merriweather"/>
                          <a:ea typeface="Merriweather"/>
                          <a:cs typeface="Merriweather"/>
                          <a:sym typeface="Merriweather"/>
                        </a:rPr>
                        <a:t>django.db.models.signals.pre_delete &amp;</a:t>
                      </a:r>
                      <a:endParaRPr sz="1100">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 sz="1100">
                          <a:highlight>
                            <a:schemeClr val="dk1"/>
                          </a:highlight>
                          <a:latin typeface="Merriweather"/>
                          <a:ea typeface="Merriweather"/>
                          <a:cs typeface="Merriweather"/>
                          <a:sym typeface="Merriweather"/>
                        </a:rPr>
                        <a:t>django.db.models.signals.post_delete</a:t>
                      </a:r>
                      <a:endParaRPr sz="1100">
                        <a:highlight>
                          <a:schemeClr val="dk1"/>
                        </a:highlight>
                        <a:latin typeface="Merriweather"/>
                        <a:ea typeface="Merriweather"/>
                        <a:cs typeface="Merriweather"/>
                        <a:sym typeface="Merriweather"/>
                      </a:endParaRPr>
                    </a:p>
                  </a:txBody>
                  <a:tcPr marL="91425" marR="91425" marT="91425" marB="91425">
                    <a:lnL w="9525" cap="flat" cmpd="sng">
                      <a:solidFill>
                        <a:srgbClr val="1B1B1B"/>
                      </a:solidFill>
                      <a:prstDash val="solid"/>
                      <a:round/>
                      <a:headEnd type="none" w="sm" len="sm"/>
                      <a:tailEnd type="none" w="sm" len="sm"/>
                    </a:lnL>
                    <a:lnR w="9525" cap="flat" cmpd="sng">
                      <a:solidFill>
                        <a:srgbClr val="1B1B1B"/>
                      </a:solidFill>
                      <a:prstDash val="solid"/>
                      <a:round/>
                      <a:headEnd type="none" w="sm" len="sm"/>
                      <a:tailEnd type="none" w="sm" len="sm"/>
                    </a:lnR>
                    <a:lnT w="9525" cap="flat" cmpd="sng">
                      <a:solidFill>
                        <a:srgbClr val="1B1B1B"/>
                      </a:solidFill>
                      <a:prstDash val="solid"/>
                      <a:round/>
                      <a:headEnd type="none" w="sm" len="sm"/>
                      <a:tailEnd type="none" w="sm" len="sm"/>
                    </a:lnT>
                    <a:lnB w="9525" cap="flat" cmpd="sng">
                      <a:solidFill>
                        <a:srgbClr val="1B1B1B"/>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highlight>
                            <a:schemeClr val="dk1"/>
                          </a:highlight>
                          <a:latin typeface="Merriweather"/>
                          <a:ea typeface="Merriweather"/>
                          <a:cs typeface="Merriweather"/>
                          <a:sym typeface="Merriweather"/>
                        </a:rPr>
                        <a:t>Sent before or after a models’ delete() method or queryset delete() method is called</a:t>
                      </a:r>
                      <a:endParaRPr sz="1100">
                        <a:highlight>
                          <a:schemeClr val="dk1"/>
                        </a:highlight>
                        <a:latin typeface="Merriweather"/>
                        <a:ea typeface="Merriweather"/>
                        <a:cs typeface="Merriweather"/>
                        <a:sym typeface="Merriweather"/>
                      </a:endParaRPr>
                    </a:p>
                  </a:txBody>
                  <a:tcPr marL="91425" marR="91425" marT="91425" marB="91425">
                    <a:lnL w="9525" cap="flat" cmpd="sng">
                      <a:solidFill>
                        <a:srgbClr val="1B1B1B"/>
                      </a:solidFill>
                      <a:prstDash val="solid"/>
                      <a:round/>
                      <a:headEnd type="none" w="sm" len="sm"/>
                      <a:tailEnd type="none" w="sm" len="sm"/>
                    </a:lnL>
                    <a:lnR w="9525" cap="flat" cmpd="sng">
                      <a:solidFill>
                        <a:srgbClr val="1B1B1B"/>
                      </a:solidFill>
                      <a:prstDash val="solid"/>
                      <a:round/>
                      <a:headEnd type="none" w="sm" len="sm"/>
                      <a:tailEnd type="none" w="sm" len="sm"/>
                    </a:lnR>
                    <a:lnT w="9525" cap="flat" cmpd="sng">
                      <a:solidFill>
                        <a:srgbClr val="1B1B1B"/>
                      </a:solidFill>
                      <a:prstDash val="solid"/>
                      <a:round/>
                      <a:headEnd type="none" w="sm" len="sm"/>
                      <a:tailEnd type="none" w="sm" len="sm"/>
                    </a:lnT>
                    <a:lnB w="9525" cap="flat" cmpd="sng">
                      <a:solidFill>
                        <a:srgbClr val="1B1B1B"/>
                      </a:solidFill>
                      <a:prstDash val="solid"/>
                      <a:round/>
                      <a:headEnd type="none" w="sm" len="sm"/>
                      <a:tailEnd type="none" w="sm" len="sm"/>
                    </a:lnB>
                  </a:tcPr>
                </a:tc>
                <a:extLst>
                  <a:ext uri="{0D108BD9-81ED-4DB2-BD59-A6C34878D82A}">
                    <a16:rowId xmlns:a16="http://schemas.microsoft.com/office/drawing/2014/main" val="10003"/>
                  </a:ext>
                </a:extLst>
              </a:tr>
              <a:tr h="326975">
                <a:tc>
                  <a:txBody>
                    <a:bodyPr/>
                    <a:lstStyle/>
                    <a:p>
                      <a:pPr marL="0" lvl="0" indent="0" algn="l" rtl="0">
                        <a:lnSpc>
                          <a:spcPct val="100000"/>
                        </a:lnSpc>
                        <a:spcBef>
                          <a:spcPts val="0"/>
                        </a:spcBef>
                        <a:spcAft>
                          <a:spcPts val="0"/>
                        </a:spcAft>
                        <a:buNone/>
                      </a:pPr>
                      <a:r>
                        <a:rPr lang="en" sz="1100">
                          <a:highlight>
                            <a:schemeClr val="dk1"/>
                          </a:highlight>
                          <a:latin typeface="Merriweather"/>
                          <a:ea typeface="Merriweather"/>
                          <a:cs typeface="Merriweather"/>
                          <a:sym typeface="Merriweather"/>
                        </a:rPr>
                        <a:t>django.db.models.signals.m2m_changed</a:t>
                      </a:r>
                      <a:endParaRPr sz="1100">
                        <a:highlight>
                          <a:schemeClr val="dk1"/>
                        </a:highlight>
                        <a:latin typeface="Merriweather"/>
                        <a:ea typeface="Merriweather"/>
                        <a:cs typeface="Merriweather"/>
                        <a:sym typeface="Merriweather"/>
                      </a:endParaRPr>
                    </a:p>
                  </a:txBody>
                  <a:tcPr marL="91425" marR="91425" marT="91425" marB="91425">
                    <a:lnL w="9525" cap="flat" cmpd="sng">
                      <a:solidFill>
                        <a:srgbClr val="1B1B1B"/>
                      </a:solidFill>
                      <a:prstDash val="solid"/>
                      <a:round/>
                      <a:headEnd type="none" w="sm" len="sm"/>
                      <a:tailEnd type="none" w="sm" len="sm"/>
                    </a:lnL>
                    <a:lnR w="9525" cap="flat" cmpd="sng">
                      <a:solidFill>
                        <a:srgbClr val="1B1B1B"/>
                      </a:solidFill>
                      <a:prstDash val="solid"/>
                      <a:round/>
                      <a:headEnd type="none" w="sm" len="sm"/>
                      <a:tailEnd type="none" w="sm" len="sm"/>
                    </a:lnR>
                    <a:lnT w="9525" cap="flat" cmpd="sng">
                      <a:solidFill>
                        <a:srgbClr val="1B1B1B"/>
                      </a:solidFill>
                      <a:prstDash val="solid"/>
                      <a:round/>
                      <a:headEnd type="none" w="sm" len="sm"/>
                      <a:tailEnd type="none" w="sm" len="sm"/>
                    </a:lnT>
                    <a:lnB w="9525" cap="flat" cmpd="sng">
                      <a:solidFill>
                        <a:srgbClr val="1B1B1B"/>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highlight>
                            <a:schemeClr val="dk1"/>
                          </a:highlight>
                          <a:latin typeface="Merriweather"/>
                          <a:ea typeface="Merriweather"/>
                          <a:cs typeface="Merriweather"/>
                          <a:sym typeface="Merriweather"/>
                        </a:rPr>
                        <a:t>Sent when a ManyToManyField is changed</a:t>
                      </a:r>
                      <a:endParaRPr sz="1100">
                        <a:highlight>
                          <a:schemeClr val="dk1"/>
                        </a:highlight>
                        <a:latin typeface="Merriweather"/>
                        <a:ea typeface="Merriweather"/>
                        <a:cs typeface="Merriweather"/>
                        <a:sym typeface="Merriweather"/>
                      </a:endParaRPr>
                    </a:p>
                  </a:txBody>
                  <a:tcPr marL="91425" marR="91425" marT="91425" marB="91425">
                    <a:lnL w="9525" cap="flat" cmpd="sng">
                      <a:solidFill>
                        <a:srgbClr val="1B1B1B"/>
                      </a:solidFill>
                      <a:prstDash val="solid"/>
                      <a:round/>
                      <a:headEnd type="none" w="sm" len="sm"/>
                      <a:tailEnd type="none" w="sm" len="sm"/>
                    </a:lnL>
                    <a:lnR w="9525" cap="flat" cmpd="sng">
                      <a:solidFill>
                        <a:srgbClr val="1B1B1B"/>
                      </a:solidFill>
                      <a:prstDash val="solid"/>
                      <a:round/>
                      <a:headEnd type="none" w="sm" len="sm"/>
                      <a:tailEnd type="none" w="sm" len="sm"/>
                    </a:lnR>
                    <a:lnT w="9525" cap="flat" cmpd="sng">
                      <a:solidFill>
                        <a:srgbClr val="1B1B1B"/>
                      </a:solidFill>
                      <a:prstDash val="solid"/>
                      <a:round/>
                      <a:headEnd type="none" w="sm" len="sm"/>
                      <a:tailEnd type="none" w="sm" len="sm"/>
                    </a:lnT>
                    <a:lnB w="9525" cap="flat" cmpd="sng">
                      <a:solidFill>
                        <a:srgbClr val="1B1B1B"/>
                      </a:solidFill>
                      <a:prstDash val="solid"/>
                      <a:round/>
                      <a:headEnd type="none" w="sm" len="sm"/>
                      <a:tailEnd type="none" w="sm" len="sm"/>
                    </a:lnB>
                  </a:tcPr>
                </a:tc>
                <a:extLst>
                  <a:ext uri="{0D108BD9-81ED-4DB2-BD59-A6C34878D82A}">
                    <a16:rowId xmlns:a16="http://schemas.microsoft.com/office/drawing/2014/main" val="10004"/>
                  </a:ext>
                </a:extLst>
              </a:tr>
              <a:tr h="489600">
                <a:tc>
                  <a:txBody>
                    <a:bodyPr/>
                    <a:lstStyle/>
                    <a:p>
                      <a:pPr marL="0" lvl="0" indent="0" algn="l" rtl="0">
                        <a:lnSpc>
                          <a:spcPct val="100000"/>
                        </a:lnSpc>
                        <a:spcBef>
                          <a:spcPts val="0"/>
                        </a:spcBef>
                        <a:spcAft>
                          <a:spcPts val="0"/>
                        </a:spcAft>
                        <a:buNone/>
                      </a:pPr>
                      <a:r>
                        <a:rPr lang="en" sz="1100">
                          <a:highlight>
                            <a:schemeClr val="dk1"/>
                          </a:highlight>
                          <a:latin typeface="Merriweather"/>
                          <a:ea typeface="Merriweather"/>
                          <a:cs typeface="Merriweather"/>
                          <a:sym typeface="Merriweather"/>
                        </a:rPr>
                        <a:t>django.core.signals.request_started &amp;</a:t>
                      </a:r>
                      <a:endParaRPr sz="1100">
                        <a:highlight>
                          <a:schemeClr val="dk1"/>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 sz="1100">
                          <a:highlight>
                            <a:schemeClr val="dk1"/>
                          </a:highlight>
                          <a:latin typeface="Merriweather"/>
                          <a:ea typeface="Merriweather"/>
                          <a:cs typeface="Merriweather"/>
                          <a:sym typeface="Merriweather"/>
                        </a:rPr>
                        <a:t>django.core.signals.request_finished</a:t>
                      </a:r>
                      <a:endParaRPr sz="1100">
                        <a:highlight>
                          <a:schemeClr val="dk1"/>
                        </a:highlight>
                        <a:latin typeface="Merriweather"/>
                        <a:ea typeface="Merriweather"/>
                        <a:cs typeface="Merriweather"/>
                        <a:sym typeface="Merriweather"/>
                      </a:endParaRPr>
                    </a:p>
                  </a:txBody>
                  <a:tcPr marL="91425" marR="91425" marT="91425" marB="91425">
                    <a:lnL w="9525" cap="flat" cmpd="sng">
                      <a:solidFill>
                        <a:srgbClr val="1B1B1B"/>
                      </a:solidFill>
                      <a:prstDash val="solid"/>
                      <a:round/>
                      <a:headEnd type="none" w="sm" len="sm"/>
                      <a:tailEnd type="none" w="sm" len="sm"/>
                    </a:lnL>
                    <a:lnR w="9525" cap="flat" cmpd="sng">
                      <a:solidFill>
                        <a:srgbClr val="1B1B1B"/>
                      </a:solidFill>
                      <a:prstDash val="solid"/>
                      <a:round/>
                      <a:headEnd type="none" w="sm" len="sm"/>
                      <a:tailEnd type="none" w="sm" len="sm"/>
                    </a:lnR>
                    <a:lnT w="9525" cap="flat" cmpd="sng">
                      <a:solidFill>
                        <a:srgbClr val="1B1B1B"/>
                      </a:solidFill>
                      <a:prstDash val="solid"/>
                      <a:round/>
                      <a:headEnd type="none" w="sm" len="sm"/>
                      <a:tailEnd type="none" w="sm" len="sm"/>
                    </a:lnT>
                    <a:lnB w="9525" cap="flat" cmpd="sng">
                      <a:solidFill>
                        <a:srgbClr val="1B1B1B"/>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highlight>
                            <a:schemeClr val="dk1"/>
                          </a:highlight>
                          <a:latin typeface="Merriweather"/>
                          <a:ea typeface="Merriweather"/>
                          <a:cs typeface="Merriweather"/>
                          <a:sym typeface="Merriweather"/>
                        </a:rPr>
                        <a:t>Sent when an HTTP request is started or finished</a:t>
                      </a:r>
                      <a:endParaRPr sz="1100">
                        <a:highlight>
                          <a:schemeClr val="dk1"/>
                        </a:highlight>
                        <a:latin typeface="Merriweather"/>
                        <a:ea typeface="Merriweather"/>
                        <a:cs typeface="Merriweather"/>
                        <a:sym typeface="Merriweather"/>
                      </a:endParaRPr>
                    </a:p>
                  </a:txBody>
                  <a:tcPr marL="91425" marR="91425" marT="91425" marB="91425">
                    <a:lnL w="9525" cap="flat" cmpd="sng">
                      <a:solidFill>
                        <a:srgbClr val="1B1B1B"/>
                      </a:solidFill>
                      <a:prstDash val="solid"/>
                      <a:round/>
                      <a:headEnd type="none" w="sm" len="sm"/>
                      <a:tailEnd type="none" w="sm" len="sm"/>
                    </a:lnL>
                    <a:lnR w="9525" cap="flat" cmpd="sng">
                      <a:solidFill>
                        <a:srgbClr val="1B1B1B"/>
                      </a:solidFill>
                      <a:prstDash val="solid"/>
                      <a:round/>
                      <a:headEnd type="none" w="sm" len="sm"/>
                      <a:tailEnd type="none" w="sm" len="sm"/>
                    </a:lnR>
                    <a:lnT w="9525" cap="flat" cmpd="sng">
                      <a:solidFill>
                        <a:srgbClr val="1B1B1B"/>
                      </a:solidFill>
                      <a:prstDash val="solid"/>
                      <a:round/>
                      <a:headEnd type="none" w="sm" len="sm"/>
                      <a:tailEnd type="none" w="sm" len="sm"/>
                    </a:lnT>
                    <a:lnB w="9525" cap="flat" cmpd="sng">
                      <a:solidFill>
                        <a:srgbClr val="1B1B1B"/>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105"/>
          <p:cNvSpPr txBox="1"/>
          <p:nvPr/>
        </p:nvSpPr>
        <p:spPr>
          <a:xfrm>
            <a:off x="533100" y="1325125"/>
            <a:ext cx="7965000" cy="18186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A context in Django is a dictionary, in which keys represent variable names and values represent their values. This dictionary (context) is passed to the template which then uses the variables to output the dynamic content.</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8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A context is a variable name -&gt; variable value mapping that is passed to a template.</a:t>
            </a:r>
            <a:endParaRPr sz="1300">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endParaRPr sz="8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Context processors let you specify a number of variables that get set in each context automatically – without you having to specify the variables in each render() call.</a:t>
            </a:r>
            <a:endParaRPr sz="1300">
              <a:highlight>
                <a:schemeClr val="dk1"/>
              </a:highlight>
              <a:latin typeface="Merriweather"/>
              <a:ea typeface="Merriweather"/>
              <a:cs typeface="Merriweather"/>
              <a:sym typeface="Merriweather"/>
            </a:endParaRPr>
          </a:p>
        </p:txBody>
      </p:sp>
      <p:sp>
        <p:nvSpPr>
          <p:cNvPr id="807" name="Google Shape;807;p105"/>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15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808" name="Google Shape;808;p105"/>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Context In Django?</a:t>
            </a:r>
            <a:endParaRPr sz="2300" b="1">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3"/>
          <p:cNvSpPr txBox="1">
            <a:spLocks noGrp="1"/>
          </p:cNvSpPr>
          <p:nvPr>
            <p:ph type="body" idx="1"/>
          </p:nvPr>
        </p:nvSpPr>
        <p:spPr>
          <a:xfrm>
            <a:off x="645900" y="1784200"/>
            <a:ext cx="6120600" cy="415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a:solidFill>
                  <a:srgbClr val="000000"/>
                </a:solidFill>
                <a:highlight>
                  <a:schemeClr val="dk1"/>
                </a:highlight>
                <a:latin typeface="Merriweather"/>
                <a:ea typeface="Merriweather"/>
                <a:cs typeface="Merriweather"/>
                <a:sym typeface="Merriweather"/>
              </a:rPr>
              <a:t>Command to view a database schema of an existing (or legacy) database:</a:t>
            </a:r>
            <a:endParaRPr>
              <a:solidFill>
                <a:srgbClr val="000000"/>
              </a:solidFill>
              <a:highlight>
                <a:schemeClr val="dk1"/>
              </a:highlight>
              <a:latin typeface="Merriweather"/>
              <a:ea typeface="Merriweather"/>
              <a:cs typeface="Merriweather"/>
              <a:sym typeface="Merriweather"/>
            </a:endParaRPr>
          </a:p>
          <a:p>
            <a:pPr marL="0" lvl="0" indent="457200" algn="l" rtl="0">
              <a:lnSpc>
                <a:spcPct val="95000"/>
              </a:lnSpc>
              <a:spcBef>
                <a:spcPts val="1200"/>
              </a:spcBef>
              <a:spcAft>
                <a:spcPts val="1200"/>
              </a:spcAft>
              <a:buSzPts val="275"/>
              <a:buNone/>
            </a:pPr>
            <a:endParaRPr b="1">
              <a:solidFill>
                <a:srgbClr val="000000"/>
              </a:solidFill>
              <a:highlight>
                <a:srgbClr val="EEEEEE"/>
              </a:highlight>
              <a:latin typeface="Merriweather"/>
              <a:ea typeface="Merriweather"/>
              <a:cs typeface="Merriweather"/>
              <a:sym typeface="Merriweather"/>
            </a:endParaRPr>
          </a:p>
        </p:txBody>
      </p:sp>
      <p:sp>
        <p:nvSpPr>
          <p:cNvPr id="343" name="Google Shape;343;p43"/>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Query Set Based Questions:</a:t>
            </a:r>
            <a:r>
              <a:rPr lang="en" sz="1500">
                <a:solidFill>
                  <a:schemeClr val="dk1"/>
                </a:solidFill>
                <a:highlight>
                  <a:schemeClr val="lt1"/>
                </a:highlight>
                <a:latin typeface="Merriweather"/>
                <a:ea typeface="Merriweather"/>
                <a:cs typeface="Merriweather"/>
                <a:sym typeface="Merriweather"/>
              </a:rPr>
              <a:t> 6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344" name="Google Shape;344;p43"/>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What Is The Django Command To View A Database Schema Of An Existing (Or Legacy) Database?</a:t>
            </a:r>
            <a:endParaRPr sz="2300" b="1">
              <a:latin typeface="Merriweather"/>
              <a:ea typeface="Merriweather"/>
              <a:cs typeface="Merriweather"/>
              <a:sym typeface="Merriweather"/>
            </a:endParaRPr>
          </a:p>
        </p:txBody>
      </p:sp>
      <p:sp>
        <p:nvSpPr>
          <p:cNvPr id="345" name="Google Shape;345;p43"/>
          <p:cNvSpPr txBox="1"/>
          <p:nvPr/>
        </p:nvSpPr>
        <p:spPr>
          <a:xfrm>
            <a:off x="1099375" y="2199700"/>
            <a:ext cx="4816200" cy="461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457200" algn="l" rtl="0">
              <a:lnSpc>
                <a:spcPct val="115000"/>
              </a:lnSpc>
              <a:spcBef>
                <a:spcPts val="0"/>
              </a:spcBef>
              <a:spcAft>
                <a:spcPts val="1200"/>
              </a:spcAft>
              <a:buNone/>
            </a:pPr>
            <a:r>
              <a:rPr lang="en" sz="1800" b="1">
                <a:highlight>
                  <a:srgbClr val="EEEEEE"/>
                </a:highlight>
                <a:latin typeface="Merriweather"/>
                <a:ea typeface="Merriweather"/>
                <a:cs typeface="Merriweather"/>
                <a:sym typeface="Merriweather"/>
              </a:rPr>
              <a:t>python manage.py inspectdb</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106"/>
          <p:cNvSpPr txBox="1">
            <a:spLocks noGrp="1"/>
          </p:cNvSpPr>
          <p:nvPr>
            <p:ph type="body" idx="1"/>
          </p:nvPr>
        </p:nvSpPr>
        <p:spPr>
          <a:xfrm>
            <a:off x="645900" y="1149075"/>
            <a:ext cx="7852200" cy="3569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b="1">
                <a:solidFill>
                  <a:srgbClr val="000000"/>
                </a:solidFill>
                <a:highlight>
                  <a:schemeClr val="dk1"/>
                </a:highlight>
                <a:latin typeface="Merriweather"/>
                <a:ea typeface="Merriweather"/>
                <a:cs typeface="Merriweather"/>
                <a:sym typeface="Merriweather"/>
              </a:rPr>
              <a:t>Django Exceptions:</a:t>
            </a:r>
            <a:r>
              <a:rPr lang="en" b="1">
                <a:solidFill>
                  <a:srgbClr val="000000"/>
                </a:solidFill>
                <a:highlight>
                  <a:schemeClr val="dk1"/>
                </a:highlight>
                <a:latin typeface="Merriweather"/>
                <a:ea typeface="Merriweather"/>
                <a:cs typeface="Merriweather"/>
                <a:sym typeface="Merriweather"/>
              </a:rPr>
              <a:t> </a:t>
            </a:r>
            <a:r>
              <a:rPr lang="en">
                <a:solidFill>
                  <a:srgbClr val="000000"/>
                </a:solidFill>
                <a:highlight>
                  <a:schemeClr val="dk1"/>
                </a:highlight>
                <a:latin typeface="Merriweather"/>
                <a:ea typeface="Merriweather"/>
                <a:cs typeface="Merriweather"/>
                <a:sym typeface="Merriweather"/>
              </a:rPr>
              <a:t>An exception is an abnormal event that leads to program failure. Django uses its exception classes and python exceptions as well to deal with such situations.</a:t>
            </a:r>
            <a:endParaRPr>
              <a:solidFill>
                <a:srgbClr val="000000"/>
              </a:solidFill>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712">
              <a:solidFill>
                <a:srgbClr val="000000"/>
              </a:solidFill>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212" b="1">
                <a:solidFill>
                  <a:srgbClr val="000000"/>
                </a:solidFill>
                <a:highlight>
                  <a:schemeClr val="dk1"/>
                </a:highlight>
                <a:latin typeface="Merriweather"/>
                <a:ea typeface="Merriweather"/>
                <a:cs typeface="Merriweather"/>
                <a:sym typeface="Merriweather"/>
              </a:rPr>
              <a:t>1.) Django Exception classes: </a:t>
            </a:r>
            <a:r>
              <a:rPr lang="en" sz="1012">
                <a:solidFill>
                  <a:srgbClr val="000000"/>
                </a:solidFill>
                <a:highlight>
                  <a:schemeClr val="dk1"/>
                </a:highlight>
                <a:latin typeface="Merriweather"/>
                <a:ea typeface="Merriweather"/>
                <a:cs typeface="Merriweather"/>
                <a:sym typeface="Merriweather"/>
              </a:rPr>
              <a:t>We define Django core exceptions in "Django.core.exceptions". </a:t>
            </a:r>
            <a:endParaRPr sz="1212" b="1">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AppRegistryNotReady: </a:t>
            </a:r>
            <a:r>
              <a:rPr lang="en" sz="1012">
                <a:solidFill>
                  <a:srgbClr val="000000"/>
                </a:solidFill>
                <a:highlight>
                  <a:schemeClr val="dk1"/>
                </a:highlight>
                <a:latin typeface="Merriweather"/>
                <a:ea typeface="Merriweather"/>
                <a:cs typeface="Merriweather"/>
                <a:sym typeface="Merriweather"/>
              </a:rPr>
              <a:t>This class raises for using models before loading the app process.</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ObjectDoesNotExist:</a:t>
            </a:r>
            <a:r>
              <a:rPr lang="en" sz="1012">
                <a:solidFill>
                  <a:srgbClr val="000000"/>
                </a:solidFill>
                <a:highlight>
                  <a:schemeClr val="dk1"/>
                </a:highlight>
                <a:latin typeface="Merriweather"/>
                <a:ea typeface="Merriweather"/>
                <a:cs typeface="Merriweather"/>
                <a:sym typeface="Merriweather"/>
              </a:rPr>
              <a:t> It’s a base class for DoesNotExist exceptions.</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EmptyResultSet: </a:t>
            </a:r>
            <a:r>
              <a:rPr lang="en" sz="1012">
                <a:solidFill>
                  <a:srgbClr val="000000"/>
                </a:solidFill>
                <a:highlight>
                  <a:schemeClr val="dk1"/>
                </a:highlight>
                <a:latin typeface="Merriweather"/>
                <a:ea typeface="Merriweather"/>
                <a:cs typeface="Merriweather"/>
                <a:sym typeface="Merriweather"/>
              </a:rPr>
              <a:t>This exception arises when the query fails to return results.</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FieldDoesNotExist: </a:t>
            </a:r>
            <a:r>
              <a:rPr lang="en" sz="1012">
                <a:solidFill>
                  <a:srgbClr val="000000"/>
                </a:solidFill>
                <a:highlight>
                  <a:schemeClr val="dk1"/>
                </a:highlight>
                <a:latin typeface="Merriweather"/>
                <a:ea typeface="Merriweather"/>
                <a:cs typeface="Merriweather"/>
                <a:sym typeface="Merriweather"/>
              </a:rPr>
              <a:t>When the requested file does not exist, this exception arises.</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MultipleObjectsReturned:</a:t>
            </a:r>
            <a:r>
              <a:rPr lang="en" sz="1012">
                <a:solidFill>
                  <a:srgbClr val="000000"/>
                </a:solidFill>
                <a:highlight>
                  <a:schemeClr val="dk1"/>
                </a:highlight>
                <a:latin typeface="Merriweather"/>
                <a:ea typeface="Merriweather"/>
                <a:cs typeface="Merriweather"/>
                <a:sym typeface="Merriweather"/>
              </a:rPr>
              <a:t> It raises by the query multiple objects returned when we expect only one object. </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SuspiciousOperation</a:t>
            </a:r>
            <a:r>
              <a:rPr lang="en" sz="1012">
                <a:solidFill>
                  <a:srgbClr val="000000"/>
                </a:solidFill>
                <a:highlight>
                  <a:schemeClr val="dk1"/>
                </a:highlight>
                <a:latin typeface="Merriweather"/>
                <a:ea typeface="Merriweather"/>
                <a:cs typeface="Merriweather"/>
                <a:sym typeface="Merriweather"/>
              </a:rPr>
              <a:t>: It raises when the user has performed some operation, which is considered suspicious from a security perspective.</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PermissionDenied:</a:t>
            </a:r>
            <a:r>
              <a:rPr lang="en" sz="1012">
                <a:solidFill>
                  <a:srgbClr val="000000"/>
                </a:solidFill>
                <a:highlight>
                  <a:schemeClr val="dk1"/>
                </a:highlight>
                <a:latin typeface="Merriweather"/>
                <a:ea typeface="Merriweather"/>
                <a:cs typeface="Merriweather"/>
                <a:sym typeface="Merriweather"/>
              </a:rPr>
              <a:t> It arises when a user does not have permission to execute a specific action requested. </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ViewDoesNotExist:</a:t>
            </a:r>
            <a:r>
              <a:rPr lang="en" sz="1012">
                <a:solidFill>
                  <a:srgbClr val="000000"/>
                </a:solidFill>
                <a:highlight>
                  <a:schemeClr val="dk1"/>
                </a:highlight>
                <a:latin typeface="Merriweather"/>
                <a:ea typeface="Merriweather"/>
                <a:cs typeface="Merriweather"/>
                <a:sym typeface="Merriweather"/>
              </a:rPr>
              <a:t> When the requested view does not exist, this exception raises.</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MiddlewareNotUsed: </a:t>
            </a:r>
            <a:r>
              <a:rPr lang="en" sz="1012">
                <a:solidFill>
                  <a:srgbClr val="000000"/>
                </a:solidFill>
                <a:highlight>
                  <a:schemeClr val="dk1"/>
                </a:highlight>
                <a:latin typeface="Merriweather"/>
                <a:ea typeface="Merriweather"/>
                <a:cs typeface="Merriweather"/>
                <a:sym typeface="Merriweather"/>
              </a:rPr>
              <a:t>When there is no middleware in server configuration, this exception arises.</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ImproperlyConfigured:</a:t>
            </a:r>
            <a:r>
              <a:rPr lang="en" sz="1012">
                <a:solidFill>
                  <a:srgbClr val="000000"/>
                </a:solidFill>
                <a:highlight>
                  <a:schemeClr val="dk1"/>
                </a:highlight>
                <a:latin typeface="Merriweather"/>
                <a:ea typeface="Merriweather"/>
                <a:cs typeface="Merriweather"/>
                <a:sym typeface="Merriweather"/>
              </a:rPr>
              <a:t> When Django configuration is improper, this exception arises.</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FieldError: </a:t>
            </a:r>
            <a:r>
              <a:rPr lang="en" sz="1012">
                <a:solidFill>
                  <a:srgbClr val="000000"/>
                </a:solidFill>
                <a:highlight>
                  <a:schemeClr val="dk1"/>
                </a:highlight>
                <a:latin typeface="Merriweather"/>
                <a:ea typeface="Merriweather"/>
                <a:cs typeface="Merriweather"/>
                <a:sym typeface="Merriweather"/>
              </a:rPr>
              <a:t>When there is a problem with the model field, this exception arises.</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ValidationError: </a:t>
            </a:r>
            <a:r>
              <a:rPr lang="en" sz="1012">
                <a:solidFill>
                  <a:srgbClr val="000000"/>
                </a:solidFill>
                <a:highlight>
                  <a:schemeClr val="dk1"/>
                </a:highlight>
                <a:latin typeface="Merriweather"/>
                <a:ea typeface="Merriweather"/>
                <a:cs typeface="Merriweather"/>
                <a:sym typeface="Merriweather"/>
              </a:rPr>
              <a:t>It raises when data validation fails.</a:t>
            </a:r>
            <a:endParaRPr sz="1012">
              <a:solidFill>
                <a:srgbClr val="000000"/>
              </a:solidFill>
              <a:highlight>
                <a:schemeClr val="dk1"/>
              </a:highlight>
              <a:latin typeface="Merriweather"/>
              <a:ea typeface="Merriweather"/>
              <a:cs typeface="Merriweather"/>
              <a:sym typeface="Merriweather"/>
            </a:endParaRPr>
          </a:p>
        </p:txBody>
      </p:sp>
      <p:sp>
        <p:nvSpPr>
          <p:cNvPr id="814" name="Google Shape;814;p106"/>
          <p:cNvSpPr txBox="1"/>
          <p:nvPr/>
        </p:nvSpPr>
        <p:spPr>
          <a:xfrm>
            <a:off x="1673575" y="4651800"/>
            <a:ext cx="3448200" cy="311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912" i="1">
                <a:highlight>
                  <a:schemeClr val="dk1"/>
                </a:highlight>
                <a:latin typeface="Merriweather"/>
                <a:ea typeface="Merriweather"/>
                <a:cs typeface="Merriweather"/>
                <a:sym typeface="Merriweather"/>
              </a:rPr>
              <a:t>Source: https://www.javatpoint.com/django-exceptions</a:t>
            </a:r>
            <a:endParaRPr sz="912" i="1">
              <a:highlight>
                <a:schemeClr val="dk1"/>
              </a:highlight>
              <a:latin typeface="Merriweather"/>
              <a:ea typeface="Merriweather"/>
              <a:cs typeface="Merriweather"/>
              <a:sym typeface="Merriweather"/>
            </a:endParaRPr>
          </a:p>
        </p:txBody>
      </p:sp>
      <p:sp>
        <p:nvSpPr>
          <p:cNvPr id="815" name="Google Shape;815;p106"/>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16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816" name="Google Shape;816;p106"/>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Are Django Exceptions?</a:t>
            </a:r>
            <a:endParaRPr sz="2300" b="1">
              <a:latin typeface="Merriweather"/>
              <a:ea typeface="Merriweather"/>
              <a:cs typeface="Merriweather"/>
              <a:sym typeface="Merriweathe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107"/>
          <p:cNvSpPr txBox="1">
            <a:spLocks noGrp="1"/>
          </p:cNvSpPr>
          <p:nvPr>
            <p:ph type="body" idx="1"/>
          </p:nvPr>
        </p:nvSpPr>
        <p:spPr>
          <a:xfrm>
            <a:off x="645825" y="1157850"/>
            <a:ext cx="7852200" cy="31176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212" b="1">
                <a:solidFill>
                  <a:srgbClr val="000000"/>
                </a:solidFill>
                <a:highlight>
                  <a:schemeClr val="dk1"/>
                </a:highlight>
                <a:latin typeface="Merriweather"/>
                <a:ea typeface="Merriweather"/>
                <a:cs typeface="Merriweather"/>
                <a:sym typeface="Merriweather"/>
              </a:rPr>
              <a:t>2) Django URL Resolver Exceptions: </a:t>
            </a:r>
            <a:r>
              <a:rPr lang="en" sz="1012">
                <a:solidFill>
                  <a:srgbClr val="000000"/>
                </a:solidFill>
                <a:highlight>
                  <a:schemeClr val="dk1"/>
                </a:highlight>
                <a:latin typeface="Merriweather"/>
                <a:ea typeface="Merriweather"/>
                <a:cs typeface="Merriweather"/>
                <a:sym typeface="Merriweather"/>
              </a:rPr>
              <a:t>These exceptions are defined in django.urls module.</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Resolver404</a:t>
            </a:r>
            <a:r>
              <a:rPr lang="en" sz="1012">
                <a:solidFill>
                  <a:srgbClr val="000000"/>
                </a:solidFill>
                <a:highlight>
                  <a:schemeClr val="dk1"/>
                </a:highlight>
                <a:latin typeface="Merriweather"/>
                <a:ea typeface="Merriweather"/>
                <a:cs typeface="Merriweather"/>
                <a:sym typeface="Merriweather"/>
              </a:rPr>
              <a:t>: This exception raised when the path passed to resolve() function does not map to a view.</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NoReverseMatch</a:t>
            </a:r>
            <a:r>
              <a:rPr lang="en" sz="1012">
                <a:solidFill>
                  <a:srgbClr val="000000"/>
                </a:solidFill>
                <a:highlight>
                  <a:schemeClr val="dk1"/>
                </a:highlight>
                <a:latin typeface="Merriweather"/>
                <a:ea typeface="Merriweather"/>
                <a:cs typeface="Merriweather"/>
                <a:sym typeface="Merriweather"/>
              </a:rPr>
              <a:t>: It is raised when a matching URL in your URLconf cannot be identified based on the parameters supplied.</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endParaRPr sz="6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212" b="1">
                <a:solidFill>
                  <a:srgbClr val="000000"/>
                </a:solidFill>
                <a:highlight>
                  <a:schemeClr val="dk1"/>
                </a:highlight>
                <a:latin typeface="Merriweather"/>
                <a:ea typeface="Merriweather"/>
                <a:cs typeface="Merriweather"/>
                <a:sym typeface="Merriweather"/>
              </a:rPr>
              <a:t>3) Django Database Exceptions: </a:t>
            </a:r>
            <a:r>
              <a:rPr lang="en" sz="1012">
                <a:solidFill>
                  <a:srgbClr val="000000"/>
                </a:solidFill>
                <a:highlight>
                  <a:schemeClr val="dk1"/>
                </a:highlight>
                <a:latin typeface="Merriweather"/>
                <a:ea typeface="Merriweather"/>
                <a:cs typeface="Merriweather"/>
                <a:sym typeface="Merriweather"/>
              </a:rPr>
              <a:t>The following exceptions are defined in django.db module.</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DatabaseError</a:t>
            </a:r>
            <a:r>
              <a:rPr lang="en" sz="1012">
                <a:solidFill>
                  <a:srgbClr val="000000"/>
                </a:solidFill>
                <a:highlight>
                  <a:schemeClr val="dk1"/>
                </a:highlight>
                <a:latin typeface="Merriweather"/>
                <a:ea typeface="Merriweather"/>
                <a:cs typeface="Merriweather"/>
                <a:sym typeface="Merriweather"/>
              </a:rPr>
              <a:t>: It occurs when the database is not available.</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IntegrityError</a:t>
            </a:r>
            <a:r>
              <a:rPr lang="en" sz="1012">
                <a:solidFill>
                  <a:srgbClr val="000000"/>
                </a:solidFill>
                <a:highlight>
                  <a:schemeClr val="dk1"/>
                </a:highlight>
                <a:latin typeface="Merriweather"/>
                <a:ea typeface="Merriweather"/>
                <a:cs typeface="Merriweather"/>
                <a:sym typeface="Merriweather"/>
              </a:rPr>
              <a:t>: It occurs when an insertion query executes.</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DataError</a:t>
            </a:r>
            <a:r>
              <a:rPr lang="en" sz="1012">
                <a:solidFill>
                  <a:srgbClr val="000000"/>
                </a:solidFill>
                <a:highlight>
                  <a:schemeClr val="dk1"/>
                </a:highlight>
                <a:latin typeface="Merriweather"/>
                <a:ea typeface="Merriweather"/>
                <a:cs typeface="Merriweather"/>
                <a:sym typeface="Merriweather"/>
              </a:rPr>
              <a:t>: It raises when data related issues come into the database.</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endParaRPr sz="6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212" b="1">
                <a:solidFill>
                  <a:srgbClr val="000000"/>
                </a:solidFill>
                <a:highlight>
                  <a:schemeClr val="dk1"/>
                </a:highlight>
                <a:latin typeface="Merriweather"/>
                <a:ea typeface="Merriweather"/>
                <a:cs typeface="Merriweather"/>
                <a:sym typeface="Merriweather"/>
              </a:rPr>
              <a:t>4) Django Http Exceptions: </a:t>
            </a:r>
            <a:r>
              <a:rPr lang="en" sz="1012">
                <a:solidFill>
                  <a:srgbClr val="000000"/>
                </a:solidFill>
                <a:highlight>
                  <a:schemeClr val="dk1"/>
                </a:highlight>
                <a:latin typeface="Merriweather"/>
                <a:ea typeface="Merriweather"/>
                <a:cs typeface="Merriweather"/>
                <a:sym typeface="Merriweather"/>
              </a:rPr>
              <a:t>The following exceptions are defined in django.http module.</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UnreadablePostError</a:t>
            </a:r>
            <a:r>
              <a:rPr lang="en" sz="1012">
                <a:solidFill>
                  <a:srgbClr val="000000"/>
                </a:solidFill>
                <a:highlight>
                  <a:schemeClr val="dk1"/>
                </a:highlight>
                <a:latin typeface="Merriweather"/>
                <a:ea typeface="Merriweather"/>
                <a:cs typeface="Merriweather"/>
                <a:sym typeface="Merriweather"/>
              </a:rPr>
              <a:t>: It is raised when a user cancels an upload.</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endParaRPr sz="6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212" b="1">
                <a:solidFill>
                  <a:srgbClr val="000000"/>
                </a:solidFill>
                <a:highlight>
                  <a:schemeClr val="dk1"/>
                </a:highlight>
                <a:latin typeface="Merriweather"/>
                <a:ea typeface="Merriweather"/>
                <a:cs typeface="Merriweather"/>
                <a:sym typeface="Merriweather"/>
              </a:rPr>
              <a:t>5) Django Transaction Exceptions: </a:t>
            </a:r>
            <a:r>
              <a:rPr lang="en" sz="1012">
                <a:solidFill>
                  <a:srgbClr val="000000"/>
                </a:solidFill>
                <a:highlight>
                  <a:schemeClr val="dk1"/>
                </a:highlight>
                <a:latin typeface="Merriweather"/>
                <a:ea typeface="Merriweather"/>
                <a:cs typeface="Merriweather"/>
                <a:sym typeface="Merriweather"/>
              </a:rPr>
              <a:t>The transaction exceptions are defined in django.db.transaction.</a:t>
            </a:r>
            <a:endParaRPr sz="1012">
              <a:solidFill>
                <a:srgbClr val="000000"/>
              </a:solidFill>
              <a:highlight>
                <a:schemeClr val="dk1"/>
              </a:highlight>
              <a:latin typeface="Merriweather"/>
              <a:ea typeface="Merriweather"/>
              <a:cs typeface="Merriweather"/>
              <a:sym typeface="Merriweather"/>
            </a:endParaRPr>
          </a:p>
          <a:p>
            <a:pPr marL="0" lvl="0" indent="0" algn="l" rtl="0">
              <a:lnSpc>
                <a:spcPct val="130000"/>
              </a:lnSpc>
              <a:spcBef>
                <a:spcPts val="0"/>
              </a:spcBef>
              <a:spcAft>
                <a:spcPts val="0"/>
              </a:spcAft>
              <a:buNone/>
            </a:pPr>
            <a:r>
              <a:rPr lang="en" sz="1012" b="1">
                <a:solidFill>
                  <a:srgbClr val="000000"/>
                </a:solidFill>
                <a:highlight>
                  <a:schemeClr val="dk1"/>
                </a:highlight>
                <a:latin typeface="Merriweather"/>
                <a:ea typeface="Merriweather"/>
                <a:cs typeface="Merriweather"/>
                <a:sym typeface="Merriweather"/>
              </a:rPr>
              <a:t>TransactionManagementError</a:t>
            </a:r>
            <a:r>
              <a:rPr lang="en" sz="1012">
                <a:solidFill>
                  <a:srgbClr val="000000"/>
                </a:solidFill>
                <a:highlight>
                  <a:schemeClr val="dk1"/>
                </a:highlight>
                <a:latin typeface="Merriweather"/>
                <a:ea typeface="Merriweather"/>
                <a:cs typeface="Merriweather"/>
                <a:sym typeface="Merriweather"/>
              </a:rPr>
              <a:t>: It is raised for any and all problems related to database transactions.</a:t>
            </a:r>
            <a:endParaRPr sz="1012">
              <a:solidFill>
                <a:srgbClr val="000000"/>
              </a:solidFill>
              <a:latin typeface="Merriweather"/>
              <a:ea typeface="Merriweather"/>
              <a:cs typeface="Merriweather"/>
              <a:sym typeface="Merriweather"/>
            </a:endParaRPr>
          </a:p>
        </p:txBody>
      </p:sp>
      <p:sp>
        <p:nvSpPr>
          <p:cNvPr id="822" name="Google Shape;822;p107"/>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Common Questions:</a:t>
            </a:r>
            <a:r>
              <a:rPr lang="en" sz="1500">
                <a:solidFill>
                  <a:schemeClr val="dk1"/>
                </a:solidFill>
                <a:highlight>
                  <a:schemeClr val="lt1"/>
                </a:highlight>
                <a:latin typeface="Merriweather"/>
                <a:ea typeface="Merriweather"/>
                <a:cs typeface="Merriweather"/>
                <a:sym typeface="Merriweather"/>
              </a:rPr>
              <a:t> 16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823" name="Google Shape;823;p107"/>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Are Django Exceptions?</a:t>
            </a:r>
            <a:endParaRPr sz="2300" b="1">
              <a:latin typeface="Merriweather"/>
              <a:ea typeface="Merriweather"/>
              <a:cs typeface="Merriweather"/>
              <a:sym typeface="Merriweather"/>
            </a:endParaRPr>
          </a:p>
        </p:txBody>
      </p:sp>
      <p:sp>
        <p:nvSpPr>
          <p:cNvPr id="824" name="Google Shape;824;p107"/>
          <p:cNvSpPr txBox="1"/>
          <p:nvPr/>
        </p:nvSpPr>
        <p:spPr>
          <a:xfrm>
            <a:off x="717950" y="4389475"/>
            <a:ext cx="3448200" cy="311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912" i="1">
                <a:highlight>
                  <a:schemeClr val="dk1"/>
                </a:highlight>
                <a:latin typeface="Merriweather"/>
                <a:ea typeface="Merriweather"/>
                <a:cs typeface="Merriweather"/>
                <a:sym typeface="Merriweather"/>
              </a:rPr>
              <a:t>Source: https://www.javatpoint.com/django-exceptions</a:t>
            </a:r>
            <a:endParaRPr sz="912" i="1">
              <a:highlight>
                <a:schemeClr val="dk1"/>
              </a:highlight>
              <a:latin typeface="Merriweather"/>
              <a:ea typeface="Merriweather"/>
              <a:cs typeface="Merriweather"/>
              <a:sym typeface="Merriweathe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108"/>
          <p:cNvSpPr txBox="1"/>
          <p:nvPr/>
        </p:nvSpPr>
        <p:spPr>
          <a:xfrm>
            <a:off x="593400" y="1978350"/>
            <a:ext cx="7904700" cy="2013300"/>
          </a:xfrm>
          <a:prstGeom prst="rect">
            <a:avLst/>
          </a:prstGeom>
          <a:noFill/>
          <a:ln>
            <a:noFill/>
          </a:ln>
        </p:spPr>
        <p:txBody>
          <a:bodyPr spcFirstLastPara="1" wrap="square" lIns="91425" tIns="91425" rIns="91425" bIns="91425" anchor="t" anchorCtr="0">
            <a:spAutoFit/>
          </a:bodyPr>
          <a:lstStyle/>
          <a:p>
            <a:pPr marL="457200" lvl="0" indent="457200" algn="l" rtl="0">
              <a:lnSpc>
                <a:spcPct val="115000"/>
              </a:lnSpc>
              <a:spcBef>
                <a:spcPts val="0"/>
              </a:spcBef>
              <a:spcAft>
                <a:spcPts val="0"/>
              </a:spcAft>
              <a:buNone/>
            </a:pPr>
            <a:r>
              <a:rPr lang="en" sz="1300" b="1">
                <a:highlight>
                  <a:srgbClr val="F4F4F4"/>
                </a:highlight>
                <a:latin typeface="Merriweather"/>
                <a:ea typeface="Merriweather"/>
                <a:cs typeface="Merriweather"/>
                <a:sym typeface="Merriweather"/>
              </a:rPr>
              <a:t>MyObject.objects.get(id="nitin")</a:t>
            </a:r>
            <a:endParaRPr sz="1300" b="1">
              <a:highlight>
                <a:srgbClr val="F4F4F4"/>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Basically use get() when you want to get </a:t>
            </a:r>
            <a:r>
              <a:rPr lang="en" sz="1300" b="1">
                <a:highlight>
                  <a:schemeClr val="dk1"/>
                </a:highlight>
                <a:latin typeface="Merriweather"/>
                <a:ea typeface="Merriweather"/>
                <a:cs typeface="Merriweather"/>
                <a:sym typeface="Merriweather"/>
              </a:rPr>
              <a:t>a single unique object</a:t>
            </a:r>
            <a:r>
              <a:rPr lang="en" sz="1300">
                <a:highlight>
                  <a:schemeClr val="dk1"/>
                </a:highlight>
                <a:latin typeface="Merriweather"/>
                <a:ea typeface="Merriweather"/>
                <a:cs typeface="Merriweather"/>
                <a:sym typeface="Merriweather"/>
              </a:rPr>
              <a:t>, and get() throws an error if there’s no object matching the query. </a:t>
            </a:r>
            <a:endParaRPr sz="1300">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endParaRPr sz="7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If there are no results that match the query, get() will raise a </a:t>
            </a:r>
            <a:r>
              <a:rPr lang="en" sz="1300" b="1">
                <a:highlight>
                  <a:schemeClr val="dk1"/>
                </a:highlight>
                <a:latin typeface="Merriweather"/>
                <a:ea typeface="Merriweather"/>
                <a:cs typeface="Merriweather"/>
                <a:sym typeface="Merriweather"/>
              </a:rPr>
              <a:t>DoesNotExist exception</a:t>
            </a:r>
            <a:r>
              <a:rPr lang="en" sz="1300">
                <a:highlight>
                  <a:schemeClr val="dk1"/>
                </a:highlight>
                <a:latin typeface="Merriweather"/>
                <a:ea typeface="Merriweather"/>
                <a:cs typeface="Merriweather"/>
                <a:sym typeface="Merriweather"/>
              </a:rPr>
              <a:t>. </a:t>
            </a:r>
            <a:endParaRPr sz="1300">
              <a:highlight>
                <a:schemeClr val="dk1"/>
              </a:highlight>
              <a:latin typeface="Merriweather"/>
              <a:ea typeface="Merriweather"/>
              <a:cs typeface="Merriweather"/>
              <a:sym typeface="Merriweather"/>
            </a:endParaRPr>
          </a:p>
          <a:p>
            <a:pPr marL="457200" lvl="0" indent="0" algn="l" rtl="0">
              <a:lnSpc>
                <a:spcPct val="115000"/>
              </a:lnSpc>
              <a:spcBef>
                <a:spcPts val="0"/>
              </a:spcBef>
              <a:spcAft>
                <a:spcPts val="0"/>
              </a:spcAft>
              <a:buNone/>
            </a:pPr>
            <a:endParaRPr sz="7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If more than one item matches the given get() query then it’ll raise </a:t>
            </a:r>
            <a:r>
              <a:rPr lang="en" sz="1300" b="1">
                <a:highlight>
                  <a:schemeClr val="dk1"/>
                </a:highlight>
                <a:latin typeface="Merriweather"/>
                <a:ea typeface="Merriweather"/>
                <a:cs typeface="Merriweather"/>
                <a:sym typeface="Merriweather"/>
              </a:rPr>
              <a:t>MultipleObjectsReturned</a:t>
            </a:r>
            <a:r>
              <a:rPr lang="en" sz="1300">
                <a:highlight>
                  <a:schemeClr val="dk1"/>
                </a:highlight>
                <a:latin typeface="Merriweather"/>
                <a:ea typeface="Merriweather"/>
                <a:cs typeface="Merriweather"/>
                <a:sym typeface="Merriweather"/>
              </a:rPr>
              <a:t>, which is also an attribute of the model class itself.</a:t>
            </a:r>
            <a:endParaRPr sz="1300">
              <a:highlight>
                <a:schemeClr val="dk1"/>
              </a:highlight>
              <a:latin typeface="Merriweather"/>
              <a:ea typeface="Merriweather"/>
              <a:cs typeface="Merriweather"/>
              <a:sym typeface="Merriweather"/>
            </a:endParaRPr>
          </a:p>
        </p:txBody>
      </p:sp>
      <p:sp>
        <p:nvSpPr>
          <p:cNvPr id="830" name="Google Shape;830;p108"/>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Advanced Questions:</a:t>
            </a:r>
            <a:r>
              <a:rPr lang="en" sz="1500">
                <a:solidFill>
                  <a:schemeClr val="dk1"/>
                </a:solidFill>
                <a:highlight>
                  <a:schemeClr val="lt1"/>
                </a:highlight>
                <a:latin typeface="Merriweather"/>
                <a:ea typeface="Merriweather"/>
                <a:cs typeface="Merriweather"/>
                <a:sym typeface="Merriweather"/>
              </a:rPr>
              <a:t> 1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831" name="Google Shape;831;p108"/>
          <p:cNvSpPr txBox="1">
            <a:spLocks noGrp="1"/>
          </p:cNvSpPr>
          <p:nvPr>
            <p:ph type="title"/>
          </p:nvPr>
        </p:nvSpPr>
        <p:spPr>
          <a:xfrm>
            <a:off x="645900" y="610275"/>
            <a:ext cx="7852200" cy="1246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Happens If MyObject.objects.get() Is Called With Parameters That Do Not Match An Existing Item In The Database?</a:t>
            </a:r>
            <a:endParaRPr sz="2300" b="1">
              <a:latin typeface="Merriweather"/>
              <a:ea typeface="Merriweather"/>
              <a:cs typeface="Merriweather"/>
              <a:sym typeface="Merriweathe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109"/>
          <p:cNvSpPr txBox="1"/>
          <p:nvPr/>
        </p:nvSpPr>
        <p:spPr>
          <a:xfrm>
            <a:off x="645900" y="1180575"/>
            <a:ext cx="7852200" cy="343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rgbClr val="232629"/>
                </a:solidFill>
                <a:highlight>
                  <a:srgbClr val="FFFFFF"/>
                </a:highlight>
                <a:latin typeface="Merriweather"/>
                <a:ea typeface="Merriweather"/>
                <a:cs typeface="Merriweather"/>
                <a:sym typeface="Merriweather"/>
              </a:rPr>
              <a:t>What you want is a context processor, and it's very easy to create one. Assuming you have an app named custom_app, follow the next steps:</a:t>
            </a:r>
            <a:endParaRPr sz="1100">
              <a:solidFill>
                <a:srgbClr val="232629"/>
              </a:solidFill>
              <a:highlight>
                <a:srgbClr val="FFFFFF"/>
              </a:highlight>
              <a:latin typeface="Merriweather"/>
              <a:ea typeface="Merriweather"/>
              <a:cs typeface="Merriweather"/>
              <a:sym typeface="Merriweather"/>
            </a:endParaRPr>
          </a:p>
          <a:p>
            <a:pPr marL="749300" lvl="0" indent="-298450" algn="l" rtl="0">
              <a:lnSpc>
                <a:spcPct val="115000"/>
              </a:lnSpc>
              <a:spcBef>
                <a:spcPts val="0"/>
              </a:spcBef>
              <a:spcAft>
                <a:spcPts val="0"/>
              </a:spcAft>
              <a:buClr>
                <a:srgbClr val="232629"/>
              </a:buClr>
              <a:buSzPts val="1100"/>
              <a:buFont typeface="Merriweather"/>
              <a:buChar char="●"/>
            </a:pPr>
            <a:r>
              <a:rPr lang="en" sz="1100">
                <a:solidFill>
                  <a:srgbClr val="232629"/>
                </a:solidFill>
                <a:highlight>
                  <a:srgbClr val="FFFFFF"/>
                </a:highlight>
                <a:latin typeface="Merriweather"/>
                <a:ea typeface="Merriweather"/>
                <a:cs typeface="Merriweather"/>
                <a:sym typeface="Merriweather"/>
              </a:rPr>
              <a:t>Add custom_app to INSTALLED_APPS in settings.py (you've done it already, right?);</a:t>
            </a:r>
            <a:endParaRPr sz="1100">
              <a:solidFill>
                <a:srgbClr val="232629"/>
              </a:solidFill>
              <a:highlight>
                <a:srgbClr val="FFFFFF"/>
              </a:highlight>
              <a:latin typeface="Merriweather"/>
              <a:ea typeface="Merriweather"/>
              <a:cs typeface="Merriweather"/>
              <a:sym typeface="Merriweather"/>
            </a:endParaRPr>
          </a:p>
          <a:p>
            <a:pPr marL="749300" lvl="0" indent="-298450" algn="l" rtl="0">
              <a:lnSpc>
                <a:spcPct val="115000"/>
              </a:lnSpc>
              <a:spcBef>
                <a:spcPts val="0"/>
              </a:spcBef>
              <a:spcAft>
                <a:spcPts val="0"/>
              </a:spcAft>
              <a:buClr>
                <a:srgbClr val="232629"/>
              </a:buClr>
              <a:buSzPts val="1100"/>
              <a:buFont typeface="Merriweather"/>
              <a:buChar char="●"/>
            </a:pPr>
            <a:r>
              <a:rPr lang="en" sz="1100">
                <a:solidFill>
                  <a:srgbClr val="232629"/>
                </a:solidFill>
                <a:highlight>
                  <a:srgbClr val="FFFFFF"/>
                </a:highlight>
                <a:latin typeface="Merriweather"/>
                <a:ea typeface="Merriweather"/>
                <a:cs typeface="Merriweather"/>
                <a:sym typeface="Merriweather"/>
              </a:rPr>
              <a:t>Create a context_processors.py into custom_app folder;</a:t>
            </a:r>
            <a:endParaRPr sz="1100">
              <a:solidFill>
                <a:srgbClr val="232629"/>
              </a:solidFill>
              <a:highlight>
                <a:srgbClr val="FFFFFF"/>
              </a:highlight>
              <a:latin typeface="Merriweather"/>
              <a:ea typeface="Merriweather"/>
              <a:cs typeface="Merriweather"/>
              <a:sym typeface="Merriweather"/>
            </a:endParaRPr>
          </a:p>
          <a:p>
            <a:pPr marL="749300" lvl="0" indent="-298450" algn="l" rtl="0">
              <a:lnSpc>
                <a:spcPct val="115000"/>
              </a:lnSpc>
              <a:spcBef>
                <a:spcPts val="0"/>
              </a:spcBef>
              <a:spcAft>
                <a:spcPts val="0"/>
              </a:spcAft>
              <a:buClr>
                <a:srgbClr val="232629"/>
              </a:buClr>
              <a:buSzPts val="1100"/>
              <a:buFont typeface="Merriweather"/>
              <a:buChar char="●"/>
            </a:pPr>
            <a:r>
              <a:rPr lang="en" sz="1100">
                <a:solidFill>
                  <a:srgbClr val="232629"/>
                </a:solidFill>
                <a:highlight>
                  <a:srgbClr val="FFFFFF"/>
                </a:highlight>
                <a:latin typeface="Merriweather"/>
                <a:ea typeface="Merriweather"/>
                <a:cs typeface="Merriweather"/>
                <a:sym typeface="Merriweather"/>
              </a:rPr>
              <a:t>Add the following code to that new file:</a:t>
            </a:r>
            <a:br>
              <a:rPr lang="en" sz="1100">
                <a:solidFill>
                  <a:srgbClr val="232629"/>
                </a:solidFill>
                <a:highlight>
                  <a:srgbClr val="FFFFFF"/>
                </a:highlight>
                <a:latin typeface="Merriweather"/>
                <a:ea typeface="Merriweather"/>
                <a:cs typeface="Merriweather"/>
                <a:sym typeface="Merriweather"/>
              </a:rPr>
            </a:br>
            <a:r>
              <a:rPr lang="en" sz="1100">
                <a:solidFill>
                  <a:srgbClr val="232629"/>
                </a:solidFill>
                <a:highlight>
                  <a:srgbClr val="FFFFFF"/>
                </a:highlight>
                <a:latin typeface="Merriweather"/>
                <a:ea typeface="Merriweather"/>
                <a:cs typeface="Merriweather"/>
                <a:sym typeface="Merriweather"/>
              </a:rPr>
              <a:t>def categories_processor(request): categories = Category.objects.all() return {'categories': categories}</a:t>
            </a:r>
            <a:endParaRPr sz="1100">
              <a:solidFill>
                <a:srgbClr val="232629"/>
              </a:solidFill>
              <a:highlight>
                <a:srgbClr val="FFFFFF"/>
              </a:highlight>
              <a:latin typeface="Merriweather"/>
              <a:ea typeface="Merriweather"/>
              <a:cs typeface="Merriweather"/>
              <a:sym typeface="Merriweather"/>
            </a:endParaRPr>
          </a:p>
          <a:p>
            <a:pPr marL="749300" lvl="0" indent="-298450" algn="l" rtl="0">
              <a:lnSpc>
                <a:spcPct val="115000"/>
              </a:lnSpc>
              <a:spcBef>
                <a:spcPts val="0"/>
              </a:spcBef>
              <a:spcAft>
                <a:spcPts val="0"/>
              </a:spcAft>
              <a:buClr>
                <a:srgbClr val="232629"/>
              </a:buClr>
              <a:buSzPts val="1100"/>
              <a:buFont typeface="Merriweather"/>
              <a:buChar char="●"/>
            </a:pPr>
            <a:r>
              <a:rPr lang="en" sz="1100">
                <a:solidFill>
                  <a:srgbClr val="232629"/>
                </a:solidFill>
                <a:highlight>
                  <a:srgbClr val="FFFFFF"/>
                </a:highlight>
                <a:latin typeface="Merriweather"/>
                <a:ea typeface="Merriweather"/>
                <a:cs typeface="Merriweather"/>
                <a:sym typeface="Merriweather"/>
              </a:rPr>
              <a:t>Add context_processors.py to TEMPLATE_CONTEXT_PROCESSORS in settings.py</a:t>
            </a:r>
            <a:br>
              <a:rPr lang="en" sz="1100">
                <a:solidFill>
                  <a:srgbClr val="232629"/>
                </a:solidFill>
                <a:highlight>
                  <a:srgbClr val="FFFFFF"/>
                </a:highlight>
                <a:latin typeface="Merriweather"/>
                <a:ea typeface="Merriweather"/>
                <a:cs typeface="Merriweather"/>
                <a:sym typeface="Merriweather"/>
              </a:rPr>
            </a:br>
            <a:r>
              <a:rPr lang="en" sz="1100">
                <a:solidFill>
                  <a:srgbClr val="232629"/>
                </a:solidFill>
                <a:highlight>
                  <a:srgbClr val="FFFFFF"/>
                </a:highlight>
                <a:latin typeface="Merriweather"/>
                <a:ea typeface="Merriweather"/>
                <a:cs typeface="Merriweather"/>
                <a:sym typeface="Merriweather"/>
              </a:rPr>
              <a:t>TEMPLATE_CONTEXT_PROCESSORS += ("custom_app.context_processors.categories_processor", )</a:t>
            </a:r>
            <a:endParaRPr sz="1100">
              <a:solidFill>
                <a:srgbClr val="232629"/>
              </a:solidFill>
              <a:highlight>
                <a:srgbClr val="FFFFFF"/>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a:solidFill>
                  <a:srgbClr val="232629"/>
                </a:solidFill>
                <a:highlight>
                  <a:srgbClr val="FFFFFF"/>
                </a:highlight>
                <a:latin typeface="Merriweather"/>
                <a:ea typeface="Merriweather"/>
                <a:cs typeface="Merriweather"/>
                <a:sym typeface="Merriweather"/>
              </a:rPr>
              <a:t>And now you can use {{categories}} in all the templates</a:t>
            </a:r>
            <a:endParaRPr sz="1100">
              <a:solidFill>
                <a:srgbClr val="232629"/>
              </a:solidFill>
              <a:highlight>
                <a:srgbClr val="FFFFFF"/>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900">
              <a:solidFill>
                <a:srgbClr val="232629"/>
              </a:solidFill>
              <a:highlight>
                <a:srgbClr val="FFFFFF"/>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b="1">
                <a:solidFill>
                  <a:srgbClr val="232629"/>
                </a:solidFill>
                <a:highlight>
                  <a:srgbClr val="FFFFFF"/>
                </a:highlight>
                <a:latin typeface="Merriweather"/>
                <a:ea typeface="Merriweather"/>
                <a:cs typeface="Merriweather"/>
                <a:sym typeface="Merriweather"/>
              </a:rPr>
              <a:t>As of Django 1.8</a:t>
            </a:r>
            <a:endParaRPr sz="1100" b="1">
              <a:solidFill>
                <a:srgbClr val="232629"/>
              </a:solidFill>
              <a:highlight>
                <a:srgbClr val="FFFFFF"/>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a:solidFill>
                  <a:srgbClr val="232629"/>
                </a:solidFill>
                <a:highlight>
                  <a:srgbClr val="FFFFFF"/>
                </a:highlight>
                <a:latin typeface="Merriweather"/>
                <a:ea typeface="Merriweather"/>
                <a:cs typeface="Merriweather"/>
                <a:sym typeface="Merriweather"/>
              </a:rPr>
              <a:t>To add a TEMPLATE_CONTEXT_PROCESSORS, in the settings you must add the next code:</a:t>
            </a:r>
            <a:endParaRPr sz="1100">
              <a:solidFill>
                <a:srgbClr val="232629"/>
              </a:solidFill>
              <a:highlight>
                <a:srgbClr val="FFFFFF"/>
              </a:highlight>
              <a:latin typeface="Merriweather"/>
              <a:ea typeface="Merriweather"/>
              <a:cs typeface="Merriweather"/>
              <a:sym typeface="Merriweather"/>
            </a:endParaRPr>
          </a:p>
          <a:p>
            <a:pPr marL="114300" marR="114300" lvl="0" indent="0" algn="l" rtl="0">
              <a:lnSpc>
                <a:spcPct val="115000"/>
              </a:lnSpc>
              <a:spcBef>
                <a:spcPts val="0"/>
              </a:spcBef>
              <a:spcAft>
                <a:spcPts val="0"/>
              </a:spcAft>
              <a:buNone/>
            </a:pPr>
            <a:r>
              <a:rPr lang="en" sz="1100">
                <a:latin typeface="Merriweather"/>
                <a:ea typeface="Merriweather"/>
                <a:cs typeface="Merriweather"/>
                <a:sym typeface="Merriweather"/>
              </a:rPr>
              <a:t>TEMPLATES[0]['OPTIONS']['context_processors'].append("custom_app.context_processors.categories_processor")</a:t>
            </a:r>
            <a:endParaRPr sz="1100">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a:solidFill>
                  <a:srgbClr val="232629"/>
                </a:solidFill>
                <a:highlight>
                  <a:srgbClr val="FFFFFF"/>
                </a:highlight>
                <a:latin typeface="Merriweather"/>
                <a:ea typeface="Merriweather"/>
                <a:cs typeface="Merriweather"/>
                <a:sym typeface="Merriweather"/>
              </a:rPr>
              <a:t>Or include that string directly in the OPTIONS.context_processors key in your TEMPLATES setting.</a:t>
            </a:r>
            <a:endParaRPr sz="1100">
              <a:solidFill>
                <a:srgbClr val="232629"/>
              </a:solidFill>
              <a:highlight>
                <a:srgbClr val="FFFFFF"/>
              </a:highlight>
              <a:latin typeface="Merriweather"/>
              <a:ea typeface="Merriweather"/>
              <a:cs typeface="Merriweather"/>
              <a:sym typeface="Merriweather"/>
            </a:endParaRPr>
          </a:p>
        </p:txBody>
      </p:sp>
      <p:sp>
        <p:nvSpPr>
          <p:cNvPr id="837" name="Google Shape;837;p109"/>
          <p:cNvSpPr txBox="1"/>
          <p:nvPr/>
        </p:nvSpPr>
        <p:spPr>
          <a:xfrm>
            <a:off x="1436275" y="4677075"/>
            <a:ext cx="7606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latin typeface="Merriweather"/>
                <a:ea typeface="Merriweather"/>
                <a:cs typeface="Merriweather"/>
                <a:sym typeface="Merriweather"/>
              </a:rPr>
              <a:t>Source:- https://stackoverflow.com/questions/17901341/django-how-to-make-a-variable-available-to-all-templates</a:t>
            </a:r>
            <a:endParaRPr sz="900" i="1">
              <a:latin typeface="Merriweather"/>
              <a:ea typeface="Merriweather"/>
              <a:cs typeface="Merriweather"/>
              <a:sym typeface="Merriweather"/>
            </a:endParaRPr>
          </a:p>
        </p:txBody>
      </p:sp>
      <p:sp>
        <p:nvSpPr>
          <p:cNvPr id="838" name="Google Shape;838;p109"/>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Advanced Questions:</a:t>
            </a:r>
            <a:r>
              <a:rPr lang="en" sz="1500">
                <a:solidFill>
                  <a:schemeClr val="dk1"/>
                </a:solidFill>
                <a:highlight>
                  <a:schemeClr val="lt1"/>
                </a:highlight>
                <a:latin typeface="Merriweather"/>
                <a:ea typeface="Merriweather"/>
                <a:cs typeface="Merriweather"/>
                <a:sym typeface="Merriweather"/>
              </a:rPr>
              <a:t> 2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839" name="Google Shape;839;p109"/>
          <p:cNvSpPr txBox="1">
            <a:spLocks noGrp="1"/>
          </p:cNvSpPr>
          <p:nvPr>
            <p:ph type="title"/>
          </p:nvPr>
        </p:nvSpPr>
        <p:spPr>
          <a:xfrm>
            <a:off x="645900" y="610275"/>
            <a:ext cx="7852200" cy="5079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100" b="1">
                <a:latin typeface="Merriweather"/>
                <a:ea typeface="Merriweather"/>
                <a:cs typeface="Merriweather"/>
                <a:sym typeface="Merriweather"/>
              </a:rPr>
              <a:t>How To Make A Variable Available To All The Templates?</a:t>
            </a:r>
            <a:endParaRPr sz="2100" b="1">
              <a:latin typeface="Merriweather"/>
              <a:ea typeface="Merriweather"/>
              <a:cs typeface="Merriweather"/>
              <a:sym typeface="Merriweathe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110"/>
          <p:cNvSpPr txBox="1"/>
          <p:nvPr/>
        </p:nvSpPr>
        <p:spPr>
          <a:xfrm>
            <a:off x="4671925" y="1258500"/>
            <a:ext cx="3900600" cy="319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00">
                <a:solidFill>
                  <a:srgbClr val="232629"/>
                </a:solidFill>
                <a:highlight>
                  <a:srgbClr val="FFFFFF"/>
                </a:highlight>
                <a:latin typeface="Merriweather"/>
                <a:ea typeface="Merriweather"/>
                <a:cs typeface="Merriweather"/>
                <a:sym typeface="Merriweather"/>
              </a:rPr>
              <a:t>What you want is a context processor, and it's very easy to create one. Assuming you have an app named custom_app, follow the next steps:</a:t>
            </a:r>
            <a:endParaRPr sz="800">
              <a:solidFill>
                <a:srgbClr val="232629"/>
              </a:solidFill>
              <a:highlight>
                <a:srgbClr val="FFFFFF"/>
              </a:highlight>
              <a:latin typeface="Merriweather"/>
              <a:ea typeface="Merriweather"/>
              <a:cs typeface="Merriweather"/>
              <a:sym typeface="Merriweather"/>
            </a:endParaRPr>
          </a:p>
          <a:p>
            <a:pPr marL="749300" lvl="0" indent="-279400" algn="l" rtl="0">
              <a:lnSpc>
                <a:spcPct val="115000"/>
              </a:lnSpc>
              <a:spcBef>
                <a:spcPts val="0"/>
              </a:spcBef>
              <a:spcAft>
                <a:spcPts val="0"/>
              </a:spcAft>
              <a:buClr>
                <a:srgbClr val="232629"/>
              </a:buClr>
              <a:buSzPts val="800"/>
              <a:buFont typeface="Merriweather"/>
              <a:buChar char="●"/>
            </a:pPr>
            <a:r>
              <a:rPr lang="en" sz="800">
                <a:solidFill>
                  <a:srgbClr val="232629"/>
                </a:solidFill>
                <a:highlight>
                  <a:srgbClr val="FFFFFF"/>
                </a:highlight>
                <a:latin typeface="Merriweather"/>
                <a:ea typeface="Merriweather"/>
                <a:cs typeface="Merriweather"/>
                <a:sym typeface="Merriweather"/>
              </a:rPr>
              <a:t>Add custom_app to INSTALLED_APPS in settings.py (you've done it already, right?);</a:t>
            </a:r>
            <a:endParaRPr sz="800">
              <a:solidFill>
                <a:srgbClr val="232629"/>
              </a:solidFill>
              <a:highlight>
                <a:srgbClr val="FFFFFF"/>
              </a:highlight>
              <a:latin typeface="Merriweather"/>
              <a:ea typeface="Merriweather"/>
              <a:cs typeface="Merriweather"/>
              <a:sym typeface="Merriweather"/>
            </a:endParaRPr>
          </a:p>
          <a:p>
            <a:pPr marL="749300" lvl="0" indent="-279400" algn="l" rtl="0">
              <a:lnSpc>
                <a:spcPct val="115000"/>
              </a:lnSpc>
              <a:spcBef>
                <a:spcPts val="0"/>
              </a:spcBef>
              <a:spcAft>
                <a:spcPts val="0"/>
              </a:spcAft>
              <a:buClr>
                <a:srgbClr val="232629"/>
              </a:buClr>
              <a:buSzPts val="800"/>
              <a:buFont typeface="Merriweather"/>
              <a:buChar char="●"/>
            </a:pPr>
            <a:r>
              <a:rPr lang="en" sz="800">
                <a:solidFill>
                  <a:srgbClr val="232629"/>
                </a:solidFill>
                <a:highlight>
                  <a:srgbClr val="FFFFFF"/>
                </a:highlight>
                <a:latin typeface="Merriweather"/>
                <a:ea typeface="Merriweather"/>
                <a:cs typeface="Merriweather"/>
                <a:sym typeface="Merriweather"/>
              </a:rPr>
              <a:t>Create a context_processors.py into custom_app folder;</a:t>
            </a:r>
            <a:endParaRPr sz="800">
              <a:solidFill>
                <a:srgbClr val="232629"/>
              </a:solidFill>
              <a:highlight>
                <a:srgbClr val="FFFFFF"/>
              </a:highlight>
              <a:latin typeface="Merriweather"/>
              <a:ea typeface="Merriweather"/>
              <a:cs typeface="Merriweather"/>
              <a:sym typeface="Merriweather"/>
            </a:endParaRPr>
          </a:p>
          <a:p>
            <a:pPr marL="749300" lvl="0" indent="-279400" algn="l" rtl="0">
              <a:lnSpc>
                <a:spcPct val="115000"/>
              </a:lnSpc>
              <a:spcBef>
                <a:spcPts val="0"/>
              </a:spcBef>
              <a:spcAft>
                <a:spcPts val="0"/>
              </a:spcAft>
              <a:buClr>
                <a:srgbClr val="232629"/>
              </a:buClr>
              <a:buSzPts val="800"/>
              <a:buFont typeface="Merriweather"/>
              <a:buChar char="●"/>
            </a:pPr>
            <a:r>
              <a:rPr lang="en" sz="800">
                <a:solidFill>
                  <a:srgbClr val="232629"/>
                </a:solidFill>
                <a:highlight>
                  <a:srgbClr val="FFFFFF"/>
                </a:highlight>
                <a:latin typeface="Merriweather"/>
                <a:ea typeface="Merriweather"/>
                <a:cs typeface="Merriweather"/>
                <a:sym typeface="Merriweather"/>
              </a:rPr>
              <a:t>Add the following code to that new file:</a:t>
            </a:r>
            <a:br>
              <a:rPr lang="en" sz="800">
                <a:solidFill>
                  <a:srgbClr val="232629"/>
                </a:solidFill>
                <a:highlight>
                  <a:srgbClr val="FFFFFF"/>
                </a:highlight>
                <a:latin typeface="Merriweather"/>
                <a:ea typeface="Merriweather"/>
                <a:cs typeface="Merriweather"/>
                <a:sym typeface="Merriweather"/>
              </a:rPr>
            </a:br>
            <a:r>
              <a:rPr lang="en" sz="800">
                <a:solidFill>
                  <a:srgbClr val="232629"/>
                </a:solidFill>
                <a:highlight>
                  <a:srgbClr val="FFFFFF"/>
                </a:highlight>
                <a:latin typeface="Merriweather"/>
                <a:ea typeface="Merriweather"/>
                <a:cs typeface="Merriweather"/>
                <a:sym typeface="Merriweather"/>
              </a:rPr>
              <a:t>def categories_processor(request): categories = Category.objects.all() return {'categories': categories}</a:t>
            </a:r>
            <a:endParaRPr sz="800">
              <a:solidFill>
                <a:srgbClr val="232629"/>
              </a:solidFill>
              <a:highlight>
                <a:srgbClr val="FFFFFF"/>
              </a:highlight>
              <a:latin typeface="Merriweather"/>
              <a:ea typeface="Merriweather"/>
              <a:cs typeface="Merriweather"/>
              <a:sym typeface="Merriweather"/>
            </a:endParaRPr>
          </a:p>
          <a:p>
            <a:pPr marL="749300" lvl="0" indent="-279400" algn="l" rtl="0">
              <a:lnSpc>
                <a:spcPct val="115000"/>
              </a:lnSpc>
              <a:spcBef>
                <a:spcPts val="0"/>
              </a:spcBef>
              <a:spcAft>
                <a:spcPts val="0"/>
              </a:spcAft>
              <a:buClr>
                <a:srgbClr val="232629"/>
              </a:buClr>
              <a:buSzPts val="800"/>
              <a:buFont typeface="Merriweather"/>
              <a:buChar char="●"/>
            </a:pPr>
            <a:r>
              <a:rPr lang="en" sz="800">
                <a:solidFill>
                  <a:srgbClr val="232629"/>
                </a:solidFill>
                <a:highlight>
                  <a:srgbClr val="FFFFFF"/>
                </a:highlight>
                <a:latin typeface="Merriweather"/>
                <a:ea typeface="Merriweather"/>
                <a:cs typeface="Merriweather"/>
                <a:sym typeface="Merriweather"/>
              </a:rPr>
              <a:t>Add context_processors.py to TEMPLATE_CONTEXT_PROCESSORS in settings.py</a:t>
            </a:r>
            <a:br>
              <a:rPr lang="en" sz="800">
                <a:solidFill>
                  <a:srgbClr val="232629"/>
                </a:solidFill>
                <a:highlight>
                  <a:srgbClr val="FFFFFF"/>
                </a:highlight>
                <a:latin typeface="Merriweather"/>
                <a:ea typeface="Merriweather"/>
                <a:cs typeface="Merriweather"/>
                <a:sym typeface="Merriweather"/>
              </a:rPr>
            </a:br>
            <a:r>
              <a:rPr lang="en" sz="800">
                <a:solidFill>
                  <a:srgbClr val="232629"/>
                </a:solidFill>
                <a:highlight>
                  <a:srgbClr val="FFFFFF"/>
                </a:highlight>
                <a:latin typeface="Merriweather"/>
                <a:ea typeface="Merriweather"/>
                <a:cs typeface="Merriweather"/>
                <a:sym typeface="Merriweather"/>
              </a:rPr>
              <a:t>TEMPLATE_CONTEXT_PROCESSORS += ("custom_app.context_processors.categories_processor", )</a:t>
            </a:r>
            <a:endParaRPr sz="800">
              <a:solidFill>
                <a:srgbClr val="232629"/>
              </a:solidFill>
              <a:highlight>
                <a:srgbClr val="FFFFFF"/>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800">
                <a:solidFill>
                  <a:srgbClr val="232629"/>
                </a:solidFill>
                <a:highlight>
                  <a:srgbClr val="FFFFFF"/>
                </a:highlight>
                <a:latin typeface="Merriweather"/>
                <a:ea typeface="Merriweather"/>
                <a:cs typeface="Merriweather"/>
                <a:sym typeface="Merriweather"/>
              </a:rPr>
              <a:t>And now you can use {{categories}} in all the templates</a:t>
            </a:r>
            <a:endParaRPr sz="800">
              <a:solidFill>
                <a:srgbClr val="232629"/>
              </a:solidFill>
              <a:highlight>
                <a:srgbClr val="FFFFFF"/>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300">
              <a:solidFill>
                <a:srgbClr val="232629"/>
              </a:solidFill>
              <a:highlight>
                <a:srgbClr val="FFFFFF"/>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800" b="1">
                <a:solidFill>
                  <a:srgbClr val="232629"/>
                </a:solidFill>
                <a:highlight>
                  <a:srgbClr val="FFFFFF"/>
                </a:highlight>
                <a:latin typeface="Merriweather"/>
                <a:ea typeface="Merriweather"/>
                <a:cs typeface="Merriweather"/>
                <a:sym typeface="Merriweather"/>
              </a:rPr>
              <a:t>As of Django 1.8</a:t>
            </a:r>
            <a:endParaRPr sz="800" b="1">
              <a:solidFill>
                <a:srgbClr val="232629"/>
              </a:solidFill>
              <a:highlight>
                <a:srgbClr val="FFFFFF"/>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800">
                <a:solidFill>
                  <a:srgbClr val="232629"/>
                </a:solidFill>
                <a:highlight>
                  <a:srgbClr val="FFFFFF"/>
                </a:highlight>
                <a:latin typeface="Merriweather"/>
                <a:ea typeface="Merriweather"/>
                <a:cs typeface="Merriweather"/>
                <a:sym typeface="Merriweather"/>
              </a:rPr>
              <a:t>To add a TEMPLATE_CONTEXT_PROCESSORS, in the settings you must add the next code:</a:t>
            </a:r>
            <a:endParaRPr sz="800">
              <a:solidFill>
                <a:srgbClr val="232629"/>
              </a:solidFill>
              <a:highlight>
                <a:srgbClr val="FFFFFF"/>
              </a:highlight>
              <a:latin typeface="Merriweather"/>
              <a:ea typeface="Merriweather"/>
              <a:cs typeface="Merriweather"/>
              <a:sym typeface="Merriweather"/>
            </a:endParaRPr>
          </a:p>
          <a:p>
            <a:pPr marL="114300" marR="114300" lvl="0" indent="0" algn="l" rtl="0">
              <a:lnSpc>
                <a:spcPct val="115000"/>
              </a:lnSpc>
              <a:spcBef>
                <a:spcPts val="0"/>
              </a:spcBef>
              <a:spcAft>
                <a:spcPts val="0"/>
              </a:spcAft>
              <a:buNone/>
            </a:pPr>
            <a:r>
              <a:rPr lang="en" sz="800">
                <a:latin typeface="Merriweather"/>
                <a:ea typeface="Merriweather"/>
                <a:cs typeface="Merriweather"/>
                <a:sym typeface="Merriweather"/>
              </a:rPr>
              <a:t>TEMPLATES[0]['OPTIONS']['context_processors'].append("custom_app.context_processors.categories_processor")</a:t>
            </a:r>
            <a:endParaRPr sz="800">
              <a:latin typeface="Merriweather"/>
              <a:ea typeface="Merriweather"/>
              <a:cs typeface="Merriweather"/>
              <a:sym typeface="Merriweather"/>
            </a:endParaRPr>
          </a:p>
          <a:p>
            <a:pPr marL="0" lvl="0" indent="0" algn="l" rtl="0">
              <a:lnSpc>
                <a:spcPct val="115000"/>
              </a:lnSpc>
              <a:spcBef>
                <a:spcPts val="0"/>
              </a:spcBef>
              <a:spcAft>
                <a:spcPts val="0"/>
              </a:spcAft>
              <a:buNone/>
            </a:pPr>
            <a:r>
              <a:rPr lang="en" sz="800">
                <a:solidFill>
                  <a:srgbClr val="232629"/>
                </a:solidFill>
                <a:highlight>
                  <a:srgbClr val="FFFFFF"/>
                </a:highlight>
                <a:latin typeface="Merriweather"/>
                <a:ea typeface="Merriweather"/>
                <a:cs typeface="Merriweather"/>
                <a:sym typeface="Merriweather"/>
              </a:rPr>
              <a:t>Or include that string directly in the OPTIONS.context_processors key in your TEMPLATES setting.</a:t>
            </a:r>
            <a:endParaRPr sz="800">
              <a:solidFill>
                <a:srgbClr val="232629"/>
              </a:solidFill>
              <a:highlight>
                <a:srgbClr val="FFFFFF"/>
              </a:highlight>
              <a:latin typeface="Merriweather"/>
              <a:ea typeface="Merriweather"/>
              <a:cs typeface="Merriweather"/>
              <a:sym typeface="Merriweather"/>
            </a:endParaRPr>
          </a:p>
        </p:txBody>
      </p:sp>
      <p:sp>
        <p:nvSpPr>
          <p:cNvPr id="845" name="Google Shape;845;p110"/>
          <p:cNvSpPr txBox="1"/>
          <p:nvPr/>
        </p:nvSpPr>
        <p:spPr>
          <a:xfrm>
            <a:off x="1455025" y="4648975"/>
            <a:ext cx="7606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latin typeface="Merriweather"/>
                <a:ea typeface="Merriweather"/>
                <a:cs typeface="Merriweather"/>
                <a:sym typeface="Merriweather"/>
              </a:rPr>
              <a:t>Source:- https://stackoverflow.com/questions/17901341/django-how-to-make-a-variable-available-to-all-templates</a:t>
            </a:r>
            <a:endParaRPr sz="900" i="1">
              <a:latin typeface="Merriweather"/>
              <a:ea typeface="Merriweather"/>
              <a:cs typeface="Merriweather"/>
              <a:sym typeface="Merriweather"/>
            </a:endParaRPr>
          </a:p>
        </p:txBody>
      </p:sp>
      <p:sp>
        <p:nvSpPr>
          <p:cNvPr id="846" name="Google Shape;846;p110"/>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Advanced Questions:</a:t>
            </a:r>
            <a:r>
              <a:rPr lang="en" sz="1500">
                <a:solidFill>
                  <a:schemeClr val="dk1"/>
                </a:solidFill>
                <a:highlight>
                  <a:schemeClr val="lt1"/>
                </a:highlight>
                <a:latin typeface="Merriweather"/>
                <a:ea typeface="Merriweather"/>
                <a:cs typeface="Merriweather"/>
                <a:sym typeface="Merriweather"/>
              </a:rPr>
              <a:t> 2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847" name="Google Shape;847;p110"/>
          <p:cNvSpPr txBox="1">
            <a:spLocks noGrp="1"/>
          </p:cNvSpPr>
          <p:nvPr>
            <p:ph type="title"/>
          </p:nvPr>
        </p:nvSpPr>
        <p:spPr>
          <a:xfrm>
            <a:off x="645900" y="610275"/>
            <a:ext cx="7852200" cy="5079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100" b="1">
                <a:latin typeface="Merriweather"/>
                <a:ea typeface="Merriweather"/>
                <a:cs typeface="Merriweather"/>
                <a:sym typeface="Merriweather"/>
              </a:rPr>
              <a:t>How To Make A Variable Available To All The Templates?</a:t>
            </a:r>
            <a:endParaRPr sz="2100" b="1">
              <a:latin typeface="Merriweather"/>
              <a:ea typeface="Merriweather"/>
              <a:cs typeface="Merriweather"/>
              <a:sym typeface="Merriweather"/>
            </a:endParaRPr>
          </a:p>
        </p:txBody>
      </p:sp>
      <p:pic>
        <p:nvPicPr>
          <p:cNvPr id="848" name="Google Shape;848;p110"/>
          <p:cNvPicPr preferRelativeResize="0"/>
          <p:nvPr/>
        </p:nvPicPr>
        <p:blipFill>
          <a:blip r:embed="rId3">
            <a:alphaModFix/>
          </a:blip>
          <a:stretch>
            <a:fillRect/>
          </a:stretch>
        </p:blipFill>
        <p:spPr>
          <a:xfrm>
            <a:off x="645900" y="1193075"/>
            <a:ext cx="3763046" cy="33810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111"/>
          <p:cNvSpPr txBox="1">
            <a:spLocks noGrp="1"/>
          </p:cNvSpPr>
          <p:nvPr>
            <p:ph type="body" idx="1"/>
          </p:nvPr>
        </p:nvSpPr>
        <p:spPr>
          <a:xfrm>
            <a:off x="614100" y="1690400"/>
            <a:ext cx="7915800" cy="3048000"/>
          </a:xfrm>
          <a:prstGeom prst="rect">
            <a:avLst/>
          </a:prstGeom>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Django uses a very powerful format for storing URLs, that is regular expressions. </a:t>
            </a:r>
            <a:endParaRPr>
              <a:solidFill>
                <a:srgbClr val="000000"/>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RegEx or regular expression is the format for sophisticated string searching algorithms. </a:t>
            </a:r>
            <a:endParaRPr>
              <a:solidFill>
                <a:srgbClr val="000000"/>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It makes the searching process faster. Although it’s not necessary to use RegEx when defining URLs.</a:t>
            </a:r>
            <a:endParaRPr>
              <a:solidFill>
                <a:srgbClr val="000000"/>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They can be defined as normal string also, Django server should still be able to match them, but when you need to pass some data from the user via URL, then RegEx is used. </a:t>
            </a:r>
            <a:endParaRPr>
              <a:solidFill>
                <a:srgbClr val="000000"/>
              </a:solidFill>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Clr>
                <a:srgbClr val="000000"/>
              </a:buClr>
              <a:buSzPts val="1300"/>
              <a:buFont typeface="Merriweather"/>
              <a:buChar char="❏"/>
            </a:pPr>
            <a:r>
              <a:rPr lang="en">
                <a:solidFill>
                  <a:srgbClr val="000000"/>
                </a:solidFill>
                <a:highlight>
                  <a:schemeClr val="dk1"/>
                </a:highlight>
                <a:latin typeface="Merriweather"/>
                <a:ea typeface="Merriweather"/>
                <a:cs typeface="Merriweather"/>
                <a:sym typeface="Merriweather"/>
              </a:rPr>
              <a:t>The RegEx also makes much cleaner URLs then other formats.</a:t>
            </a:r>
            <a:endParaRPr b="1">
              <a:solidFill>
                <a:srgbClr val="000000"/>
              </a:solidFill>
              <a:highlight>
                <a:schemeClr val="dk1"/>
              </a:highlight>
              <a:latin typeface="Merriweather"/>
              <a:ea typeface="Merriweather"/>
              <a:cs typeface="Merriweather"/>
              <a:sym typeface="Merriweather"/>
            </a:endParaRPr>
          </a:p>
          <a:p>
            <a:pPr marL="0" lvl="0" indent="0" algn="l" rtl="0">
              <a:lnSpc>
                <a:spcPct val="115000"/>
              </a:lnSpc>
              <a:spcBef>
                <a:spcPts val="2000"/>
              </a:spcBef>
              <a:spcAft>
                <a:spcPts val="1200"/>
              </a:spcAft>
              <a:buNone/>
            </a:pPr>
            <a:endParaRPr>
              <a:solidFill>
                <a:srgbClr val="000000"/>
              </a:solidFill>
              <a:highlight>
                <a:schemeClr val="dk1"/>
              </a:highlight>
              <a:latin typeface="Merriweather"/>
              <a:ea typeface="Merriweather"/>
              <a:cs typeface="Merriweather"/>
              <a:sym typeface="Merriweather"/>
            </a:endParaRPr>
          </a:p>
        </p:txBody>
      </p:sp>
      <p:sp>
        <p:nvSpPr>
          <p:cNvPr id="854" name="Google Shape;854;p111"/>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Advanced Questions:</a:t>
            </a:r>
            <a:r>
              <a:rPr lang="en" sz="1500">
                <a:solidFill>
                  <a:schemeClr val="dk1"/>
                </a:solidFill>
                <a:highlight>
                  <a:schemeClr val="lt1"/>
                </a:highlight>
                <a:latin typeface="Merriweather"/>
                <a:ea typeface="Merriweather"/>
                <a:cs typeface="Merriweather"/>
                <a:sym typeface="Merriweather"/>
              </a:rPr>
              <a:t> 3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855" name="Google Shape;855;p111"/>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Why Does Django Use Regular Expressions To Define URLs? Is It Necessary To Use Them?</a:t>
            </a:r>
            <a:endParaRPr sz="2300" b="1">
              <a:latin typeface="Merriweather"/>
              <a:ea typeface="Merriweather"/>
              <a:cs typeface="Merriweather"/>
              <a:sym typeface="Merriweathe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112"/>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Advanced Questions:</a:t>
            </a:r>
            <a:r>
              <a:rPr lang="en" sz="1500">
                <a:solidFill>
                  <a:schemeClr val="dk1"/>
                </a:solidFill>
                <a:highlight>
                  <a:schemeClr val="lt1"/>
                </a:highlight>
                <a:latin typeface="Merriweather"/>
                <a:ea typeface="Merriweather"/>
                <a:cs typeface="Merriweather"/>
                <a:sym typeface="Merriweather"/>
              </a:rPr>
              <a:t> 3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861" name="Google Shape;861;p112"/>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Why Does Django Use Regular Expressions To Define URLs? Is It Necessary To Use Them?</a:t>
            </a:r>
            <a:endParaRPr sz="2300" b="1">
              <a:latin typeface="Merriweather"/>
              <a:ea typeface="Merriweather"/>
              <a:cs typeface="Merriweather"/>
              <a:sym typeface="Merriweather"/>
            </a:endParaRPr>
          </a:p>
        </p:txBody>
      </p:sp>
      <p:sp>
        <p:nvSpPr>
          <p:cNvPr id="862" name="Google Shape;862;p112"/>
          <p:cNvSpPr txBox="1"/>
          <p:nvPr/>
        </p:nvSpPr>
        <p:spPr>
          <a:xfrm>
            <a:off x="645900" y="1712425"/>
            <a:ext cx="7852200" cy="252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highlight>
                  <a:schemeClr val="dk1"/>
                </a:highlight>
                <a:latin typeface="Merriweather"/>
                <a:ea typeface="Merriweather"/>
                <a:cs typeface="Merriweather"/>
                <a:sym typeface="Merriweather"/>
              </a:rPr>
              <a:t>Example:</a:t>
            </a:r>
            <a:endParaRPr sz="13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700">
              <a:highlight>
                <a:schemeClr val="dk1"/>
              </a:highlight>
              <a:latin typeface="Merriweather"/>
              <a:ea typeface="Merriweather"/>
              <a:cs typeface="Merriweather"/>
              <a:sym typeface="Merriweather"/>
            </a:endParaRPr>
          </a:p>
          <a:p>
            <a:pPr marL="457200" lvl="0" indent="0" algn="l" rtl="0">
              <a:spcBef>
                <a:spcPts val="0"/>
              </a:spcBef>
              <a:spcAft>
                <a:spcPts val="0"/>
              </a:spcAft>
              <a:buNone/>
            </a:pPr>
            <a:r>
              <a:rPr lang="en" sz="1300">
                <a:highlight>
                  <a:srgbClr val="F4F4F4"/>
                </a:highlight>
                <a:latin typeface="Merriweather"/>
                <a:ea typeface="Merriweather"/>
                <a:cs typeface="Merriweather"/>
                <a:sym typeface="Merriweather"/>
              </a:rPr>
              <a:t>urlpatterns = [</a:t>
            </a:r>
            <a:endParaRPr sz="1300">
              <a:highlight>
                <a:srgbClr val="F4F4F4"/>
              </a:highlight>
              <a:latin typeface="Merriweather"/>
              <a:ea typeface="Merriweather"/>
              <a:cs typeface="Merriweather"/>
              <a:sym typeface="Merriweather"/>
            </a:endParaRPr>
          </a:p>
          <a:p>
            <a:pPr marL="457200" lvl="0" indent="0" algn="l" rtl="0">
              <a:spcBef>
                <a:spcPts val="0"/>
              </a:spcBef>
              <a:spcAft>
                <a:spcPts val="0"/>
              </a:spcAft>
              <a:buNone/>
            </a:pPr>
            <a:r>
              <a:rPr lang="en" sz="1300">
                <a:highlight>
                  <a:srgbClr val="F4F4F4"/>
                </a:highlight>
                <a:latin typeface="Merriweather"/>
                <a:ea typeface="Merriweather"/>
                <a:cs typeface="Merriweather"/>
                <a:sym typeface="Merriweather"/>
              </a:rPr>
              <a:t>    path('articles/2003/', views.special_case_2003), #1</a:t>
            </a:r>
            <a:endParaRPr sz="1300">
              <a:highlight>
                <a:srgbClr val="F4F4F4"/>
              </a:highlight>
              <a:latin typeface="Merriweather"/>
              <a:ea typeface="Merriweather"/>
              <a:cs typeface="Merriweather"/>
              <a:sym typeface="Merriweather"/>
            </a:endParaRPr>
          </a:p>
          <a:p>
            <a:pPr marL="457200" lvl="0" indent="0" algn="l" rtl="0">
              <a:spcBef>
                <a:spcPts val="0"/>
              </a:spcBef>
              <a:spcAft>
                <a:spcPts val="0"/>
              </a:spcAft>
              <a:buNone/>
            </a:pPr>
            <a:r>
              <a:rPr lang="en" sz="1300">
                <a:highlight>
                  <a:srgbClr val="F4F4F4"/>
                </a:highlight>
                <a:latin typeface="Merriweather"/>
                <a:ea typeface="Merriweather"/>
                <a:cs typeface="Merriweather"/>
                <a:sym typeface="Merriweather"/>
              </a:rPr>
              <a:t>    path('articles/&lt;int:year&gt;/', views.year_archive),#2</a:t>
            </a:r>
            <a:endParaRPr sz="1300">
              <a:highlight>
                <a:srgbClr val="F4F4F4"/>
              </a:highlight>
              <a:latin typeface="Merriweather"/>
              <a:ea typeface="Merriweather"/>
              <a:cs typeface="Merriweather"/>
              <a:sym typeface="Merriweather"/>
            </a:endParaRPr>
          </a:p>
          <a:p>
            <a:pPr marL="457200" lvl="0" indent="0" algn="l" rtl="0">
              <a:spcBef>
                <a:spcPts val="0"/>
              </a:spcBef>
              <a:spcAft>
                <a:spcPts val="0"/>
              </a:spcAft>
              <a:buNone/>
            </a:pPr>
            <a:r>
              <a:rPr lang="en" sz="1300">
                <a:highlight>
                  <a:srgbClr val="F4F4F4"/>
                </a:highlight>
                <a:latin typeface="Merriweather"/>
                <a:ea typeface="Merriweather"/>
                <a:cs typeface="Merriweather"/>
                <a:sym typeface="Merriweather"/>
              </a:rPr>
              <a:t>    path('articles/&lt;int:year&gt;/&lt;int:month&gt;/', views.month_archive), #3</a:t>
            </a:r>
            <a:endParaRPr sz="1300">
              <a:highlight>
                <a:srgbClr val="F4F4F4"/>
              </a:highlight>
              <a:latin typeface="Merriweather"/>
              <a:ea typeface="Merriweather"/>
              <a:cs typeface="Merriweather"/>
              <a:sym typeface="Merriweather"/>
            </a:endParaRPr>
          </a:p>
          <a:p>
            <a:pPr marL="457200" lvl="0" indent="0" algn="l" rtl="0">
              <a:spcBef>
                <a:spcPts val="0"/>
              </a:spcBef>
              <a:spcAft>
                <a:spcPts val="0"/>
              </a:spcAft>
              <a:buNone/>
            </a:pPr>
            <a:r>
              <a:rPr lang="en" sz="1300">
                <a:highlight>
                  <a:srgbClr val="F4F4F4"/>
                </a:highlight>
                <a:latin typeface="Merriweather"/>
                <a:ea typeface="Merriweather"/>
                <a:cs typeface="Merriweather"/>
                <a:sym typeface="Merriweather"/>
              </a:rPr>
              <a:t>    path('articles/&lt;int:year&gt;/&lt;int:month&gt;/&lt;slug:slug&gt;/', views.article_detail),#4</a:t>
            </a:r>
            <a:endParaRPr sz="1300">
              <a:highlight>
                <a:srgbClr val="F4F4F4"/>
              </a:highlight>
              <a:latin typeface="Merriweather"/>
              <a:ea typeface="Merriweather"/>
              <a:cs typeface="Merriweather"/>
              <a:sym typeface="Merriweather"/>
            </a:endParaRPr>
          </a:p>
          <a:p>
            <a:pPr marL="457200" lvl="0" indent="0" algn="l" rtl="0">
              <a:spcBef>
                <a:spcPts val="0"/>
              </a:spcBef>
              <a:spcAft>
                <a:spcPts val="0"/>
              </a:spcAft>
              <a:buNone/>
            </a:pPr>
            <a:r>
              <a:rPr lang="en" sz="1300">
                <a:highlight>
                  <a:srgbClr val="F4F4F4"/>
                </a:highlight>
                <a:latin typeface="Merriweather"/>
                <a:ea typeface="Merriweather"/>
                <a:cs typeface="Merriweather"/>
                <a:sym typeface="Merriweather"/>
              </a:rPr>
              <a:t>]</a:t>
            </a:r>
            <a:endParaRPr sz="1300">
              <a:highlight>
                <a:srgbClr val="F4F4F4"/>
              </a:highlight>
              <a:latin typeface="Merriweather"/>
              <a:ea typeface="Merriweather"/>
              <a:cs typeface="Merriweather"/>
              <a:sym typeface="Merriweather"/>
            </a:endParaRPr>
          </a:p>
          <a:p>
            <a:pPr marL="0" lvl="0" indent="0" algn="l" rtl="0">
              <a:spcBef>
                <a:spcPts val="0"/>
              </a:spcBef>
              <a:spcAft>
                <a:spcPts val="0"/>
              </a:spcAft>
              <a:buNone/>
            </a:pPr>
            <a:endParaRPr sz="13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3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b="1" i="1">
                <a:highlight>
                  <a:schemeClr val="dk1"/>
                </a:highlight>
                <a:latin typeface="Merriweather"/>
                <a:ea typeface="Merriweather"/>
                <a:cs typeface="Merriweather"/>
                <a:sym typeface="Merriweather"/>
              </a:rPr>
              <a:t>Links:</a:t>
            </a:r>
            <a:endParaRPr b="1" i="1">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b="1" i="1">
                <a:highlight>
                  <a:schemeClr val="dk1"/>
                </a:highlight>
                <a:latin typeface="Merriweather"/>
                <a:ea typeface="Merriweather"/>
                <a:cs typeface="Merriweather"/>
                <a:sym typeface="Merriweather"/>
              </a:rPr>
              <a:t>https://raturi.in/blog/designing-django-urls-best-practices/</a:t>
            </a:r>
            <a:endParaRPr b="1" i="1">
              <a:highlight>
                <a:schemeClr val="dk1"/>
              </a:highlight>
              <a:latin typeface="Merriweather"/>
              <a:ea typeface="Merriweather"/>
              <a:cs typeface="Merriweather"/>
              <a:sym typeface="Merriweathe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113"/>
          <p:cNvSpPr txBox="1"/>
          <p:nvPr/>
        </p:nvSpPr>
        <p:spPr>
          <a:xfrm>
            <a:off x="645900" y="1642725"/>
            <a:ext cx="8004900" cy="238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highlight>
                  <a:schemeClr val="dk1"/>
                </a:highlight>
                <a:latin typeface="Merriweather"/>
                <a:ea typeface="Merriweather"/>
                <a:cs typeface="Merriweather"/>
                <a:sym typeface="Merriweather"/>
              </a:rPr>
              <a:t>ForeignKey Field:</a:t>
            </a:r>
            <a:r>
              <a:rPr lang="en" sz="1300">
                <a:highlight>
                  <a:schemeClr val="dk1"/>
                </a:highlight>
                <a:latin typeface="Merriweather"/>
                <a:ea typeface="Merriweather"/>
                <a:cs typeface="Merriweather"/>
                <a:sym typeface="Merriweather"/>
              </a:rPr>
              <a:t> A many-to-one relationship. Requires two positional arguments: the class to which the model is related and the on_delete option.</a:t>
            </a:r>
            <a:endParaRPr sz="13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3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b="1">
                <a:highlight>
                  <a:schemeClr val="dk1"/>
                </a:highlight>
                <a:latin typeface="Merriweather"/>
                <a:ea typeface="Merriweather"/>
                <a:cs typeface="Merriweather"/>
                <a:sym typeface="Merriweather"/>
              </a:rPr>
              <a:t>OneToOneField</a:t>
            </a:r>
            <a:r>
              <a:rPr lang="en">
                <a:highlight>
                  <a:schemeClr val="dk1"/>
                </a:highlight>
                <a:latin typeface="Merriweather"/>
                <a:ea typeface="Merriweather"/>
                <a:cs typeface="Merriweather"/>
                <a:sym typeface="Merriweather"/>
              </a:rPr>
              <a:t>:</a:t>
            </a:r>
            <a:r>
              <a:rPr lang="en" sz="1300">
                <a:highlight>
                  <a:schemeClr val="dk1"/>
                </a:highlight>
                <a:latin typeface="Merriweather"/>
                <a:ea typeface="Merriweather"/>
                <a:cs typeface="Merriweather"/>
                <a:sym typeface="Merriweather"/>
              </a:rPr>
              <a:t> A one-to-one relationship. Conceptually, this is similar to a ForeignKey with unique=True, but the “reverse” side of the relation will directly return a single object.</a:t>
            </a:r>
            <a:endParaRPr sz="13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3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300" b="1" i="1">
                <a:highlight>
                  <a:schemeClr val="dk1"/>
                </a:highlight>
                <a:latin typeface="Merriweather"/>
                <a:ea typeface="Merriweather"/>
                <a:cs typeface="Merriweather"/>
                <a:sym typeface="Merriweather"/>
              </a:rPr>
              <a:t>Links: </a:t>
            </a:r>
            <a:endParaRPr sz="1300" b="1" i="1">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300" b="1" i="1">
                <a:highlight>
                  <a:schemeClr val="dk1"/>
                </a:highlight>
                <a:latin typeface="Merriweather"/>
                <a:ea typeface="Merriweather"/>
                <a:cs typeface="Merriweather"/>
                <a:sym typeface="Merriweather"/>
              </a:rPr>
              <a:t>https://stackoverflow.com/questions/5870537/whats-the-difference-between-django-onetoonefield-and-foreignkey</a:t>
            </a:r>
            <a:endParaRPr sz="1300" b="1" i="1">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300" b="1" i="1">
              <a:highlight>
                <a:schemeClr val="dk1"/>
              </a:highlight>
              <a:latin typeface="Merriweather"/>
              <a:ea typeface="Merriweather"/>
              <a:cs typeface="Merriweather"/>
              <a:sym typeface="Merriweather"/>
            </a:endParaRPr>
          </a:p>
        </p:txBody>
      </p:sp>
      <p:sp>
        <p:nvSpPr>
          <p:cNvPr id="868" name="Google Shape;868;p113"/>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Advanced Questions:</a:t>
            </a:r>
            <a:r>
              <a:rPr lang="en" sz="1500">
                <a:solidFill>
                  <a:schemeClr val="dk1"/>
                </a:solidFill>
                <a:highlight>
                  <a:schemeClr val="lt1"/>
                </a:highlight>
                <a:latin typeface="Merriweather"/>
                <a:ea typeface="Merriweather"/>
                <a:cs typeface="Merriweather"/>
                <a:sym typeface="Merriweather"/>
              </a:rPr>
              <a:t> 4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869" name="Google Shape;869;p113"/>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The Difference Between Django OneToOneField &amp; ForeignKey Field?</a:t>
            </a:r>
            <a:endParaRPr sz="2300" b="1">
              <a:latin typeface="Merriweather"/>
              <a:ea typeface="Merriweather"/>
              <a:cs typeface="Merriweather"/>
              <a:sym typeface="Merriweathe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14"/>
          <p:cNvSpPr txBox="1"/>
          <p:nvPr/>
        </p:nvSpPr>
        <p:spPr>
          <a:xfrm>
            <a:off x="645900" y="1223975"/>
            <a:ext cx="7986600" cy="29184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0"/>
              </a:spcBef>
              <a:spcAft>
                <a:spcPts val="0"/>
              </a:spcAft>
              <a:buSzPts val="1200"/>
              <a:buFont typeface="Merriweather"/>
              <a:buChar char="❏"/>
            </a:pPr>
            <a:r>
              <a:rPr lang="en" sz="1200" b="1">
                <a:highlight>
                  <a:schemeClr val="dk1"/>
                </a:highlight>
                <a:latin typeface="Merriweather"/>
                <a:ea typeface="Merriweather"/>
                <a:cs typeface="Merriweather"/>
                <a:sym typeface="Merriweather"/>
              </a:rPr>
              <a:t>‘Field’ </a:t>
            </a:r>
            <a:r>
              <a:rPr lang="en" sz="1200">
                <a:highlight>
                  <a:schemeClr val="dk1"/>
                </a:highlight>
                <a:latin typeface="Merriweather"/>
                <a:ea typeface="Merriweather"/>
                <a:cs typeface="Merriweather"/>
                <a:sym typeface="Merriweather"/>
              </a:rPr>
              <a:t>is basically an abstract class that actually represents a column in the database table. </a:t>
            </a:r>
            <a:endParaRPr sz="1200">
              <a:highlight>
                <a:schemeClr val="dk1"/>
              </a:highlight>
              <a:latin typeface="Merriweather"/>
              <a:ea typeface="Merriweather"/>
              <a:cs typeface="Merriweather"/>
              <a:sym typeface="Merriweather"/>
            </a:endParaRPr>
          </a:p>
          <a:p>
            <a:pPr marL="457200" lvl="0" indent="-304800" algn="l" rtl="0">
              <a:lnSpc>
                <a:spcPct val="115000"/>
              </a:lnSpc>
              <a:spcBef>
                <a:spcPts val="0"/>
              </a:spcBef>
              <a:spcAft>
                <a:spcPts val="0"/>
              </a:spcAft>
              <a:buSzPts val="1200"/>
              <a:buFont typeface="Merriweather"/>
              <a:buChar char="❏"/>
            </a:pPr>
            <a:r>
              <a:rPr lang="en" sz="1200">
                <a:highlight>
                  <a:schemeClr val="dk1"/>
                </a:highlight>
                <a:latin typeface="Merriweather"/>
                <a:ea typeface="Merriweather"/>
                <a:cs typeface="Merriweather"/>
                <a:sym typeface="Merriweather"/>
              </a:rPr>
              <a:t>The Field class, is in turn, a subclass of  RegisterLookupMixin. </a:t>
            </a:r>
            <a:endParaRPr sz="1200">
              <a:highlight>
                <a:schemeClr val="dk1"/>
              </a:highlight>
              <a:latin typeface="Merriweather"/>
              <a:ea typeface="Merriweather"/>
              <a:cs typeface="Merriweather"/>
              <a:sym typeface="Merriweather"/>
            </a:endParaRPr>
          </a:p>
          <a:p>
            <a:pPr marL="457200" lvl="0" indent="-304800" algn="l" rtl="0">
              <a:lnSpc>
                <a:spcPct val="115000"/>
              </a:lnSpc>
              <a:spcBef>
                <a:spcPts val="0"/>
              </a:spcBef>
              <a:spcAft>
                <a:spcPts val="0"/>
              </a:spcAft>
              <a:buSzPts val="1200"/>
              <a:buFont typeface="Merriweather"/>
              <a:buChar char="❏"/>
            </a:pPr>
            <a:r>
              <a:rPr lang="en" sz="1200">
                <a:highlight>
                  <a:schemeClr val="dk1"/>
                </a:highlight>
                <a:latin typeface="Merriweather"/>
                <a:ea typeface="Merriweather"/>
                <a:cs typeface="Merriweather"/>
                <a:sym typeface="Merriweather"/>
              </a:rPr>
              <a:t>In Django, these fields are used to create database tables (db_type()) which are used to map Python types to the database using get_prep_value() and vice versa using from_db_value() method. </a:t>
            </a:r>
            <a:endParaRPr sz="1200">
              <a:highlight>
                <a:schemeClr val="dk1"/>
              </a:highlight>
              <a:latin typeface="Merriweather"/>
              <a:ea typeface="Merriweather"/>
              <a:cs typeface="Merriweather"/>
              <a:sym typeface="Merriweather"/>
            </a:endParaRPr>
          </a:p>
          <a:p>
            <a:pPr marL="457200" lvl="0" indent="-304800" algn="l" rtl="0">
              <a:lnSpc>
                <a:spcPct val="115000"/>
              </a:lnSpc>
              <a:spcBef>
                <a:spcPts val="0"/>
              </a:spcBef>
              <a:spcAft>
                <a:spcPts val="0"/>
              </a:spcAft>
              <a:buSzPts val="1200"/>
              <a:buFont typeface="Merriweather"/>
              <a:buChar char="❏"/>
            </a:pPr>
            <a:r>
              <a:rPr lang="en" sz="1200">
                <a:highlight>
                  <a:schemeClr val="dk1"/>
                </a:highlight>
                <a:latin typeface="Merriweather"/>
                <a:ea typeface="Merriweather"/>
                <a:cs typeface="Merriweather"/>
                <a:sym typeface="Merriweather"/>
              </a:rPr>
              <a:t>Therefore, fields are fundamental pieces in different Django APIs such as models and querysets.</a:t>
            </a:r>
            <a:endParaRPr sz="12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2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200" b="1">
                <a:highlight>
                  <a:schemeClr val="dk1"/>
                </a:highlight>
                <a:latin typeface="Merriweather"/>
                <a:ea typeface="Merriweather"/>
                <a:cs typeface="Merriweather"/>
                <a:sym typeface="Merriweather"/>
              </a:rPr>
              <a:t>The Django field class types specify:</a:t>
            </a:r>
            <a:endParaRPr sz="1200" b="1">
              <a:highlight>
                <a:schemeClr val="dk1"/>
              </a:highlight>
              <a:latin typeface="Merriweather"/>
              <a:ea typeface="Merriweather"/>
              <a:cs typeface="Merriweather"/>
              <a:sym typeface="Merriweather"/>
            </a:endParaRPr>
          </a:p>
          <a:p>
            <a:pPr marL="457200" lvl="0" indent="-304800" algn="l" rtl="0">
              <a:lnSpc>
                <a:spcPct val="115000"/>
              </a:lnSpc>
              <a:spcBef>
                <a:spcPts val="0"/>
              </a:spcBef>
              <a:spcAft>
                <a:spcPts val="0"/>
              </a:spcAft>
              <a:buSzPts val="1200"/>
              <a:buFont typeface="Merriweather"/>
              <a:buChar char="❏"/>
            </a:pPr>
            <a:r>
              <a:rPr lang="en" sz="1200">
                <a:highlight>
                  <a:schemeClr val="dk1"/>
                </a:highlight>
                <a:latin typeface="Merriweather"/>
                <a:ea typeface="Merriweather"/>
                <a:cs typeface="Merriweather"/>
                <a:sym typeface="Merriweather"/>
              </a:rPr>
              <a:t>The column type, which tells the database what kind of data to store (e.g. INTEGER, VARCHAR, TEXT).</a:t>
            </a:r>
            <a:endParaRPr sz="1200">
              <a:highlight>
                <a:schemeClr val="dk1"/>
              </a:highlight>
              <a:latin typeface="Merriweather"/>
              <a:ea typeface="Merriweather"/>
              <a:cs typeface="Merriweather"/>
              <a:sym typeface="Merriweather"/>
            </a:endParaRPr>
          </a:p>
          <a:p>
            <a:pPr marL="457200" lvl="0" indent="-304800" algn="l" rtl="0">
              <a:lnSpc>
                <a:spcPct val="115000"/>
              </a:lnSpc>
              <a:spcBef>
                <a:spcPts val="0"/>
              </a:spcBef>
              <a:spcAft>
                <a:spcPts val="0"/>
              </a:spcAft>
              <a:buSzPts val="1200"/>
              <a:buFont typeface="Merriweather"/>
              <a:buChar char="❏"/>
            </a:pPr>
            <a:r>
              <a:rPr lang="en" sz="1200">
                <a:highlight>
                  <a:schemeClr val="dk1"/>
                </a:highlight>
                <a:latin typeface="Merriweather"/>
                <a:ea typeface="Merriweather"/>
                <a:cs typeface="Merriweather"/>
                <a:sym typeface="Merriweather"/>
              </a:rPr>
              <a:t>The default HTML widget to use when rendering a form field (e.g. &lt;input type=”text”&gt;, &lt;select&gt;).</a:t>
            </a:r>
            <a:endParaRPr sz="1200">
              <a:highlight>
                <a:schemeClr val="dk1"/>
              </a:highlight>
              <a:latin typeface="Merriweather"/>
              <a:ea typeface="Merriweather"/>
              <a:cs typeface="Merriweather"/>
              <a:sym typeface="Merriweather"/>
            </a:endParaRPr>
          </a:p>
          <a:p>
            <a:pPr marL="457200" lvl="0" indent="-304800" algn="l" rtl="0">
              <a:lnSpc>
                <a:spcPct val="115000"/>
              </a:lnSpc>
              <a:spcBef>
                <a:spcPts val="0"/>
              </a:spcBef>
              <a:spcAft>
                <a:spcPts val="0"/>
              </a:spcAft>
              <a:buSzPts val="1200"/>
              <a:buFont typeface="Merriweather"/>
              <a:buChar char="❏"/>
            </a:pPr>
            <a:r>
              <a:rPr lang="en" sz="1200">
                <a:highlight>
                  <a:schemeClr val="dk1"/>
                </a:highlight>
                <a:latin typeface="Merriweather"/>
                <a:ea typeface="Merriweather"/>
                <a:cs typeface="Merriweather"/>
                <a:sym typeface="Merriweather"/>
              </a:rPr>
              <a:t>The minimal validation requirements, used in Django’s admin and in automatically-generated forms.</a:t>
            </a:r>
            <a:endParaRPr sz="1200">
              <a:highlight>
                <a:schemeClr val="dk1"/>
              </a:highlight>
              <a:latin typeface="Merriweather"/>
              <a:ea typeface="Merriweather"/>
              <a:cs typeface="Merriweather"/>
              <a:sym typeface="Merriweather"/>
            </a:endParaRPr>
          </a:p>
        </p:txBody>
      </p:sp>
      <p:sp>
        <p:nvSpPr>
          <p:cNvPr id="875" name="Google Shape;875;p114"/>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Advanced Questions: 5</a:t>
            </a:r>
            <a:r>
              <a:rPr lang="en" sz="1500">
                <a:solidFill>
                  <a:schemeClr val="dk1"/>
                </a:solidFill>
                <a:highlight>
                  <a:schemeClr val="lt1"/>
                </a:highlight>
                <a:latin typeface="Merriweather"/>
                <a:ea typeface="Merriweather"/>
                <a:cs typeface="Merriweather"/>
                <a:sym typeface="Merriweather"/>
              </a:rPr>
              <a:t>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876" name="Google Shape;876;p114"/>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Explain Django Field Class And Its Types.</a:t>
            </a:r>
            <a:endParaRPr sz="2300" b="1">
              <a:latin typeface="Merriweather"/>
              <a:ea typeface="Merriweather"/>
              <a:cs typeface="Merriweather"/>
              <a:sym typeface="Merriweathe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115"/>
          <p:cNvSpPr txBox="1"/>
          <p:nvPr/>
        </p:nvSpPr>
        <p:spPr>
          <a:xfrm>
            <a:off x="645900" y="1361900"/>
            <a:ext cx="7743300" cy="67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latin typeface="Merriweather"/>
                <a:ea typeface="Merriweather"/>
                <a:cs typeface="Merriweather"/>
                <a:sym typeface="Merriweather"/>
              </a:rPr>
              <a:t>To use the file-based sessions, you need to set the SESSION_ENGINE settings to </a:t>
            </a:r>
            <a:endParaRPr>
              <a:latin typeface="Merriweather"/>
              <a:ea typeface="Merriweather"/>
              <a:cs typeface="Merriweather"/>
              <a:sym typeface="Merriweather"/>
            </a:endParaRPr>
          </a:p>
          <a:p>
            <a:pPr marL="0" lvl="0" indent="457200" algn="l" rtl="0">
              <a:lnSpc>
                <a:spcPct val="115000"/>
              </a:lnSpc>
              <a:spcBef>
                <a:spcPts val="0"/>
              </a:spcBef>
              <a:spcAft>
                <a:spcPts val="0"/>
              </a:spcAft>
              <a:buNone/>
            </a:pPr>
            <a:r>
              <a:rPr lang="en" sz="1600" b="1">
                <a:highlight>
                  <a:srgbClr val="F4F4F4"/>
                </a:highlight>
                <a:latin typeface="Merriweather"/>
                <a:ea typeface="Merriweather"/>
                <a:cs typeface="Merriweather"/>
                <a:sym typeface="Merriweather"/>
              </a:rPr>
              <a:t>"django.contrib.sessions.backends.file"</a:t>
            </a:r>
            <a:endParaRPr sz="1600" b="1">
              <a:highlight>
                <a:srgbClr val="F4F4F4"/>
              </a:highlight>
              <a:latin typeface="Merriweather"/>
              <a:ea typeface="Merriweather"/>
              <a:cs typeface="Merriweather"/>
              <a:sym typeface="Merriweather"/>
            </a:endParaRPr>
          </a:p>
        </p:txBody>
      </p:sp>
      <p:sp>
        <p:nvSpPr>
          <p:cNvPr id="882" name="Google Shape;882;p115"/>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Advanced Questions:</a:t>
            </a:r>
            <a:r>
              <a:rPr lang="en" sz="1500">
                <a:solidFill>
                  <a:schemeClr val="dk1"/>
                </a:solidFill>
                <a:highlight>
                  <a:schemeClr val="lt1"/>
                </a:highlight>
                <a:latin typeface="Merriweather"/>
                <a:ea typeface="Merriweather"/>
                <a:cs typeface="Merriweather"/>
                <a:sym typeface="Merriweather"/>
              </a:rPr>
              <a:t> 6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883" name="Google Shape;883;p115"/>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Explain How You Can Use File Based Sessions?</a:t>
            </a:r>
            <a:endParaRPr sz="2300" b="1">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4"/>
          <p:cNvSpPr txBox="1">
            <a:spLocks noGrp="1"/>
          </p:cNvSpPr>
          <p:nvPr>
            <p:ph type="body" idx="1"/>
          </p:nvPr>
        </p:nvSpPr>
        <p:spPr>
          <a:xfrm>
            <a:off x="645900" y="1728175"/>
            <a:ext cx="7505700" cy="136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highlight>
                  <a:schemeClr val="dk1"/>
                </a:highlight>
                <a:latin typeface="Merriweather"/>
                <a:ea typeface="Merriweather"/>
                <a:cs typeface="Merriweather"/>
                <a:sym typeface="Merriweather"/>
              </a:rPr>
              <a:t>Django Command To View All Items In A Model:</a:t>
            </a:r>
            <a:endParaRPr>
              <a:solidFill>
                <a:srgbClr val="000000"/>
              </a:solidFill>
              <a:highlight>
                <a:schemeClr val="dk1"/>
              </a:highlight>
              <a:latin typeface="Merriweather"/>
              <a:ea typeface="Merriweather"/>
              <a:cs typeface="Merriweather"/>
              <a:sym typeface="Merriweather"/>
            </a:endParaRPr>
          </a:p>
          <a:p>
            <a:pPr marL="0" lvl="0" indent="0" algn="l" rtl="0">
              <a:spcBef>
                <a:spcPts val="1200"/>
              </a:spcBef>
              <a:spcAft>
                <a:spcPts val="0"/>
              </a:spcAft>
              <a:buNone/>
            </a:pPr>
            <a:r>
              <a:rPr lang="en">
                <a:solidFill>
                  <a:srgbClr val="000000"/>
                </a:solidFill>
                <a:highlight>
                  <a:schemeClr val="dk1"/>
                </a:highlight>
                <a:latin typeface="Merriweather"/>
                <a:ea typeface="Merriweather"/>
                <a:cs typeface="Merriweather"/>
                <a:sym typeface="Merriweather"/>
              </a:rPr>
              <a:t> 	</a:t>
            </a:r>
            <a:r>
              <a:rPr lang="en" sz="2000" b="1">
                <a:solidFill>
                  <a:srgbClr val="000000"/>
                </a:solidFill>
                <a:highlight>
                  <a:srgbClr val="EEEEEE"/>
                </a:highlight>
                <a:latin typeface="Merriweather"/>
                <a:ea typeface="Merriweather"/>
                <a:cs typeface="Merriweather"/>
                <a:sym typeface="Merriweather"/>
              </a:rPr>
              <a:t>Users.objects.all()</a:t>
            </a:r>
            <a:endParaRPr sz="2000" b="1">
              <a:solidFill>
                <a:srgbClr val="000000"/>
              </a:solidFill>
              <a:highlight>
                <a:srgbClr val="EEEEEE"/>
              </a:highlight>
              <a:latin typeface="Merriweather"/>
              <a:ea typeface="Merriweather"/>
              <a:cs typeface="Merriweather"/>
              <a:sym typeface="Merriweather"/>
            </a:endParaRPr>
          </a:p>
          <a:p>
            <a:pPr marL="0" lvl="0" indent="0" algn="l" rtl="0">
              <a:spcBef>
                <a:spcPts val="1200"/>
              </a:spcBef>
              <a:spcAft>
                <a:spcPts val="1200"/>
              </a:spcAft>
              <a:buNone/>
            </a:pPr>
            <a:r>
              <a:rPr lang="en" sz="1100" i="1">
                <a:solidFill>
                  <a:srgbClr val="000000"/>
                </a:solidFill>
                <a:highlight>
                  <a:schemeClr val="dk1"/>
                </a:highlight>
                <a:latin typeface="Merriweather"/>
                <a:ea typeface="Merriweather"/>
                <a:cs typeface="Merriweather"/>
                <a:sym typeface="Merriweather"/>
              </a:rPr>
              <a:t>where  “User” is a model name.</a:t>
            </a:r>
            <a:endParaRPr sz="1100" i="1">
              <a:solidFill>
                <a:srgbClr val="000000"/>
              </a:solidFill>
              <a:highlight>
                <a:schemeClr val="dk1"/>
              </a:highlight>
              <a:latin typeface="Merriweather"/>
              <a:ea typeface="Merriweather"/>
              <a:cs typeface="Merriweather"/>
              <a:sym typeface="Merriweather"/>
            </a:endParaRPr>
          </a:p>
        </p:txBody>
      </p:sp>
      <p:sp>
        <p:nvSpPr>
          <p:cNvPr id="351" name="Google Shape;351;p44"/>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Query Set Based Questions:</a:t>
            </a:r>
            <a:r>
              <a:rPr lang="en" sz="1500">
                <a:solidFill>
                  <a:schemeClr val="dk1"/>
                </a:solidFill>
                <a:highlight>
                  <a:schemeClr val="lt1"/>
                </a:highlight>
                <a:latin typeface="Merriweather"/>
                <a:ea typeface="Merriweather"/>
                <a:cs typeface="Merriweather"/>
                <a:sym typeface="Merriweather"/>
              </a:rPr>
              <a:t> 7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352" name="Google Shape;352;p44"/>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How To View All Items In The Model Using Django QuerySet?</a:t>
            </a:r>
            <a:endParaRPr sz="2300" b="1">
              <a:latin typeface="Merriweather"/>
              <a:ea typeface="Merriweather"/>
              <a:cs typeface="Merriweather"/>
              <a:sym typeface="Merriweathe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116"/>
          <p:cNvSpPr txBox="1"/>
          <p:nvPr/>
        </p:nvSpPr>
        <p:spPr>
          <a:xfrm>
            <a:off x="645900" y="1223975"/>
            <a:ext cx="7852200" cy="314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Jinja Templating is a very popular templating engine for Python, the latest version in the market is Jinja 2.</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300">
                <a:highlight>
                  <a:schemeClr val="dk1"/>
                </a:highlight>
                <a:latin typeface="Merriweather"/>
                <a:ea typeface="Merriweather"/>
                <a:cs typeface="Merriweather"/>
                <a:sym typeface="Merriweather"/>
              </a:rPr>
              <a:t>There are some features of Jinja templating that make it a better option than the default template system in Django.</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Sandbox Execution – This is like a sandbox or a protected framework for automating the testing process.</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HTML Escaping – Jinja 2 provides automatic HTML Escaping, as &lt;, &gt;, &amp; characters have special values in templates and if used as regular text, these symbols can lead to XSS Attacks which Jinja deals with automatically.</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Template Inheritance</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Generates HTML templates much faster than default engine</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Easier to debug, compared to default engine.</a:t>
            </a:r>
            <a:endParaRPr sz="1300">
              <a:highlight>
                <a:schemeClr val="dk1"/>
              </a:highlight>
              <a:latin typeface="Merriweather"/>
              <a:ea typeface="Merriweather"/>
              <a:cs typeface="Merriweather"/>
              <a:sym typeface="Merriweather"/>
            </a:endParaRPr>
          </a:p>
        </p:txBody>
      </p:sp>
      <p:sp>
        <p:nvSpPr>
          <p:cNvPr id="889" name="Google Shape;889;p116"/>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Advanced Questions:</a:t>
            </a:r>
            <a:r>
              <a:rPr lang="en" sz="1500">
                <a:solidFill>
                  <a:schemeClr val="dk1"/>
                </a:solidFill>
                <a:highlight>
                  <a:schemeClr val="lt1"/>
                </a:highlight>
                <a:latin typeface="Merriweather"/>
                <a:ea typeface="Merriweather"/>
                <a:cs typeface="Merriweather"/>
                <a:sym typeface="Merriweather"/>
              </a:rPr>
              <a:t> 7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890" name="Google Shape;890;p116"/>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Jinja Templating?</a:t>
            </a:r>
            <a:endParaRPr sz="2300" b="1">
              <a:latin typeface="Merriweather"/>
              <a:ea typeface="Merriweather"/>
              <a:cs typeface="Merriweather"/>
              <a:sym typeface="Merriweathe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117"/>
          <p:cNvSpPr txBox="1">
            <a:spLocks noGrp="1"/>
          </p:cNvSpPr>
          <p:nvPr>
            <p:ph type="body" idx="1"/>
          </p:nvPr>
        </p:nvSpPr>
        <p:spPr>
          <a:xfrm>
            <a:off x="645900" y="1274325"/>
            <a:ext cx="7852200" cy="2448000"/>
          </a:xfrm>
          <a:prstGeom prst="rect">
            <a:avLst/>
          </a:prstGeom>
        </p:spPr>
        <p:txBody>
          <a:bodyPr spcFirstLastPara="1" wrap="square" lIns="91425" tIns="91425" rIns="91425" bIns="91425" anchor="t" anchorCtr="0">
            <a:noAutofit/>
          </a:bodyPr>
          <a:lstStyle/>
          <a:p>
            <a:pPr marL="0" marR="101600" lvl="0" indent="0" algn="just" rtl="0">
              <a:lnSpc>
                <a:spcPct val="115000"/>
              </a:lnSpc>
              <a:spcBef>
                <a:spcPts val="800"/>
              </a:spcBef>
              <a:spcAft>
                <a:spcPts val="0"/>
              </a:spcAft>
              <a:buNone/>
            </a:pPr>
            <a:r>
              <a:rPr lang="en" b="1">
                <a:solidFill>
                  <a:srgbClr val="000000"/>
                </a:solidFill>
                <a:highlight>
                  <a:srgbClr val="FFFFFF"/>
                </a:highlight>
                <a:latin typeface="Merriweather"/>
                <a:ea typeface="Merriweather"/>
                <a:cs typeface="Merriweather"/>
                <a:sym typeface="Merriweather"/>
              </a:rPr>
              <a:t>Serialization </a:t>
            </a:r>
            <a:r>
              <a:rPr lang="en">
                <a:solidFill>
                  <a:srgbClr val="000000"/>
                </a:solidFill>
                <a:highlight>
                  <a:srgbClr val="FFFFFF"/>
                </a:highlight>
                <a:latin typeface="Merriweather"/>
                <a:ea typeface="Merriweather"/>
                <a:cs typeface="Merriweather"/>
                <a:sym typeface="Merriweather"/>
              </a:rPr>
              <a:t>is the process of converting Django models into other formats such as XML, </a:t>
            </a:r>
            <a:r>
              <a:rPr lang="en">
                <a:solidFill>
                  <a:srgbClr val="000000"/>
                </a:solidFill>
                <a:highlight>
                  <a:srgbClr val="FFFFFF"/>
                </a:highlight>
                <a:uFill>
                  <a:noFill/>
                </a:uFill>
                <a:latin typeface="Merriweather"/>
                <a:ea typeface="Merriweather"/>
                <a:cs typeface="Merriweather"/>
                <a:sym typeface="Merriweather"/>
                <a:hlinkClick r:id="rId3">
                  <a:extLst>
                    <a:ext uri="{A12FA001-AC4F-418D-AE19-62706E023703}">
                      <ahyp:hlinkClr xmlns:ahyp="http://schemas.microsoft.com/office/drawing/2018/hyperlinkcolor" val="tx"/>
                    </a:ext>
                  </a:extLst>
                </a:hlinkClick>
              </a:rPr>
              <a:t>JSON</a:t>
            </a:r>
            <a:r>
              <a:rPr lang="en">
                <a:solidFill>
                  <a:srgbClr val="000000"/>
                </a:solidFill>
                <a:highlight>
                  <a:srgbClr val="FFFFFF"/>
                </a:highlight>
                <a:latin typeface="Merriweather"/>
                <a:ea typeface="Merriweather"/>
                <a:cs typeface="Merriweather"/>
                <a:sym typeface="Merriweather"/>
              </a:rPr>
              <a:t>, etc.</a:t>
            </a:r>
            <a:endParaRPr>
              <a:solidFill>
                <a:srgbClr val="000000"/>
              </a:solidFill>
              <a:highlight>
                <a:srgbClr val="FFFFFF"/>
              </a:highlight>
              <a:latin typeface="Merriweather"/>
              <a:ea typeface="Merriweather"/>
              <a:cs typeface="Merriweather"/>
              <a:sym typeface="Merriweather"/>
            </a:endParaRPr>
          </a:p>
          <a:p>
            <a:pPr marL="0" marR="101600" lvl="0" indent="0" algn="just" rtl="0">
              <a:lnSpc>
                <a:spcPct val="115000"/>
              </a:lnSpc>
              <a:spcBef>
                <a:spcPts val="800"/>
              </a:spcBef>
              <a:spcAft>
                <a:spcPts val="0"/>
              </a:spcAft>
              <a:buNone/>
            </a:pPr>
            <a:endParaRPr>
              <a:solidFill>
                <a:srgbClr val="000000"/>
              </a:solidFill>
              <a:highlight>
                <a:srgbClr val="FFFFFF"/>
              </a:highlight>
              <a:latin typeface="Merriweather"/>
              <a:ea typeface="Merriweather"/>
              <a:cs typeface="Merriweather"/>
              <a:sym typeface="Merriweather"/>
            </a:endParaRPr>
          </a:p>
          <a:p>
            <a:pPr marL="0" marR="101600" lvl="0" indent="0" algn="just" rtl="0">
              <a:lnSpc>
                <a:spcPct val="100000"/>
              </a:lnSpc>
              <a:spcBef>
                <a:spcPts val="0"/>
              </a:spcBef>
              <a:spcAft>
                <a:spcPts val="0"/>
              </a:spcAft>
              <a:buNone/>
            </a:pPr>
            <a:r>
              <a:rPr lang="en" b="1" i="1">
                <a:solidFill>
                  <a:srgbClr val="000000"/>
                </a:solidFill>
                <a:highlight>
                  <a:srgbClr val="FFFFFF"/>
                </a:highlight>
                <a:latin typeface="Merriweather"/>
                <a:ea typeface="Merriweather"/>
                <a:cs typeface="Merriweather"/>
                <a:sym typeface="Merriweather"/>
              </a:rPr>
              <a:t>Links:</a:t>
            </a:r>
            <a:endParaRPr b="1" i="1">
              <a:solidFill>
                <a:srgbClr val="000000"/>
              </a:solidFill>
              <a:highlight>
                <a:srgbClr val="FFFFFF"/>
              </a:highlight>
              <a:latin typeface="Merriweather"/>
              <a:ea typeface="Merriweather"/>
              <a:cs typeface="Merriweather"/>
              <a:sym typeface="Merriweather"/>
            </a:endParaRPr>
          </a:p>
          <a:p>
            <a:pPr marL="0" marR="101600" lvl="0" indent="0" algn="just" rtl="0">
              <a:lnSpc>
                <a:spcPct val="100000"/>
              </a:lnSpc>
              <a:spcBef>
                <a:spcPts val="0"/>
              </a:spcBef>
              <a:spcAft>
                <a:spcPts val="0"/>
              </a:spcAft>
              <a:buNone/>
            </a:pPr>
            <a:r>
              <a:rPr lang="en" b="1" i="1">
                <a:solidFill>
                  <a:srgbClr val="000000"/>
                </a:solidFill>
                <a:highlight>
                  <a:srgbClr val="FFFFFF"/>
                </a:highlight>
                <a:latin typeface="Merriweather"/>
                <a:ea typeface="Merriweather"/>
                <a:cs typeface="Merriweather"/>
                <a:sym typeface="Merriweather"/>
              </a:rPr>
              <a:t>https://docs.djangoproject.com/en/4.0/topics/serialization/</a:t>
            </a:r>
            <a:endParaRPr b="1" i="1">
              <a:solidFill>
                <a:srgbClr val="000000"/>
              </a:solidFill>
              <a:highlight>
                <a:srgbClr val="FFFFFF"/>
              </a:highlight>
              <a:latin typeface="Merriweather"/>
              <a:ea typeface="Merriweather"/>
              <a:cs typeface="Merriweather"/>
              <a:sym typeface="Merriweather"/>
            </a:endParaRPr>
          </a:p>
          <a:p>
            <a:pPr marL="0" marR="101600" lvl="0" indent="0" algn="just" rtl="0">
              <a:lnSpc>
                <a:spcPct val="100000"/>
              </a:lnSpc>
              <a:spcBef>
                <a:spcPts val="0"/>
              </a:spcBef>
              <a:spcAft>
                <a:spcPts val="0"/>
              </a:spcAft>
              <a:buNone/>
            </a:pPr>
            <a:r>
              <a:rPr lang="en" b="1" i="1">
                <a:solidFill>
                  <a:srgbClr val="000000"/>
                </a:solidFill>
                <a:highlight>
                  <a:srgbClr val="FFFFFF"/>
                </a:highlight>
                <a:latin typeface="Merriweather"/>
                <a:ea typeface="Merriweather"/>
                <a:cs typeface="Merriweather"/>
                <a:sym typeface="Merriweather"/>
              </a:rPr>
              <a:t>https://opensource.com/article/20/11/django-rest-framework-serializers</a:t>
            </a:r>
            <a:endParaRPr sz="1100" b="1" i="1">
              <a:solidFill>
                <a:srgbClr val="000000"/>
              </a:solidFill>
              <a:highlight>
                <a:srgbClr val="FFFFFF"/>
              </a:highlight>
              <a:latin typeface="Merriweather"/>
              <a:ea typeface="Merriweather"/>
              <a:cs typeface="Merriweather"/>
              <a:sym typeface="Merriweather"/>
            </a:endParaRPr>
          </a:p>
          <a:p>
            <a:pPr marL="0" marR="101600" lvl="0" indent="0" algn="just" rtl="0">
              <a:lnSpc>
                <a:spcPct val="156250"/>
              </a:lnSpc>
              <a:spcBef>
                <a:spcPts val="800"/>
              </a:spcBef>
              <a:spcAft>
                <a:spcPts val="0"/>
              </a:spcAft>
              <a:buNone/>
            </a:pPr>
            <a:endParaRPr sz="1100">
              <a:solidFill>
                <a:srgbClr val="000000"/>
              </a:solidFill>
              <a:highlight>
                <a:srgbClr val="FFFFFF"/>
              </a:highlight>
              <a:latin typeface="Merriweather"/>
              <a:ea typeface="Merriweather"/>
              <a:cs typeface="Merriweather"/>
              <a:sym typeface="Merriweather"/>
            </a:endParaRPr>
          </a:p>
        </p:txBody>
      </p:sp>
      <p:sp>
        <p:nvSpPr>
          <p:cNvPr id="896" name="Google Shape;896;p117"/>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Advanced Questions:</a:t>
            </a:r>
            <a:r>
              <a:rPr lang="en" sz="1500">
                <a:solidFill>
                  <a:schemeClr val="dk1"/>
                </a:solidFill>
                <a:highlight>
                  <a:schemeClr val="lt1"/>
                </a:highlight>
                <a:latin typeface="Merriweather"/>
                <a:ea typeface="Merriweather"/>
                <a:cs typeface="Merriweather"/>
                <a:sym typeface="Merriweather"/>
              </a:rPr>
              <a:t> 8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897" name="Google Shape;897;p117"/>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Serialization In Django?</a:t>
            </a:r>
            <a:endParaRPr sz="2300" b="1">
              <a:latin typeface="Merriweather"/>
              <a:ea typeface="Merriweather"/>
              <a:cs typeface="Merriweather"/>
              <a:sym typeface="Merriweathe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118"/>
          <p:cNvSpPr txBox="1"/>
          <p:nvPr/>
        </p:nvSpPr>
        <p:spPr>
          <a:xfrm>
            <a:off x="796750" y="4309900"/>
            <a:ext cx="61449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i="1">
                <a:highlight>
                  <a:schemeClr val="dk1"/>
                </a:highlight>
                <a:latin typeface="Merriweather"/>
                <a:ea typeface="Merriweather"/>
                <a:cs typeface="Merriweather"/>
                <a:sym typeface="Merriweather"/>
              </a:rPr>
              <a:t>Source: https://www.tutorialspoint.com/django/django_generic_views.htm</a:t>
            </a:r>
            <a:endParaRPr sz="1000" i="1">
              <a:highlight>
                <a:schemeClr val="dk1"/>
              </a:highlight>
              <a:latin typeface="Merriweather"/>
              <a:ea typeface="Merriweather"/>
              <a:cs typeface="Merriweather"/>
              <a:sym typeface="Merriweather"/>
            </a:endParaRPr>
          </a:p>
        </p:txBody>
      </p:sp>
      <p:sp>
        <p:nvSpPr>
          <p:cNvPr id="903" name="Google Shape;903;p118"/>
          <p:cNvSpPr txBox="1"/>
          <p:nvPr/>
        </p:nvSpPr>
        <p:spPr>
          <a:xfrm>
            <a:off x="599050" y="1278475"/>
            <a:ext cx="7852200" cy="22257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When building a web application there are certain kind of views that we build again and again, such as a view that displays all records in the database (e.g., displaying all books in the books table), etc. </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These kinds of views perform the same functions and lead to repeated code. </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To solve this issue, Django uses class-based generic views. </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When using generic views, all we have to do is inherit the desired class from django.views.generic module and provide some information like model, context_object_name, etc</a:t>
            </a:r>
            <a:endParaRPr sz="13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300">
              <a:highlight>
                <a:schemeClr val="dk1"/>
              </a:highlight>
              <a:latin typeface="Merriweather"/>
              <a:ea typeface="Merriweather"/>
              <a:cs typeface="Merriweather"/>
              <a:sym typeface="Merriweather"/>
            </a:endParaRPr>
          </a:p>
        </p:txBody>
      </p:sp>
      <p:sp>
        <p:nvSpPr>
          <p:cNvPr id="904" name="Google Shape;904;p118"/>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Advanced Questions:</a:t>
            </a:r>
            <a:r>
              <a:rPr lang="en" sz="1500">
                <a:solidFill>
                  <a:schemeClr val="dk1"/>
                </a:solidFill>
                <a:highlight>
                  <a:schemeClr val="lt1"/>
                </a:highlight>
                <a:latin typeface="Merriweather"/>
                <a:ea typeface="Merriweather"/>
                <a:cs typeface="Merriweather"/>
                <a:sym typeface="Merriweather"/>
              </a:rPr>
              <a:t> 9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905" name="Google Shape;905;p118"/>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Are Generic Views?</a:t>
            </a:r>
            <a:endParaRPr sz="2300" b="1">
              <a:latin typeface="Merriweather"/>
              <a:ea typeface="Merriweather"/>
              <a:cs typeface="Merriweather"/>
              <a:sym typeface="Merriweathe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119"/>
          <p:cNvSpPr txBox="1"/>
          <p:nvPr/>
        </p:nvSpPr>
        <p:spPr>
          <a:xfrm>
            <a:off x="645900" y="1283850"/>
            <a:ext cx="7852200" cy="13053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Font typeface="Merriweather"/>
              <a:buChar char="❏"/>
            </a:pPr>
            <a:r>
              <a:rPr lang="en" sz="1300" b="1">
                <a:highlight>
                  <a:schemeClr val="dk1"/>
                </a:highlight>
                <a:latin typeface="Merriweather"/>
                <a:ea typeface="Merriweather"/>
                <a:cs typeface="Merriweather"/>
                <a:sym typeface="Merriweather"/>
              </a:rPr>
              <a:t>Mixin </a:t>
            </a:r>
            <a:r>
              <a:rPr lang="en" sz="1300">
                <a:highlight>
                  <a:schemeClr val="dk1"/>
                </a:highlight>
                <a:latin typeface="Merriweather"/>
                <a:ea typeface="Merriweather"/>
                <a:cs typeface="Merriweather"/>
                <a:sym typeface="Merriweather"/>
              </a:rPr>
              <a:t>is a type of multiple inheritance wherein you can combine behaviors and attributes of more than one parent class. </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Mixins provide an excellent way to reuse code from multiple classes. </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There are two main situations where mixins are used: to provide a lot of optional features for a class and to use one particular feature in a lot of different classes</a:t>
            </a:r>
            <a:endParaRPr sz="1300">
              <a:highlight>
                <a:schemeClr val="dk1"/>
              </a:highlight>
              <a:latin typeface="Merriweather"/>
              <a:ea typeface="Merriweather"/>
              <a:cs typeface="Merriweather"/>
              <a:sym typeface="Merriweather"/>
            </a:endParaRPr>
          </a:p>
        </p:txBody>
      </p:sp>
      <p:sp>
        <p:nvSpPr>
          <p:cNvPr id="911" name="Google Shape;911;p119"/>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Advanced Questions:</a:t>
            </a:r>
            <a:r>
              <a:rPr lang="en" sz="1500">
                <a:solidFill>
                  <a:schemeClr val="dk1"/>
                </a:solidFill>
                <a:highlight>
                  <a:schemeClr val="lt1"/>
                </a:highlight>
                <a:latin typeface="Merriweather"/>
                <a:ea typeface="Merriweather"/>
                <a:cs typeface="Merriweather"/>
                <a:sym typeface="Merriweather"/>
              </a:rPr>
              <a:t> 10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912" name="Google Shape;912;p119"/>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Mixin?</a:t>
            </a:r>
            <a:endParaRPr sz="2300" b="1">
              <a:latin typeface="Merriweather"/>
              <a:ea typeface="Merriweather"/>
              <a:cs typeface="Merriweather"/>
              <a:sym typeface="Merriweathe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120"/>
          <p:cNvSpPr txBox="1"/>
          <p:nvPr/>
        </p:nvSpPr>
        <p:spPr>
          <a:xfrm>
            <a:off x="645900" y="1223975"/>
            <a:ext cx="7852200" cy="35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highlight>
                  <a:schemeClr val="dk1"/>
                </a:highlight>
                <a:latin typeface="Merriweather"/>
                <a:ea typeface="Merriweather"/>
                <a:cs typeface="Merriweather"/>
                <a:sym typeface="Merriweather"/>
              </a:rPr>
              <a:t>For example,</a:t>
            </a:r>
            <a:r>
              <a:rPr lang="en" sz="1100">
                <a:highlight>
                  <a:schemeClr val="dk1"/>
                </a:highlight>
                <a:latin typeface="Merriweather"/>
                <a:ea typeface="Merriweather"/>
                <a:cs typeface="Merriweather"/>
                <a:sym typeface="Merriweather"/>
              </a:rPr>
              <a:t> generic class-based views consist of a mixin called TemplateResponseMixin whose purpose is to define render_to_response() method. </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dk1"/>
                </a:highlight>
                <a:latin typeface="Merriweather"/>
                <a:ea typeface="Merriweather"/>
                <a:cs typeface="Merriweather"/>
                <a:sym typeface="Merriweather"/>
              </a:rPr>
              <a:t>When this is combined with a class present in the View, the result will be a TemplateView class.</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dk1"/>
                </a:highlight>
                <a:latin typeface="Merriweather"/>
                <a:ea typeface="Merriweather"/>
                <a:cs typeface="Merriweather"/>
                <a:sym typeface="Merriweather"/>
              </a:rPr>
              <a:t>One </a:t>
            </a:r>
            <a:r>
              <a:rPr lang="en" sz="1100" b="1">
                <a:highlight>
                  <a:schemeClr val="dk1"/>
                </a:highlight>
                <a:latin typeface="Merriweather"/>
                <a:ea typeface="Merriweather"/>
                <a:cs typeface="Merriweather"/>
                <a:sym typeface="Merriweather"/>
              </a:rPr>
              <a:t>drawback </a:t>
            </a:r>
            <a:r>
              <a:rPr lang="en" sz="1100">
                <a:highlight>
                  <a:schemeClr val="dk1"/>
                </a:highlight>
                <a:latin typeface="Merriweather"/>
                <a:ea typeface="Merriweather"/>
                <a:cs typeface="Merriweather"/>
                <a:sym typeface="Merriweather"/>
              </a:rPr>
              <a:t>of using these mixins is that it becomes difficult to analyze what a child class is doing and which methods to override in case of its code being too scattered between multiple classes.</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dk1"/>
                </a:highlight>
                <a:latin typeface="Merriweather"/>
                <a:ea typeface="Merriweather"/>
                <a:cs typeface="Merriweather"/>
                <a:sym typeface="Merriweather"/>
              </a:rPr>
              <a:t>Django provides a number of mixins that provide more discrete functionality. </a:t>
            </a:r>
            <a:endParaRPr sz="1100" b="1">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dk1"/>
                </a:highlight>
                <a:latin typeface="Merriweather"/>
                <a:ea typeface="Merriweather"/>
                <a:cs typeface="Merriweather"/>
                <a:sym typeface="Merriweather"/>
              </a:rPr>
              <a:t>Different type of mixins are -</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dk1"/>
                </a:highlight>
                <a:latin typeface="Merriweather"/>
                <a:ea typeface="Merriweather"/>
                <a:cs typeface="Merriweather"/>
                <a:sym typeface="Merriweather"/>
              </a:rPr>
              <a:t>ContextMixin </a:t>
            </a:r>
            <a:r>
              <a:rPr lang="en" sz="1100">
                <a:highlight>
                  <a:schemeClr val="dk1"/>
                </a:highlight>
                <a:latin typeface="Merriweather"/>
                <a:ea typeface="Merriweather"/>
                <a:cs typeface="Merriweather"/>
                <a:sym typeface="Merriweather"/>
              </a:rPr>
              <a:t>- A dictionary to include in the context and is a convenient way of specifying the simple context in as_view().</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dk1"/>
                </a:highlight>
                <a:latin typeface="Merriweather"/>
                <a:ea typeface="Merriweather"/>
                <a:cs typeface="Merriweather"/>
                <a:sym typeface="Merriweather"/>
              </a:rPr>
              <a:t>TemplateResponseMixin </a:t>
            </a:r>
            <a:r>
              <a:rPr lang="en" sz="1100">
                <a:highlight>
                  <a:schemeClr val="dk1"/>
                </a:highlight>
                <a:latin typeface="Merriweather"/>
                <a:ea typeface="Merriweather"/>
                <a:cs typeface="Merriweather"/>
                <a:sym typeface="Merriweather"/>
              </a:rPr>
              <a:t>- Given a suitable context, TemplateResponseMixin provides a mechanism to construct a TemplateRespons and the template to use is configurable and can be further customized by a subclass.</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dk1"/>
                </a:highlight>
                <a:latin typeface="Merriweather"/>
                <a:ea typeface="Merriweather"/>
                <a:cs typeface="Merriweather"/>
                <a:sym typeface="Merriweather"/>
              </a:rPr>
              <a:t>SingleObjectMixin </a:t>
            </a:r>
            <a:r>
              <a:rPr lang="en" sz="1100">
                <a:highlight>
                  <a:schemeClr val="dk1"/>
                </a:highlight>
                <a:latin typeface="Merriweather"/>
                <a:ea typeface="Merriweather"/>
                <a:cs typeface="Merriweather"/>
                <a:sym typeface="Merriweather"/>
              </a:rPr>
              <a:t>- SingleObjetMixin provides a mechanism for looking up an object associated with the current HTTP request.</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dk1"/>
                </a:highlight>
                <a:latin typeface="Merriweather"/>
                <a:ea typeface="Merriweather"/>
                <a:cs typeface="Merriweather"/>
                <a:sym typeface="Merriweather"/>
              </a:rPr>
              <a:t>SingleObjectTemplateMixin </a:t>
            </a:r>
            <a:r>
              <a:rPr lang="en" sz="1100">
                <a:highlight>
                  <a:schemeClr val="dk1"/>
                </a:highlight>
                <a:latin typeface="Merriweather"/>
                <a:ea typeface="Merriweather"/>
                <a:cs typeface="Merriweather"/>
                <a:sym typeface="Merriweather"/>
              </a:rPr>
              <a:t>- SingleObjetTemplateMixin performs template base response rendering for view that operate upon a single object instance. </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dk1"/>
                </a:highlight>
                <a:latin typeface="Merriweather"/>
                <a:ea typeface="Merriweather"/>
                <a:cs typeface="Merriweather"/>
                <a:sym typeface="Merriweather"/>
              </a:rPr>
              <a:t>MutlipleObjectMixin </a:t>
            </a:r>
            <a:r>
              <a:rPr lang="en" sz="1100">
                <a:highlight>
                  <a:schemeClr val="dk1"/>
                </a:highlight>
                <a:latin typeface="Merriweather"/>
                <a:ea typeface="Merriweather"/>
                <a:cs typeface="Merriweather"/>
                <a:sym typeface="Merriweather"/>
              </a:rPr>
              <a:t>- MultipleObjectMixin used to display list of objects</a:t>
            </a:r>
            <a:endParaRPr sz="1100">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dk1"/>
              </a:highlight>
              <a:latin typeface="Merriweather"/>
              <a:ea typeface="Merriweather"/>
              <a:cs typeface="Merriweather"/>
              <a:sym typeface="Merriweather"/>
            </a:endParaRPr>
          </a:p>
        </p:txBody>
      </p:sp>
      <p:sp>
        <p:nvSpPr>
          <p:cNvPr id="918" name="Google Shape;918;p120"/>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Advanced Questions:</a:t>
            </a:r>
            <a:r>
              <a:rPr lang="en" sz="1500">
                <a:solidFill>
                  <a:schemeClr val="dk1"/>
                </a:solidFill>
                <a:highlight>
                  <a:schemeClr val="lt1"/>
                </a:highlight>
                <a:latin typeface="Merriweather"/>
                <a:ea typeface="Merriweather"/>
                <a:cs typeface="Merriweather"/>
                <a:sym typeface="Merriweather"/>
              </a:rPr>
              <a:t> 10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919" name="Google Shape;919;p120"/>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What Is Mixin?</a:t>
            </a:r>
            <a:endParaRPr sz="2300" b="1">
              <a:latin typeface="Merriweather"/>
              <a:ea typeface="Merriweather"/>
              <a:cs typeface="Merriweather"/>
              <a:sym typeface="Merriweathe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121"/>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Advanced Questions:</a:t>
            </a:r>
            <a:r>
              <a:rPr lang="en" sz="1500">
                <a:solidFill>
                  <a:schemeClr val="dk1"/>
                </a:solidFill>
                <a:highlight>
                  <a:schemeClr val="lt1"/>
                </a:highlight>
                <a:latin typeface="Merriweather"/>
                <a:ea typeface="Merriweather"/>
                <a:cs typeface="Merriweather"/>
                <a:sym typeface="Merriweather"/>
              </a:rPr>
              <a:t> 11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925" name="Google Shape;925;p121"/>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Explain The Caching Strategies In The Django?</a:t>
            </a:r>
            <a:endParaRPr sz="2300" b="1">
              <a:latin typeface="Merriweather"/>
              <a:ea typeface="Merriweather"/>
              <a:cs typeface="Merriweather"/>
              <a:sym typeface="Merriweather"/>
            </a:endParaRPr>
          </a:p>
        </p:txBody>
      </p:sp>
      <p:sp>
        <p:nvSpPr>
          <p:cNvPr id="926" name="Google Shape;926;p121"/>
          <p:cNvSpPr txBox="1"/>
          <p:nvPr/>
        </p:nvSpPr>
        <p:spPr>
          <a:xfrm>
            <a:off x="561575" y="1223975"/>
            <a:ext cx="7936500" cy="15354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Caching refers to the technique of storing the output results when they are processed initially so that next time when the same results are fetched again, instead of processing again those already stored results can be used, which leads to faster accessing as well us less resource utilization. </a:t>
            </a:r>
            <a:endParaRPr sz="1300">
              <a:highlight>
                <a:schemeClr val="dk1"/>
              </a:highlight>
              <a:latin typeface="Merriweather"/>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 sz="1300">
                <a:highlight>
                  <a:schemeClr val="dk1"/>
                </a:highlight>
                <a:latin typeface="Merriweather"/>
                <a:ea typeface="Merriweather"/>
                <a:cs typeface="Merriweather"/>
                <a:sym typeface="Merriweather"/>
              </a:rPr>
              <a:t>Django provides us with a robust cache system that is able to store dynamic web pages so that these pages don’t need to be evaluated again for each request.</a:t>
            </a:r>
            <a:endParaRPr sz="1300">
              <a:highlight>
                <a:schemeClr val="dk1"/>
              </a:highlight>
              <a:latin typeface="Merriweather"/>
              <a:ea typeface="Merriweather"/>
              <a:cs typeface="Merriweather"/>
              <a:sym typeface="Merriweathe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122"/>
          <p:cNvSpPr txBox="1"/>
          <p:nvPr/>
        </p:nvSpPr>
        <p:spPr>
          <a:xfrm>
            <a:off x="645900" y="1149075"/>
            <a:ext cx="7852200" cy="323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highlight>
                  <a:schemeClr val="dk1"/>
                </a:highlight>
                <a:latin typeface="Merriweather"/>
                <a:ea typeface="Merriweather"/>
                <a:cs typeface="Merriweather"/>
                <a:sym typeface="Merriweather"/>
              </a:rPr>
              <a:t>Few caching strategies that are available in Django are as follows:</a:t>
            </a:r>
            <a:endParaRPr sz="1100" b="1">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7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b="1">
                <a:highlight>
                  <a:schemeClr val="dk1"/>
                </a:highlight>
                <a:latin typeface="Merriweather"/>
                <a:ea typeface="Merriweather"/>
                <a:cs typeface="Merriweather"/>
                <a:sym typeface="Merriweather"/>
              </a:rPr>
              <a:t>Memcached Caching: </a:t>
            </a:r>
            <a:r>
              <a:rPr lang="en" sz="1100">
                <a:highlight>
                  <a:schemeClr val="dk1"/>
                </a:highlight>
                <a:latin typeface="Merriweather"/>
                <a:ea typeface="Merriweather"/>
                <a:cs typeface="Merriweather"/>
                <a:sym typeface="Merriweather"/>
              </a:rPr>
              <a:t>The gold standard for caching. An in-memory service that can return keys at a very fast rate. Not a good choice if your keys are very large in size</a:t>
            </a:r>
            <a:endParaRPr sz="11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b="1">
                <a:highlight>
                  <a:schemeClr val="dk1"/>
                </a:highlight>
                <a:latin typeface="Merriweather"/>
                <a:ea typeface="Merriweather"/>
                <a:cs typeface="Merriweather"/>
                <a:sym typeface="Merriweather"/>
              </a:rPr>
              <a:t>Redis</a:t>
            </a:r>
            <a:r>
              <a:rPr lang="en" sz="1100">
                <a:highlight>
                  <a:schemeClr val="dk1"/>
                </a:highlight>
                <a:latin typeface="Merriweather"/>
                <a:ea typeface="Merriweather"/>
                <a:cs typeface="Merriweather"/>
                <a:sym typeface="Merriweather"/>
              </a:rPr>
              <a:t>: A good alternative to Memcached when you want to cache very large keys (for example, large chunks of rendered JSON for an API)</a:t>
            </a:r>
            <a:endParaRPr sz="11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b="1">
                <a:highlight>
                  <a:schemeClr val="dk1"/>
                </a:highlight>
                <a:latin typeface="Merriweather"/>
                <a:ea typeface="Merriweather"/>
                <a:cs typeface="Merriweather"/>
                <a:sym typeface="Merriweather"/>
              </a:rPr>
              <a:t>Dynamodb Caching: </a:t>
            </a:r>
            <a:r>
              <a:rPr lang="en" sz="1100">
                <a:highlight>
                  <a:schemeClr val="dk1"/>
                </a:highlight>
                <a:latin typeface="Merriweather"/>
                <a:ea typeface="Merriweather"/>
                <a:cs typeface="Merriweather"/>
                <a:sym typeface="Merriweather"/>
              </a:rPr>
              <a:t>Another good alternative to Memcached when you want to cache very large keys. Also scales very well with little IT overhead.</a:t>
            </a:r>
            <a:endParaRPr sz="11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b="1">
                <a:highlight>
                  <a:schemeClr val="dk1"/>
                </a:highlight>
                <a:latin typeface="Merriweather"/>
                <a:ea typeface="Merriweather"/>
                <a:cs typeface="Merriweather"/>
                <a:sym typeface="Merriweather"/>
              </a:rPr>
              <a:t>Localmem Caching:</a:t>
            </a:r>
            <a:r>
              <a:rPr lang="en" sz="1100">
                <a:highlight>
                  <a:schemeClr val="dk1"/>
                </a:highlight>
                <a:latin typeface="Merriweather"/>
                <a:ea typeface="Merriweather"/>
                <a:cs typeface="Merriweather"/>
                <a:sym typeface="Merriweather"/>
              </a:rPr>
              <a:t> Only use for local testing; don’t go into production with this cache type.</a:t>
            </a:r>
            <a:endParaRPr sz="11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b="1">
                <a:highlight>
                  <a:schemeClr val="dk1"/>
                </a:highlight>
                <a:latin typeface="Merriweather"/>
                <a:ea typeface="Merriweather"/>
                <a:cs typeface="Merriweather"/>
                <a:sym typeface="Merriweather"/>
              </a:rPr>
              <a:t>Database Caching:</a:t>
            </a:r>
            <a:r>
              <a:rPr lang="en" sz="1100">
                <a:highlight>
                  <a:schemeClr val="dk1"/>
                </a:highlight>
                <a:latin typeface="Merriweather"/>
                <a:ea typeface="Merriweather"/>
                <a:cs typeface="Merriweather"/>
                <a:sym typeface="Merriweather"/>
              </a:rPr>
              <a:t> It’s rare that you’ll find a use case where the database caching makes sense. It may be useful for local testing, but otherwise, avoid it.</a:t>
            </a:r>
            <a:endParaRPr sz="11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b="1">
                <a:highlight>
                  <a:schemeClr val="dk1"/>
                </a:highlight>
                <a:latin typeface="Merriweather"/>
                <a:ea typeface="Merriweather"/>
                <a:cs typeface="Merriweather"/>
                <a:sym typeface="Merriweather"/>
              </a:rPr>
              <a:t>File system Caching:</a:t>
            </a:r>
            <a:r>
              <a:rPr lang="en" sz="1100">
                <a:highlight>
                  <a:schemeClr val="dk1"/>
                </a:highlight>
                <a:latin typeface="Merriweather"/>
                <a:ea typeface="Merriweather"/>
                <a:cs typeface="Merriweather"/>
                <a:sym typeface="Merriweather"/>
              </a:rPr>
              <a:t> Can be a trap. Although reading and writing files can be faster than making SQL queries, it has some pitfalls. Each cache is local to the application server (not shared), and if you have a lot of cache keys, you can theoretically hit the file system limit for the number of files allowed.</a:t>
            </a:r>
            <a:endParaRPr sz="11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b="1">
                <a:highlight>
                  <a:schemeClr val="dk1"/>
                </a:highlight>
                <a:latin typeface="Merriweather"/>
                <a:ea typeface="Merriweather"/>
                <a:cs typeface="Merriweather"/>
                <a:sym typeface="Merriweather"/>
              </a:rPr>
              <a:t>Dummy Caching:</a:t>
            </a:r>
            <a:r>
              <a:rPr lang="en" sz="1100">
                <a:highlight>
                  <a:schemeClr val="dk1"/>
                </a:highlight>
                <a:latin typeface="Merriweather"/>
                <a:ea typeface="Merriweather"/>
                <a:cs typeface="Merriweather"/>
                <a:sym typeface="Merriweather"/>
              </a:rPr>
              <a:t> A great backend to use for local testing when you want your data changes to be made immediately without caching. Be warned: permanently using dummy caching locally can hide bugs from you until they hit an environment where caching is enabled.</a:t>
            </a:r>
            <a:endParaRPr sz="1100">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100">
                <a:highlight>
                  <a:schemeClr val="dk1"/>
                </a:highlight>
                <a:latin typeface="Merriweather"/>
                <a:ea typeface="Merriweather"/>
                <a:cs typeface="Merriweather"/>
                <a:sym typeface="Merriweather"/>
              </a:rPr>
              <a:t>Content delivery networks</a:t>
            </a:r>
            <a:endParaRPr sz="1100">
              <a:highlight>
                <a:schemeClr val="dk1"/>
              </a:highlight>
              <a:latin typeface="Merriweather"/>
              <a:ea typeface="Merriweather"/>
              <a:cs typeface="Merriweather"/>
              <a:sym typeface="Merriweather"/>
            </a:endParaRPr>
          </a:p>
        </p:txBody>
      </p:sp>
      <p:sp>
        <p:nvSpPr>
          <p:cNvPr id="932" name="Google Shape;932;p122"/>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Advanced Questions:</a:t>
            </a:r>
            <a:r>
              <a:rPr lang="en" sz="1500">
                <a:solidFill>
                  <a:schemeClr val="dk1"/>
                </a:solidFill>
                <a:highlight>
                  <a:schemeClr val="lt1"/>
                </a:highlight>
                <a:latin typeface="Merriweather"/>
                <a:ea typeface="Merriweather"/>
                <a:cs typeface="Merriweather"/>
                <a:sym typeface="Merriweather"/>
              </a:rPr>
              <a:t> 11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933" name="Google Shape;933;p122"/>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Merriweather"/>
                <a:ea typeface="Merriweather"/>
                <a:cs typeface="Merriweather"/>
                <a:sym typeface="Merriweather"/>
              </a:rPr>
              <a:t>Explain The Caching Strategies In The Django?</a:t>
            </a:r>
            <a:endParaRPr sz="2300" b="1">
              <a:latin typeface="Merriweather"/>
              <a:ea typeface="Merriweather"/>
              <a:cs typeface="Merriweather"/>
              <a:sym typeface="Merriweathe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123"/>
          <p:cNvSpPr txBox="1"/>
          <p:nvPr/>
        </p:nvSpPr>
        <p:spPr>
          <a:xfrm>
            <a:off x="693450" y="2178650"/>
            <a:ext cx="7757100" cy="200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highlight>
                  <a:schemeClr val="dk1"/>
                </a:highlight>
                <a:latin typeface="Merriweather"/>
                <a:ea typeface="Merriweather"/>
                <a:cs typeface="Merriweather"/>
                <a:sym typeface="Merriweather"/>
              </a:rPr>
              <a:t>Connect with me:</a:t>
            </a:r>
            <a:endParaRPr sz="1500" b="1">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500" b="1">
                <a:highlight>
                  <a:schemeClr val="dk1"/>
                </a:highlight>
                <a:latin typeface="Merriweather"/>
                <a:ea typeface="Merriweather"/>
                <a:cs typeface="Merriweather"/>
                <a:sym typeface="Merriweather"/>
              </a:rPr>
              <a:t>Youtube: </a:t>
            </a:r>
            <a:r>
              <a:rPr lang="en" sz="1500" b="1" u="sng">
                <a:solidFill>
                  <a:schemeClr val="hlink"/>
                </a:solidFill>
                <a:highlight>
                  <a:schemeClr val="dk1"/>
                </a:highlight>
                <a:latin typeface="Merriweather"/>
                <a:ea typeface="Merriweather"/>
                <a:cs typeface="Merriweather"/>
                <a:sym typeface="Merriweather"/>
                <a:hlinkClick r:id="rId3"/>
              </a:rPr>
              <a:t>https://www.youtube.com/c/nitmantalks</a:t>
            </a:r>
            <a:endParaRPr sz="1500" b="1">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500" b="1">
                <a:highlight>
                  <a:schemeClr val="dk1"/>
                </a:highlight>
                <a:latin typeface="Merriweather"/>
                <a:ea typeface="Merriweather"/>
                <a:cs typeface="Merriweather"/>
                <a:sym typeface="Merriweather"/>
              </a:rPr>
              <a:t>Instagram: </a:t>
            </a:r>
            <a:r>
              <a:rPr lang="en" sz="1500" b="1" u="sng">
                <a:solidFill>
                  <a:schemeClr val="hlink"/>
                </a:solidFill>
                <a:highlight>
                  <a:schemeClr val="dk1"/>
                </a:highlight>
                <a:latin typeface="Merriweather"/>
                <a:ea typeface="Merriweather"/>
                <a:cs typeface="Merriweather"/>
                <a:sym typeface="Merriweather"/>
                <a:hlinkClick r:id="rId4"/>
              </a:rPr>
              <a:t>https://www.instagram.com/nitinmangotra/</a:t>
            </a:r>
            <a:endParaRPr sz="1500" b="1">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500" b="1">
                <a:highlight>
                  <a:schemeClr val="dk1"/>
                </a:highlight>
                <a:latin typeface="Merriweather"/>
                <a:ea typeface="Merriweather"/>
                <a:cs typeface="Merriweather"/>
                <a:sym typeface="Merriweather"/>
              </a:rPr>
              <a:t>LinkedIn: </a:t>
            </a:r>
            <a:r>
              <a:rPr lang="en" sz="1500" b="1" u="sng">
                <a:solidFill>
                  <a:schemeClr val="hlink"/>
                </a:solidFill>
                <a:highlight>
                  <a:schemeClr val="dk1"/>
                </a:highlight>
                <a:latin typeface="Merriweather"/>
                <a:ea typeface="Merriweather"/>
                <a:cs typeface="Merriweather"/>
                <a:sym typeface="Merriweather"/>
                <a:hlinkClick r:id="rId5"/>
              </a:rPr>
              <a:t>https://www.linkedin.com/in/nitin-mangotra-9a075a149/</a:t>
            </a:r>
            <a:endParaRPr sz="1500" b="1">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500" b="1">
                <a:highlight>
                  <a:schemeClr val="dk1"/>
                </a:highlight>
                <a:latin typeface="Merriweather"/>
                <a:ea typeface="Merriweather"/>
                <a:cs typeface="Merriweather"/>
                <a:sym typeface="Merriweather"/>
              </a:rPr>
              <a:t>Facebook: </a:t>
            </a:r>
            <a:r>
              <a:rPr lang="en" sz="1500" b="1" u="sng">
                <a:solidFill>
                  <a:schemeClr val="hlink"/>
                </a:solidFill>
                <a:highlight>
                  <a:schemeClr val="dk1"/>
                </a:highlight>
                <a:latin typeface="Merriweather"/>
                <a:ea typeface="Merriweather"/>
                <a:cs typeface="Merriweather"/>
                <a:sym typeface="Merriweather"/>
                <a:hlinkClick r:id="rId6"/>
              </a:rPr>
              <a:t>https://www.facebook.com/NitManTalks/</a:t>
            </a:r>
            <a:endParaRPr sz="1500" b="1">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500" b="1">
                <a:highlight>
                  <a:schemeClr val="dk1"/>
                </a:highlight>
                <a:latin typeface="Merriweather"/>
                <a:ea typeface="Merriweather"/>
                <a:cs typeface="Merriweather"/>
                <a:sym typeface="Merriweather"/>
              </a:rPr>
              <a:t>Twitter: </a:t>
            </a:r>
            <a:r>
              <a:rPr lang="en" sz="1500" b="1" u="sng">
                <a:solidFill>
                  <a:schemeClr val="hlink"/>
                </a:solidFill>
                <a:highlight>
                  <a:schemeClr val="dk1"/>
                </a:highlight>
                <a:latin typeface="Merriweather"/>
                <a:ea typeface="Merriweather"/>
                <a:cs typeface="Merriweather"/>
                <a:sym typeface="Merriweather"/>
                <a:hlinkClick r:id="rId7"/>
              </a:rPr>
              <a:t>https://twitter.com/nitinmangotra07/</a:t>
            </a:r>
            <a:endParaRPr sz="1500" b="1">
              <a:highlight>
                <a:schemeClr val="dk1"/>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1500" b="1">
                <a:highlight>
                  <a:schemeClr val="dk1"/>
                </a:highlight>
                <a:latin typeface="Merriweather"/>
                <a:ea typeface="Merriweather"/>
                <a:cs typeface="Merriweather"/>
                <a:sym typeface="Merriweather"/>
              </a:rPr>
              <a:t>Telegram: </a:t>
            </a:r>
            <a:r>
              <a:rPr lang="en" sz="1500" b="1" u="sng">
                <a:solidFill>
                  <a:schemeClr val="hlink"/>
                </a:solidFill>
                <a:highlight>
                  <a:schemeClr val="dk1"/>
                </a:highlight>
                <a:latin typeface="Merriweather"/>
                <a:ea typeface="Merriweather"/>
                <a:cs typeface="Merriweather"/>
                <a:sym typeface="Merriweather"/>
                <a:hlinkClick r:id="rId8"/>
              </a:rPr>
              <a:t>https://t.me/nitmantalks/</a:t>
            </a:r>
            <a:endParaRPr sz="1500" b="1">
              <a:highlight>
                <a:schemeClr val="dk1"/>
              </a:highlight>
              <a:latin typeface="Merriweather"/>
              <a:ea typeface="Merriweather"/>
              <a:cs typeface="Merriweather"/>
              <a:sym typeface="Merriweather"/>
            </a:endParaRPr>
          </a:p>
        </p:txBody>
      </p:sp>
      <p:sp>
        <p:nvSpPr>
          <p:cNvPr id="939" name="Google Shape;939;p123"/>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ctr" rtl="0">
              <a:spcBef>
                <a:spcPts val="0"/>
              </a:spcBef>
              <a:spcAft>
                <a:spcPts val="0"/>
              </a:spcAft>
              <a:buNone/>
            </a:pPr>
            <a:r>
              <a:rPr lang="en" sz="2300" b="1">
                <a:latin typeface="Merriweather"/>
                <a:ea typeface="Merriweather"/>
                <a:cs typeface="Merriweather"/>
                <a:sym typeface="Merriweather"/>
              </a:rPr>
              <a:t>Thanks! Hope It Helps You!</a:t>
            </a:r>
            <a:endParaRPr sz="2300" b="1">
              <a:latin typeface="Merriweather"/>
              <a:ea typeface="Merriweather"/>
              <a:cs typeface="Merriweather"/>
              <a:sym typeface="Merriweather"/>
            </a:endParaRPr>
          </a:p>
        </p:txBody>
      </p:sp>
      <p:sp>
        <p:nvSpPr>
          <p:cNvPr id="940" name="Google Shape;940;p123"/>
          <p:cNvSpPr txBox="1">
            <a:spLocks noGrp="1"/>
          </p:cNvSpPr>
          <p:nvPr>
            <p:ph type="title"/>
          </p:nvPr>
        </p:nvSpPr>
        <p:spPr>
          <a:xfrm>
            <a:off x="645900" y="1368900"/>
            <a:ext cx="7852200" cy="677100"/>
          </a:xfrm>
          <a:prstGeom prst="rect">
            <a:avLst/>
          </a:prstGeom>
          <a:solidFill>
            <a:schemeClr val="lt1"/>
          </a:solidFill>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chemeClr val="dk1"/>
                </a:solidFill>
                <a:latin typeface="Merriweather"/>
                <a:ea typeface="Merriweather"/>
                <a:cs typeface="Merriweather"/>
                <a:sym typeface="Merriweather"/>
              </a:rPr>
              <a:t>Watch The Answers For The Remaining Questions On My Youtube Channel.</a:t>
            </a:r>
            <a:endParaRPr sz="1600" b="1">
              <a:solidFill>
                <a:schemeClr val="dk1"/>
              </a:solidFill>
              <a:latin typeface="Merriweather"/>
              <a:ea typeface="Merriweather"/>
              <a:cs typeface="Merriweather"/>
              <a:sym typeface="Merriweather"/>
            </a:endParaRPr>
          </a:p>
          <a:p>
            <a:pPr marL="0" lvl="0" indent="0" algn="ctr" rtl="0">
              <a:spcBef>
                <a:spcPts val="0"/>
              </a:spcBef>
              <a:spcAft>
                <a:spcPts val="0"/>
              </a:spcAft>
              <a:buNone/>
            </a:pPr>
            <a:r>
              <a:rPr lang="en" sz="1600" b="1">
                <a:solidFill>
                  <a:schemeClr val="dk1"/>
                </a:solidFill>
                <a:latin typeface="Merriweather"/>
                <a:ea typeface="Merriweather"/>
                <a:cs typeface="Merriweather"/>
                <a:sym typeface="Merriweather"/>
              </a:rPr>
              <a:t>Link For The Remaining Questions  : </a:t>
            </a:r>
            <a:r>
              <a:rPr lang="en" sz="1600" b="1" u="sng">
                <a:solidFill>
                  <a:schemeClr val="hlink"/>
                </a:solidFill>
                <a:highlight>
                  <a:schemeClr val="dk1"/>
                </a:highlight>
                <a:latin typeface="Merriweather"/>
                <a:ea typeface="Merriweather"/>
                <a:cs typeface="Merriweather"/>
                <a:sym typeface="Merriweather"/>
                <a:hlinkClick r:id="rId9"/>
              </a:rPr>
              <a:t>https://youtu.be/hMwGWqyIKEs</a:t>
            </a:r>
            <a:endParaRPr sz="1600" b="1">
              <a:solidFill>
                <a:schemeClr val="dk1"/>
              </a:solidFill>
              <a:highlight>
                <a:schemeClr val="dk1"/>
              </a:highlight>
              <a:latin typeface="Merriweather"/>
              <a:ea typeface="Merriweather"/>
              <a:cs typeface="Merriweather"/>
              <a:sym typeface="Merriweathe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124"/>
          <p:cNvSpPr txBox="1">
            <a:spLocks noGrp="1"/>
          </p:cNvSpPr>
          <p:nvPr>
            <p:ph type="title"/>
          </p:nvPr>
        </p:nvSpPr>
        <p:spPr>
          <a:xfrm>
            <a:off x="645900" y="610275"/>
            <a:ext cx="7852200" cy="538800"/>
          </a:xfrm>
          <a:prstGeom prst="rect">
            <a:avLst/>
          </a:prstGeom>
          <a:solidFill>
            <a:srgbClr val="000000"/>
          </a:solidFill>
        </p:spPr>
        <p:txBody>
          <a:bodyPr spcFirstLastPara="1" wrap="square" lIns="91425" tIns="91425" rIns="91425" bIns="91425" anchor="t" anchorCtr="0">
            <a:spAutoFit/>
          </a:bodyPr>
          <a:lstStyle/>
          <a:p>
            <a:pPr marL="0" lvl="0" indent="0" algn="ctr" rtl="0">
              <a:spcBef>
                <a:spcPts val="0"/>
              </a:spcBef>
              <a:spcAft>
                <a:spcPts val="0"/>
              </a:spcAft>
              <a:buNone/>
            </a:pPr>
            <a:r>
              <a:rPr lang="en" sz="2300" b="1">
                <a:latin typeface="Merriweather"/>
                <a:ea typeface="Merriweather"/>
                <a:cs typeface="Merriweather"/>
                <a:sym typeface="Merriweather"/>
              </a:rPr>
              <a:t>Do Connect With Me!!!!</a:t>
            </a:r>
            <a:endParaRPr sz="2300" b="1">
              <a:latin typeface="Merriweather"/>
              <a:ea typeface="Merriweather"/>
              <a:cs typeface="Merriweather"/>
              <a:sym typeface="Merriweather"/>
            </a:endParaRPr>
          </a:p>
        </p:txBody>
      </p:sp>
      <p:sp>
        <p:nvSpPr>
          <p:cNvPr id="946" name="Google Shape;946;p124"/>
          <p:cNvSpPr txBox="1"/>
          <p:nvPr/>
        </p:nvSpPr>
        <p:spPr>
          <a:xfrm>
            <a:off x="758325" y="1444125"/>
            <a:ext cx="7530600" cy="2338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60" b="1">
                <a:solidFill>
                  <a:schemeClr val="dk1"/>
                </a:solidFill>
                <a:latin typeface="Merriweather"/>
                <a:ea typeface="Merriweather"/>
                <a:cs typeface="Merriweather"/>
                <a:sym typeface="Merriweather"/>
              </a:rPr>
              <a:t>Please Do Comment Your Feedback In Comment Section Of My Video On Youtube. </a:t>
            </a:r>
            <a:endParaRPr sz="1260" b="1">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60" b="1">
                <a:solidFill>
                  <a:schemeClr val="dk1"/>
                </a:solidFill>
                <a:latin typeface="Merriweather"/>
                <a:ea typeface="Merriweather"/>
                <a:cs typeface="Merriweather"/>
                <a:sym typeface="Merriweather"/>
              </a:rPr>
              <a:t>Here Is The Link: </a:t>
            </a:r>
            <a:r>
              <a:rPr lang="en" sz="1200" b="1">
                <a:solidFill>
                  <a:schemeClr val="dk1"/>
                </a:solidFill>
                <a:highlight>
                  <a:schemeClr val="dk1"/>
                </a:highlight>
                <a:latin typeface="Merriweather"/>
                <a:ea typeface="Merriweather"/>
                <a:cs typeface="Merriweather"/>
                <a:sym typeface="Merriweather"/>
              </a:rPr>
              <a:t> </a:t>
            </a:r>
            <a:r>
              <a:rPr lang="en" sz="1800" b="1" u="sng">
                <a:solidFill>
                  <a:schemeClr val="lt1"/>
                </a:solidFill>
                <a:highlight>
                  <a:schemeClr val="dk1"/>
                </a:highlight>
                <a:latin typeface="Merriweather"/>
                <a:ea typeface="Merriweather"/>
                <a:cs typeface="Merriweather"/>
                <a:sym typeface="Merriweather"/>
                <a:hlinkClick r:id="rId3">
                  <a:extLst>
                    <a:ext uri="{A12FA001-AC4F-418D-AE19-62706E023703}">
                      <ahyp:hlinkClr xmlns:ahyp="http://schemas.microsoft.com/office/drawing/2018/hyperlinkcolor" val="tx"/>
                    </a:ext>
                  </a:extLst>
                </a:hlinkClick>
              </a:rPr>
              <a:t>https://youtu.be/hMwGWqyIKEs</a:t>
            </a:r>
            <a:endParaRPr sz="1460" b="1">
              <a:solidFill>
                <a:schemeClr val="lt1"/>
              </a:solidFill>
              <a:highlight>
                <a:schemeClr val="dk1"/>
              </a:highlight>
              <a:latin typeface="Merriweather"/>
              <a:ea typeface="Merriweather"/>
              <a:cs typeface="Merriweather"/>
              <a:sym typeface="Merriweather"/>
            </a:endParaRPr>
          </a:p>
          <a:p>
            <a:pPr marL="0" lvl="0" indent="0" algn="l" rtl="0">
              <a:spcBef>
                <a:spcPts val="0"/>
              </a:spcBef>
              <a:spcAft>
                <a:spcPts val="0"/>
              </a:spcAft>
              <a:buNone/>
            </a:pPr>
            <a:endParaRPr sz="1260" b="1">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60" b="1">
                <a:solidFill>
                  <a:schemeClr val="dk1"/>
                </a:solidFill>
                <a:latin typeface="Merriweather"/>
                <a:ea typeface="Merriweather"/>
                <a:cs typeface="Merriweather"/>
                <a:sym typeface="Merriweather"/>
              </a:rPr>
              <a:t>When You Get Placed In Any Company Because Of My Video, DO Let Me Know.</a:t>
            </a:r>
            <a:endParaRPr sz="1260" b="1">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60" b="1">
                <a:solidFill>
                  <a:schemeClr val="dk1"/>
                </a:solidFill>
                <a:latin typeface="Merriweather"/>
                <a:ea typeface="Merriweather"/>
                <a:cs typeface="Merriweather"/>
                <a:sym typeface="Merriweather"/>
              </a:rPr>
              <a:t>It will Give Me More Satisfaction and Will Motivate me to make more such video Content!!</a:t>
            </a:r>
            <a:endParaRPr sz="1260" b="1">
              <a:solidFill>
                <a:schemeClr val="dk1"/>
              </a:solidFill>
              <a:latin typeface="Merriweather"/>
              <a:ea typeface="Merriweather"/>
              <a:cs typeface="Merriweather"/>
              <a:sym typeface="Merriweather"/>
            </a:endParaRPr>
          </a:p>
          <a:p>
            <a:pPr marL="0" lvl="0" indent="0" algn="l" rtl="0">
              <a:spcBef>
                <a:spcPts val="0"/>
              </a:spcBef>
              <a:spcAft>
                <a:spcPts val="0"/>
              </a:spcAft>
              <a:buNone/>
            </a:pPr>
            <a:endParaRPr sz="1260" b="1">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60" b="1">
                <a:solidFill>
                  <a:schemeClr val="dk1"/>
                </a:solidFill>
                <a:latin typeface="Merriweather"/>
                <a:ea typeface="Merriweather"/>
                <a:cs typeface="Merriweather"/>
                <a:sym typeface="Merriweather"/>
              </a:rPr>
              <a:t>Thanks</a:t>
            </a:r>
            <a:endParaRPr sz="1260" b="1">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60" b="1">
                <a:solidFill>
                  <a:schemeClr val="dk1"/>
                </a:solidFill>
                <a:latin typeface="Merriweather"/>
                <a:ea typeface="Merriweather"/>
                <a:cs typeface="Merriweather"/>
                <a:sym typeface="Merriweather"/>
              </a:rPr>
              <a:t>PS: Don’t Forget To Connect WIth ME.</a:t>
            </a:r>
            <a:endParaRPr sz="1260" b="1">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60" b="1">
                <a:solidFill>
                  <a:schemeClr val="dk1"/>
                </a:solidFill>
                <a:latin typeface="Merriweather"/>
                <a:ea typeface="Merriweather"/>
                <a:cs typeface="Merriweather"/>
                <a:sym typeface="Merriweather"/>
              </a:rPr>
              <a:t>Regards,</a:t>
            </a:r>
            <a:endParaRPr sz="1260" b="1">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60" b="1">
                <a:solidFill>
                  <a:schemeClr val="dk1"/>
                </a:solidFill>
                <a:latin typeface="Merriweather"/>
                <a:ea typeface="Merriweather"/>
                <a:cs typeface="Merriweather"/>
                <a:sym typeface="Merriweather"/>
              </a:rPr>
              <a:t>Nitin Mangotra (NitMan)</a:t>
            </a:r>
            <a:endParaRPr sz="1260" b="1">
              <a:solidFill>
                <a:schemeClr val="dk1"/>
              </a:solidFill>
              <a:latin typeface="Merriweather"/>
              <a:ea typeface="Merriweather"/>
              <a:cs typeface="Merriweather"/>
              <a:sym typeface="Merriweather"/>
            </a:endParaRPr>
          </a:p>
        </p:txBody>
      </p:sp>
      <p:sp>
        <p:nvSpPr>
          <p:cNvPr id="947" name="Google Shape;947;p124"/>
          <p:cNvSpPr txBox="1"/>
          <p:nvPr/>
        </p:nvSpPr>
        <p:spPr>
          <a:xfrm>
            <a:off x="4039425" y="2975175"/>
            <a:ext cx="4249500" cy="13161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Connect with me:</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Youtube: </a:t>
            </a:r>
            <a:r>
              <a:rPr lang="en" sz="1050" b="1" u="sng">
                <a:solidFill>
                  <a:srgbClr val="009384"/>
                </a:solidFill>
                <a:highlight>
                  <a:srgbClr val="FFFFFF"/>
                </a:highlight>
                <a:latin typeface="Roboto"/>
                <a:ea typeface="Roboto"/>
                <a:cs typeface="Roboto"/>
                <a:sym typeface="Roboto"/>
                <a:hlinkClick r:id="rId4">
                  <a:extLst>
                    <a:ext uri="{A12FA001-AC4F-418D-AE19-62706E023703}">
                      <ahyp:hlinkClr xmlns:ahyp="http://schemas.microsoft.com/office/drawing/2018/hyperlinkcolor" val="tx"/>
                    </a:ext>
                  </a:extLst>
                </a:hlinkClick>
              </a:rPr>
              <a:t>https://www.youtube.com/c/nitmantalks</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Instagram: </a:t>
            </a:r>
            <a:r>
              <a:rPr lang="en" sz="1050" b="1" u="sng">
                <a:solidFill>
                  <a:srgbClr val="009384"/>
                </a:solidFill>
                <a:highlight>
                  <a:srgbClr val="FFFFFF"/>
                </a:highlight>
                <a:latin typeface="Roboto"/>
                <a:ea typeface="Roboto"/>
                <a:cs typeface="Roboto"/>
                <a:sym typeface="Roboto"/>
                <a:hlinkClick r:id="rId5">
                  <a:extLst>
                    <a:ext uri="{A12FA001-AC4F-418D-AE19-62706E023703}">
                      <ahyp:hlinkClr xmlns:ahyp="http://schemas.microsoft.com/office/drawing/2018/hyperlinkcolor" val="tx"/>
                    </a:ext>
                  </a:extLst>
                </a:hlinkClick>
              </a:rPr>
              <a:t>https://www.instagram.com/nitinmangotra/</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LinkedIn: </a:t>
            </a:r>
            <a:r>
              <a:rPr lang="en" sz="1050" b="1" u="sng">
                <a:solidFill>
                  <a:srgbClr val="009384"/>
                </a:solidFill>
                <a:highlight>
                  <a:srgbClr val="FFFFFF"/>
                </a:highlight>
                <a:latin typeface="Roboto"/>
                <a:ea typeface="Roboto"/>
                <a:cs typeface="Roboto"/>
                <a:sym typeface="Roboto"/>
                <a:hlinkClick r:id="rId6">
                  <a:extLst>
                    <a:ext uri="{A12FA001-AC4F-418D-AE19-62706E023703}">
                      <ahyp:hlinkClr xmlns:ahyp="http://schemas.microsoft.com/office/drawing/2018/hyperlinkcolor" val="tx"/>
                    </a:ext>
                  </a:extLst>
                </a:hlinkClick>
              </a:rPr>
              <a:t>https://www.linkedin.com/in/nitin-mangotra-9a075a149/</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Facebook: </a:t>
            </a:r>
            <a:r>
              <a:rPr lang="en" sz="1050" b="1" u="sng">
                <a:solidFill>
                  <a:srgbClr val="009384"/>
                </a:solidFill>
                <a:highlight>
                  <a:srgbClr val="FFFFFF"/>
                </a:highlight>
                <a:latin typeface="Roboto"/>
                <a:ea typeface="Roboto"/>
                <a:cs typeface="Roboto"/>
                <a:sym typeface="Roboto"/>
                <a:hlinkClick r:id="rId7">
                  <a:extLst>
                    <a:ext uri="{A12FA001-AC4F-418D-AE19-62706E023703}">
                      <ahyp:hlinkClr xmlns:ahyp="http://schemas.microsoft.com/office/drawing/2018/hyperlinkcolor" val="tx"/>
                    </a:ext>
                  </a:extLst>
                </a:hlinkClick>
              </a:rPr>
              <a:t>https://www.facebook.com/NitManTalks/</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Twitter: </a:t>
            </a:r>
            <a:r>
              <a:rPr lang="en" sz="1050" b="1" u="sng">
                <a:solidFill>
                  <a:srgbClr val="009384"/>
                </a:solidFill>
                <a:highlight>
                  <a:srgbClr val="FFFFFF"/>
                </a:highlight>
                <a:latin typeface="Roboto"/>
                <a:ea typeface="Roboto"/>
                <a:cs typeface="Roboto"/>
                <a:sym typeface="Roboto"/>
                <a:hlinkClick r:id="rId8">
                  <a:extLst>
                    <a:ext uri="{A12FA001-AC4F-418D-AE19-62706E023703}">
                      <ahyp:hlinkClr xmlns:ahyp="http://schemas.microsoft.com/office/drawing/2018/hyperlinkcolor" val="tx"/>
                    </a:ext>
                  </a:extLst>
                </a:hlinkClick>
              </a:rPr>
              <a:t>https://twitter.com/nitinmangotra07/</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Telegram: </a:t>
            </a:r>
            <a:r>
              <a:rPr lang="en" sz="1050" b="1" u="sng">
                <a:solidFill>
                  <a:srgbClr val="009384"/>
                </a:solidFill>
                <a:highlight>
                  <a:srgbClr val="FFFFFF"/>
                </a:highlight>
                <a:latin typeface="Roboto"/>
                <a:ea typeface="Roboto"/>
                <a:cs typeface="Roboto"/>
                <a:sym typeface="Roboto"/>
                <a:hlinkClick r:id="rId9">
                  <a:extLst>
                    <a:ext uri="{A12FA001-AC4F-418D-AE19-62706E023703}">
                      <ahyp:hlinkClr xmlns:ahyp="http://schemas.microsoft.com/office/drawing/2018/hyperlinkcolor" val="tx"/>
                    </a:ext>
                  </a:extLst>
                </a:hlinkClick>
              </a:rPr>
              <a:t>https://t.me/nitmantalks/</a:t>
            </a:r>
            <a:endParaRPr sz="1300" b="1">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5"/>
          <p:cNvSpPr txBox="1">
            <a:spLocks noGrp="1"/>
          </p:cNvSpPr>
          <p:nvPr>
            <p:ph type="body" idx="1"/>
          </p:nvPr>
        </p:nvSpPr>
        <p:spPr>
          <a:xfrm>
            <a:off x="645900" y="1721300"/>
            <a:ext cx="7505700" cy="123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highlight>
                  <a:schemeClr val="dk1"/>
                </a:highlight>
                <a:latin typeface="Merriweather"/>
                <a:ea typeface="Merriweather"/>
                <a:cs typeface="Merriweather"/>
                <a:sym typeface="Merriweather"/>
              </a:rPr>
              <a:t>Django Command To Filter Items In A Model:</a:t>
            </a:r>
            <a:endParaRPr>
              <a:solidFill>
                <a:srgbClr val="000000"/>
              </a:solidFill>
              <a:highlight>
                <a:schemeClr val="dk1"/>
              </a:highlight>
              <a:latin typeface="Merriweather"/>
              <a:ea typeface="Merriweather"/>
              <a:cs typeface="Merriweather"/>
              <a:sym typeface="Merriweather"/>
            </a:endParaRPr>
          </a:p>
          <a:p>
            <a:pPr marL="0" lvl="0" indent="457200" algn="l" rtl="0">
              <a:spcBef>
                <a:spcPts val="1200"/>
              </a:spcBef>
              <a:spcAft>
                <a:spcPts val="0"/>
              </a:spcAft>
              <a:buNone/>
            </a:pPr>
            <a:r>
              <a:rPr lang="en" sz="2000" b="1">
                <a:solidFill>
                  <a:srgbClr val="000000"/>
                </a:solidFill>
                <a:highlight>
                  <a:srgbClr val="EEEEEE"/>
                </a:highlight>
                <a:latin typeface="Merriweather"/>
                <a:ea typeface="Merriweather"/>
                <a:cs typeface="Merriweather"/>
                <a:sym typeface="Merriweather"/>
              </a:rPr>
              <a:t>Users.objects.filter(name="Nitin")</a:t>
            </a:r>
            <a:endParaRPr sz="2000" b="1">
              <a:solidFill>
                <a:srgbClr val="000000"/>
              </a:solidFill>
              <a:highlight>
                <a:srgbClr val="EEEEEE"/>
              </a:highlight>
              <a:latin typeface="Merriweather"/>
              <a:ea typeface="Merriweather"/>
              <a:cs typeface="Merriweather"/>
              <a:sym typeface="Merriweather"/>
            </a:endParaRPr>
          </a:p>
          <a:p>
            <a:pPr marL="0" lvl="0" indent="0" algn="l" rtl="0">
              <a:spcBef>
                <a:spcPts val="1200"/>
              </a:spcBef>
              <a:spcAft>
                <a:spcPts val="1200"/>
              </a:spcAft>
              <a:buNone/>
            </a:pPr>
            <a:r>
              <a:rPr lang="en" sz="1100" i="1">
                <a:solidFill>
                  <a:srgbClr val="000000"/>
                </a:solidFill>
                <a:highlight>
                  <a:schemeClr val="dk1"/>
                </a:highlight>
                <a:latin typeface="Merriweather"/>
                <a:ea typeface="Merriweather"/>
                <a:cs typeface="Merriweather"/>
                <a:sym typeface="Merriweather"/>
              </a:rPr>
              <a:t>where  “User” is a model name.</a:t>
            </a:r>
            <a:endParaRPr sz="1100" i="1">
              <a:solidFill>
                <a:srgbClr val="000000"/>
              </a:solidFill>
              <a:highlight>
                <a:schemeClr val="dk1"/>
              </a:highlight>
              <a:latin typeface="Merriweather"/>
              <a:ea typeface="Merriweather"/>
              <a:cs typeface="Merriweather"/>
              <a:sym typeface="Merriweather"/>
            </a:endParaRPr>
          </a:p>
        </p:txBody>
      </p:sp>
      <p:sp>
        <p:nvSpPr>
          <p:cNvPr id="358" name="Google Shape;358;p45"/>
          <p:cNvSpPr txBox="1"/>
          <p:nvPr/>
        </p:nvSpPr>
        <p:spPr>
          <a:xfrm>
            <a:off x="118175" y="119875"/>
            <a:ext cx="233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highlight>
                  <a:schemeClr val="lt1"/>
                </a:highlight>
                <a:latin typeface="Merriweather"/>
                <a:ea typeface="Merriweather"/>
                <a:cs typeface="Merriweather"/>
                <a:sym typeface="Merriweather"/>
              </a:rPr>
              <a:t> Query Set Based Questions:</a:t>
            </a:r>
            <a:r>
              <a:rPr lang="en" sz="1500">
                <a:solidFill>
                  <a:schemeClr val="dk1"/>
                </a:solidFill>
                <a:highlight>
                  <a:schemeClr val="lt1"/>
                </a:highlight>
                <a:latin typeface="Merriweather"/>
                <a:ea typeface="Merriweather"/>
                <a:cs typeface="Merriweather"/>
                <a:sym typeface="Merriweather"/>
              </a:rPr>
              <a:t> 8 </a:t>
            </a:r>
            <a:r>
              <a:rPr lang="en" sz="1300">
                <a:solidFill>
                  <a:schemeClr val="dk1"/>
                </a:solidFill>
                <a:highlight>
                  <a:schemeClr val="lt1"/>
                </a:highlight>
                <a:latin typeface="Merriweather"/>
                <a:ea typeface="Merriweather"/>
                <a:cs typeface="Merriweather"/>
                <a:sym typeface="Merriweather"/>
              </a:rPr>
              <a:t>  </a:t>
            </a:r>
            <a:endParaRPr sz="1300">
              <a:solidFill>
                <a:schemeClr val="dk1"/>
              </a:solidFill>
              <a:highlight>
                <a:schemeClr val="lt1"/>
              </a:highlight>
              <a:latin typeface="Merriweather"/>
              <a:ea typeface="Merriweather"/>
              <a:cs typeface="Merriweather"/>
              <a:sym typeface="Merriweather"/>
            </a:endParaRPr>
          </a:p>
        </p:txBody>
      </p:sp>
      <p:sp>
        <p:nvSpPr>
          <p:cNvPr id="359" name="Google Shape;359;p45"/>
          <p:cNvSpPr txBox="1">
            <a:spLocks noGrp="1"/>
          </p:cNvSpPr>
          <p:nvPr>
            <p:ph type="title"/>
          </p:nvPr>
        </p:nvSpPr>
        <p:spPr>
          <a:xfrm>
            <a:off x="645900" y="610275"/>
            <a:ext cx="7852200" cy="892800"/>
          </a:xfrm>
          <a:prstGeom prst="rect">
            <a:avLst/>
          </a:prstGeom>
          <a:solidFill>
            <a:srgbClr val="000000"/>
          </a:solidFill>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2300" b="1">
                <a:latin typeface="Merriweather"/>
                <a:ea typeface="Merriweather"/>
                <a:cs typeface="Merriweather"/>
                <a:sym typeface="Merriweather"/>
              </a:rPr>
              <a:t>How To Filter Items In The Model Using Django QuerySet?</a:t>
            </a:r>
            <a:endParaRPr sz="2300" b="1">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11545</Words>
  <Application>Microsoft Office PowerPoint</Application>
  <PresentationFormat>On-screen Show (16:9)</PresentationFormat>
  <Paragraphs>1121</Paragraphs>
  <Slides>88</Slides>
  <Notes>88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88</vt:i4>
      </vt:variant>
    </vt:vector>
  </HeadingPairs>
  <TitlesOfParts>
    <vt:vector size="97" baseType="lpstr">
      <vt:lpstr>Roboto</vt:lpstr>
      <vt:lpstr>Nunito</vt:lpstr>
      <vt:lpstr>Arial</vt:lpstr>
      <vt:lpstr>Calibri</vt:lpstr>
      <vt:lpstr>Merriweather</vt:lpstr>
      <vt:lpstr>Open Sans</vt:lpstr>
      <vt:lpstr>Simple Light</vt:lpstr>
      <vt:lpstr>Shift</vt:lpstr>
      <vt:lpstr>Shift</vt:lpstr>
      <vt:lpstr>54 Django Developer Interview Questions-Answers   </vt:lpstr>
      <vt:lpstr>What Is The Command To Install Django &amp; To Know About It’s Version?</vt:lpstr>
      <vt:lpstr>What Is The Command To Create A Project &amp; An App In Django?</vt:lpstr>
      <vt:lpstr>What Is The Command To Run A Project In Django?</vt:lpstr>
      <vt:lpstr>What Is The Command For Migrations In Django?</vt:lpstr>
      <vt:lpstr>What Is The Command To Create A Superuser In Django?</vt:lpstr>
      <vt:lpstr>What Is The Django Command To View A Database Schema Of An Existing (Or Legacy) Database?</vt:lpstr>
      <vt:lpstr>How To View All Items In The Model Using Django QuerySet?</vt:lpstr>
      <vt:lpstr>How To Filter Items In The Model Using Django QuerySet?</vt:lpstr>
      <vt:lpstr>How To Get A Particular Item In The Model Using Django QuerySet?</vt:lpstr>
      <vt:lpstr>How to Delete/Insert/Update An Object Using QuerySet In Django?</vt:lpstr>
      <vt:lpstr>How Can You Combine Multiple QuerySets In A View?</vt:lpstr>
      <vt:lpstr>How Can You Combine Multiple QuerySets In A View?</vt:lpstr>
      <vt:lpstr>How Can You Combine Multiple QuerySets In A View?</vt:lpstr>
      <vt:lpstr>Explain Django Architecture?  Also Explain Model, Template And Views.</vt:lpstr>
      <vt:lpstr>Explain Django Architecture?  Also Explain Model, Template And Views.</vt:lpstr>
      <vt:lpstr>Explain How A Request Is Processed In Django?</vt:lpstr>
      <vt:lpstr>What Is The Difference Between A Project And An App In Django?</vt:lpstr>
      <vt:lpstr>What Is The Difference Between A Project And An App In Django?</vt:lpstr>
      <vt:lpstr>What Is The Difference Between A Project And An App In Django?</vt:lpstr>
      <vt:lpstr>What Is The Difference Between A Project And An App In Django?</vt:lpstr>
      <vt:lpstr>Which Is The Default Database In Settings File In Django?</vt:lpstr>
      <vt:lpstr>Why Is Django Called A Loosely Coupled Framework?</vt:lpstr>
      <vt:lpstr>Which Is The Default Port For The Django Development Server?</vt:lpstr>
      <vt:lpstr>Explain The Migration In Django.</vt:lpstr>
      <vt:lpstr>Explain The Migration In Django.</vt:lpstr>
      <vt:lpstr>Explain The Migration In Django.</vt:lpstr>
      <vt:lpstr>What is Django ORM?</vt:lpstr>
      <vt:lpstr>How You Can Set Up The Database In Django?</vt:lpstr>
      <vt:lpstr>How You Can Set Up The Database In Django?</vt:lpstr>
      <vt:lpstr>What do you mean by the CSRF Token?</vt:lpstr>
      <vt:lpstr>What Is A QuerySet In Django?</vt:lpstr>
      <vt:lpstr>What Is The Difference Between select_related &amp; prefetch_related?</vt:lpstr>
      <vt:lpstr>What Is The Difference Between select_related &amp; prefetch_related?</vt:lpstr>
      <vt:lpstr>What Is The Difference Between select_related &amp; prefetch_related?</vt:lpstr>
      <vt:lpstr>What Is The Difference Between Emp.object.filter(), Emp.object.get() &amp; Emp.objects.all() in Django Queryset?</vt:lpstr>
      <vt:lpstr>Difference Between Emp.object.filter(), Emp.object.get() &amp; Emp.objects.all() in Django Queryset?</vt:lpstr>
      <vt:lpstr>Which Companies Uses Django?</vt:lpstr>
      <vt:lpstr>How Static Files Are Defined In Django?  Explain Its Configuration &amp; It’s Uses.</vt:lpstr>
      <vt:lpstr>How Static Files Are Defined In Django?  Explain Its Configuration &amp; It’s Uses.</vt:lpstr>
      <vt:lpstr>How Static Files Are Defined In Django?  Explain Its Configuration &amp; It’s Uses.</vt:lpstr>
      <vt:lpstr>What Is The Difference Between Flask, Pyramid And Django?</vt:lpstr>
      <vt:lpstr>What Is The Difference Between Flask, Pyramid And Django?</vt:lpstr>
      <vt:lpstr>What Is The Difference Between Flask, Pyramid And Django?</vt:lpstr>
      <vt:lpstr>Explain Django Admin &amp; Django Admin Interface.</vt:lpstr>
      <vt:lpstr>Explain Django Admin &amp; Django Admin Interface.</vt:lpstr>
      <vt:lpstr>Explain Django Admin &amp; Django Admin Interface.</vt:lpstr>
      <vt:lpstr>Explain Django Admin &amp; Django Admin Interface.</vt:lpstr>
      <vt:lpstr>What Databases Are Supported By Django?</vt:lpstr>
      <vt:lpstr>What Are The Advantages And Disadvantages Of Using Django?</vt:lpstr>
      <vt:lpstr>What Are The Advantages And Disadvantages Of Using Django?</vt:lpstr>
      <vt:lpstr>What Is The Django Shortcut Method To More Easily Render An HTML Response?</vt:lpstr>
      <vt:lpstr>What Is The Difference Between Authentication And Authorization?</vt:lpstr>
      <vt:lpstr>What Is A QuerySet In Django?</vt:lpstr>
      <vt:lpstr>What Is The Difference Between Authentication And Authorization?</vt:lpstr>
      <vt:lpstr>What is django.shortcuts.render function?</vt:lpstr>
      <vt:lpstr>Explain Q objects in Django ORM?</vt:lpstr>
      <vt:lpstr>What Is The Significance Of manage.py File In Django?</vt:lpstr>
      <vt:lpstr>What Is The Use Of The “include” Function In The urls.py File In Django?</vt:lpstr>
      <vt:lpstr>What Is The Use Of The “include” Function In The urls.py File In Django?</vt:lpstr>
      <vt:lpstr>What Does “{% include %}” Does In Django?</vt:lpstr>
      <vt:lpstr>What Does “{% include %}” Does In Django?</vt:lpstr>
      <vt:lpstr>What Is Django Rest Framework(DRF)?</vt:lpstr>
      <vt:lpstr>What Is A Middleware In Django?</vt:lpstr>
      <vt:lpstr>What Is A Middleware In Django?</vt:lpstr>
      <vt:lpstr>What Is Sessions In Django?</vt:lpstr>
      <vt:lpstr>What Are Django Signals?</vt:lpstr>
      <vt:lpstr>What Are Django Signals?</vt:lpstr>
      <vt:lpstr>What Is Context In Django?</vt:lpstr>
      <vt:lpstr>What Are Django Exceptions?</vt:lpstr>
      <vt:lpstr>What Are Django Exceptions?</vt:lpstr>
      <vt:lpstr>What Happens If MyObject.objects.get() Is Called With Parameters That Do Not Match An Existing Item In The Database?</vt:lpstr>
      <vt:lpstr>How To Make A Variable Available To All The Templates?</vt:lpstr>
      <vt:lpstr>How To Make A Variable Available To All The Templates?</vt:lpstr>
      <vt:lpstr>Why Does Django Use Regular Expressions To Define URLs? Is It Necessary To Use Them?</vt:lpstr>
      <vt:lpstr>Why Does Django Use Regular Expressions To Define URLs? Is It Necessary To Use Them?</vt:lpstr>
      <vt:lpstr>What Is The Difference Between Django OneToOneField &amp; ForeignKey Field?</vt:lpstr>
      <vt:lpstr>Explain Django Field Class And Its Types.</vt:lpstr>
      <vt:lpstr>Explain How You Can Use File Based Sessions?</vt:lpstr>
      <vt:lpstr>What Is Jinja Templating?</vt:lpstr>
      <vt:lpstr>What Is Serialization In Django?</vt:lpstr>
      <vt:lpstr>What Are Generic Views?</vt:lpstr>
      <vt:lpstr>What Is Mixin?</vt:lpstr>
      <vt:lpstr>What Is Mixin?</vt:lpstr>
      <vt:lpstr>Explain The Caching Strategies In The Django?</vt:lpstr>
      <vt:lpstr>Explain The Caching Strategies In The Django?</vt:lpstr>
      <vt:lpstr>Thanks! Hope It Helps You!</vt:lpstr>
      <vt:lpstr>Do Connect With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54 Django Developer Interview Questions-Answers   </dc:title>
  <cp:lastModifiedBy>Penchalareddy Pandala</cp:lastModifiedBy>
  <cp:revision>1</cp:revision>
  <dcterms:modified xsi:type="dcterms:W3CDTF">2023-12-04T12:04:41Z</dcterms:modified>
</cp:coreProperties>
</file>