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embeddedFontLst>
    <p:embeddedFont>
      <p:font typeface="Roboto"/>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0427F7-1C8A-49D0-99BB-E02296B9D373}">
  <a:tblStyle styleId="{4D0427F7-1C8A-49D0-99BB-E02296B9D3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oboto-regular.fntdata"/><Relationship Id="rId41" Type="http://schemas.openxmlformats.org/officeDocument/2006/relationships/slide" Target="slides/slide33.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erriweather-regular.fntdata"/><Relationship Id="rId45"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f66d63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f66d63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af66d63c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af66d63c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af66d63c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af66d63c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6af66d63cd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6af66d63cd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6af66d63cd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6af66d63cd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f66d63cd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f66d63cd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af66d63c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af66d63c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6af66d63c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6af66d63c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f66d63cd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f66d63cd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af66d63c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af66d63c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f66d63c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f66d63c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f66d63c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f66d63c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af66d63c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af66d63c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af66d63c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af66d63c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6af66d63c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6af66d63c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af66d63cd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af66d63cd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af66d63c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6af66d63c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6af66d63c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6af66d63c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6af66d63c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6af66d63c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6af66d63c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6af66d63c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af66d63cd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6af66d63cd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6af66d63cd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6af66d63cd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f66d63c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f66d63c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6af66d63c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6af66d63c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6af66d63cd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6af66d63cd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6af66d63cd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6af66d63cd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6af66d63cd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6af66d63cd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af66d63c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af66d63c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af66d63c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af66d63c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af66d63c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af66d63c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af66d63c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af66d63c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6af66d63cd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6af66d63cd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af66d63c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af66d63c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 Id="rId5" Type="http://schemas.openxmlformats.org/officeDocument/2006/relationships/hyperlink" Target="https://www.instagram.com/nitinmangotra/" TargetMode="External"/><Relationship Id="rId6" Type="http://schemas.openxmlformats.org/officeDocument/2006/relationships/hyperlink" Target="https://www.linkedin.com/in/nitin-mangotra-9a075a149/" TargetMode="External"/><Relationship Id="rId7" Type="http://schemas.openxmlformats.org/officeDocument/2006/relationships/hyperlink" Target="https://www.facebook.com/NitManTalks/" TargetMode="External"/><Relationship Id="rId8" Type="http://schemas.openxmlformats.org/officeDocument/2006/relationships/hyperlink" Target="https://twitter.com/nitinmangotra0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hyperlink" Target="https://www.javatpoint.com/python-tutori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s://www.javatpoint.com/python-oops-concepts" TargetMode="External"/><Relationship Id="rId5" Type="http://schemas.openxmlformats.org/officeDocument/2006/relationships/hyperlink" Target="https://www.javatpoint.com/python-program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s://www.javatpoint.com/python-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 Id="rId5" Type="http://schemas.openxmlformats.org/officeDocument/2006/relationships/hyperlink" Target="https://www.instagram.com/nitinmangotra/" TargetMode="External"/><Relationship Id="rId6" Type="http://schemas.openxmlformats.org/officeDocument/2006/relationships/hyperlink" Target="https://www.linkedin.com/in/nitin-mangotra-9a075a149/" TargetMode="External"/><Relationship Id="rId7" Type="http://schemas.openxmlformats.org/officeDocument/2006/relationships/hyperlink" Target="https://www.facebook.com/NitManTalks/" TargetMode="External"/><Relationship Id="rId8" Type="http://schemas.openxmlformats.org/officeDocument/2006/relationships/hyperlink" Target="https://twitter.com/nitinmangotra0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 Id="rId5" Type="http://schemas.openxmlformats.org/officeDocument/2006/relationships/hyperlink" Target="https://www.instagram.com/nitinmangotra/" TargetMode="External"/><Relationship Id="rId6" Type="http://schemas.openxmlformats.org/officeDocument/2006/relationships/hyperlink" Target="https://www.linkedin.com/in/nitin-mangotra-9a075a149/" TargetMode="External"/><Relationship Id="rId7" Type="http://schemas.openxmlformats.org/officeDocument/2006/relationships/hyperlink" Target="https://www.facebook.com/NitManTalks/" TargetMode="External"/><Relationship Id="rId8" Type="http://schemas.openxmlformats.org/officeDocument/2006/relationships/hyperlink" Target="https://twitter.com/nitinmangotra0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latin typeface="Impact"/>
                <a:ea typeface="Impact"/>
                <a:cs typeface="Impact"/>
                <a:sym typeface="Impact"/>
              </a:rPr>
              <a:t>ADDITIONAL 1</a:t>
            </a:r>
            <a:r>
              <a:rPr lang="en" sz="4700">
                <a:latin typeface="Impact"/>
                <a:ea typeface="Impact"/>
                <a:cs typeface="Impact"/>
                <a:sym typeface="Impact"/>
              </a:rPr>
              <a:t>5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a:solidFill>
                  <a:srgbClr val="00FFFF"/>
                </a:solidFill>
                <a:latin typeface="Roboto"/>
                <a:ea typeface="Roboto"/>
                <a:cs typeface="Roboto"/>
                <a:sym typeface="Roboto"/>
              </a:rPr>
              <a:t>https://youtu.be/KRUBHw92aLI</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4"/>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5"/>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6"/>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7"/>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8"/>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9"/>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4. When To Use List And When To Tuple In Python?</a:t>
            </a:r>
            <a:endParaRPr b="1" sz="2400"/>
          </a:p>
        </p:txBody>
      </p:sp>
      <p:sp>
        <p:nvSpPr>
          <p:cNvPr id="245" name="Google Shape;245;p46"/>
          <p:cNvSpPr txBox="1"/>
          <p:nvPr/>
        </p:nvSpPr>
        <p:spPr>
          <a:xfrm>
            <a:off x="543725" y="1348650"/>
            <a:ext cx="82374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highlight>
                  <a:srgbClr val="F2F2F2"/>
                </a:highlight>
                <a:latin typeface="Merriweather"/>
                <a:ea typeface="Merriweather"/>
                <a:cs typeface="Merriweather"/>
                <a:sym typeface="Merriweather"/>
              </a:rPr>
              <a:t>If you have data which is not meant to be changed in the first place, you should choose tuple data type over lists.</a:t>
            </a:r>
            <a:endParaRPr sz="1300">
              <a:solidFill>
                <a:schemeClr val="dk1"/>
              </a:solidFill>
              <a:highlight>
                <a:srgbClr val="F2F2F2"/>
              </a:highlight>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highlight>
                  <a:srgbClr val="F2F2F2"/>
                </a:highlight>
                <a:latin typeface="Merriweather"/>
                <a:ea typeface="Merriweather"/>
                <a:cs typeface="Merriweather"/>
                <a:sym typeface="Merriweather"/>
              </a:rPr>
              <a:t>And if you have data which is meant to be changed in the first place, you should choose list data type over tuple.</a:t>
            </a:r>
            <a:endParaRPr sz="1300">
              <a:solidFill>
                <a:schemeClr val="dk1"/>
              </a:solidFill>
              <a:highlight>
                <a:srgbClr val="F2F2F2"/>
              </a:highlight>
              <a:latin typeface="Merriweather"/>
              <a:ea typeface="Merriweather"/>
              <a:cs typeface="Merriweather"/>
              <a:sym typeface="Merriweather"/>
            </a:endParaRPr>
          </a:p>
        </p:txBody>
      </p:sp>
      <p:pic>
        <p:nvPicPr>
          <p:cNvPr id="246" name="Google Shape;246;p46"/>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47" name="Google Shape;247;p46"/>
          <p:cNvSpPr txBox="1"/>
          <p:nvPr/>
        </p:nvSpPr>
        <p:spPr>
          <a:xfrm>
            <a:off x="685600" y="2423850"/>
            <a:ext cx="3780600" cy="2393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b="1" lang="en">
                <a:solidFill>
                  <a:srgbClr val="31394D"/>
                </a:solidFill>
                <a:latin typeface="Merriweather"/>
                <a:ea typeface="Merriweather"/>
                <a:cs typeface="Merriweather"/>
                <a:sym typeface="Merriweather"/>
              </a:rPr>
              <a:t>LIST</a:t>
            </a:r>
            <a:endParaRPr b="1">
              <a:solidFill>
                <a:srgbClr val="31394D"/>
              </a:solidFill>
              <a:latin typeface="Merriweather"/>
              <a:ea typeface="Merriweather"/>
              <a:cs typeface="Merriweather"/>
              <a:sym typeface="Merriweather"/>
            </a:endParaRPr>
          </a:p>
          <a:p>
            <a:pPr indent="-298450" lvl="0" marL="457200" rtl="0" algn="l">
              <a:lnSpc>
                <a:spcPct val="100000"/>
              </a:lnSpc>
              <a:spcBef>
                <a:spcPts val="1200"/>
              </a:spcBef>
              <a:spcAft>
                <a:spcPts val="0"/>
              </a:spcAft>
              <a:buClr>
                <a:srgbClr val="31394D"/>
              </a:buClr>
              <a:buSzPts val="1100"/>
              <a:buFont typeface="Arial"/>
              <a:buAutoNum type="arabicPeriod"/>
            </a:pPr>
            <a:r>
              <a:rPr lang="en" sz="1100">
                <a:solidFill>
                  <a:srgbClr val="31394D"/>
                </a:solidFill>
                <a:highlight>
                  <a:srgbClr val="F2F2F2"/>
                </a:highlight>
                <a:latin typeface="Merriweather"/>
                <a:ea typeface="Merriweather"/>
                <a:cs typeface="Merriweather"/>
                <a:sym typeface="Merriweather"/>
              </a:rPr>
              <a:t>Lists are </a:t>
            </a:r>
            <a:r>
              <a:rPr b="1" lang="en" sz="1100">
                <a:solidFill>
                  <a:srgbClr val="31394D"/>
                </a:solidFill>
                <a:highlight>
                  <a:srgbClr val="F2F2F2"/>
                </a:highlight>
                <a:latin typeface="Merriweather"/>
                <a:ea typeface="Merriweather"/>
                <a:cs typeface="Merriweather"/>
                <a:sym typeface="Merriweather"/>
              </a:rPr>
              <a:t>mutable</a:t>
            </a:r>
            <a:endParaRPr b="1"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List is a container to contain different types of objects and is used to iterate objects.</a:t>
            </a:r>
            <a:endParaRPr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Syntax Of List</a:t>
            </a:r>
            <a:endParaRPr sz="1100">
              <a:solidFill>
                <a:srgbClr val="31394D"/>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SzPts val="935"/>
              <a:buNone/>
            </a:pPr>
            <a:r>
              <a:rPr lang="en" sz="1100">
                <a:solidFill>
                  <a:srgbClr val="31394D"/>
                </a:solidFill>
                <a:highlight>
                  <a:srgbClr val="F2F2F2"/>
                </a:highlight>
                <a:latin typeface="Merriweather"/>
                <a:ea typeface="Merriweather"/>
                <a:cs typeface="Merriweather"/>
                <a:sym typeface="Merriweather"/>
              </a:rPr>
              <a:t> </a:t>
            </a:r>
            <a:r>
              <a:rPr b="1" lang="en" sz="1100">
                <a:solidFill>
                  <a:srgbClr val="31394D"/>
                </a:solidFill>
                <a:highlight>
                  <a:srgbClr val="F2F2F2"/>
                </a:highlight>
                <a:latin typeface="Merriweather"/>
                <a:ea typeface="Merriweather"/>
                <a:cs typeface="Merriweather"/>
                <a:sym typeface="Merriweather"/>
              </a:rPr>
              <a:t>list = ['a', 'b', 'c', 1,2,3]</a:t>
            </a:r>
            <a:endParaRPr b="1"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120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List iteration is slower</a:t>
            </a:r>
            <a:endParaRPr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Lists consume more memory</a:t>
            </a:r>
            <a:endParaRPr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Operations like insertion and deletion are better performed.</a:t>
            </a:r>
            <a:endParaRPr sz="1100">
              <a:solidFill>
                <a:srgbClr val="31394D"/>
              </a:solidFill>
              <a:highlight>
                <a:srgbClr val="F2F2F2"/>
              </a:highlight>
              <a:latin typeface="Merriweather"/>
              <a:ea typeface="Merriweather"/>
              <a:cs typeface="Merriweather"/>
              <a:sym typeface="Merriweather"/>
            </a:endParaRPr>
          </a:p>
        </p:txBody>
      </p:sp>
      <p:sp>
        <p:nvSpPr>
          <p:cNvPr id="248" name="Google Shape;248;p46"/>
          <p:cNvSpPr txBox="1"/>
          <p:nvPr/>
        </p:nvSpPr>
        <p:spPr>
          <a:xfrm>
            <a:off x="4677850" y="2439875"/>
            <a:ext cx="3780600" cy="23775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a:solidFill>
                  <a:srgbClr val="31394D"/>
                </a:solidFill>
                <a:latin typeface="Merriweather"/>
                <a:ea typeface="Merriweather"/>
                <a:cs typeface="Merriweather"/>
                <a:sym typeface="Merriweather"/>
              </a:rPr>
              <a:t>Tuple</a:t>
            </a:r>
            <a:endParaRPr>
              <a:solidFill>
                <a:srgbClr val="31394D"/>
              </a:solidFill>
              <a:latin typeface="Merriweather"/>
              <a:ea typeface="Merriweather"/>
              <a:cs typeface="Merriweather"/>
              <a:sym typeface="Merriweather"/>
            </a:endParaRPr>
          </a:p>
          <a:p>
            <a:pPr indent="-301386" lvl="0" marL="457200" rtl="0" algn="l">
              <a:lnSpc>
                <a:spcPct val="95000"/>
              </a:lnSpc>
              <a:spcBef>
                <a:spcPts val="1200"/>
              </a:spcBef>
              <a:spcAft>
                <a:spcPts val="0"/>
              </a:spcAft>
              <a:buClr>
                <a:srgbClr val="31394D"/>
              </a:buClr>
              <a:buSzPts val="1146"/>
              <a:buFont typeface="Arial"/>
              <a:buAutoNum type="arabicPeriod"/>
            </a:pPr>
            <a:r>
              <a:rPr lang="en" sz="1146">
                <a:solidFill>
                  <a:srgbClr val="31394D"/>
                </a:solidFill>
                <a:latin typeface="Merriweather"/>
                <a:ea typeface="Merriweather"/>
                <a:cs typeface="Merriweather"/>
                <a:sym typeface="Merriweather"/>
              </a:rPr>
              <a:t>Tuples are </a:t>
            </a:r>
            <a:r>
              <a:rPr b="1" lang="en" sz="1146">
                <a:solidFill>
                  <a:srgbClr val="31394D"/>
                </a:solidFill>
                <a:latin typeface="Merriweather"/>
                <a:ea typeface="Merriweather"/>
                <a:cs typeface="Merriweather"/>
                <a:sym typeface="Merriweather"/>
              </a:rPr>
              <a:t>immutable</a:t>
            </a:r>
            <a:endParaRPr b="1"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Tuple is also similar to list but contains immutable objects. </a:t>
            </a:r>
            <a:endParaRPr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Syntax Of Tuple</a:t>
            </a:r>
            <a:endParaRPr sz="1146">
              <a:solidFill>
                <a:srgbClr val="31394D"/>
              </a:solidFill>
              <a:latin typeface="Merriweather"/>
              <a:ea typeface="Merriweather"/>
              <a:cs typeface="Merriweather"/>
              <a:sym typeface="Merriweather"/>
            </a:endParaRPr>
          </a:p>
          <a:p>
            <a:pPr indent="0" lvl="0" marL="457200" rtl="0" algn="l">
              <a:lnSpc>
                <a:spcPct val="95000"/>
              </a:lnSpc>
              <a:spcBef>
                <a:spcPts val="1200"/>
              </a:spcBef>
              <a:spcAft>
                <a:spcPts val="0"/>
              </a:spcAft>
              <a:buSzPts val="852"/>
              <a:buNone/>
            </a:pPr>
            <a:r>
              <a:rPr b="1" lang="en" sz="1146">
                <a:solidFill>
                  <a:srgbClr val="31394D"/>
                </a:solidFill>
                <a:latin typeface="Merriweather"/>
                <a:ea typeface="Merriweather"/>
                <a:cs typeface="Merriweather"/>
                <a:sym typeface="Merriweather"/>
              </a:rPr>
              <a:t>tuples = ('a', 'b', 'c', 1, 2) </a:t>
            </a:r>
            <a:endParaRPr b="1" sz="1146">
              <a:solidFill>
                <a:srgbClr val="31394D"/>
              </a:solidFill>
              <a:latin typeface="Merriweather"/>
              <a:ea typeface="Merriweather"/>
              <a:cs typeface="Merriweather"/>
              <a:sym typeface="Merriweather"/>
            </a:endParaRPr>
          </a:p>
          <a:p>
            <a:pPr indent="-301386" lvl="0" marL="457200" rtl="0" algn="l">
              <a:lnSpc>
                <a:spcPct val="95000"/>
              </a:lnSpc>
              <a:spcBef>
                <a:spcPts val="120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Tuple processing is faster than List.</a:t>
            </a:r>
            <a:endParaRPr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Tuple consume less memory </a:t>
            </a:r>
            <a:endParaRPr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Elements can be accessed better.</a:t>
            </a:r>
            <a:endParaRPr sz="1146">
              <a:solidFill>
                <a:srgbClr val="31394D"/>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5. Why Python Is Called As Dynamic Typed Programming      </a:t>
            </a:r>
            <a:endParaRPr b="1" sz="2400"/>
          </a:p>
          <a:p>
            <a:pPr indent="0" lvl="0" marL="0" rtl="0" algn="l">
              <a:spcBef>
                <a:spcPts val="0"/>
              </a:spcBef>
              <a:spcAft>
                <a:spcPts val="0"/>
              </a:spcAft>
              <a:buNone/>
            </a:pPr>
            <a:r>
              <a:rPr b="1" lang="en" sz="2400"/>
              <a:t>      Language OR What Is Duck Typing?</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254" name="Google Shape;254;p4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55" name="Google Shape;255;p47"/>
          <p:cNvSpPr txBox="1"/>
          <p:nvPr/>
        </p:nvSpPr>
        <p:spPr>
          <a:xfrm>
            <a:off x="489325" y="1413650"/>
            <a:ext cx="81012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chemeClr val="lt1"/>
                </a:highlight>
                <a:latin typeface="Merriweather"/>
                <a:ea typeface="Merriweather"/>
                <a:cs typeface="Merriweather"/>
                <a:sym typeface="Merriweather"/>
              </a:rPr>
              <a:t>NOTE: </a:t>
            </a:r>
            <a:r>
              <a:rPr lang="en" sz="1200">
                <a:highlight>
                  <a:schemeClr val="lt1"/>
                </a:highlight>
                <a:latin typeface="Merriweather"/>
                <a:ea typeface="Merriweather"/>
                <a:cs typeface="Merriweather"/>
                <a:sym typeface="Merriweather"/>
              </a:rPr>
              <a:t>The </a:t>
            </a:r>
            <a:r>
              <a:rPr b="1" lang="en" sz="1200">
                <a:highlight>
                  <a:schemeClr val="lt1"/>
                </a:highlight>
                <a:latin typeface="Merriweather"/>
                <a:ea typeface="Merriweather"/>
                <a:cs typeface="Merriweather"/>
                <a:sym typeface="Merriweather"/>
              </a:rPr>
              <a:t>"Duck typing"</a:t>
            </a:r>
            <a:r>
              <a:rPr lang="en" sz="1200">
                <a:highlight>
                  <a:schemeClr val="lt1"/>
                </a:highlight>
                <a:latin typeface="Merriweather"/>
                <a:ea typeface="Merriweather"/>
                <a:cs typeface="Merriweather"/>
                <a:sym typeface="Merriweather"/>
              </a:rPr>
              <a:t> name comes from the phrase, “If it walks like a duck and it quacks like a duck, then it must be a duck.”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Python don't have any problem even if we don't declare the type of variable.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It states the kind of variable in the runtime of the program.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Python also take cares of the memory management which is crucial in programming. So, Python is a dynamically typed language.</a:t>
            </a:r>
            <a:endParaRPr sz="1200">
              <a:highlight>
                <a:schemeClr val="lt1"/>
              </a:highlight>
              <a:latin typeface="Merriweather"/>
              <a:ea typeface="Merriweather"/>
              <a:cs typeface="Merriweather"/>
              <a:sym typeface="Merriweather"/>
            </a:endParaRPr>
          </a:p>
        </p:txBody>
      </p:sp>
      <p:sp>
        <p:nvSpPr>
          <p:cNvPr id="256" name="Google Shape;256;p47"/>
          <p:cNvSpPr txBox="1"/>
          <p:nvPr/>
        </p:nvSpPr>
        <p:spPr>
          <a:xfrm>
            <a:off x="489325" y="3088275"/>
            <a:ext cx="3000000" cy="11082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 variable a is assigned to a string</a:t>
            </a:r>
            <a:endParaRPr b="1"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="NitMan Talks"</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print(type(a))</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 &lt;class 'str'&gt;</a:t>
            </a:r>
            <a:endParaRPr sz="1200">
              <a:latin typeface="Merriweather"/>
              <a:ea typeface="Merriweather"/>
              <a:cs typeface="Merriweather"/>
              <a:sym typeface="Merriweather"/>
            </a:endParaRPr>
          </a:p>
        </p:txBody>
      </p:sp>
      <p:sp>
        <p:nvSpPr>
          <p:cNvPr id="257" name="Google Shape;257;p47"/>
          <p:cNvSpPr txBox="1"/>
          <p:nvPr/>
        </p:nvSpPr>
        <p:spPr>
          <a:xfrm>
            <a:off x="3729850" y="3131775"/>
            <a:ext cx="3244200" cy="11082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 variable a is assigned to an integer</a:t>
            </a:r>
            <a:endParaRPr b="1"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 7</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print(type(a))</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 &lt;class 'int'&gt;</a:t>
            </a:r>
            <a:endParaRPr sz="12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511075" y="471875"/>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60"/>
              <a:t>6. What If We Don't Use “With” Statement</a:t>
            </a:r>
            <a:endParaRPr b="1" sz="2460"/>
          </a:p>
          <a:p>
            <a:pPr indent="0" lvl="0" marL="0" rtl="0" algn="l">
              <a:spcBef>
                <a:spcPts val="0"/>
              </a:spcBef>
              <a:spcAft>
                <a:spcPts val="0"/>
              </a:spcAft>
              <a:buSzPts val="990"/>
              <a:buNone/>
            </a:pPr>
            <a:r>
              <a:t/>
            </a:r>
            <a:endParaRPr b="1" sz="2460"/>
          </a:p>
          <a:p>
            <a:pPr indent="0" lvl="0" marL="0" rtl="0" algn="l">
              <a:spcBef>
                <a:spcPts val="0"/>
              </a:spcBef>
              <a:spcAft>
                <a:spcPts val="0"/>
              </a:spcAft>
              <a:buSzPts val="990"/>
              <a:buNone/>
            </a:pPr>
            <a:r>
              <a:t/>
            </a:r>
            <a:endParaRPr b="1" sz="2460"/>
          </a:p>
        </p:txBody>
      </p:sp>
      <p:pic>
        <p:nvPicPr>
          <p:cNvPr id="263" name="Google Shape;263;p48"/>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64" name="Google Shape;264;p48"/>
          <p:cNvSpPr txBox="1"/>
          <p:nvPr/>
        </p:nvSpPr>
        <p:spPr>
          <a:xfrm>
            <a:off x="576325" y="1457150"/>
            <a:ext cx="79272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rgbClr val="F2F2F2"/>
                </a:highlight>
                <a:latin typeface="Merriweather"/>
                <a:ea typeface="Merriweather"/>
                <a:cs typeface="Merriweather"/>
                <a:sym typeface="Merriweather"/>
              </a:rPr>
              <a:t>If We Don't use "WITH" Statement, We need to close the opened file manually but using close().</a:t>
            </a:r>
            <a:endParaRPr sz="1200">
              <a:latin typeface="Merriweather"/>
              <a:ea typeface="Merriweather"/>
              <a:cs typeface="Merriweather"/>
              <a:sym typeface="Merriweather"/>
            </a:endParaRPr>
          </a:p>
        </p:txBody>
      </p:sp>
      <p:sp>
        <p:nvSpPr>
          <p:cNvPr id="265" name="Google Shape;265;p48"/>
          <p:cNvSpPr txBox="1"/>
          <p:nvPr/>
        </p:nvSpPr>
        <p:spPr>
          <a:xfrm>
            <a:off x="641575" y="1957800"/>
            <a:ext cx="3000000" cy="86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In Case Of open():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 = open("hello.txt", "w")</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file.write("Hello, World!")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file.close()</a:t>
            </a:r>
            <a:endParaRPr sz="1100">
              <a:highlight>
                <a:schemeClr val="lt1"/>
              </a:highlight>
              <a:latin typeface="Merriweather"/>
              <a:ea typeface="Merriweather"/>
              <a:cs typeface="Merriweather"/>
              <a:sym typeface="Merriweather"/>
            </a:endParaRPr>
          </a:p>
        </p:txBody>
      </p:sp>
      <p:sp>
        <p:nvSpPr>
          <p:cNvPr id="266" name="Google Shape;266;p48"/>
          <p:cNvSpPr txBox="1"/>
          <p:nvPr/>
        </p:nvSpPr>
        <p:spPr>
          <a:xfrm>
            <a:off x="641575" y="2951038"/>
            <a:ext cx="3000000" cy="1200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Safely open the file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 = open("hello.txt", "w")</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try:</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file.write("Hello, World!")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finally:</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file.close()</a:t>
            </a:r>
            <a:endParaRPr sz="1100">
              <a:highlight>
                <a:schemeClr val="lt1"/>
              </a:highlight>
              <a:latin typeface="Merriweather"/>
              <a:ea typeface="Merriweather"/>
              <a:cs typeface="Merriweather"/>
              <a:sym typeface="Merriweather"/>
            </a:endParaRPr>
          </a:p>
        </p:txBody>
      </p:sp>
      <p:sp>
        <p:nvSpPr>
          <p:cNvPr id="267" name="Google Shape;267;p48"/>
          <p:cNvSpPr txBox="1"/>
          <p:nvPr/>
        </p:nvSpPr>
        <p:spPr>
          <a:xfrm>
            <a:off x="4327925" y="2612350"/>
            <a:ext cx="3990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chemeClr val="lt1"/>
                </a:highlight>
                <a:latin typeface="Merriweather"/>
                <a:ea typeface="Merriweather"/>
                <a:cs typeface="Merriweather"/>
                <a:sym typeface="Merriweather"/>
              </a:rPr>
              <a:t>2 Internal functions called in "WITH" Statement</a:t>
            </a:r>
            <a:endParaRPr b="1"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lang="en" sz="1200">
                <a:highlight>
                  <a:schemeClr val="lt1"/>
                </a:highlight>
                <a:latin typeface="Merriweather"/>
                <a:ea typeface="Merriweather"/>
                <a:cs typeface="Merriweather"/>
                <a:sym typeface="Merriweather"/>
              </a:rPr>
              <a:t>.__enter__()</a:t>
            </a:r>
            <a:r>
              <a:rPr lang="en" sz="1200">
                <a:highlight>
                  <a:schemeClr val="lt1"/>
                </a:highlight>
                <a:latin typeface="Merriweather"/>
                <a:ea typeface="Merriweather"/>
                <a:cs typeface="Merriweather"/>
                <a:sym typeface="Merriweather"/>
              </a:rPr>
              <a:t> is called by the with statement to enter the runtime context.</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lang="en" sz="1200">
                <a:highlight>
                  <a:schemeClr val="lt1"/>
                </a:highlight>
                <a:latin typeface="Merriweather"/>
                <a:ea typeface="Merriweather"/>
                <a:cs typeface="Merriweather"/>
                <a:sym typeface="Merriweather"/>
              </a:rPr>
              <a:t>.__exit__() </a:t>
            </a:r>
            <a:r>
              <a:rPr lang="en" sz="1200">
                <a:highlight>
                  <a:schemeClr val="lt1"/>
                </a:highlight>
                <a:latin typeface="Merriweather"/>
                <a:ea typeface="Merriweather"/>
                <a:cs typeface="Merriweather"/>
                <a:sym typeface="Merriweather"/>
              </a:rPr>
              <a:t>is called when the execution leaves the with code block.</a:t>
            </a:r>
            <a:endParaRPr sz="1200">
              <a:highlight>
                <a:schemeClr val="lt1"/>
              </a:highlight>
              <a:latin typeface="Merriweather"/>
              <a:ea typeface="Merriweather"/>
              <a:cs typeface="Merriweather"/>
              <a:sym typeface="Merriweather"/>
            </a:endParaRPr>
          </a:p>
        </p:txBody>
      </p:sp>
      <p:sp>
        <p:nvSpPr>
          <p:cNvPr id="268" name="Google Shape;268;p48"/>
          <p:cNvSpPr txBox="1"/>
          <p:nvPr/>
        </p:nvSpPr>
        <p:spPr>
          <a:xfrm>
            <a:off x="4327925" y="1957800"/>
            <a:ext cx="3000000" cy="5232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with open("hello.txt", "w") as file:</a:t>
            </a:r>
            <a:endParaRPr b="1"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    file.write("Hello, World!")</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455000" y="4066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7. Why Python Is Called As An Interpreted Language?</a:t>
            </a:r>
            <a:endParaRPr b="1" sz="2400"/>
          </a:p>
        </p:txBody>
      </p:sp>
      <p:pic>
        <p:nvPicPr>
          <p:cNvPr id="274" name="Google Shape;274;p4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75" name="Google Shape;275;p49"/>
          <p:cNvSpPr txBox="1"/>
          <p:nvPr/>
        </p:nvSpPr>
        <p:spPr>
          <a:xfrm>
            <a:off x="542700" y="1516000"/>
            <a:ext cx="8058600" cy="302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Interpreted simply means your code run line by line. While in compiled language whole program compiled at once.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In compilation, source code is first converted to object code and then to the machine code.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You can see that in a compiled language your whole program compiled at once and give the output.</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But in interpreted language, every single line is converted to machine code directly. That's why Python is very slow, because it interpret one line at a time.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You have seen that if, you run code in Python and do any mistake at the bottom of your python code. And you execute the code then it will give you output till the correct code part and the remaining part gives the error in a console window where you do the error. Because the interpreted language executes line by line instead of executing the whole program at once.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But, the same thing in a compiled language you always get the error. Your whole code must be correct for the execution of the program.</a:t>
            </a:r>
            <a:endParaRPr sz="11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89750" y="390400"/>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8. What is Lambda Function. Explain with an example.</a:t>
            </a:r>
            <a:endParaRPr b="1" sz="2400"/>
          </a:p>
        </p:txBody>
      </p:sp>
      <p:pic>
        <p:nvPicPr>
          <p:cNvPr id="281" name="Google Shape;281;p5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82" name="Google Shape;282;p50"/>
          <p:cNvSpPr txBox="1"/>
          <p:nvPr/>
        </p:nvSpPr>
        <p:spPr>
          <a:xfrm>
            <a:off x="657300" y="1333463"/>
            <a:ext cx="78294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Lambda Function:</a:t>
            </a:r>
            <a:endParaRPr b="1">
              <a:latin typeface="Merriweather"/>
              <a:ea typeface="Merriweather"/>
              <a:cs typeface="Merriweather"/>
              <a:sym typeface="Merriweather"/>
            </a:endParaRPr>
          </a:p>
          <a:p>
            <a:pPr indent="0" lvl="0" marL="0" rtl="0" algn="l">
              <a:spcBef>
                <a:spcPts val="0"/>
              </a:spcBef>
              <a:spcAft>
                <a:spcPts val="0"/>
              </a:spcAft>
              <a:buNone/>
            </a:pPr>
            <a:r>
              <a:t/>
            </a:r>
            <a:endParaRPr b="1"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Lambda Function in Python programming is an anonymous function or a function having no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small and restricted function having no more than one line.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Just like a normal function, a Lambda function can have multiple arguments with one expression.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Syntax:</a:t>
            </a:r>
            <a:endParaRPr b="1">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a:p>
            <a:pPr indent="457200" lvl="0" marL="0" rtl="0" algn="l">
              <a:spcBef>
                <a:spcPts val="0"/>
              </a:spcBef>
              <a:spcAft>
                <a:spcPts val="0"/>
              </a:spcAft>
              <a:buNone/>
            </a:pPr>
            <a:r>
              <a:rPr lang="en" sz="1100">
                <a:highlight>
                  <a:srgbClr val="F9F9F9"/>
                </a:highlight>
                <a:latin typeface="Merriweather"/>
                <a:ea typeface="Merriweather"/>
                <a:cs typeface="Merriweather"/>
                <a:sym typeface="Merriweather"/>
              </a:rPr>
              <a:t>lambda arguments : expression</a:t>
            </a:r>
            <a:endParaRPr sz="1100">
              <a:latin typeface="Merriweather"/>
              <a:ea typeface="Merriweather"/>
              <a:cs typeface="Merriweather"/>
              <a:sym typeface="Merriweather"/>
            </a:endParaRPr>
          </a:p>
        </p:txBody>
      </p:sp>
      <p:sp>
        <p:nvSpPr>
          <p:cNvPr id="283" name="Google Shape;283;p50"/>
          <p:cNvSpPr txBox="1"/>
          <p:nvPr/>
        </p:nvSpPr>
        <p:spPr>
          <a:xfrm>
            <a:off x="657300" y="2980475"/>
            <a:ext cx="32841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Example:</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Add 5 to argument a, and return the result: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lambda a : a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print(x(5))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Output: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10</a:t>
            </a:r>
            <a:endParaRPr sz="1100">
              <a:highlight>
                <a:schemeClr val="lt1"/>
              </a:highlight>
              <a:latin typeface="Merriweather"/>
              <a:ea typeface="Merriweather"/>
              <a:cs typeface="Merriweather"/>
              <a:sym typeface="Merriweather"/>
            </a:endParaRPr>
          </a:p>
        </p:txBody>
      </p:sp>
      <p:sp>
        <p:nvSpPr>
          <p:cNvPr id="284" name="Google Shape;284;p50"/>
          <p:cNvSpPr txBox="1"/>
          <p:nvPr/>
        </p:nvSpPr>
        <p:spPr>
          <a:xfrm>
            <a:off x="4099600" y="2980475"/>
            <a:ext cx="3000000" cy="19239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Example 2:</a:t>
            </a:r>
            <a:r>
              <a:rPr lang="en" sz="1100">
                <a:highlight>
                  <a:schemeClr val="lt1"/>
                </a:highlight>
                <a:latin typeface="Merriweather"/>
                <a:ea typeface="Merriweather"/>
                <a:cs typeface="Merriweather"/>
                <a:sym typeface="Merriweather"/>
              </a:rPr>
              <a:t>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Find Cubes Of All Elements In A List.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list1 = [1, 2, 3, 4, 5, 6, 7]</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res = list(map(lambda x: x ** 3, list1))</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print(res)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Output: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[1, 8, 27, 64, 125, 216, 343]</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89750" y="614588"/>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60"/>
              <a:t>9. What Does Python Support? -  Call By Reference OR Call By Value.</a:t>
            </a:r>
            <a:endParaRPr b="1" sz="1860"/>
          </a:p>
        </p:txBody>
      </p:sp>
      <p:pic>
        <p:nvPicPr>
          <p:cNvPr id="290" name="Google Shape;290;p51"/>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91" name="Google Shape;291;p51"/>
          <p:cNvSpPr txBox="1"/>
          <p:nvPr/>
        </p:nvSpPr>
        <p:spPr>
          <a:xfrm>
            <a:off x="565450" y="1381000"/>
            <a:ext cx="80034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73239"/>
              </a:buClr>
              <a:buSzPts val="1600"/>
              <a:buFont typeface="Merriweather"/>
              <a:buChar char="❏"/>
            </a:pPr>
            <a:r>
              <a:rPr lang="en" sz="1600">
                <a:solidFill>
                  <a:srgbClr val="273239"/>
                </a:solidFill>
                <a:highlight>
                  <a:schemeClr val="lt1"/>
                </a:highlight>
                <a:latin typeface="Merriweather"/>
                <a:ea typeface="Merriweather"/>
                <a:cs typeface="Merriweather"/>
                <a:sym typeface="Merriweather"/>
              </a:rPr>
              <a:t>Python utilizes a system, which is known as “</a:t>
            </a:r>
            <a:r>
              <a:rPr b="1" lang="en" sz="1600">
                <a:solidFill>
                  <a:srgbClr val="273239"/>
                </a:solidFill>
                <a:highlight>
                  <a:schemeClr val="lt1"/>
                </a:highlight>
                <a:latin typeface="Merriweather"/>
                <a:ea typeface="Merriweather"/>
                <a:cs typeface="Merriweather"/>
                <a:sym typeface="Merriweather"/>
              </a:rPr>
              <a:t>Call by Object Reference</a:t>
            </a:r>
            <a:r>
              <a:rPr lang="en" sz="1600">
                <a:solidFill>
                  <a:srgbClr val="273239"/>
                </a:solidFill>
                <a:highlight>
                  <a:schemeClr val="lt1"/>
                </a:highlight>
                <a:latin typeface="Merriweather"/>
                <a:ea typeface="Merriweather"/>
                <a:cs typeface="Merriweather"/>
                <a:sym typeface="Merriweather"/>
              </a:rPr>
              <a:t>” or “</a:t>
            </a:r>
            <a:r>
              <a:rPr b="1" lang="en" sz="1600">
                <a:solidFill>
                  <a:srgbClr val="273239"/>
                </a:solidFill>
                <a:highlight>
                  <a:schemeClr val="lt1"/>
                </a:highlight>
                <a:latin typeface="Merriweather"/>
                <a:ea typeface="Merriweather"/>
                <a:cs typeface="Merriweather"/>
                <a:sym typeface="Merriweather"/>
              </a:rPr>
              <a:t>Call by assignmen</a:t>
            </a:r>
            <a:r>
              <a:rPr lang="en" sz="1600">
                <a:solidFill>
                  <a:srgbClr val="273239"/>
                </a:solidFill>
                <a:highlight>
                  <a:schemeClr val="lt1"/>
                </a:highlight>
                <a:latin typeface="Merriweather"/>
                <a:ea typeface="Merriweather"/>
                <a:cs typeface="Merriweather"/>
                <a:sym typeface="Merriweather"/>
              </a:rPr>
              <a:t>t”. </a:t>
            </a:r>
            <a:endParaRPr sz="1600">
              <a:solidFill>
                <a:srgbClr val="273239"/>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600">
              <a:solidFill>
                <a:srgbClr val="273239"/>
              </a:solidFill>
              <a:highlight>
                <a:schemeClr val="lt1"/>
              </a:highlight>
              <a:latin typeface="Merriweather"/>
              <a:ea typeface="Merriweather"/>
              <a:cs typeface="Merriweather"/>
              <a:sym typeface="Merriweather"/>
            </a:endParaRPr>
          </a:p>
          <a:p>
            <a:pPr indent="-330200" lvl="0" marL="457200" rtl="0" algn="l">
              <a:spcBef>
                <a:spcPts val="0"/>
              </a:spcBef>
              <a:spcAft>
                <a:spcPts val="0"/>
              </a:spcAft>
              <a:buClr>
                <a:srgbClr val="273239"/>
              </a:buClr>
              <a:buSzPts val="1600"/>
              <a:buFont typeface="Merriweather"/>
              <a:buChar char="❏"/>
            </a:pPr>
            <a:r>
              <a:rPr lang="en" sz="1600">
                <a:solidFill>
                  <a:srgbClr val="273239"/>
                </a:solidFill>
                <a:highlight>
                  <a:schemeClr val="lt1"/>
                </a:highlight>
                <a:latin typeface="Merriweather"/>
                <a:ea typeface="Merriweather"/>
                <a:cs typeface="Merriweather"/>
                <a:sym typeface="Merriweather"/>
              </a:rPr>
              <a:t>In the event that you pass arguments like whole numbers, strings or tuples to a function, the passing is like </a:t>
            </a:r>
            <a:r>
              <a:rPr b="1" lang="en" sz="1600">
                <a:solidFill>
                  <a:srgbClr val="273239"/>
                </a:solidFill>
                <a:highlight>
                  <a:schemeClr val="lt1"/>
                </a:highlight>
                <a:latin typeface="Merriweather"/>
                <a:ea typeface="Merriweather"/>
                <a:cs typeface="Merriweather"/>
                <a:sym typeface="Merriweather"/>
              </a:rPr>
              <a:t>call-by-value</a:t>
            </a:r>
            <a:r>
              <a:rPr lang="en" sz="1600">
                <a:solidFill>
                  <a:srgbClr val="273239"/>
                </a:solidFill>
                <a:highlight>
                  <a:schemeClr val="lt1"/>
                </a:highlight>
                <a:latin typeface="Merriweather"/>
                <a:ea typeface="Merriweather"/>
                <a:cs typeface="Merriweather"/>
                <a:sym typeface="Merriweather"/>
              </a:rPr>
              <a:t> because you can not change the value of the immutable objects being passed to the function.</a:t>
            </a:r>
            <a:br>
              <a:rPr lang="en" sz="1600">
                <a:solidFill>
                  <a:srgbClr val="273239"/>
                </a:solidFill>
                <a:highlight>
                  <a:schemeClr val="lt1"/>
                </a:highlight>
                <a:latin typeface="Merriweather"/>
                <a:ea typeface="Merriweather"/>
                <a:cs typeface="Merriweather"/>
                <a:sym typeface="Merriweather"/>
              </a:rPr>
            </a:br>
            <a:endParaRPr sz="1600">
              <a:solidFill>
                <a:srgbClr val="273239"/>
              </a:solidFill>
              <a:highlight>
                <a:schemeClr val="lt1"/>
              </a:highlight>
              <a:latin typeface="Merriweather"/>
              <a:ea typeface="Merriweather"/>
              <a:cs typeface="Merriweather"/>
              <a:sym typeface="Merriweather"/>
            </a:endParaRPr>
          </a:p>
          <a:p>
            <a:pPr indent="-330200" lvl="0" marL="457200" rtl="0" algn="l">
              <a:spcBef>
                <a:spcPts val="0"/>
              </a:spcBef>
              <a:spcAft>
                <a:spcPts val="0"/>
              </a:spcAft>
              <a:buClr>
                <a:srgbClr val="273239"/>
              </a:buClr>
              <a:buSzPts val="1600"/>
              <a:buFont typeface="Merriweather"/>
              <a:buChar char="❏"/>
            </a:pPr>
            <a:r>
              <a:rPr lang="en" sz="1600">
                <a:solidFill>
                  <a:srgbClr val="273239"/>
                </a:solidFill>
                <a:highlight>
                  <a:schemeClr val="lt1"/>
                </a:highlight>
                <a:latin typeface="Merriweather"/>
                <a:ea typeface="Merriweather"/>
                <a:cs typeface="Merriweather"/>
                <a:sym typeface="Merriweather"/>
              </a:rPr>
              <a:t>Whereas passing mutable objects can be considered as </a:t>
            </a:r>
            <a:r>
              <a:rPr b="1" lang="en" sz="1600">
                <a:solidFill>
                  <a:srgbClr val="273239"/>
                </a:solidFill>
                <a:highlight>
                  <a:schemeClr val="lt1"/>
                </a:highlight>
                <a:latin typeface="Merriweather"/>
                <a:ea typeface="Merriweather"/>
                <a:cs typeface="Merriweather"/>
                <a:sym typeface="Merriweather"/>
              </a:rPr>
              <a:t>call by reference</a:t>
            </a:r>
            <a:r>
              <a:rPr lang="en" sz="1600">
                <a:solidFill>
                  <a:srgbClr val="273239"/>
                </a:solidFill>
                <a:highlight>
                  <a:schemeClr val="lt1"/>
                </a:highlight>
                <a:latin typeface="Merriweather"/>
                <a:ea typeface="Merriweather"/>
                <a:cs typeface="Merriweather"/>
                <a:sym typeface="Merriweather"/>
              </a:rPr>
              <a:t> because when their values are changed inside the function, then it will also be reflected outside the function.</a:t>
            </a:r>
            <a:endParaRPr sz="1600">
              <a:highlight>
                <a:schemeClr val="lt1"/>
              </a:highlight>
              <a:latin typeface="Merriweather"/>
              <a:ea typeface="Merriweather"/>
              <a:cs typeface="Merriweather"/>
              <a:sym typeface="Merriweather"/>
            </a:endParaRPr>
          </a:p>
        </p:txBody>
      </p:sp>
      <p:sp>
        <p:nvSpPr>
          <p:cNvPr id="292" name="Google Shape;292;p51"/>
          <p:cNvSpPr txBox="1"/>
          <p:nvPr/>
        </p:nvSpPr>
        <p:spPr>
          <a:xfrm>
            <a:off x="4240950" y="4763825"/>
            <a:ext cx="499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 https://www.geeksforgeeks.org/is-python-call-by-reference-or-call-by-value/</a:t>
            </a:r>
            <a:endParaRPr i="1"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5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98" name="Google Shape;298;p52"/>
          <p:cNvSpPr txBox="1"/>
          <p:nvPr/>
        </p:nvSpPr>
        <p:spPr>
          <a:xfrm>
            <a:off x="1011300" y="1530175"/>
            <a:ext cx="2707800" cy="24627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Example 1: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s1 = "Geeks"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def test(s1):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s1 = "GeeksforGeeks"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print("Inside Function:", s1)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test(s1)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print("Outside Function:", s1)</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Inside Function: GeeksforGeeks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Outside Function: Geeks</a:t>
            </a:r>
            <a:endParaRPr sz="1100">
              <a:latin typeface="Merriweather"/>
              <a:ea typeface="Merriweather"/>
              <a:cs typeface="Merriweather"/>
              <a:sym typeface="Merriweather"/>
            </a:endParaRPr>
          </a:p>
        </p:txBody>
      </p:sp>
      <p:sp>
        <p:nvSpPr>
          <p:cNvPr id="299" name="Google Shape;299;p52"/>
          <p:cNvSpPr txBox="1"/>
          <p:nvPr/>
        </p:nvSpPr>
        <p:spPr>
          <a:xfrm>
            <a:off x="3947300" y="1530175"/>
            <a:ext cx="3000000" cy="2432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Example 2: </a:t>
            </a:r>
            <a:endParaRPr b="1">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def add_more(list):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list.append(50)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print("Inside Function", list)</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mylist = [10,20,30,40]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add_more(mylist)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print("Outside Function:", mylist)</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Inside Function [10, 20, 30, 40, 50]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Outside Function: [10, 20, 30, 40, 50]</a:t>
            </a:r>
            <a:endParaRPr sz="1100">
              <a:latin typeface="Merriweather"/>
              <a:ea typeface="Merriweather"/>
              <a:cs typeface="Merriweather"/>
              <a:sym typeface="Merriweather"/>
            </a:endParaRPr>
          </a:p>
        </p:txBody>
      </p:sp>
      <p:sp>
        <p:nvSpPr>
          <p:cNvPr id="300" name="Google Shape;300;p52"/>
          <p:cNvSpPr txBox="1"/>
          <p:nvPr/>
        </p:nvSpPr>
        <p:spPr>
          <a:xfrm>
            <a:off x="565475" y="4088700"/>
            <a:ext cx="7916400" cy="54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273239"/>
                </a:solidFill>
                <a:highlight>
                  <a:schemeClr val="lt1"/>
                </a:highlight>
                <a:latin typeface="Merriweather"/>
                <a:ea typeface="Merriweather"/>
                <a:cs typeface="Merriweather"/>
                <a:sym typeface="Merriweather"/>
              </a:rPr>
              <a:t>Binding Names to Objects:</a:t>
            </a:r>
            <a:r>
              <a:rPr lang="en" sz="1000">
                <a:solidFill>
                  <a:srgbClr val="273239"/>
                </a:solidFill>
                <a:highlight>
                  <a:schemeClr val="lt1"/>
                </a:highlight>
                <a:latin typeface="Merriweather"/>
                <a:ea typeface="Merriweather"/>
                <a:cs typeface="Merriweather"/>
                <a:sym typeface="Merriweather"/>
              </a:rPr>
              <a:t> </a:t>
            </a:r>
            <a:r>
              <a:rPr lang="en" sz="1100">
                <a:solidFill>
                  <a:srgbClr val="273239"/>
                </a:solidFill>
                <a:highlight>
                  <a:schemeClr val="lt1"/>
                </a:highlight>
                <a:latin typeface="Merriweather"/>
                <a:ea typeface="Merriweather"/>
                <a:cs typeface="Merriweather"/>
                <a:sym typeface="Merriweather"/>
              </a:rPr>
              <a:t>In python, each variable to which we assign a value/container is treated as an object. When we are assigning a value to a variable, we are actually binding a name to an object.</a:t>
            </a:r>
            <a:endParaRPr sz="1100">
              <a:solidFill>
                <a:srgbClr val="273239"/>
              </a:solidFill>
              <a:highlight>
                <a:schemeClr val="lt1"/>
              </a:highlight>
              <a:latin typeface="Merriweather"/>
              <a:ea typeface="Merriweather"/>
              <a:cs typeface="Merriweather"/>
              <a:sym typeface="Merriweather"/>
            </a:endParaRPr>
          </a:p>
        </p:txBody>
      </p:sp>
      <p:sp>
        <p:nvSpPr>
          <p:cNvPr id="301" name="Google Shape;301;p52"/>
          <p:cNvSpPr txBox="1"/>
          <p:nvPr>
            <p:ph type="title"/>
          </p:nvPr>
        </p:nvSpPr>
        <p:spPr>
          <a:xfrm>
            <a:off x="389750" y="614588"/>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60"/>
              <a:t>9. What Does Python Support? -  Call By Reference OR Call By Value.</a:t>
            </a:r>
            <a:endParaRPr b="1" sz="1860"/>
          </a:p>
        </p:txBody>
      </p:sp>
      <p:sp>
        <p:nvSpPr>
          <p:cNvPr id="302" name="Google Shape;302;p52"/>
          <p:cNvSpPr txBox="1"/>
          <p:nvPr/>
        </p:nvSpPr>
        <p:spPr>
          <a:xfrm>
            <a:off x="4240950" y="4763825"/>
            <a:ext cx="499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 https://www.geeksforgeeks.org/is-python-call-by-reference-or-call-by-value/</a:t>
            </a:r>
            <a:endParaRPr i="1"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3"/>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08" name="Google Shape;308;p53"/>
          <p:cNvSpPr txBox="1"/>
          <p:nvPr/>
        </p:nvSpPr>
        <p:spPr>
          <a:xfrm>
            <a:off x="456700" y="1462575"/>
            <a:ext cx="1690800" cy="24936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Example 3: </a:t>
            </a:r>
            <a:endParaRPr b="1" sz="15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 "first"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 "first"</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 is b)</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110001234557894</a:t>
            </a:r>
            <a:endParaRPr sz="1200">
              <a:solidFill>
                <a:srgbClr val="273239"/>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110001234557894</a:t>
            </a:r>
            <a:endParaRPr sz="1200">
              <a:solidFill>
                <a:srgbClr val="273239"/>
              </a:solidFill>
              <a:latin typeface="Merriweather"/>
              <a:ea typeface="Merriweather"/>
              <a:cs typeface="Merriweather"/>
              <a:sym typeface="Merriweather"/>
            </a:endParaRPr>
          </a:p>
          <a:p>
            <a:pPr indent="0" lvl="0" marL="0" marR="190500" rtl="0" algn="l">
              <a:lnSpc>
                <a:spcPct val="115000"/>
              </a:lnSpc>
              <a:spcBef>
                <a:spcPts val="0"/>
              </a:spcBef>
              <a:spcAft>
                <a:spcPts val="800"/>
              </a:spcAft>
              <a:buNone/>
            </a:pPr>
            <a:r>
              <a:rPr lang="en" sz="1200">
                <a:solidFill>
                  <a:srgbClr val="273239"/>
                </a:solidFill>
                <a:latin typeface="Merriweather"/>
                <a:ea typeface="Merriweather"/>
                <a:cs typeface="Merriweather"/>
                <a:sym typeface="Merriweather"/>
              </a:rPr>
              <a:t>True</a:t>
            </a:r>
            <a:endParaRPr sz="1100">
              <a:latin typeface="Merriweather"/>
              <a:ea typeface="Merriweather"/>
              <a:cs typeface="Merriweather"/>
              <a:sym typeface="Merriweather"/>
            </a:endParaRPr>
          </a:p>
        </p:txBody>
      </p:sp>
      <p:sp>
        <p:nvSpPr>
          <p:cNvPr id="309" name="Google Shape;309;p53"/>
          <p:cNvSpPr txBox="1"/>
          <p:nvPr/>
        </p:nvSpPr>
        <p:spPr>
          <a:xfrm>
            <a:off x="4632400" y="1462575"/>
            <a:ext cx="3795000" cy="218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latin typeface="Merriweather"/>
                <a:ea typeface="Merriweather"/>
                <a:cs typeface="Merriweather"/>
                <a:sym typeface="Merriweather"/>
              </a:rPr>
              <a:t>The output of the above two examples are different because the list is </a:t>
            </a:r>
            <a:r>
              <a:rPr b="1" lang="en" sz="1300">
                <a:solidFill>
                  <a:srgbClr val="273239"/>
                </a:solidFill>
                <a:highlight>
                  <a:srgbClr val="FFFFFF"/>
                </a:highlight>
                <a:latin typeface="Merriweather"/>
                <a:ea typeface="Merriweather"/>
                <a:cs typeface="Merriweather"/>
                <a:sym typeface="Merriweather"/>
              </a:rPr>
              <a:t>mutable </a:t>
            </a:r>
            <a:r>
              <a:rPr lang="en" sz="1300">
                <a:solidFill>
                  <a:srgbClr val="273239"/>
                </a:solidFill>
                <a:highlight>
                  <a:srgbClr val="FFFFFF"/>
                </a:highlight>
                <a:latin typeface="Merriweather"/>
                <a:ea typeface="Merriweather"/>
                <a:cs typeface="Merriweather"/>
                <a:sym typeface="Merriweather"/>
              </a:rPr>
              <a:t>and the string is </a:t>
            </a:r>
            <a:r>
              <a:rPr b="1" lang="en" sz="1300">
                <a:solidFill>
                  <a:srgbClr val="273239"/>
                </a:solidFill>
                <a:highlight>
                  <a:srgbClr val="FFFFFF"/>
                </a:highlight>
                <a:latin typeface="Merriweather"/>
                <a:ea typeface="Merriweather"/>
                <a:cs typeface="Merriweather"/>
                <a:sym typeface="Merriweather"/>
              </a:rPr>
              <a:t>immutable</a:t>
            </a:r>
            <a:r>
              <a:rPr lang="en" sz="1300">
                <a:solidFill>
                  <a:srgbClr val="273239"/>
                </a:solidFill>
                <a:highlight>
                  <a:srgbClr val="FFFFFF"/>
                </a:highlight>
                <a:latin typeface="Merriweather"/>
                <a:ea typeface="Merriweather"/>
                <a:cs typeface="Merriweather"/>
                <a:sym typeface="Merriweather"/>
              </a:rPr>
              <a:t>. </a:t>
            </a:r>
            <a:endParaRPr sz="13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300">
                <a:solidFill>
                  <a:srgbClr val="273239"/>
                </a:solidFill>
                <a:highlight>
                  <a:srgbClr val="FFFFFF"/>
                </a:highlight>
                <a:latin typeface="Merriweather"/>
                <a:ea typeface="Merriweather"/>
                <a:cs typeface="Merriweather"/>
                <a:sym typeface="Merriweather"/>
              </a:rPr>
              <a:t>An </a:t>
            </a:r>
            <a:r>
              <a:rPr b="1" lang="en" sz="1300">
                <a:solidFill>
                  <a:srgbClr val="273239"/>
                </a:solidFill>
                <a:highlight>
                  <a:srgbClr val="FFFFFF"/>
                </a:highlight>
                <a:latin typeface="Merriweather"/>
                <a:ea typeface="Merriweather"/>
                <a:cs typeface="Merriweather"/>
                <a:sym typeface="Merriweather"/>
              </a:rPr>
              <a:t>immutable </a:t>
            </a:r>
            <a:r>
              <a:rPr lang="en" sz="1300">
                <a:solidFill>
                  <a:srgbClr val="273239"/>
                </a:solidFill>
                <a:highlight>
                  <a:srgbClr val="FFFFFF"/>
                </a:highlight>
                <a:latin typeface="Merriweather"/>
                <a:ea typeface="Merriweather"/>
                <a:cs typeface="Merriweather"/>
                <a:sym typeface="Merriweather"/>
              </a:rPr>
              <a:t>variable cannot be changed once created. If we wish to change an </a:t>
            </a:r>
            <a:r>
              <a:rPr b="1" lang="en" sz="1300">
                <a:solidFill>
                  <a:srgbClr val="273239"/>
                </a:solidFill>
                <a:highlight>
                  <a:srgbClr val="FFFFFF"/>
                </a:highlight>
                <a:latin typeface="Merriweather"/>
                <a:ea typeface="Merriweather"/>
                <a:cs typeface="Merriweather"/>
                <a:sym typeface="Merriweather"/>
              </a:rPr>
              <a:t>immutable </a:t>
            </a:r>
            <a:r>
              <a:rPr lang="en" sz="1300">
                <a:solidFill>
                  <a:srgbClr val="273239"/>
                </a:solidFill>
                <a:highlight>
                  <a:srgbClr val="FFFFFF"/>
                </a:highlight>
                <a:latin typeface="Merriweather"/>
                <a:ea typeface="Merriweather"/>
                <a:cs typeface="Merriweather"/>
                <a:sym typeface="Merriweather"/>
              </a:rPr>
              <a:t>variable, such as a string, we must create a new instance and bind the variable to the new instance. </a:t>
            </a:r>
            <a:endParaRPr sz="13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300">
                <a:solidFill>
                  <a:srgbClr val="273239"/>
                </a:solidFill>
                <a:highlight>
                  <a:srgbClr val="FFFFFF"/>
                </a:highlight>
                <a:latin typeface="Merriweather"/>
                <a:ea typeface="Merriweather"/>
                <a:cs typeface="Merriweather"/>
                <a:sym typeface="Merriweather"/>
              </a:rPr>
              <a:t>Whereas, mutable variable can be changed in place.</a:t>
            </a:r>
            <a:endParaRPr sz="1100">
              <a:latin typeface="Merriweather"/>
              <a:ea typeface="Merriweather"/>
              <a:cs typeface="Merriweather"/>
              <a:sym typeface="Merriweather"/>
            </a:endParaRPr>
          </a:p>
        </p:txBody>
      </p:sp>
      <p:sp>
        <p:nvSpPr>
          <p:cNvPr id="310" name="Google Shape;310;p53"/>
          <p:cNvSpPr txBox="1"/>
          <p:nvPr/>
        </p:nvSpPr>
        <p:spPr>
          <a:xfrm>
            <a:off x="2359725" y="1462575"/>
            <a:ext cx="1690800" cy="24936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Example 2: </a:t>
            </a:r>
            <a:endParaRPr b="1" sz="15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 [10, 20, 30]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 [10, 20, 30]</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 is b)</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541190289536222</a:t>
            </a:r>
            <a:endParaRPr sz="1200">
              <a:solidFill>
                <a:srgbClr val="273239"/>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541190288737777</a:t>
            </a:r>
            <a:endParaRPr sz="1200">
              <a:solidFill>
                <a:srgbClr val="273239"/>
              </a:solidFill>
              <a:latin typeface="Merriweather"/>
              <a:ea typeface="Merriweather"/>
              <a:cs typeface="Merriweather"/>
              <a:sym typeface="Merriweather"/>
            </a:endParaRPr>
          </a:p>
          <a:p>
            <a:pPr indent="0" lvl="0" marL="0" marR="190500" rtl="0" algn="l">
              <a:lnSpc>
                <a:spcPct val="115000"/>
              </a:lnSpc>
              <a:spcBef>
                <a:spcPts val="0"/>
              </a:spcBef>
              <a:spcAft>
                <a:spcPts val="800"/>
              </a:spcAft>
              <a:buNone/>
            </a:pPr>
            <a:r>
              <a:rPr lang="en" sz="1200">
                <a:solidFill>
                  <a:srgbClr val="273239"/>
                </a:solidFill>
                <a:latin typeface="Merriweather"/>
                <a:ea typeface="Merriweather"/>
                <a:cs typeface="Merriweather"/>
                <a:sym typeface="Merriweather"/>
              </a:rPr>
              <a:t>False</a:t>
            </a:r>
            <a:endParaRPr sz="1100">
              <a:latin typeface="Merriweather"/>
              <a:ea typeface="Merriweather"/>
              <a:cs typeface="Merriweather"/>
              <a:sym typeface="Merriweather"/>
            </a:endParaRPr>
          </a:p>
        </p:txBody>
      </p:sp>
      <p:sp>
        <p:nvSpPr>
          <p:cNvPr id="311" name="Google Shape;311;p53"/>
          <p:cNvSpPr txBox="1"/>
          <p:nvPr>
            <p:ph type="title"/>
          </p:nvPr>
        </p:nvSpPr>
        <p:spPr>
          <a:xfrm>
            <a:off x="389750" y="614588"/>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60"/>
              <a:t>9. What Does Python Support? -  Call By Reference OR Call By Value.</a:t>
            </a:r>
            <a:endParaRPr b="1" sz="1860"/>
          </a:p>
        </p:txBody>
      </p:sp>
      <p:sp>
        <p:nvSpPr>
          <p:cNvPr id="312" name="Google Shape;312;p53"/>
          <p:cNvSpPr txBox="1"/>
          <p:nvPr/>
        </p:nvSpPr>
        <p:spPr>
          <a:xfrm>
            <a:off x="4240950" y="4763825"/>
            <a:ext cx="499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 https://www.geeksforgeeks.org/is-python-call-by-reference-or-call-by-value/</a:t>
            </a:r>
            <a:endParaRPr i="1"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pic>
        <p:nvPicPr>
          <p:cNvPr id="318" name="Google Shape;318;p5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19" name="Google Shape;319;p54"/>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20" name="Google Shape;320;p54"/>
          <p:cNvSpPr txBox="1"/>
          <p:nvPr/>
        </p:nvSpPr>
        <p:spPr>
          <a:xfrm>
            <a:off x="496000" y="1412025"/>
            <a:ext cx="8176200" cy="3277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40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MRO stands for</a:t>
            </a:r>
            <a:r>
              <a:rPr b="1" lang="en" sz="1200">
                <a:solidFill>
                  <a:srgbClr val="1E1E1E"/>
                </a:solidFill>
                <a:highlight>
                  <a:schemeClr val="lt1"/>
                </a:highlight>
                <a:latin typeface="Merriweather"/>
                <a:ea typeface="Merriweather"/>
                <a:cs typeface="Merriweather"/>
                <a:sym typeface="Merriweather"/>
              </a:rPr>
              <a:t> Method Resolution Order</a:t>
            </a:r>
            <a:endParaRPr b="1"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MRO is a concept used in inheritance. </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It is the order in which a method is searched for in a classes hierarchy and is especially useful in Python because Python supports multiple inheritance.</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In Python, the MRO is from </a:t>
            </a:r>
            <a:r>
              <a:rPr b="1" lang="en" sz="1200">
                <a:solidFill>
                  <a:srgbClr val="1E1E1E"/>
                </a:solidFill>
                <a:highlight>
                  <a:schemeClr val="lt1"/>
                </a:highlight>
                <a:latin typeface="Merriweather"/>
                <a:ea typeface="Merriweather"/>
                <a:cs typeface="Merriweather"/>
                <a:sym typeface="Merriweather"/>
              </a:rPr>
              <a:t>bottom to top and left to right</a:t>
            </a:r>
            <a:r>
              <a:rPr lang="en" sz="1200">
                <a:solidFill>
                  <a:srgbClr val="1E1E1E"/>
                </a:solidFill>
                <a:highlight>
                  <a:schemeClr val="lt1"/>
                </a:highlight>
                <a:latin typeface="Merriweather"/>
                <a:ea typeface="Merriweather"/>
                <a:cs typeface="Merriweather"/>
                <a:sym typeface="Merriweather"/>
              </a:rPr>
              <a:t>.</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This means that, first, the method is searched in the class of the object. If it’s not found, it is searched in the immediate super class. </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In the case of multiple super classes, it is searched left to right, in the order by which was declared by the developer. </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For example:</a:t>
            </a:r>
            <a:endParaRPr sz="1200">
              <a:solidFill>
                <a:srgbClr val="1E1E1E"/>
              </a:solidFill>
              <a:highlight>
                <a:schemeClr val="lt1"/>
              </a:highlight>
              <a:latin typeface="Merriweather"/>
              <a:ea typeface="Merriweather"/>
              <a:cs typeface="Merriweather"/>
              <a:sym typeface="Merriweather"/>
            </a:endParaRPr>
          </a:p>
          <a:p>
            <a:pPr indent="0" lvl="0" marL="457200" rtl="0" algn="l">
              <a:lnSpc>
                <a:spcPct val="115000"/>
              </a:lnSpc>
              <a:spcBef>
                <a:spcPts val="1400"/>
              </a:spcBef>
              <a:spcAft>
                <a:spcPts val="0"/>
              </a:spcAft>
              <a:buNone/>
            </a:pPr>
            <a:r>
              <a:rPr lang="en" sz="1200">
                <a:solidFill>
                  <a:srgbClr val="1E1E1E"/>
                </a:solidFill>
                <a:highlight>
                  <a:schemeClr val="lt1"/>
                </a:highlight>
                <a:latin typeface="Merriweather"/>
                <a:ea typeface="Merriweather"/>
                <a:cs typeface="Merriweather"/>
                <a:sym typeface="Merriweather"/>
              </a:rPr>
              <a:t>	</a:t>
            </a:r>
            <a:r>
              <a:rPr b="1" lang="en" sz="1200">
                <a:solidFill>
                  <a:srgbClr val="1E1E1E"/>
                </a:solidFill>
                <a:highlight>
                  <a:srgbClr val="F2F2F2"/>
                </a:highlight>
                <a:latin typeface="Merriweather"/>
                <a:ea typeface="Merriweather"/>
                <a:cs typeface="Merriweather"/>
                <a:sym typeface="Merriweather"/>
              </a:rPr>
              <a:t>def class C(B,A):</a:t>
            </a:r>
            <a:endParaRPr b="1" sz="1200">
              <a:solidFill>
                <a:srgbClr val="1E1E1E"/>
              </a:solidFill>
              <a:highlight>
                <a:srgbClr val="F2F2F2"/>
              </a:highlight>
              <a:latin typeface="Merriweather"/>
              <a:ea typeface="Merriweather"/>
              <a:cs typeface="Merriweather"/>
              <a:sym typeface="Merriweather"/>
            </a:endParaRPr>
          </a:p>
          <a:p>
            <a:pPr indent="0" lvl="0" marL="457200" rtl="0" algn="l">
              <a:lnSpc>
                <a:spcPct val="115000"/>
              </a:lnSpc>
              <a:spcBef>
                <a:spcPts val="1400"/>
              </a:spcBef>
              <a:spcAft>
                <a:spcPts val="0"/>
              </a:spcAft>
              <a:buNone/>
            </a:pPr>
            <a:r>
              <a:rPr lang="en" sz="1200">
                <a:solidFill>
                  <a:srgbClr val="1E1E1E"/>
                </a:solidFill>
                <a:highlight>
                  <a:schemeClr val="lt1"/>
                </a:highlight>
                <a:latin typeface="Merriweather"/>
                <a:ea typeface="Merriweather"/>
                <a:cs typeface="Merriweather"/>
                <a:sym typeface="Merriweather"/>
              </a:rPr>
              <a:t>In this case, the </a:t>
            </a:r>
            <a:r>
              <a:rPr b="1" lang="en" sz="1200">
                <a:solidFill>
                  <a:srgbClr val="1E1E1E"/>
                </a:solidFill>
                <a:highlight>
                  <a:schemeClr val="lt1"/>
                </a:highlight>
                <a:latin typeface="Merriweather"/>
                <a:ea typeface="Merriweather"/>
                <a:cs typeface="Merriweather"/>
                <a:sym typeface="Merriweather"/>
              </a:rPr>
              <a:t>MRO would be C -&gt; B -&gt; A.</a:t>
            </a:r>
            <a:endParaRPr b="1" sz="1200">
              <a:solidFill>
                <a:srgbClr val="1E1E1E"/>
              </a:solidFill>
              <a:highlight>
                <a:schemeClr val="lt1"/>
              </a:highlight>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200">
                <a:solidFill>
                  <a:srgbClr val="1E1E1E"/>
                </a:solidFill>
                <a:highlight>
                  <a:schemeClr val="lt1"/>
                </a:highlight>
                <a:latin typeface="Merriweather"/>
                <a:ea typeface="Merriweather"/>
                <a:cs typeface="Merriweather"/>
                <a:sym typeface="Merriweather"/>
              </a:rPr>
              <a:t>Since B was mentioned first in class declaration, it will be searched first while resolving a method.</a:t>
            </a:r>
            <a:endParaRPr b="1" sz="1200">
              <a:solidFill>
                <a:srgbClr val="1E1E1E"/>
              </a:solidFill>
              <a:highlight>
                <a:srgbClr val="F2F2F2"/>
              </a:highlight>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55"/>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26" name="Google Shape;326;p55"/>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27" name="Google Shape;327;p55"/>
          <p:cNvSpPr txBox="1"/>
          <p:nvPr/>
        </p:nvSpPr>
        <p:spPr>
          <a:xfrm>
            <a:off x="1348975" y="1540025"/>
            <a:ext cx="2456100" cy="28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rPr b="1" lang="en" sz="1300">
                <a:highlight>
                  <a:srgbClr val="FFFFFF"/>
                </a:highlight>
                <a:latin typeface="Merriweather"/>
                <a:ea typeface="Merriweather"/>
                <a:cs typeface="Merriweather"/>
                <a:sym typeface="Merriweather"/>
              </a:rPr>
              <a:t>Example 1:</a:t>
            </a:r>
            <a:endParaRPr b="1" sz="1300">
              <a:solidFill>
                <a:srgbClr val="858585"/>
              </a:solidFill>
              <a:highlight>
                <a:srgbClr val="1E1E1E"/>
              </a:highlight>
              <a:latin typeface="Merriweather"/>
              <a:ea typeface="Merriweather"/>
              <a:cs typeface="Merriweather"/>
              <a:sym typeface="Merriweather"/>
            </a:endParaRPr>
          </a:p>
          <a:p>
            <a:pPr indent="0" lvl="0" marL="0" rtl="0" algn="l">
              <a:lnSpc>
                <a:spcPct val="135714"/>
              </a:lnSpc>
              <a:spcBef>
                <a:spcPts val="800"/>
              </a:spcBef>
              <a:spcAft>
                <a:spcPts val="0"/>
              </a:spcAft>
              <a:buNone/>
            </a:pPr>
            <a:r>
              <a:rPr lang="en" sz="1100">
                <a:highlight>
                  <a:schemeClr val="lt1"/>
                </a:highlight>
                <a:latin typeface="Merriweather"/>
                <a:ea typeface="Merriweather"/>
                <a:cs typeface="Merriweather"/>
                <a:sym typeface="Merriweather"/>
              </a:rPr>
              <a:t>class 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def method(self):</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print("A.method() called")</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class B(A):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def method(self):</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print("B.method() called")</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b = B()</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b.method()</a:t>
            </a:r>
            <a:endParaRPr sz="1100">
              <a:highlight>
                <a:schemeClr val="lt1"/>
              </a:highlight>
              <a:latin typeface="Merriweather"/>
              <a:ea typeface="Merriweather"/>
              <a:cs typeface="Merriweather"/>
              <a:sym typeface="Merriweather"/>
            </a:endParaRPr>
          </a:p>
        </p:txBody>
      </p:sp>
      <p:sp>
        <p:nvSpPr>
          <p:cNvPr id="328" name="Google Shape;328;p55"/>
          <p:cNvSpPr txBox="1"/>
          <p:nvPr/>
        </p:nvSpPr>
        <p:spPr>
          <a:xfrm>
            <a:off x="4084250" y="1538225"/>
            <a:ext cx="3489300" cy="2656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This is a simple case with single inheritance.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In this case, when </a:t>
            </a:r>
            <a:r>
              <a:rPr lang="en" sz="1100">
                <a:solidFill>
                  <a:srgbClr val="C7254E"/>
                </a:solidFill>
                <a:highlight>
                  <a:srgbClr val="F9F2F4"/>
                </a:highlight>
                <a:latin typeface="Merriweather"/>
                <a:ea typeface="Merriweather"/>
                <a:cs typeface="Merriweather"/>
                <a:sym typeface="Merriweather"/>
              </a:rPr>
              <a:t>b.method()</a:t>
            </a:r>
            <a:r>
              <a:rPr lang="en" sz="1100">
                <a:highlight>
                  <a:srgbClr val="FFFFFF"/>
                </a:highlight>
                <a:latin typeface="Merriweather"/>
                <a:ea typeface="Merriweather"/>
                <a:cs typeface="Merriweather"/>
                <a:sym typeface="Merriweather"/>
              </a:rPr>
              <a:t> is called, it first searches for the method in class B.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In this case, class B had defined the method; hence, it is the one that was executed.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In the case where it is not present in B, then the method from its immediate super class (A) would be called.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b="1" lang="en" sz="1100">
                <a:highlight>
                  <a:srgbClr val="FFFFFF"/>
                </a:highlight>
                <a:latin typeface="Merriweather"/>
                <a:ea typeface="Merriweather"/>
                <a:cs typeface="Merriweather"/>
                <a:sym typeface="Merriweather"/>
              </a:rPr>
              <a:t>So, the MRO for this case is: B -&gt; A</a:t>
            </a:r>
            <a:endParaRPr b="1" sz="1100">
              <a:latin typeface="Merriweather"/>
              <a:ea typeface="Merriweather"/>
              <a:cs typeface="Merriweather"/>
              <a:sym typeface="Merriweather"/>
            </a:endParaRPr>
          </a:p>
        </p:txBody>
      </p:sp>
      <p:sp>
        <p:nvSpPr>
          <p:cNvPr id="329" name="Google Shape;329;p55"/>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3130800"/>
          </a:xfrm>
          <a:prstGeom prst="rect">
            <a:avLst/>
          </a:prstGeom>
          <a:solidFill>
            <a:srgbClr val="EEEEEE"/>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Merriweather"/>
                <a:ea typeface="Merriweather"/>
                <a:cs typeface="Merriweather"/>
                <a:sym typeface="Merriweather"/>
              </a:rPr>
              <a:t>LIST</a:t>
            </a:r>
            <a:endParaRPr b="1" sz="2200">
              <a:solidFill>
                <a:schemeClr val="dk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Arial"/>
              <a:buAutoNum type="arabicPeriod"/>
            </a:pPr>
            <a:r>
              <a:rPr lang="en" sz="1100">
                <a:solidFill>
                  <a:schemeClr val="dk1"/>
                </a:solidFill>
                <a:highlight>
                  <a:srgbClr val="F2F2F2"/>
                </a:highlight>
                <a:latin typeface="Merriweather"/>
                <a:ea typeface="Merriweather"/>
                <a:cs typeface="Merriweather"/>
                <a:sym typeface="Merriweather"/>
              </a:rPr>
              <a:t>Lists are the collection of various elements (Heterogeneous ).</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List is mutable in nature.</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b="1" lang="en" sz="1100">
                <a:solidFill>
                  <a:schemeClr val="dk1"/>
                </a:solidFill>
                <a:highlight>
                  <a:srgbClr val="F2F2F2"/>
                </a:highlight>
                <a:latin typeface="Merriweather"/>
                <a:ea typeface="Merriweather"/>
                <a:cs typeface="Merriweather"/>
                <a:sym typeface="Merriweather"/>
              </a:rPr>
              <a:t>Syntax: </a:t>
            </a:r>
            <a:r>
              <a:rPr lang="en" sz="1100">
                <a:solidFill>
                  <a:schemeClr val="dk1"/>
                </a:solidFill>
                <a:highlight>
                  <a:srgbClr val="F2F2F2"/>
                </a:highlight>
                <a:latin typeface="Merriweather"/>
                <a:ea typeface="Merriweather"/>
                <a:cs typeface="Merriweather"/>
                <a:sym typeface="Merriweather"/>
              </a:rPr>
              <a:t> Placing all the elements inside square brackets [], separated by commas(,)</a:t>
            </a:r>
            <a:endParaRPr sz="1100">
              <a:solidFill>
                <a:schemeClr val="dk1"/>
              </a:solidFill>
              <a:highlight>
                <a:srgbClr val="F2F2F2"/>
              </a:highlight>
              <a:latin typeface="Merriweather"/>
              <a:ea typeface="Merriweather"/>
              <a:cs typeface="Merriweather"/>
              <a:sym typeface="Merriweather"/>
            </a:endParaRPr>
          </a:p>
          <a:p>
            <a:pPr indent="0" lvl="0" marL="457200" rtl="0" algn="l">
              <a:lnSpc>
                <a:spcPct val="115000"/>
              </a:lnSpc>
              <a:spcBef>
                <a:spcPts val="1200"/>
              </a:spcBef>
              <a:spcAft>
                <a:spcPts val="0"/>
              </a:spcAft>
              <a:buNone/>
            </a:pPr>
            <a:r>
              <a:rPr lang="en" sz="1100">
                <a:solidFill>
                  <a:schemeClr val="dk1"/>
                </a:solidFill>
                <a:highlight>
                  <a:srgbClr val="F2F2F2"/>
                </a:highlight>
                <a:latin typeface="Merriweather"/>
                <a:ea typeface="Merriweather"/>
                <a:cs typeface="Merriweather"/>
                <a:sym typeface="Merriweather"/>
              </a:rPr>
              <a:t> </a:t>
            </a:r>
            <a:r>
              <a:rPr b="1" lang="en" sz="1100">
                <a:solidFill>
                  <a:schemeClr val="dk1"/>
                </a:solidFill>
                <a:highlight>
                  <a:srgbClr val="F2F2F2"/>
                </a:highlight>
                <a:latin typeface="Merriweather"/>
                <a:ea typeface="Merriweather"/>
                <a:cs typeface="Merriweather"/>
                <a:sym typeface="Merriweather"/>
              </a:rPr>
              <a:t>list = ['a', 'b', 'c', 1,2,3]</a:t>
            </a:r>
            <a:endParaRPr b="1"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Indices are integer values starts from value 0.</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We can access the elements using the index value</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The default order of elements is always maintained</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List object is created using list() function</a:t>
            </a:r>
            <a:endParaRPr sz="110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1. Difference Between List and Dictionary</a:t>
            </a:r>
            <a:endParaRPr b="1" sz="3100"/>
          </a:p>
        </p:txBody>
      </p:sp>
      <p:sp>
        <p:nvSpPr>
          <p:cNvPr id="178" name="Google Shape;178;p38"/>
          <p:cNvSpPr txBox="1"/>
          <p:nvPr>
            <p:ph idx="2" type="body"/>
          </p:nvPr>
        </p:nvSpPr>
        <p:spPr>
          <a:xfrm>
            <a:off x="4572000" y="1505725"/>
            <a:ext cx="4143900" cy="3112200"/>
          </a:xfrm>
          <a:prstGeom prst="rect">
            <a:avLst/>
          </a:prstGeom>
          <a:solidFill>
            <a:srgbClr val="EEEEEE"/>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Merriweather"/>
                <a:ea typeface="Merriweather"/>
                <a:cs typeface="Merriweather"/>
                <a:sym typeface="Merriweather"/>
              </a:rPr>
              <a:t>Dictionary</a:t>
            </a:r>
            <a:endParaRPr sz="2200">
              <a:solidFill>
                <a:schemeClr val="dk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Arial"/>
              <a:buAutoNum type="arabicPeriod"/>
            </a:pPr>
            <a:r>
              <a:rPr lang="en" sz="1100">
                <a:solidFill>
                  <a:schemeClr val="dk1"/>
                </a:solidFill>
                <a:latin typeface="Merriweather"/>
                <a:ea typeface="Merriweather"/>
                <a:cs typeface="Merriweather"/>
                <a:sym typeface="Merriweather"/>
              </a:rPr>
              <a:t>Dictionary are collection of elements in the hashed structure as key-value pairs.</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It is also mutable, but keys do not allow duplicates.</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Arial"/>
              <a:buAutoNum type="arabicPeriod"/>
            </a:pPr>
            <a:r>
              <a:rPr b="1" lang="en" sz="1100">
                <a:solidFill>
                  <a:schemeClr val="dk1"/>
                </a:solidFill>
                <a:latin typeface="Merriweather"/>
                <a:ea typeface="Merriweather"/>
                <a:cs typeface="Merriweather"/>
                <a:sym typeface="Merriweather"/>
              </a:rPr>
              <a:t>Syntax: </a:t>
            </a:r>
            <a:r>
              <a:rPr lang="en" sz="1100">
                <a:solidFill>
                  <a:schemeClr val="dk1"/>
                </a:solidFill>
                <a:latin typeface="Merriweather"/>
                <a:ea typeface="Merriweather"/>
                <a:cs typeface="Merriweather"/>
                <a:sym typeface="Merriweather"/>
              </a:rPr>
              <a:t> Placing all key-value pairs inside curly brackets({}), separated by a comma. Also, each key-pair is separated by a semi-colon (:)</a:t>
            </a:r>
            <a:endParaRPr sz="1100">
              <a:solidFill>
                <a:schemeClr val="dk1"/>
              </a:solidFill>
              <a:latin typeface="Merriweather"/>
              <a:ea typeface="Merriweather"/>
              <a:cs typeface="Merriweather"/>
              <a:sym typeface="Merriweather"/>
            </a:endParaRPr>
          </a:p>
          <a:p>
            <a:pPr indent="0" lvl="0" marL="457200" rtl="0" algn="l">
              <a:lnSpc>
                <a:spcPct val="115000"/>
              </a:lnSpc>
              <a:spcBef>
                <a:spcPts val="1200"/>
              </a:spcBef>
              <a:spcAft>
                <a:spcPts val="0"/>
              </a:spcAft>
              <a:buNone/>
            </a:pPr>
            <a:r>
              <a:rPr b="1" lang="en" sz="1100">
                <a:solidFill>
                  <a:schemeClr val="dk1"/>
                </a:solidFill>
                <a:latin typeface="Merriweather"/>
                <a:ea typeface="Merriweather"/>
                <a:cs typeface="Merriweather"/>
                <a:sym typeface="Merriweather"/>
              </a:rPr>
              <a:t>dict = {1: 'Apple', 2: 'Orange', 3: 'Mango'}</a:t>
            </a:r>
            <a:endParaRPr b="1" sz="1100">
              <a:solidFill>
                <a:schemeClr val="dk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The keys in the dictionary are of any data type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We can access the elements using the keys</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No guarantee of maintaining the order</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Dictionary object is created using dict() function</a:t>
            </a:r>
            <a:endParaRPr sz="110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6"/>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35" name="Google Shape;335;p56"/>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36" name="Google Shape;336;p56"/>
          <p:cNvSpPr txBox="1"/>
          <p:nvPr/>
        </p:nvSpPr>
        <p:spPr>
          <a:xfrm>
            <a:off x="989550" y="17507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100">
              <a:highlight>
                <a:schemeClr val="lt1"/>
              </a:highlight>
              <a:latin typeface="Merriweather"/>
              <a:ea typeface="Merriweather"/>
              <a:cs typeface="Merriweather"/>
              <a:sym typeface="Merriweather"/>
            </a:endParaRPr>
          </a:p>
        </p:txBody>
      </p:sp>
      <p:sp>
        <p:nvSpPr>
          <p:cNvPr id="337" name="Google Shape;337;p56"/>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sp>
        <p:nvSpPr>
          <p:cNvPr id="338" name="Google Shape;338;p56"/>
          <p:cNvSpPr txBox="1"/>
          <p:nvPr/>
        </p:nvSpPr>
        <p:spPr>
          <a:xfrm>
            <a:off x="1348975" y="1540025"/>
            <a:ext cx="2456100" cy="30336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rPr b="1" lang="en" sz="1300">
                <a:highlight>
                  <a:srgbClr val="FFFFFF"/>
                </a:highlight>
                <a:latin typeface="Merriweather"/>
                <a:ea typeface="Merriweather"/>
                <a:cs typeface="Merriweather"/>
                <a:sym typeface="Merriweather"/>
              </a:rPr>
              <a:t>Example 2:</a:t>
            </a:r>
            <a:endParaRPr sz="1100">
              <a:highlight>
                <a:schemeClr val="lt1"/>
              </a:highlight>
              <a:latin typeface="Merriweather"/>
              <a:ea typeface="Merriweather"/>
              <a:cs typeface="Merriweather"/>
              <a:sym typeface="Merriweather"/>
            </a:endParaRPr>
          </a:p>
          <a:p>
            <a:pPr indent="0" lvl="0" marL="0" rtl="0" algn="l">
              <a:lnSpc>
                <a:spcPct val="135714"/>
              </a:lnSpc>
              <a:spcBef>
                <a:spcPts val="800"/>
              </a:spcBef>
              <a:spcAft>
                <a:spcPts val="0"/>
              </a:spcAft>
              <a:buNone/>
            </a:pPr>
            <a:r>
              <a:rPr lang="en" sz="1100">
                <a:highlight>
                  <a:schemeClr val="lt1"/>
                </a:highlight>
                <a:latin typeface="Merriweather"/>
                <a:ea typeface="Merriweather"/>
                <a:cs typeface="Merriweather"/>
                <a:sym typeface="Merriweather"/>
              </a:rPr>
              <a:t>class 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def method(self):</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print("A.method() called")</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7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class B:</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pass</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7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class C(B, 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pass</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7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 = C()</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c.method()</a:t>
            </a:r>
            <a:endParaRPr sz="1100">
              <a:highlight>
                <a:schemeClr val="lt1"/>
              </a:highlight>
              <a:latin typeface="Merriweather"/>
              <a:ea typeface="Merriweather"/>
              <a:cs typeface="Merriweather"/>
              <a:sym typeface="Merriweather"/>
            </a:endParaRPr>
          </a:p>
        </p:txBody>
      </p:sp>
      <p:sp>
        <p:nvSpPr>
          <p:cNvPr id="339" name="Google Shape;339;p56"/>
          <p:cNvSpPr txBox="1"/>
          <p:nvPr/>
        </p:nvSpPr>
        <p:spPr>
          <a:xfrm>
            <a:off x="4084250" y="1538225"/>
            <a:ext cx="3489300" cy="1576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70000"/>
              </a:lnSpc>
              <a:spcBef>
                <a:spcPts val="1400"/>
              </a:spcBef>
              <a:spcAft>
                <a:spcPts val="0"/>
              </a:spcAft>
              <a:buNone/>
            </a:pPr>
            <a:r>
              <a:rPr lang="en" sz="1100">
                <a:highlight>
                  <a:schemeClr val="lt1"/>
                </a:highlight>
                <a:latin typeface="Merriweather"/>
                <a:ea typeface="Merriweather"/>
                <a:cs typeface="Merriweather"/>
                <a:sym typeface="Merriweather"/>
              </a:rPr>
              <a:t>The MRO for this case is:</a:t>
            </a:r>
            <a:endParaRPr sz="1100">
              <a:highlight>
                <a:schemeClr val="lt1"/>
              </a:highlight>
              <a:latin typeface="Merriweather"/>
              <a:ea typeface="Merriweather"/>
              <a:cs typeface="Merriweather"/>
              <a:sym typeface="Merriweather"/>
            </a:endParaRPr>
          </a:p>
          <a:p>
            <a:pPr indent="0" lvl="0" marL="0" rtl="0" algn="l">
              <a:lnSpc>
                <a:spcPct val="170000"/>
              </a:lnSpc>
              <a:spcBef>
                <a:spcPts val="1400"/>
              </a:spcBef>
              <a:spcAft>
                <a:spcPts val="0"/>
              </a:spcAft>
              <a:buNone/>
            </a:pPr>
            <a:r>
              <a:rPr b="1" lang="en" sz="1100">
                <a:highlight>
                  <a:schemeClr val="lt1"/>
                </a:highlight>
                <a:latin typeface="Merriweather"/>
                <a:ea typeface="Merriweather"/>
                <a:cs typeface="Merriweather"/>
                <a:sym typeface="Merriweather"/>
              </a:rPr>
              <a:t>C -&gt; B -&gt; A</a:t>
            </a:r>
            <a:endParaRPr b="1" sz="1100">
              <a:highlight>
                <a:schemeClr val="lt1"/>
              </a:highlight>
              <a:latin typeface="Merriweather"/>
              <a:ea typeface="Merriweather"/>
              <a:cs typeface="Merriweather"/>
              <a:sym typeface="Merriweather"/>
            </a:endParaRPr>
          </a:p>
          <a:p>
            <a:pPr indent="0" lvl="0" marL="0" rtl="0" algn="l">
              <a:lnSpc>
                <a:spcPct val="170000"/>
              </a:lnSpc>
              <a:spcBef>
                <a:spcPts val="1400"/>
              </a:spcBef>
              <a:spcAft>
                <a:spcPts val="1400"/>
              </a:spcAft>
              <a:buNone/>
            </a:pPr>
            <a:r>
              <a:rPr lang="en" sz="1100">
                <a:highlight>
                  <a:schemeClr val="lt1"/>
                </a:highlight>
                <a:latin typeface="Merriweather"/>
                <a:ea typeface="Merriweather"/>
                <a:cs typeface="Merriweather"/>
                <a:sym typeface="Merriweather"/>
              </a:rPr>
              <a:t>The method only existed in A, where it was searched for last.</a:t>
            </a:r>
            <a:endParaRPr b="1" sz="11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45" name="Google Shape;345;p57"/>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46" name="Google Shape;346;p57"/>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sp>
        <p:nvSpPr>
          <p:cNvPr id="347" name="Google Shape;347;p57"/>
          <p:cNvSpPr txBox="1"/>
          <p:nvPr/>
        </p:nvSpPr>
        <p:spPr>
          <a:xfrm>
            <a:off x="1261975" y="1440375"/>
            <a:ext cx="2456100" cy="3247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highlight>
                  <a:srgbClr val="FFFFFF"/>
                </a:highlight>
                <a:latin typeface="Merriweather"/>
                <a:ea typeface="Merriweather"/>
                <a:cs typeface="Merriweather"/>
                <a:sym typeface="Merriweather"/>
              </a:rPr>
              <a:t>Example 3:</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A:</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def method(self):</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print("A.method() called")</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B:</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def method(self):</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print("B.method() called")</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C(A, B):</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pass</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D(C, B):</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pass</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d = D()</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d.method()</a:t>
            </a:r>
            <a:endParaRPr sz="1000">
              <a:highlight>
                <a:schemeClr val="lt1"/>
              </a:highlight>
              <a:latin typeface="Merriweather"/>
              <a:ea typeface="Merriweather"/>
              <a:cs typeface="Merriweather"/>
              <a:sym typeface="Merriweather"/>
            </a:endParaRPr>
          </a:p>
        </p:txBody>
      </p:sp>
      <p:sp>
        <p:nvSpPr>
          <p:cNvPr id="348" name="Google Shape;348;p57"/>
          <p:cNvSpPr txBox="1"/>
          <p:nvPr/>
        </p:nvSpPr>
        <p:spPr>
          <a:xfrm>
            <a:off x="4029875" y="1440375"/>
            <a:ext cx="3489300" cy="2885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The MRO for this can be a bit tricky.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The immediate superclass for D is C, so if the method is not found in D, it is searched for in C.</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However, if it is not found in C, then you have to decide if you should check A (declared first in the list of C’s super classes) or check B (declared in D’s list of super classes after C).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In Python 3 onwards, this is resolved as first checking A.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So, the MRO becomes:</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D -&gt; C -&gt; A -&gt; B</a:t>
            </a:r>
            <a:endParaRPr sz="1100">
              <a:highlight>
                <a:schemeClr val="lt1"/>
              </a:highlight>
              <a:latin typeface="Merriweather"/>
              <a:ea typeface="Merriweather"/>
              <a:cs typeface="Merriweather"/>
              <a:sym typeface="Merriweather"/>
            </a:endParaRPr>
          </a:p>
          <a:p>
            <a:pPr indent="0" lvl="0" marL="0" rtl="0" algn="l">
              <a:lnSpc>
                <a:spcPct val="170000"/>
              </a:lnSpc>
              <a:spcBef>
                <a:spcPts val="0"/>
              </a:spcBef>
              <a:spcAft>
                <a:spcPts val="0"/>
              </a:spcAft>
              <a:buNone/>
            </a:pPr>
            <a:r>
              <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487600" y="4230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t>11. Is Python A Fully Object Oriental Language?</a:t>
            </a:r>
            <a:endParaRPr b="1" sz="2500"/>
          </a:p>
        </p:txBody>
      </p:sp>
      <p:pic>
        <p:nvPicPr>
          <p:cNvPr id="354" name="Google Shape;354;p58"/>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55" name="Google Shape;355;p58"/>
          <p:cNvSpPr txBox="1"/>
          <p:nvPr/>
        </p:nvSpPr>
        <p:spPr>
          <a:xfrm>
            <a:off x="641125" y="1624750"/>
            <a:ext cx="7916700" cy="206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Python supports all the concept of "object oriented programming" but it is NOT fully object oriented because - The code in Python can also be written without creating classes.</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The answer is simply philosophy. Guido doesn't like hiding things, and many in the Python community agree with him.</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While it borrows heavily from the OOP language, it is also at the same time functional, procedural, imperative, and reflective.</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Python doesn't support strong encapsulation, which is only one of many features associated with the term "object-oriented".</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Python doesn’t support Interfaces</a:t>
            </a:r>
            <a:endParaRPr sz="12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61" name="Google Shape;361;p59"/>
          <p:cNvSpPr txBox="1"/>
          <p:nvPr/>
        </p:nvSpPr>
        <p:spPr>
          <a:xfrm>
            <a:off x="4797850" y="119075"/>
            <a:ext cx="4013100" cy="400200"/>
          </a:xfrm>
          <a:prstGeom prst="rect">
            <a:avLst/>
          </a:prstGeom>
          <a:solidFill>
            <a:srgbClr val="31394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Decorator Coding Example</a:t>
            </a:r>
            <a:endParaRPr>
              <a:solidFill>
                <a:srgbClr val="FFFFFF"/>
              </a:solidFill>
              <a:latin typeface="Merriweather"/>
              <a:ea typeface="Merriweather"/>
              <a:cs typeface="Merriweather"/>
              <a:sym typeface="Merriweather"/>
            </a:endParaRPr>
          </a:p>
        </p:txBody>
      </p:sp>
      <p:sp>
        <p:nvSpPr>
          <p:cNvPr id="362" name="Google Shape;362;p59"/>
          <p:cNvSpPr txBox="1"/>
          <p:nvPr/>
        </p:nvSpPr>
        <p:spPr>
          <a:xfrm>
            <a:off x="407725" y="1910700"/>
            <a:ext cx="3353400" cy="25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A Decorator is just a function that takes another function as an argument, add some kind of functionality and then returns another function. </a:t>
            </a:r>
            <a:endParaRPr sz="1200">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All of this without altering the source code of the original function that you passed in.</a:t>
            </a:r>
            <a:endParaRPr sz="1200">
              <a:solidFill>
                <a:srgbClr val="FFFFFF"/>
              </a:solidFill>
              <a:latin typeface="Merriweather"/>
              <a:ea typeface="Merriweather"/>
              <a:cs typeface="Merriweather"/>
              <a:sym typeface="Merriweather"/>
            </a:endParaRPr>
          </a:p>
        </p:txBody>
      </p:sp>
      <p:sp>
        <p:nvSpPr>
          <p:cNvPr id="363" name="Google Shape;363;p59"/>
          <p:cNvSpPr txBox="1"/>
          <p:nvPr/>
        </p:nvSpPr>
        <p:spPr>
          <a:xfrm>
            <a:off x="4797850" y="621650"/>
            <a:ext cx="4013100" cy="4380300"/>
          </a:xfrm>
          <a:prstGeom prst="rect">
            <a:avLst/>
          </a:prstGeom>
          <a:solidFill>
            <a:srgbClr val="D2D2D2"/>
          </a:solid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def decorator_func(func):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def wrapper_func():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print("wrapper_func 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return 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print("decorator_func 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return wrapper_func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def show():</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print("Show 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decorator_show = decorator_func(show)</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decorator_show()</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#Alternative</a:t>
            </a:r>
            <a:endParaRPr sz="1200">
              <a:solidFill>
                <a:srgbClr val="31394D"/>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@decorator_func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def display():</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print('display </a:t>
            </a:r>
            <a:endParaRPr sz="1200">
              <a:solidFill>
                <a:srgbClr val="31394D"/>
              </a:solidFill>
              <a:latin typeface="Merriweather"/>
              <a:ea typeface="Merriweather"/>
              <a:cs typeface="Merriweather"/>
              <a:sym typeface="Merriweather"/>
            </a:endParaRPr>
          </a:p>
          <a:p>
            <a:pPr indent="457200" lvl="0" marL="45720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display()</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p:txBody>
      </p:sp>
      <p:sp>
        <p:nvSpPr>
          <p:cNvPr id="364" name="Google Shape;364;p5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65" name="Google Shape;365;p59"/>
          <p:cNvSpPr txBox="1"/>
          <p:nvPr/>
        </p:nvSpPr>
        <p:spPr>
          <a:xfrm>
            <a:off x="230100" y="431675"/>
            <a:ext cx="4013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31394D"/>
                </a:solidFill>
                <a:highlight>
                  <a:srgbClr val="FFFFFF"/>
                </a:highlight>
                <a:latin typeface="Merriweather"/>
                <a:ea typeface="Merriweather"/>
                <a:cs typeface="Merriweather"/>
                <a:sym typeface="Merriweather"/>
              </a:rPr>
              <a:t>12. Explain decorator / Create A Customized Decorator / Add two numbers using Decorator / Parameterized Decorator.</a:t>
            </a:r>
            <a:endParaRPr b="1" sz="2000">
              <a:solidFill>
                <a:srgbClr val="31394D"/>
              </a:solidFill>
              <a:highlight>
                <a:srgbClr val="FFFFFF"/>
              </a:highlight>
              <a:latin typeface="Merriweather"/>
              <a:ea typeface="Merriweather"/>
              <a:cs typeface="Merriweather"/>
              <a:sym typeface="Merriweather"/>
            </a:endParaRPr>
          </a:p>
        </p:txBody>
      </p:sp>
      <p:sp>
        <p:nvSpPr>
          <p:cNvPr id="366" name="Google Shape;366;p59"/>
          <p:cNvSpPr txBox="1"/>
          <p:nvPr/>
        </p:nvSpPr>
        <p:spPr>
          <a:xfrm>
            <a:off x="6916900" y="3793550"/>
            <a:ext cx="1894200" cy="1208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rgbClr val="31394D"/>
                </a:solidFill>
                <a:highlight>
                  <a:srgbClr val="FFFFFF"/>
                </a:highlight>
                <a:latin typeface="Merriweather"/>
                <a:ea typeface="Merriweather"/>
                <a:cs typeface="Merriweather"/>
                <a:sym typeface="Merriweather"/>
              </a:rPr>
              <a:t>Output:  </a:t>
            </a:r>
            <a:r>
              <a:rPr lang="en" sz="1000">
                <a:solidFill>
                  <a:srgbClr val="31394D"/>
                </a:solidFill>
                <a:highlight>
                  <a:srgbClr val="FFFFFF"/>
                </a:highlight>
                <a:latin typeface="Merriweather"/>
                <a:ea typeface="Merriweather"/>
                <a:cs typeface="Merriweather"/>
                <a:sym typeface="Merriweather"/>
              </a:rPr>
              <a:t>                                                                                                  </a:t>
            </a:r>
            <a:endParaRPr sz="1000">
              <a:solidFill>
                <a:srgbClr val="31394D"/>
              </a:solidFill>
              <a:highlight>
                <a:srgbClr val="FFFFFF"/>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decorator_func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wrapper_func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Show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decorator_func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wrapper_func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display worked</a:t>
            </a:r>
            <a:endParaRPr sz="1000">
              <a:solidFill>
                <a:srgbClr val="31394D"/>
              </a:solidFill>
              <a:latin typeface="Merriweather"/>
              <a:ea typeface="Merriweather"/>
              <a:cs typeface="Merriweather"/>
              <a:sym typeface="Merriweather"/>
            </a:endParaRPr>
          </a:p>
        </p:txBody>
      </p:sp>
      <p:pic>
        <p:nvPicPr>
          <p:cNvPr id="367" name="Google Shape;367;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378875" y="292525"/>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60"/>
              <a:t>12. Explain decorator / Create A Customized Decorator / Add</a:t>
            </a:r>
            <a:endParaRPr b="1" sz="2060"/>
          </a:p>
          <a:p>
            <a:pPr indent="0" lvl="0" marL="0" rtl="0" algn="l">
              <a:spcBef>
                <a:spcPts val="0"/>
              </a:spcBef>
              <a:spcAft>
                <a:spcPts val="0"/>
              </a:spcAft>
              <a:buSzPts val="990"/>
              <a:buNone/>
            </a:pPr>
            <a:r>
              <a:rPr b="1" lang="en" sz="2060"/>
              <a:t>       two numbers using Decorator / Parameterized Decorator.</a:t>
            </a:r>
            <a:endParaRPr b="1" sz="2060"/>
          </a:p>
        </p:txBody>
      </p:sp>
      <p:pic>
        <p:nvPicPr>
          <p:cNvPr id="373" name="Google Shape;373;p6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74" name="Google Shape;374;p60"/>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375" name="Google Shape;375;p6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76" name="Google Shape;376;p60"/>
          <p:cNvSpPr txBox="1"/>
          <p:nvPr/>
        </p:nvSpPr>
        <p:spPr>
          <a:xfrm>
            <a:off x="6144000" y="47075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https://www.csestack.org/python-decorators/</a:t>
            </a:r>
            <a:endParaRPr i="1" sz="900"/>
          </a:p>
        </p:txBody>
      </p:sp>
      <p:sp>
        <p:nvSpPr>
          <p:cNvPr id="377" name="Google Shape;377;p60"/>
          <p:cNvSpPr txBox="1"/>
          <p:nvPr/>
        </p:nvSpPr>
        <p:spPr>
          <a:xfrm>
            <a:off x="1359275" y="1863925"/>
            <a:ext cx="30363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def addTwoNumbers(a, b):</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    c=a+b</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    return c</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c=addTwoNumber(4, 5)</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print("Addition of two numbers=", c)</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#Addition of two numbers=9</a:t>
            </a:r>
            <a:endParaRPr sz="1200">
              <a:highlight>
                <a:schemeClr val="lt1"/>
              </a:highlight>
              <a:latin typeface="Merriweather"/>
              <a:ea typeface="Merriweather"/>
              <a:cs typeface="Merriweather"/>
              <a:sym typeface="Merriweather"/>
            </a:endParaRPr>
          </a:p>
        </p:txBody>
      </p:sp>
      <p:sp>
        <p:nvSpPr>
          <p:cNvPr id="378" name="Google Shape;378;p60"/>
          <p:cNvSpPr txBox="1"/>
          <p:nvPr/>
        </p:nvSpPr>
        <p:spPr>
          <a:xfrm>
            <a:off x="782925" y="1413650"/>
            <a:ext cx="753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A Decorator is just a function that takes another function </a:t>
            </a:r>
            <a:endParaRPr>
              <a:highlight>
                <a:schemeClr val="lt1"/>
              </a:highlight>
              <a:latin typeface="Merriweather"/>
              <a:ea typeface="Merriweather"/>
              <a:cs typeface="Merriweather"/>
              <a:sym typeface="Merriweather"/>
            </a:endParaRPr>
          </a:p>
        </p:txBody>
      </p:sp>
      <p:sp>
        <p:nvSpPr>
          <p:cNvPr id="379" name="Google Shape;379;p60"/>
          <p:cNvSpPr txBox="1"/>
          <p:nvPr/>
        </p:nvSpPr>
        <p:spPr>
          <a:xfrm>
            <a:off x="869375" y="3792000"/>
            <a:ext cx="753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Now our aim is to modify the behavior of addTwoNumbers() without changing function definition and function call.</a:t>
            </a:r>
            <a:endParaRPr sz="1200">
              <a:highlight>
                <a:schemeClr val="lt1"/>
              </a:highlight>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61"/>
          <p:cNvPicPr preferRelativeResize="0"/>
          <p:nvPr/>
        </p:nvPicPr>
        <p:blipFill>
          <a:blip r:embed="rId3">
            <a:alphaModFix/>
          </a:blip>
          <a:stretch>
            <a:fillRect/>
          </a:stretch>
        </p:blipFill>
        <p:spPr>
          <a:xfrm>
            <a:off x="8672125" y="0"/>
            <a:ext cx="471875" cy="471875"/>
          </a:xfrm>
          <a:prstGeom prst="rect">
            <a:avLst/>
          </a:prstGeom>
          <a:noFill/>
          <a:ln>
            <a:noFill/>
          </a:ln>
        </p:spPr>
      </p:pic>
      <p:pic>
        <p:nvPicPr>
          <p:cNvPr id="385" name="Google Shape;385;p61"/>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86" name="Google Shape;386;p61"/>
          <p:cNvSpPr txBox="1"/>
          <p:nvPr/>
        </p:nvSpPr>
        <p:spPr>
          <a:xfrm>
            <a:off x="6144000" y="47075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https://www.csestack.org/python-decorators/</a:t>
            </a:r>
            <a:endParaRPr i="1" sz="900"/>
          </a:p>
        </p:txBody>
      </p:sp>
      <p:sp>
        <p:nvSpPr>
          <p:cNvPr id="387" name="Google Shape;387;p61"/>
          <p:cNvSpPr txBox="1"/>
          <p:nvPr/>
        </p:nvSpPr>
        <p:spPr>
          <a:xfrm>
            <a:off x="503950" y="1343800"/>
            <a:ext cx="802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What function behavior do we want to change?</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We want addTwoNumbers function should calculate the sum of the square of two numbers instead of the sum of two numbers.  Here is a simple decorator to change the behavior of the existing function.a</a:t>
            </a:r>
            <a:endParaRPr sz="1100">
              <a:highlight>
                <a:schemeClr val="lt1"/>
              </a:highlight>
              <a:latin typeface="Merriweather"/>
              <a:ea typeface="Merriweather"/>
              <a:cs typeface="Merriweather"/>
              <a:sym typeface="Merriweather"/>
            </a:endParaRPr>
          </a:p>
        </p:txBody>
      </p:sp>
      <p:sp>
        <p:nvSpPr>
          <p:cNvPr id="388" name="Google Shape;388;p61"/>
          <p:cNvSpPr txBox="1"/>
          <p:nvPr/>
        </p:nvSpPr>
        <p:spPr>
          <a:xfrm>
            <a:off x="772075" y="2080500"/>
            <a:ext cx="2555400" cy="23397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decorateFun(func):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def sumOfSquare(x, y):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func(x**2, y**2)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sumOfSquare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@decorateFun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addTwoNumbers(a, 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c = a+b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c = addTwoNumbers(4,5)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print("Addition of two numbers=", c)</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#Addition of two numbers=41</a:t>
            </a:r>
            <a:endParaRPr sz="1000">
              <a:highlight>
                <a:schemeClr val="lt1"/>
              </a:highlight>
              <a:latin typeface="Merriweather"/>
              <a:ea typeface="Merriweather"/>
              <a:cs typeface="Merriweather"/>
              <a:sym typeface="Merriweather"/>
            </a:endParaRPr>
          </a:p>
        </p:txBody>
      </p:sp>
      <p:sp>
        <p:nvSpPr>
          <p:cNvPr id="389" name="Google Shape;389;p61"/>
          <p:cNvSpPr txBox="1"/>
          <p:nvPr/>
        </p:nvSpPr>
        <p:spPr>
          <a:xfrm>
            <a:off x="3577600" y="2080500"/>
            <a:ext cx="3914700" cy="26475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below simple program is equivalent to the above decorator example. Here we are changing the function call.</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decorateFun(func):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def sumOfSquare(x, y):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func(x**2, y**2)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sumOfSquare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addTwoNumbers(a, 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c = a+b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obj=decorateFun(addTwoNumbers)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c=obj(4,5)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print("Addition of square of two numbers=", c)</a:t>
            </a:r>
            <a:br>
              <a:rPr lang="en" sz="1000">
                <a:highlight>
                  <a:schemeClr val="lt1"/>
                </a:highlight>
                <a:latin typeface="Merriweather"/>
                <a:ea typeface="Merriweather"/>
                <a:cs typeface="Merriweather"/>
                <a:sym typeface="Merriweather"/>
              </a:rPr>
            </a:br>
            <a:r>
              <a:rPr lang="en" sz="1000">
                <a:highlight>
                  <a:schemeClr val="lt1"/>
                </a:highlight>
                <a:latin typeface="Merriweather"/>
                <a:ea typeface="Merriweather"/>
                <a:cs typeface="Merriweather"/>
                <a:sym typeface="Merriweather"/>
              </a:rPr>
              <a:t>#Addition of square of two numbers=41</a:t>
            </a:r>
            <a:endParaRPr sz="1000">
              <a:highlight>
                <a:schemeClr val="lt1"/>
              </a:highlight>
              <a:latin typeface="Merriweather"/>
              <a:ea typeface="Merriweather"/>
              <a:cs typeface="Merriweather"/>
              <a:sym typeface="Merriweather"/>
            </a:endParaRPr>
          </a:p>
        </p:txBody>
      </p:sp>
      <p:sp>
        <p:nvSpPr>
          <p:cNvPr id="390" name="Google Shape;390;p61"/>
          <p:cNvSpPr txBox="1"/>
          <p:nvPr>
            <p:ph type="title"/>
          </p:nvPr>
        </p:nvSpPr>
        <p:spPr>
          <a:xfrm>
            <a:off x="378875" y="292525"/>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60"/>
              <a:t>12. Explain decorator / Create A Customized Decorator / Add</a:t>
            </a:r>
            <a:endParaRPr b="1" sz="2060"/>
          </a:p>
          <a:p>
            <a:pPr indent="0" lvl="0" marL="0" rtl="0" algn="l">
              <a:spcBef>
                <a:spcPts val="0"/>
              </a:spcBef>
              <a:spcAft>
                <a:spcPts val="0"/>
              </a:spcAft>
              <a:buSzPts val="990"/>
              <a:buNone/>
            </a:pPr>
            <a:r>
              <a:rPr b="1" lang="en" sz="2060"/>
              <a:t>       two numbers using Decorator / Parameterized Decorator.</a:t>
            </a:r>
            <a:endParaRPr b="1" sz="206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413538"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t>13. Difference Between Static &amp; Class Method.</a:t>
            </a:r>
            <a:endParaRPr b="1" sz="2500"/>
          </a:p>
        </p:txBody>
      </p:sp>
      <p:pic>
        <p:nvPicPr>
          <p:cNvPr id="396" name="Google Shape;396;p62"/>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397" name="Google Shape;397;p62"/>
          <p:cNvGraphicFramePr/>
          <p:nvPr/>
        </p:nvGraphicFramePr>
        <p:xfrm>
          <a:off x="573700" y="1590675"/>
          <a:ext cx="3000000" cy="3000000"/>
        </p:xfrm>
        <a:graphic>
          <a:graphicData uri="http://schemas.openxmlformats.org/drawingml/2006/table">
            <a:tbl>
              <a:tblPr>
                <a:noFill/>
                <a:tableStyleId>{4D0427F7-1C8A-49D0-99BB-E02296B9D373}</a:tableStyleId>
              </a:tblPr>
              <a:tblGrid>
                <a:gridCol w="3866925"/>
                <a:gridCol w="4129650"/>
              </a:tblGrid>
              <a:tr h="217075">
                <a:tc>
                  <a:txBody>
                    <a:bodyPr/>
                    <a:lstStyle/>
                    <a:p>
                      <a:pPr indent="0" lvl="0" marL="0" rtl="0" algn="ctr">
                        <a:lnSpc>
                          <a:spcPct val="100000"/>
                        </a:lnSpc>
                        <a:spcBef>
                          <a:spcPts val="0"/>
                        </a:spcBef>
                        <a:spcAft>
                          <a:spcPts val="0"/>
                        </a:spcAft>
                        <a:buNone/>
                      </a:pPr>
                      <a:r>
                        <a:rPr lang="en" sz="1100">
                          <a:solidFill>
                            <a:srgbClr val="212529"/>
                          </a:solidFill>
                          <a:latin typeface="Merriweather"/>
                          <a:ea typeface="Merriweather"/>
                          <a:cs typeface="Merriweather"/>
                          <a:sym typeface="Merriweather"/>
                        </a:rPr>
                        <a:t>Class Method</a:t>
                      </a:r>
                      <a:endParaRPr sz="1100">
                        <a:solidFill>
                          <a:srgbClr val="212529"/>
                        </a:solidFill>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c>
                  <a:txBody>
                    <a:bodyPr/>
                    <a:lstStyle/>
                    <a:p>
                      <a:pPr indent="0" lvl="0" marL="0" rtl="0" algn="ctr">
                        <a:lnSpc>
                          <a:spcPct val="100000"/>
                        </a:lnSpc>
                        <a:spcBef>
                          <a:spcPts val="0"/>
                        </a:spcBef>
                        <a:spcAft>
                          <a:spcPts val="0"/>
                        </a:spcAft>
                        <a:buNone/>
                      </a:pPr>
                      <a:r>
                        <a:rPr lang="en" sz="1100">
                          <a:solidFill>
                            <a:srgbClr val="212529"/>
                          </a:solidFill>
                          <a:latin typeface="Merriweather"/>
                          <a:ea typeface="Merriweather"/>
                          <a:cs typeface="Merriweather"/>
                          <a:sym typeface="Merriweather"/>
                        </a:rPr>
                        <a:t>Static Method</a:t>
                      </a:r>
                      <a:endParaRPr sz="1100">
                        <a:solidFill>
                          <a:srgbClr val="212529"/>
                        </a:solidFill>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r>
              <a:tr h="217075">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The class method takes cls (class) as first argument.</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The static method does not take any specific parameter.</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7075">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Class method can access and modify the class state.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Static Method cannot access or modify the class state.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6900">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The class method takes the class as parameter to know about the state of that class.</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Static methods do not know about class state. These methods are used to do some utility tasks by taking some parameters.</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7075">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@classmethod decorator is used here.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@staticmethod decorator is used here.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98" name="Google Shape;398;p62"/>
          <p:cNvSpPr txBox="1"/>
          <p:nvPr/>
        </p:nvSpPr>
        <p:spPr>
          <a:xfrm>
            <a:off x="660000" y="3675475"/>
            <a:ext cx="78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531100" y="379500"/>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t>14. Explain OOPS Concept In Python.</a:t>
            </a:r>
            <a:endParaRPr b="1" sz="2500"/>
          </a:p>
        </p:txBody>
      </p:sp>
      <p:pic>
        <p:nvPicPr>
          <p:cNvPr id="404" name="Google Shape;404;p63"/>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05" name="Google Shape;405;p63"/>
          <p:cNvSpPr txBox="1"/>
          <p:nvPr/>
        </p:nvSpPr>
        <p:spPr>
          <a:xfrm>
            <a:off x="531100" y="1436775"/>
            <a:ext cx="7864800" cy="3055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lang="en" sz="1100">
                <a:solidFill>
                  <a:srgbClr val="333333"/>
                </a:solidFill>
                <a:highlight>
                  <a:srgbClr val="FFFFFF"/>
                </a:highlight>
                <a:latin typeface="Merriweather"/>
                <a:ea typeface="Merriweather"/>
                <a:cs typeface="Merriweather"/>
                <a:sym typeface="Merriweather"/>
              </a:rPr>
              <a:t>Like other general-purpose programming languages, Python is also an object-oriented language since its beginning. It allows us to develop applications using an Object-Oriented approach. In </a:t>
            </a:r>
            <a:r>
              <a:rPr lang="en" sz="1100">
                <a:solidFill>
                  <a:srgbClr val="008000"/>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Python</a:t>
            </a:r>
            <a:r>
              <a:rPr lang="en" sz="1100">
                <a:solidFill>
                  <a:srgbClr val="333333"/>
                </a:solidFill>
                <a:highlight>
                  <a:srgbClr val="FFFFFF"/>
                </a:highlight>
                <a:latin typeface="Merriweather"/>
                <a:ea typeface="Merriweather"/>
                <a:cs typeface="Merriweather"/>
                <a:sym typeface="Merriweather"/>
              </a:rPr>
              <a:t>, we can easily create and use classes and objects.</a:t>
            </a:r>
            <a:endParaRPr sz="1100">
              <a:solidFill>
                <a:srgbClr val="333333"/>
              </a:solidFill>
              <a:highlight>
                <a:srgbClr val="FFFFFF"/>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333333"/>
                </a:solidFill>
                <a:highlight>
                  <a:srgbClr val="FFFFFF"/>
                </a:highlight>
                <a:latin typeface="Merriweather"/>
                <a:ea typeface="Merriweather"/>
                <a:cs typeface="Merriweather"/>
                <a:sym typeface="Merriweather"/>
              </a:rPr>
              <a:t>An object-oriented paradigm is to design the program using classes and objects. The object is related to real-word entities such as book, house, pencil, etc. The oops concept focuses on writing the reusable code. It is a widespread technique to solve the problem by creating objects.</a:t>
            </a:r>
            <a:endParaRPr sz="1100">
              <a:solidFill>
                <a:srgbClr val="333333"/>
              </a:solidFill>
              <a:highlight>
                <a:srgbClr val="FFFFFF"/>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333333"/>
                </a:solidFill>
                <a:highlight>
                  <a:srgbClr val="FFFFFF"/>
                </a:highlight>
                <a:latin typeface="Merriweather"/>
                <a:ea typeface="Merriweather"/>
                <a:cs typeface="Merriweather"/>
                <a:sym typeface="Merriweather"/>
              </a:rPr>
              <a:t>Major principles of object-oriented programming system are given below.</a:t>
            </a:r>
            <a:endParaRPr sz="1100">
              <a:solidFill>
                <a:srgbClr val="333333"/>
              </a:solidFill>
              <a:highlight>
                <a:srgbClr val="FFFFFF"/>
              </a:highlight>
              <a:latin typeface="Merriweather"/>
              <a:ea typeface="Merriweather"/>
              <a:cs typeface="Merriweather"/>
              <a:sym typeface="Merriweather"/>
            </a:endParaRPr>
          </a:p>
          <a:p>
            <a:pPr indent="-298450" lvl="0" marL="457200" marR="25400" rtl="0" algn="l">
              <a:lnSpc>
                <a:spcPct val="100000"/>
              </a:lnSpc>
              <a:spcBef>
                <a:spcPts val="150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Class</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Object</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Method</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Inheritance</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Polymorphism</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Data Abstraction</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333333"/>
              </a:buClr>
              <a:buSzPts val="1100"/>
              <a:buFont typeface="Merriweather"/>
              <a:buChar char="●"/>
            </a:pPr>
            <a:r>
              <a:rPr b="1" lang="en" sz="1100">
                <a:highlight>
                  <a:srgbClr val="FFFFFF"/>
                </a:highlight>
                <a:latin typeface="Merriweather"/>
                <a:ea typeface="Merriweather"/>
                <a:cs typeface="Merriweather"/>
                <a:sym typeface="Merriweather"/>
              </a:rPr>
              <a:t>Encapsulation</a:t>
            </a:r>
            <a:endParaRPr b="1" sz="1100">
              <a:highlight>
                <a:srgbClr val="FFFFFF"/>
              </a:highlight>
              <a:latin typeface="Merriweather"/>
              <a:ea typeface="Merriweather"/>
              <a:cs typeface="Merriweather"/>
              <a:sym typeface="Merriweather"/>
            </a:endParaRPr>
          </a:p>
        </p:txBody>
      </p:sp>
      <p:sp>
        <p:nvSpPr>
          <p:cNvPr id="406" name="Google Shape;406;p63"/>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https://www.javatpoint.com/python-oops-concepts</a:t>
            </a:r>
            <a:endParaRPr i="1" sz="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12" name="Google Shape;412;p6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13" name="Google Shape;413;p64"/>
          <p:cNvSpPr txBox="1"/>
          <p:nvPr/>
        </p:nvSpPr>
        <p:spPr>
          <a:xfrm>
            <a:off x="605750" y="1497000"/>
            <a:ext cx="7745700" cy="2986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400"/>
              </a:spcBef>
              <a:spcAft>
                <a:spcPts val="0"/>
              </a:spcAft>
              <a:buNone/>
            </a:pPr>
            <a:r>
              <a:rPr b="1" lang="en">
                <a:solidFill>
                  <a:schemeClr val="dk1"/>
                </a:solidFill>
                <a:highlight>
                  <a:schemeClr val="lt1"/>
                </a:highlight>
                <a:latin typeface="Merriweather"/>
                <a:ea typeface="Merriweather"/>
                <a:cs typeface="Merriweather"/>
                <a:sym typeface="Merriweather"/>
              </a:rPr>
              <a:t>Abstraction in Python:</a:t>
            </a:r>
            <a:endParaRPr b="1">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000">
                <a:solidFill>
                  <a:schemeClr val="dk1"/>
                </a:solidFill>
                <a:highlight>
                  <a:schemeClr val="lt1"/>
                </a:highlight>
                <a:latin typeface="Merriweather"/>
                <a:ea typeface="Merriweather"/>
                <a:cs typeface="Merriweather"/>
                <a:sym typeface="Merriweather"/>
              </a:rPr>
              <a:t>Abstraction is used to hide the internal functionality of the function from the users. The users only interact with the basic implementation of the function, but inner working is hidden. User is familiar with that "what function does" but they don't know "how it does."</a:t>
            </a:r>
            <a:endParaRPr sz="10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000">
                <a:solidFill>
                  <a:schemeClr val="dk1"/>
                </a:solidFill>
                <a:highlight>
                  <a:schemeClr val="lt1"/>
                </a:highlight>
                <a:latin typeface="Merriweather"/>
                <a:ea typeface="Merriweather"/>
                <a:cs typeface="Merriweather"/>
                <a:sym typeface="Merriweather"/>
              </a:rPr>
              <a:t>In simple words, we all use the smartphone and very much familiar with its functions such as camera, voice-recorder, call-dialing, etc., but we don't know how these operations are happening in the background. Let's take another example - When we use the TV remote to increase the volume. We don't know how pressing a key increases the volume of the TV. We only know to press the "+" button to increase the volume.</a:t>
            </a:r>
            <a:endParaRPr sz="10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000">
                <a:solidFill>
                  <a:schemeClr val="dk1"/>
                </a:solidFill>
                <a:highlight>
                  <a:schemeClr val="lt1"/>
                </a:highlight>
                <a:latin typeface="Merriweather"/>
                <a:ea typeface="Merriweather"/>
                <a:cs typeface="Merriweather"/>
                <a:sym typeface="Merriweather"/>
              </a:rPr>
              <a:t>That is exactly the abstraction that works in the </a:t>
            </a:r>
            <a:r>
              <a:rPr lang="en" sz="1000">
                <a:solidFill>
                  <a:schemeClr val="dk1"/>
                </a:solidFill>
                <a:highlight>
                  <a:schemeClr val="lt1"/>
                </a:highlight>
                <a:uFill>
                  <a:noFill/>
                </a:uFill>
                <a:latin typeface="Merriweather"/>
                <a:ea typeface="Merriweather"/>
                <a:cs typeface="Merriweather"/>
                <a:sym typeface="Merriweather"/>
                <a:hlinkClick r:id="rId4">
                  <a:extLst>
                    <a:ext uri="{A12FA001-AC4F-418D-AE19-62706E023703}">
                      <ahyp:hlinkClr val="tx"/>
                    </a:ext>
                  </a:extLst>
                </a:hlinkClick>
              </a:rPr>
              <a:t>object-oriented concept</a:t>
            </a:r>
            <a:r>
              <a:rPr lang="en" sz="1000">
                <a:solidFill>
                  <a:schemeClr val="dk1"/>
                </a:solidFill>
                <a:highlight>
                  <a:schemeClr val="lt1"/>
                </a:highlight>
                <a:latin typeface="Merriweather"/>
                <a:ea typeface="Merriweather"/>
                <a:cs typeface="Merriweather"/>
                <a:sym typeface="Merriweather"/>
              </a:rPr>
              <a:t>.</a:t>
            </a:r>
            <a:endParaRPr sz="10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800"/>
              </a:spcBef>
              <a:spcAft>
                <a:spcPts val="0"/>
              </a:spcAft>
              <a:buNone/>
            </a:pPr>
            <a:r>
              <a:rPr b="1" lang="en" sz="1300">
                <a:solidFill>
                  <a:schemeClr val="dk1"/>
                </a:solidFill>
                <a:highlight>
                  <a:schemeClr val="lt1"/>
                </a:highlight>
                <a:latin typeface="Merriweather"/>
                <a:ea typeface="Merriweather"/>
                <a:cs typeface="Merriweather"/>
                <a:sym typeface="Merriweather"/>
              </a:rPr>
              <a:t>Why Abstraction is Important?</a:t>
            </a:r>
            <a:endParaRPr b="1" sz="13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1200"/>
              </a:spcAft>
              <a:buNone/>
            </a:pPr>
            <a:r>
              <a:rPr lang="en" sz="1000">
                <a:solidFill>
                  <a:schemeClr val="dk1"/>
                </a:solidFill>
                <a:highlight>
                  <a:schemeClr val="lt1"/>
                </a:highlight>
                <a:latin typeface="Merriweather"/>
                <a:ea typeface="Merriweather"/>
                <a:cs typeface="Merriweather"/>
                <a:sym typeface="Merriweather"/>
              </a:rPr>
              <a:t>In Python, an abstraction is used to hide the irrelevant data/class in order to reduce the complexity. It also enhances the application efficiency. Next, we will learn how we can achieve abstraction using the </a:t>
            </a:r>
            <a:r>
              <a:rPr lang="en" sz="1000">
                <a:solidFill>
                  <a:schemeClr val="dk1"/>
                </a:solidFill>
                <a:highlight>
                  <a:schemeClr val="lt1"/>
                </a:highlight>
                <a:uFill>
                  <a:noFill/>
                </a:uFill>
                <a:latin typeface="Merriweather"/>
                <a:ea typeface="Merriweather"/>
                <a:cs typeface="Merriweather"/>
                <a:sym typeface="Merriweather"/>
                <a:hlinkClick r:id="rId5">
                  <a:extLst>
                    <a:ext uri="{A12FA001-AC4F-418D-AE19-62706E023703}">
                      <ahyp:hlinkClr val="tx"/>
                    </a:ext>
                  </a:extLst>
                </a:hlinkClick>
              </a:rPr>
              <a:t>Python program</a:t>
            </a:r>
            <a:r>
              <a:rPr lang="en" sz="1000">
                <a:solidFill>
                  <a:schemeClr val="dk1"/>
                </a:solidFill>
                <a:highlight>
                  <a:schemeClr val="lt1"/>
                </a:highlight>
                <a:latin typeface="Merriweather"/>
                <a:ea typeface="Merriweather"/>
                <a:cs typeface="Merriweather"/>
                <a:sym typeface="Merriweather"/>
              </a:rPr>
              <a:t>.</a:t>
            </a:r>
            <a:endParaRPr sz="1000">
              <a:solidFill>
                <a:schemeClr val="dk1"/>
              </a:solidFill>
              <a:highlight>
                <a:schemeClr val="lt1"/>
              </a:highlight>
              <a:latin typeface="Merriweather"/>
              <a:ea typeface="Merriweather"/>
              <a:cs typeface="Merriweather"/>
              <a:sym typeface="Merriweather"/>
            </a:endParaRPr>
          </a:p>
        </p:txBody>
      </p:sp>
      <p:sp>
        <p:nvSpPr>
          <p:cNvPr id="414" name="Google Shape;414;p64"/>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20" name="Google Shape;420;p65"/>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21" name="Google Shape;421;p65"/>
          <p:cNvSpPr txBox="1"/>
          <p:nvPr/>
        </p:nvSpPr>
        <p:spPr>
          <a:xfrm>
            <a:off x="605750" y="1442625"/>
            <a:ext cx="7832700" cy="3178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800"/>
              </a:spcBef>
              <a:spcAft>
                <a:spcPts val="0"/>
              </a:spcAft>
              <a:buNone/>
            </a:pPr>
            <a:r>
              <a:rPr b="1" lang="en">
                <a:solidFill>
                  <a:srgbClr val="1E1E1E"/>
                </a:solidFill>
                <a:highlight>
                  <a:schemeClr val="lt1"/>
                </a:highlight>
                <a:latin typeface="Merriweather"/>
                <a:ea typeface="Merriweather"/>
                <a:cs typeface="Merriweather"/>
                <a:sym typeface="Merriweather"/>
              </a:rPr>
              <a:t>Abstraction classes in Python</a:t>
            </a:r>
            <a:endParaRPr b="1">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1E1E1E"/>
                </a:solidFill>
                <a:highlight>
                  <a:schemeClr val="lt1"/>
                </a:highlight>
                <a:latin typeface="Merriweather"/>
                <a:ea typeface="Merriweather"/>
                <a:cs typeface="Merriweather"/>
                <a:sym typeface="Merriweather"/>
              </a:rPr>
              <a:t>In </a:t>
            </a:r>
            <a:r>
              <a:rPr lang="en" sz="1100">
                <a:solidFill>
                  <a:srgbClr val="1E1E1E"/>
                </a:solidFill>
                <a:highlight>
                  <a:schemeClr val="lt1"/>
                </a:highlight>
                <a:uFill>
                  <a:noFill/>
                </a:uFill>
                <a:latin typeface="Merriweather"/>
                <a:ea typeface="Merriweather"/>
                <a:cs typeface="Merriweather"/>
                <a:sym typeface="Merriweather"/>
                <a:hlinkClick r:id="rId4">
                  <a:extLst>
                    <a:ext uri="{A12FA001-AC4F-418D-AE19-62706E023703}">
                      <ahyp:hlinkClr val="tx"/>
                    </a:ext>
                  </a:extLst>
                </a:hlinkClick>
              </a:rPr>
              <a:t>Python</a:t>
            </a:r>
            <a:r>
              <a:rPr lang="en" sz="1100">
                <a:solidFill>
                  <a:srgbClr val="1E1E1E"/>
                </a:solidFill>
                <a:highlight>
                  <a:schemeClr val="lt1"/>
                </a:highlight>
                <a:latin typeface="Merriweather"/>
                <a:ea typeface="Merriweather"/>
                <a:cs typeface="Merriweather"/>
                <a:sym typeface="Merriweather"/>
              </a:rPr>
              <a:t>, abstraction can be achieved by using abstract classes and interfaces.</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1E1E1E"/>
                </a:solidFill>
                <a:highlight>
                  <a:schemeClr val="lt1"/>
                </a:highlight>
                <a:latin typeface="Merriweather"/>
                <a:ea typeface="Merriweather"/>
                <a:cs typeface="Merriweather"/>
                <a:sym typeface="Merriweather"/>
              </a:rPr>
              <a:t>A class that consists of one or more abstract method is called the abstract class. Abstract methods do not contain their implementation. Abstract class can be inherited by the subclass and abstract method gets its definition in the subclass. Abstraction classes are meant to be the blueprint of the other class. An abstract class can be useful when we are designing large functions. An abstract class is also helpful to provide the standard interface for different implementations of components. Python provides the abc module to use the abstraction in the Python program. Let's see the following syntax.</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b="1" lang="en" sz="1300">
                <a:solidFill>
                  <a:srgbClr val="1E1E1E"/>
                </a:solidFill>
                <a:highlight>
                  <a:schemeClr val="lt1"/>
                </a:highlight>
                <a:latin typeface="Merriweather"/>
                <a:ea typeface="Merriweather"/>
                <a:cs typeface="Merriweather"/>
                <a:sym typeface="Merriweather"/>
              </a:rPr>
              <a:t>Syntax</a:t>
            </a:r>
            <a:endParaRPr b="1" sz="1300">
              <a:solidFill>
                <a:srgbClr val="1E1E1E"/>
              </a:solidFill>
              <a:highlight>
                <a:schemeClr val="lt1"/>
              </a:highlight>
              <a:latin typeface="Merriweather"/>
              <a:ea typeface="Merriweather"/>
              <a:cs typeface="Merriweather"/>
              <a:sym typeface="Merriweather"/>
            </a:endParaRPr>
          </a:p>
          <a:p>
            <a:pPr indent="457200" lvl="0" marL="0" rtl="0" algn="l">
              <a:lnSpc>
                <a:spcPct val="100000"/>
              </a:lnSpc>
              <a:spcBef>
                <a:spcPts val="1200"/>
              </a:spcBef>
              <a:spcAft>
                <a:spcPts val="0"/>
              </a:spcAft>
              <a:buNone/>
            </a:pPr>
            <a:r>
              <a:rPr b="1" lang="en" sz="1100">
                <a:solidFill>
                  <a:srgbClr val="1E1E1E"/>
                </a:solidFill>
                <a:highlight>
                  <a:srgbClr val="F2F2F2"/>
                </a:highlight>
                <a:latin typeface="Merriweather"/>
                <a:ea typeface="Merriweather"/>
                <a:cs typeface="Merriweather"/>
                <a:sym typeface="Merriweather"/>
              </a:rPr>
              <a:t>from abc import ABC  </a:t>
            </a:r>
            <a:endParaRPr b="1" sz="1100">
              <a:solidFill>
                <a:srgbClr val="1E1E1E"/>
              </a:solidFill>
              <a:highlight>
                <a:srgbClr val="F2F2F2"/>
              </a:highlight>
              <a:latin typeface="Merriweather"/>
              <a:ea typeface="Merriweather"/>
              <a:cs typeface="Merriweather"/>
              <a:sym typeface="Merriweather"/>
            </a:endParaRPr>
          </a:p>
          <a:p>
            <a:pPr indent="457200" lvl="0" marL="0" rtl="0" algn="l">
              <a:lnSpc>
                <a:spcPct val="100000"/>
              </a:lnSpc>
              <a:spcBef>
                <a:spcPts val="900"/>
              </a:spcBef>
              <a:spcAft>
                <a:spcPts val="0"/>
              </a:spcAft>
              <a:buNone/>
            </a:pPr>
            <a:r>
              <a:rPr b="1" lang="en" sz="1100">
                <a:solidFill>
                  <a:srgbClr val="1E1E1E"/>
                </a:solidFill>
                <a:highlight>
                  <a:srgbClr val="F2F2F2"/>
                </a:highlight>
                <a:latin typeface="Merriweather"/>
                <a:ea typeface="Merriweather"/>
                <a:cs typeface="Merriweather"/>
                <a:sym typeface="Merriweather"/>
              </a:rPr>
              <a:t>class ClassName(ABC): </a:t>
            </a:r>
            <a:r>
              <a:rPr lang="en" sz="1100">
                <a:solidFill>
                  <a:srgbClr val="1E1E1E"/>
                </a:solidFill>
                <a:highlight>
                  <a:schemeClr val="lt1"/>
                </a:highlight>
                <a:latin typeface="Merriweather"/>
                <a:ea typeface="Merriweather"/>
                <a:cs typeface="Merriweather"/>
                <a:sym typeface="Merriweather"/>
              </a:rPr>
              <a:t> </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1200"/>
              </a:spcAft>
              <a:buNone/>
            </a:pPr>
            <a:r>
              <a:rPr lang="en" sz="1100">
                <a:solidFill>
                  <a:srgbClr val="1E1E1E"/>
                </a:solidFill>
                <a:highlight>
                  <a:schemeClr val="lt1"/>
                </a:highlight>
                <a:latin typeface="Merriweather"/>
                <a:ea typeface="Merriweather"/>
                <a:cs typeface="Merriweather"/>
                <a:sym typeface="Merriweather"/>
              </a:rPr>
              <a:t>We import the ABC class from the abc module.</a:t>
            </a:r>
            <a:endParaRPr sz="1100">
              <a:solidFill>
                <a:srgbClr val="1E1E1E"/>
              </a:solidFill>
              <a:highlight>
                <a:schemeClr val="lt1"/>
              </a:highlight>
              <a:latin typeface="Merriweather"/>
              <a:ea typeface="Merriweather"/>
              <a:cs typeface="Merriweather"/>
              <a:sym typeface="Merriweather"/>
            </a:endParaRPr>
          </a:p>
        </p:txBody>
      </p:sp>
      <p:sp>
        <p:nvSpPr>
          <p:cNvPr id="422" name="Google Shape;422;p65"/>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684625" y="1352875"/>
            <a:ext cx="7916700" cy="3224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600">
                <a:solidFill>
                  <a:schemeClr val="dk1"/>
                </a:solidFill>
                <a:latin typeface="Merriweather"/>
                <a:ea typeface="Merriweather"/>
                <a:cs typeface="Merriweather"/>
                <a:sym typeface="Merriweather"/>
              </a:rPr>
              <a:t>Append():</a:t>
            </a:r>
            <a:r>
              <a:rPr b="1" lang="en" sz="1150">
                <a:solidFill>
                  <a:srgbClr val="232629"/>
                </a:solidFill>
                <a:highlight>
                  <a:srgbClr val="FFFFFF"/>
                </a:highlight>
                <a:latin typeface="Merriweather"/>
                <a:ea typeface="Merriweather"/>
                <a:cs typeface="Merriweather"/>
                <a:sym typeface="Merriweather"/>
              </a:rPr>
              <a:t>.</a:t>
            </a:r>
            <a:endParaRPr b="1" sz="100">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append() adds an element to a list</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append() adds its argument as a single element to the end of a list. </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The length of the list itself will increase by one.</a:t>
            </a:r>
            <a:endParaRPr>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br>
              <a:rPr lang="en" sz="500">
                <a:solidFill>
                  <a:schemeClr val="dk1"/>
                </a:solidFill>
                <a:highlight>
                  <a:srgbClr val="F2F2F2"/>
                </a:highlight>
                <a:latin typeface="Merriweather"/>
                <a:ea typeface="Merriweather"/>
                <a:cs typeface="Merriweather"/>
                <a:sym typeface="Merriweather"/>
              </a:rPr>
            </a:br>
            <a:br>
              <a:rPr lang="en" sz="1500">
                <a:solidFill>
                  <a:schemeClr val="dk1"/>
                </a:solidFill>
                <a:highlight>
                  <a:srgbClr val="F2F2F2"/>
                </a:highlight>
                <a:latin typeface="Merriweather"/>
                <a:ea typeface="Merriweather"/>
                <a:cs typeface="Merriweather"/>
                <a:sym typeface="Merriweather"/>
              </a:rPr>
            </a:br>
            <a:r>
              <a:rPr b="1" lang="en" sz="2600">
                <a:solidFill>
                  <a:schemeClr val="dk1"/>
                </a:solidFill>
                <a:latin typeface="Merriweather"/>
                <a:ea typeface="Merriweather"/>
                <a:cs typeface="Merriweather"/>
                <a:sym typeface="Merriweather"/>
              </a:rPr>
              <a:t>Extend():</a:t>
            </a:r>
            <a:endParaRPr b="1" sz="26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extend() concatenates the first list with another list/iterable.</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extend() iterates over its argument adding each element to the list, extending the list.</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The length of the list will increase by however many elements were in the iterable argument.</a:t>
            </a:r>
            <a:endParaRPr>
              <a:solidFill>
                <a:schemeClr val="dk1"/>
              </a:solidFill>
              <a:highlight>
                <a:srgbClr val="F2F2F2"/>
              </a:highlight>
              <a:latin typeface="Merriweather"/>
              <a:ea typeface="Merriweather"/>
              <a:cs typeface="Merriweather"/>
              <a:sym typeface="Merriweather"/>
            </a:endParaRPr>
          </a:p>
        </p:txBody>
      </p:sp>
      <p:pic>
        <p:nvPicPr>
          <p:cNvPr id="185" name="Google Shape;185;p3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86" name="Google Shape;186;p39"/>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28" name="Google Shape;428;p66"/>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29" name="Google Shape;429;p66"/>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
        <p:nvSpPr>
          <p:cNvPr id="430" name="Google Shape;430;p66"/>
          <p:cNvSpPr txBox="1"/>
          <p:nvPr/>
        </p:nvSpPr>
        <p:spPr>
          <a:xfrm>
            <a:off x="605750" y="1442625"/>
            <a:ext cx="7832700" cy="2755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b="1" lang="en">
                <a:solidFill>
                  <a:srgbClr val="1E1E1E"/>
                </a:solidFill>
                <a:highlight>
                  <a:schemeClr val="lt1"/>
                </a:highlight>
                <a:latin typeface="Merriweather"/>
                <a:ea typeface="Merriweather"/>
                <a:cs typeface="Merriweather"/>
                <a:sym typeface="Merriweather"/>
              </a:rPr>
              <a:t>Abstract Base Classes</a:t>
            </a:r>
            <a:endParaRPr b="1">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1E1E1E"/>
                </a:solidFill>
                <a:highlight>
                  <a:schemeClr val="lt1"/>
                </a:highlight>
                <a:latin typeface="Merriweather"/>
                <a:ea typeface="Merriweather"/>
                <a:cs typeface="Merriweather"/>
                <a:sym typeface="Merriweather"/>
              </a:rPr>
              <a:t>An abstract base class is the common application program of the interface for a set of subclasses. It can be used by the third-party, which will provide the implementations such as with plugins. It is also beneficial when we work with the large code-base hard to remember all the classes.</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b="1" lang="en">
                <a:solidFill>
                  <a:srgbClr val="1E1E1E"/>
                </a:solidFill>
                <a:highlight>
                  <a:schemeClr val="lt1"/>
                </a:highlight>
                <a:latin typeface="Merriweather"/>
                <a:ea typeface="Merriweather"/>
                <a:cs typeface="Merriweather"/>
                <a:sym typeface="Merriweather"/>
              </a:rPr>
              <a:t>Working of the Abstract Classes:</a:t>
            </a:r>
            <a:endParaRPr b="1">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1200"/>
              </a:spcAft>
              <a:buNone/>
            </a:pPr>
            <a:r>
              <a:rPr lang="en" sz="1100">
                <a:solidFill>
                  <a:srgbClr val="1E1E1E"/>
                </a:solidFill>
                <a:highlight>
                  <a:schemeClr val="lt1"/>
                </a:highlight>
                <a:latin typeface="Merriweather"/>
                <a:ea typeface="Merriweather"/>
                <a:cs typeface="Merriweather"/>
                <a:sym typeface="Merriweather"/>
              </a:rPr>
              <a:t>Unlike the other high-level language, Python doesn't provide the abstract class itself. We need to import the abc module, which provides the base for defining Abstract Base classes (ABC). The ABC works by decorating methods of the base class as abstract. It registers concrete classes as the implementation of the abstract base. We use the @abstractmethod decorator to define an abstract method or if we don't provide the definition to the method, it automatically becomes the abstract method. Let's understand the following example.</a:t>
            </a:r>
            <a:endParaRPr sz="1100">
              <a:solidFill>
                <a:srgbClr val="1E1E1E"/>
              </a:solidFill>
              <a:highlight>
                <a:schemeClr val="lt1"/>
              </a:highlight>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7"/>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36" name="Google Shape;436;p6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37" name="Google Shape;437;p67"/>
          <p:cNvSpPr txBox="1"/>
          <p:nvPr/>
        </p:nvSpPr>
        <p:spPr>
          <a:xfrm>
            <a:off x="681875" y="1507875"/>
            <a:ext cx="82176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sz="1100">
              <a:solidFill>
                <a:schemeClr val="lt1"/>
              </a:solidFill>
              <a:latin typeface="Times New Roman"/>
              <a:ea typeface="Times New Roman"/>
              <a:cs typeface="Times New Roman"/>
              <a:sym typeface="Times New Roman"/>
            </a:endParaRPr>
          </a:p>
        </p:txBody>
      </p:sp>
      <p:sp>
        <p:nvSpPr>
          <p:cNvPr id="438" name="Google Shape;438;p67"/>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
        <p:nvSpPr>
          <p:cNvPr id="439" name="Google Shape;439;p67"/>
          <p:cNvSpPr txBox="1"/>
          <p:nvPr/>
        </p:nvSpPr>
        <p:spPr>
          <a:xfrm>
            <a:off x="594875" y="1377400"/>
            <a:ext cx="2656500" cy="3140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n" sz="1200">
                <a:solidFill>
                  <a:srgbClr val="1E1E1E"/>
                </a:solidFill>
                <a:highlight>
                  <a:schemeClr val="lt1"/>
                </a:highlight>
                <a:latin typeface="Merriweather"/>
                <a:ea typeface="Merriweather"/>
                <a:cs typeface="Merriweather"/>
                <a:sym typeface="Merriweather"/>
              </a:rPr>
              <a:t>Example -</a:t>
            </a:r>
            <a:endParaRPr b="1" sz="12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from abc import ABC, abstractmethod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Car(ABC):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pass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Tesla(Car):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30kmph")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Suzuki(Car):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25kmph ")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Duster(Car):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24kmph ")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Renault(Car):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27kmph ")  </a:t>
            </a:r>
            <a:endParaRPr sz="1000">
              <a:solidFill>
                <a:srgbClr val="1E1E1E"/>
              </a:solidFill>
              <a:highlight>
                <a:schemeClr val="lt1"/>
              </a:highlight>
              <a:latin typeface="Merriweather"/>
              <a:ea typeface="Merriweather"/>
              <a:cs typeface="Merriweather"/>
              <a:sym typeface="Merriweather"/>
            </a:endParaRPr>
          </a:p>
        </p:txBody>
      </p:sp>
      <p:sp>
        <p:nvSpPr>
          <p:cNvPr id="440" name="Google Shape;440;p67"/>
          <p:cNvSpPr txBox="1"/>
          <p:nvPr/>
        </p:nvSpPr>
        <p:spPr>
          <a:xfrm>
            <a:off x="3476725" y="1377400"/>
            <a:ext cx="1840800" cy="3109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Driver code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 Tesla ()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r = Renault()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r.mileage()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s = Suzuki()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s.mileage()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d = Duster()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d.mileage()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b="1" lang="en" sz="1000">
                <a:solidFill>
                  <a:srgbClr val="1E1E1E"/>
                </a:solidFill>
                <a:highlight>
                  <a:schemeClr val="lt1"/>
                </a:highlight>
                <a:latin typeface="Merriweather"/>
                <a:ea typeface="Merriweather"/>
                <a:cs typeface="Merriweather"/>
                <a:sym typeface="Merriweather"/>
              </a:rPr>
              <a:t>Output:</a:t>
            </a:r>
            <a:endParaRPr b="1"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30kmph</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27kmph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25kmph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24kmph</a:t>
            </a:r>
            <a:endParaRPr sz="1000">
              <a:solidFill>
                <a:srgbClr val="1E1E1E"/>
              </a:solidFill>
              <a:highlight>
                <a:schemeClr val="lt1"/>
              </a:highlight>
              <a:latin typeface="Merriweather"/>
              <a:ea typeface="Merriweather"/>
              <a:cs typeface="Merriweather"/>
              <a:sym typeface="Merriweather"/>
            </a:endParaRPr>
          </a:p>
        </p:txBody>
      </p:sp>
      <p:sp>
        <p:nvSpPr>
          <p:cNvPr id="441" name="Google Shape;441;p67"/>
          <p:cNvSpPr txBox="1"/>
          <p:nvPr/>
        </p:nvSpPr>
        <p:spPr>
          <a:xfrm>
            <a:off x="5672125" y="1426650"/>
            <a:ext cx="300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Explanation -</a:t>
            </a:r>
            <a:endParaRPr b="1"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the above code, we have imported the abc module to create the abstract base class.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We created the Car class that inherited the ABC class and defined an abstract method named mileage().</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We have then inherited the base class from the three different subclasses and implemented the abstract method differently.</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We created the objects to call the abstract method.</a:t>
            </a:r>
            <a:endParaRPr sz="1200">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8"/>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447" name="Google Shape;447;p68"/>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a:solidFill>
                  <a:srgbClr val="00FFFF"/>
                </a:solidFill>
                <a:latin typeface="Roboto"/>
                <a:ea typeface="Roboto"/>
                <a:cs typeface="Roboto"/>
                <a:sym typeface="Roboto"/>
              </a:rPr>
              <a:t>https://youtu.be/KRUBHw92aLI</a:t>
            </a:r>
            <a:endParaRPr sz="1200">
              <a:solidFill>
                <a:srgbClr val="00FFFF"/>
              </a:solidFill>
              <a:latin typeface="Merriweather"/>
              <a:ea typeface="Merriweather"/>
              <a:cs typeface="Merriweather"/>
              <a:sym typeface="Merriweather"/>
            </a:endParaRPr>
          </a:p>
        </p:txBody>
      </p:sp>
      <p:sp>
        <p:nvSpPr>
          <p:cNvPr id="448" name="Google Shape;448;p68"/>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449" name="Google Shape;449;p68"/>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50" name="Google Shape;450;p68"/>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4"/>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5"/>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6"/>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7"/>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8"/>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9"/>
              </a:rPr>
              <a:t>https://t.me/nitmantalks/</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9"/>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a:solidFill>
                  <a:srgbClr val="00FFFF"/>
                </a:solidFill>
                <a:latin typeface="Roboto"/>
                <a:ea typeface="Roboto"/>
                <a:cs typeface="Roboto"/>
                <a:sym typeface="Roboto"/>
              </a:rPr>
              <a:t>https://youtu.be/KRUBHw92aLI</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456" name="Google Shape;456;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57" name="Google Shape;457;p69"/>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4"/>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5"/>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6"/>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7"/>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8"/>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9"/>
              </a:rPr>
              <a:t>https://t.me/nitmantalks/</a:t>
            </a:r>
            <a:endParaRPr b="1" sz="1300">
              <a:latin typeface="Roboto"/>
              <a:ea typeface="Roboto"/>
              <a:cs typeface="Roboto"/>
              <a:sym typeface="Roboto"/>
            </a:endParaRPr>
          </a:p>
        </p:txBody>
      </p:sp>
      <p:sp>
        <p:nvSpPr>
          <p:cNvPr id="458" name="Google Shape;458;p69"/>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4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92" name="Google Shape;192;p40"/>
          <p:cNvSpPr txBox="1"/>
          <p:nvPr/>
        </p:nvSpPr>
        <p:spPr>
          <a:xfrm>
            <a:off x="3233900" y="2236175"/>
            <a:ext cx="2045100" cy="19224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Append():</a:t>
            </a:r>
            <a:r>
              <a:rPr lang="en" sz="1150">
                <a:solidFill>
                  <a:srgbClr val="232629"/>
                </a:solidFill>
                <a:highlight>
                  <a:schemeClr val="lt1"/>
                </a:highlight>
              </a:rPr>
              <a:t>.</a:t>
            </a:r>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list1.append('AB')</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'AB’]</a:t>
            </a:r>
            <a:endParaRPr b="1" sz="1100">
              <a:solidFill>
                <a:srgbClr val="232629"/>
              </a:solidFill>
            </a:endParaRPr>
          </a:p>
          <a:p>
            <a:pPr indent="0" lvl="0" marL="0" rtl="0" algn="l">
              <a:lnSpc>
                <a:spcPct val="115000"/>
              </a:lnSpc>
              <a:spcBef>
                <a:spcPts val="0"/>
              </a:spcBef>
              <a:spcAft>
                <a:spcPts val="0"/>
              </a:spcAft>
              <a:buNone/>
            </a:pPr>
            <a:r>
              <a:t/>
            </a:r>
            <a:endParaRPr sz="1100">
              <a:solidFill>
                <a:srgbClr val="232629"/>
              </a:solidFill>
            </a:endParaRPr>
          </a:p>
        </p:txBody>
      </p:sp>
      <p:sp>
        <p:nvSpPr>
          <p:cNvPr id="193" name="Google Shape;193;p40"/>
          <p:cNvSpPr txBox="1"/>
          <p:nvPr/>
        </p:nvSpPr>
        <p:spPr>
          <a:xfrm>
            <a:off x="5637175" y="2241125"/>
            <a:ext cx="2137200" cy="19125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Extend():</a:t>
            </a:r>
            <a:r>
              <a:rPr lang="en" sz="1150">
                <a:solidFill>
                  <a:srgbClr val="232629"/>
                </a:solidFill>
                <a:highlight>
                  <a:schemeClr val="lt1"/>
                </a:highlight>
              </a:rPr>
              <a:t>.</a:t>
            </a:r>
            <a:br>
              <a:rPr lang="en" sz="1150">
                <a:solidFill>
                  <a:srgbClr val="232629"/>
                </a:solidFill>
                <a:highlight>
                  <a:schemeClr val="lt1"/>
                </a:highlight>
              </a:rPr>
            </a:br>
            <a:endParaRPr sz="1150">
              <a:solidFill>
                <a:srgbClr val="232629"/>
              </a:solidFill>
              <a:highlight>
                <a:schemeClr val="lt1"/>
              </a:highlight>
            </a:endParaRPr>
          </a:p>
          <a:p>
            <a:pPr indent="0" lvl="0" marL="0" rtl="0" algn="l">
              <a:lnSpc>
                <a:spcPct val="115000"/>
              </a:lnSpc>
              <a:spcBef>
                <a:spcPts val="0"/>
              </a:spcBef>
              <a:spcAft>
                <a:spcPts val="0"/>
              </a:spcAft>
              <a:buNone/>
            </a:pPr>
            <a:r>
              <a:rPr b="1" lang="en" sz="1100">
                <a:solidFill>
                  <a:srgbClr val="232629"/>
                </a:solidFill>
              </a:rPr>
              <a:t>list1.extend(‘AB’)</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‘A’, ‘B’]</a:t>
            </a:r>
            <a:endParaRPr b="1" sz="1100">
              <a:solidFill>
                <a:srgbClr val="232629"/>
              </a:solidFill>
            </a:endParaRPr>
          </a:p>
          <a:p>
            <a:pPr indent="0" lvl="0" marL="0" rtl="0" algn="l">
              <a:spcBef>
                <a:spcPts val="0"/>
              </a:spcBef>
              <a:spcAft>
                <a:spcPts val="0"/>
              </a:spcAft>
              <a:buNone/>
            </a:pPr>
            <a:r>
              <a:t/>
            </a:r>
            <a:endParaRPr sz="1150">
              <a:solidFill>
                <a:srgbClr val="232629"/>
              </a:solidFill>
              <a:highlight>
                <a:schemeClr val="lt1"/>
              </a:highlight>
            </a:endParaRPr>
          </a:p>
        </p:txBody>
      </p:sp>
      <p:sp>
        <p:nvSpPr>
          <p:cNvPr id="194" name="Google Shape;194;p40"/>
          <p:cNvSpPr txBox="1"/>
          <p:nvPr/>
        </p:nvSpPr>
        <p:spPr>
          <a:xfrm>
            <a:off x="656850" y="2236175"/>
            <a:ext cx="2322600" cy="861900"/>
          </a:xfrm>
          <a:prstGeom prst="rect">
            <a:avLst/>
          </a:prstGeom>
          <a:solidFill>
            <a:srgbClr val="F2F2F2"/>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Consider 2 Lists - List1 &amp; List2</a:t>
            </a:r>
            <a:br>
              <a:rPr b="1" lang="en" sz="1200">
                <a:latin typeface="Roboto"/>
                <a:ea typeface="Roboto"/>
                <a:cs typeface="Roboto"/>
                <a:sym typeface="Roboto"/>
              </a:rPr>
            </a:br>
            <a:endParaRPr b="1" sz="400">
              <a:latin typeface="Roboto"/>
              <a:ea typeface="Roboto"/>
              <a:cs typeface="Roboto"/>
              <a:sym typeface="Roboto"/>
            </a:endParaRPr>
          </a:p>
          <a:p>
            <a:pPr indent="0" lvl="0" marL="0" rtl="0" algn="l">
              <a:spcBef>
                <a:spcPts val="0"/>
              </a:spcBef>
              <a:spcAft>
                <a:spcPts val="0"/>
              </a:spcAft>
              <a:buNone/>
            </a:pPr>
            <a:r>
              <a:rPr b="1" lang="en">
                <a:solidFill>
                  <a:srgbClr val="232629"/>
                </a:solidFill>
              </a:rPr>
              <a:t>list1 = [1,2,3]</a:t>
            </a:r>
            <a:endParaRPr b="1">
              <a:solidFill>
                <a:srgbClr val="232629"/>
              </a:solidFill>
            </a:endParaRPr>
          </a:p>
          <a:p>
            <a:pPr indent="0" lvl="0" marL="0" rtl="0" algn="l">
              <a:lnSpc>
                <a:spcPct val="115000"/>
              </a:lnSpc>
              <a:spcBef>
                <a:spcPts val="0"/>
              </a:spcBef>
              <a:spcAft>
                <a:spcPts val="0"/>
              </a:spcAft>
              <a:buNone/>
            </a:pPr>
            <a:r>
              <a:rPr b="1" lang="en">
                <a:solidFill>
                  <a:srgbClr val="232629"/>
                </a:solidFill>
              </a:rPr>
              <a:t>list2 = [5,6,7]</a:t>
            </a:r>
            <a:endParaRPr b="1" sz="1200">
              <a:latin typeface="Roboto"/>
              <a:ea typeface="Roboto"/>
              <a:cs typeface="Roboto"/>
              <a:sym typeface="Roboto"/>
            </a:endParaRPr>
          </a:p>
        </p:txBody>
      </p:sp>
      <p:sp>
        <p:nvSpPr>
          <p:cNvPr id="195" name="Google Shape;195;p40"/>
          <p:cNvSpPr txBox="1"/>
          <p:nvPr/>
        </p:nvSpPr>
        <p:spPr>
          <a:xfrm>
            <a:off x="656850" y="1485875"/>
            <a:ext cx="2649000" cy="461700"/>
          </a:xfrm>
          <a:prstGeom prst="rect">
            <a:avLst/>
          </a:prstGeom>
          <a:solidFill>
            <a:srgbClr val="F2F2F2"/>
          </a:solidFill>
          <a:ln cap="flat" cmpd="sng" w="19050">
            <a:solidFill>
              <a:srgbClr val="EEEEE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Roboto"/>
                <a:ea typeface="Roboto"/>
                <a:cs typeface="Roboto"/>
                <a:sym typeface="Roboto"/>
              </a:rPr>
              <a:t>In Case Of String Value</a:t>
            </a:r>
            <a:endParaRPr b="1" sz="1800">
              <a:latin typeface="Roboto"/>
              <a:ea typeface="Roboto"/>
              <a:cs typeface="Roboto"/>
              <a:sym typeface="Roboto"/>
            </a:endParaRPr>
          </a:p>
        </p:txBody>
      </p:sp>
      <p:sp>
        <p:nvSpPr>
          <p:cNvPr id="196" name="Google Shape;196;p40"/>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1"/>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02" name="Google Shape;202;p41"/>
          <p:cNvSpPr txBox="1"/>
          <p:nvPr/>
        </p:nvSpPr>
        <p:spPr>
          <a:xfrm>
            <a:off x="656850" y="1485875"/>
            <a:ext cx="2649000" cy="461700"/>
          </a:xfrm>
          <a:prstGeom prst="rect">
            <a:avLst/>
          </a:prstGeom>
          <a:solidFill>
            <a:srgbClr val="F2F2F2"/>
          </a:solidFill>
          <a:ln cap="flat" cmpd="sng" w="19050">
            <a:solidFill>
              <a:srgbClr val="EEEEE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Roboto"/>
                <a:ea typeface="Roboto"/>
                <a:cs typeface="Roboto"/>
                <a:sym typeface="Roboto"/>
              </a:rPr>
              <a:t>In Case Of List Value</a:t>
            </a:r>
            <a:endParaRPr b="1" sz="1800">
              <a:latin typeface="Roboto"/>
              <a:ea typeface="Roboto"/>
              <a:cs typeface="Roboto"/>
              <a:sym typeface="Roboto"/>
            </a:endParaRPr>
          </a:p>
        </p:txBody>
      </p:sp>
      <p:sp>
        <p:nvSpPr>
          <p:cNvPr id="203" name="Google Shape;203;p41"/>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
        <p:nvSpPr>
          <p:cNvPr id="204" name="Google Shape;204;p41"/>
          <p:cNvSpPr txBox="1"/>
          <p:nvPr/>
        </p:nvSpPr>
        <p:spPr>
          <a:xfrm>
            <a:off x="3233900" y="2236175"/>
            <a:ext cx="2045100" cy="19224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Append():</a:t>
            </a:r>
            <a:r>
              <a:rPr lang="en" sz="1150">
                <a:solidFill>
                  <a:srgbClr val="232629"/>
                </a:solidFill>
                <a:highlight>
                  <a:schemeClr val="lt1"/>
                </a:highlight>
              </a:rPr>
              <a:t>.</a:t>
            </a:r>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list1.append(list2)</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[5, 6, 7]]</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p:txBody>
      </p:sp>
      <p:sp>
        <p:nvSpPr>
          <p:cNvPr id="205" name="Google Shape;205;p41"/>
          <p:cNvSpPr txBox="1"/>
          <p:nvPr/>
        </p:nvSpPr>
        <p:spPr>
          <a:xfrm>
            <a:off x="5637175" y="2241125"/>
            <a:ext cx="2137200" cy="19047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Extend():</a:t>
            </a:r>
            <a:r>
              <a:rPr lang="en" sz="1150">
                <a:solidFill>
                  <a:srgbClr val="232629"/>
                </a:solidFill>
                <a:highlight>
                  <a:schemeClr val="lt1"/>
                </a:highlight>
              </a:rPr>
              <a:t>.</a:t>
            </a:r>
            <a:br>
              <a:rPr lang="en" sz="1150">
                <a:solidFill>
                  <a:srgbClr val="232629"/>
                </a:solidFill>
                <a:highlight>
                  <a:schemeClr val="lt1"/>
                </a:highlight>
              </a:rPr>
            </a:br>
            <a:endParaRPr sz="1150">
              <a:solidFill>
                <a:srgbClr val="232629"/>
              </a:solidFill>
              <a:highlight>
                <a:schemeClr val="lt1"/>
              </a:highlight>
            </a:endParaRPr>
          </a:p>
          <a:p>
            <a:pPr indent="0" lvl="0" marL="0" rtl="0" algn="l">
              <a:lnSpc>
                <a:spcPct val="115000"/>
              </a:lnSpc>
              <a:spcBef>
                <a:spcPts val="0"/>
              </a:spcBef>
              <a:spcAft>
                <a:spcPts val="0"/>
              </a:spcAft>
              <a:buNone/>
            </a:pPr>
            <a:r>
              <a:rPr b="1" lang="en" sz="1100">
                <a:solidFill>
                  <a:srgbClr val="232629"/>
                </a:solidFill>
              </a:rPr>
              <a:t>list1.extend(list2)</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5, 6, 7]</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p:txBody>
      </p:sp>
      <p:sp>
        <p:nvSpPr>
          <p:cNvPr id="206" name="Google Shape;206;p41"/>
          <p:cNvSpPr txBox="1"/>
          <p:nvPr/>
        </p:nvSpPr>
        <p:spPr>
          <a:xfrm>
            <a:off x="656850" y="2236175"/>
            <a:ext cx="2322600" cy="861900"/>
          </a:xfrm>
          <a:prstGeom prst="rect">
            <a:avLst/>
          </a:prstGeom>
          <a:solidFill>
            <a:srgbClr val="F2F2F2"/>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Consider 2 Lists - List1 &amp; List2</a:t>
            </a:r>
            <a:br>
              <a:rPr b="1" lang="en" sz="1200">
                <a:latin typeface="Roboto"/>
                <a:ea typeface="Roboto"/>
                <a:cs typeface="Roboto"/>
                <a:sym typeface="Roboto"/>
              </a:rPr>
            </a:br>
            <a:endParaRPr b="1" sz="400">
              <a:latin typeface="Roboto"/>
              <a:ea typeface="Roboto"/>
              <a:cs typeface="Roboto"/>
              <a:sym typeface="Roboto"/>
            </a:endParaRPr>
          </a:p>
          <a:p>
            <a:pPr indent="0" lvl="0" marL="0" rtl="0" algn="l">
              <a:spcBef>
                <a:spcPts val="0"/>
              </a:spcBef>
              <a:spcAft>
                <a:spcPts val="0"/>
              </a:spcAft>
              <a:buNone/>
            </a:pPr>
            <a:r>
              <a:rPr b="1" lang="en">
                <a:solidFill>
                  <a:srgbClr val="232629"/>
                </a:solidFill>
              </a:rPr>
              <a:t>list1 = [1,2,3]</a:t>
            </a:r>
            <a:endParaRPr b="1">
              <a:solidFill>
                <a:srgbClr val="232629"/>
              </a:solidFill>
            </a:endParaRPr>
          </a:p>
          <a:p>
            <a:pPr indent="0" lvl="0" marL="0" rtl="0" algn="l">
              <a:lnSpc>
                <a:spcPct val="115000"/>
              </a:lnSpc>
              <a:spcBef>
                <a:spcPts val="0"/>
              </a:spcBef>
              <a:spcAft>
                <a:spcPts val="0"/>
              </a:spcAft>
              <a:buNone/>
            </a:pPr>
            <a:r>
              <a:rPr b="1" lang="en">
                <a:solidFill>
                  <a:srgbClr val="232629"/>
                </a:solidFill>
              </a:rPr>
              <a:t>list2 = [5,6,7]</a:t>
            </a:r>
            <a:endParaRPr b="1"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4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12" name="Google Shape;212;p42"/>
          <p:cNvSpPr txBox="1"/>
          <p:nvPr/>
        </p:nvSpPr>
        <p:spPr>
          <a:xfrm>
            <a:off x="656850" y="1485875"/>
            <a:ext cx="2768400" cy="461700"/>
          </a:xfrm>
          <a:prstGeom prst="rect">
            <a:avLst/>
          </a:prstGeom>
          <a:solidFill>
            <a:srgbClr val="F2F2F2"/>
          </a:solidFill>
          <a:ln cap="flat" cmpd="sng" w="19050">
            <a:solidFill>
              <a:srgbClr val="EEEEE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Roboto"/>
                <a:ea typeface="Roboto"/>
                <a:cs typeface="Roboto"/>
                <a:sym typeface="Roboto"/>
              </a:rPr>
              <a:t>In Case Of Integer Value</a:t>
            </a:r>
            <a:endParaRPr b="1" sz="1800">
              <a:latin typeface="Roboto"/>
              <a:ea typeface="Roboto"/>
              <a:cs typeface="Roboto"/>
              <a:sym typeface="Roboto"/>
            </a:endParaRPr>
          </a:p>
        </p:txBody>
      </p:sp>
      <p:sp>
        <p:nvSpPr>
          <p:cNvPr id="213" name="Google Shape;213;p42"/>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
        <p:nvSpPr>
          <p:cNvPr id="214" name="Google Shape;214;p42"/>
          <p:cNvSpPr txBox="1"/>
          <p:nvPr/>
        </p:nvSpPr>
        <p:spPr>
          <a:xfrm>
            <a:off x="3233900" y="2236175"/>
            <a:ext cx="2045100" cy="19224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Append():</a:t>
            </a:r>
            <a:r>
              <a:rPr lang="en" sz="1150">
                <a:solidFill>
                  <a:srgbClr val="232629"/>
                </a:solidFill>
                <a:highlight>
                  <a:schemeClr val="lt1"/>
                </a:highlight>
              </a:rPr>
              <a:t>.</a:t>
            </a:r>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list1.append(4)</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4]</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p:txBody>
      </p:sp>
      <p:sp>
        <p:nvSpPr>
          <p:cNvPr id="215" name="Google Shape;215;p42"/>
          <p:cNvSpPr txBox="1"/>
          <p:nvPr/>
        </p:nvSpPr>
        <p:spPr>
          <a:xfrm>
            <a:off x="5637175" y="2241125"/>
            <a:ext cx="2507700" cy="22941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Extend():</a:t>
            </a:r>
            <a:r>
              <a:rPr lang="en" sz="1150">
                <a:solidFill>
                  <a:srgbClr val="232629"/>
                </a:solidFill>
                <a:highlight>
                  <a:schemeClr val="lt1"/>
                </a:highlight>
              </a:rPr>
              <a:t>.</a:t>
            </a:r>
            <a:br>
              <a:rPr lang="en" sz="1150">
                <a:solidFill>
                  <a:srgbClr val="232629"/>
                </a:solidFill>
                <a:highlight>
                  <a:schemeClr val="lt1"/>
                </a:highlight>
              </a:rPr>
            </a:br>
            <a:endParaRPr sz="1150">
              <a:solidFill>
                <a:srgbClr val="232629"/>
              </a:solidFill>
              <a:highlight>
                <a:schemeClr val="lt1"/>
              </a:highlight>
            </a:endParaRPr>
          </a:p>
          <a:p>
            <a:pPr indent="0" lvl="0" marL="0" rtl="0" algn="l">
              <a:lnSpc>
                <a:spcPct val="115000"/>
              </a:lnSpc>
              <a:spcBef>
                <a:spcPts val="0"/>
              </a:spcBef>
              <a:spcAft>
                <a:spcPts val="0"/>
              </a:spcAft>
              <a:buNone/>
            </a:pPr>
            <a:r>
              <a:rPr b="1" lang="en" sz="1100">
                <a:solidFill>
                  <a:srgbClr val="232629"/>
                </a:solidFill>
              </a:rPr>
              <a:t>list1.extend(4)</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lang="en" sz="1100">
                <a:solidFill>
                  <a:srgbClr val="FF0000"/>
                </a:solidFill>
              </a:rPr>
              <a:t>Traceback (most recent call last):</a:t>
            </a:r>
            <a:endParaRPr sz="1100">
              <a:solidFill>
                <a:srgbClr val="FF0000"/>
              </a:solidFill>
            </a:endParaRPr>
          </a:p>
          <a:p>
            <a:pPr indent="0" lvl="0" marL="0" rtl="0" algn="l">
              <a:lnSpc>
                <a:spcPct val="115000"/>
              </a:lnSpc>
              <a:spcBef>
                <a:spcPts val="0"/>
              </a:spcBef>
              <a:spcAft>
                <a:spcPts val="0"/>
              </a:spcAft>
              <a:buNone/>
            </a:pPr>
            <a:r>
              <a:rPr lang="en" sz="1100">
                <a:solidFill>
                  <a:srgbClr val="FF0000"/>
                </a:solidFill>
              </a:rPr>
              <a:t>  File "main.py", line 5, in &lt;module&gt;</a:t>
            </a:r>
            <a:endParaRPr sz="1100">
              <a:solidFill>
                <a:srgbClr val="FF0000"/>
              </a:solidFill>
            </a:endParaRPr>
          </a:p>
          <a:p>
            <a:pPr indent="0" lvl="0" marL="0" rtl="0" algn="l">
              <a:lnSpc>
                <a:spcPct val="115000"/>
              </a:lnSpc>
              <a:spcBef>
                <a:spcPts val="0"/>
              </a:spcBef>
              <a:spcAft>
                <a:spcPts val="0"/>
              </a:spcAft>
              <a:buNone/>
            </a:pPr>
            <a:r>
              <a:rPr lang="en" sz="1100">
                <a:solidFill>
                  <a:srgbClr val="FF0000"/>
                </a:solidFill>
              </a:rPr>
              <a:t>    list1.extend(4)</a:t>
            </a:r>
            <a:endParaRPr sz="1100">
              <a:solidFill>
                <a:srgbClr val="FF0000"/>
              </a:solidFill>
            </a:endParaRPr>
          </a:p>
          <a:p>
            <a:pPr indent="0" lvl="0" marL="0" rtl="0" algn="l">
              <a:lnSpc>
                <a:spcPct val="115000"/>
              </a:lnSpc>
              <a:spcBef>
                <a:spcPts val="0"/>
              </a:spcBef>
              <a:spcAft>
                <a:spcPts val="0"/>
              </a:spcAft>
              <a:buNone/>
            </a:pPr>
            <a:r>
              <a:rPr lang="en" sz="1100">
                <a:solidFill>
                  <a:srgbClr val="FF0000"/>
                </a:solidFill>
              </a:rPr>
              <a:t>TypeError: 'int' object is not iterable</a:t>
            </a:r>
            <a:endParaRPr b="1" sz="2600">
              <a:solidFill>
                <a:schemeClr val="dk1"/>
              </a:solidFill>
              <a:latin typeface="Merriweather"/>
              <a:ea typeface="Merriweather"/>
              <a:cs typeface="Merriweather"/>
              <a:sym typeface="Merriweather"/>
            </a:endParaRPr>
          </a:p>
        </p:txBody>
      </p:sp>
      <p:sp>
        <p:nvSpPr>
          <p:cNvPr id="216" name="Google Shape;216;p42"/>
          <p:cNvSpPr txBox="1"/>
          <p:nvPr/>
        </p:nvSpPr>
        <p:spPr>
          <a:xfrm>
            <a:off x="656850" y="2236175"/>
            <a:ext cx="2322600" cy="861900"/>
          </a:xfrm>
          <a:prstGeom prst="rect">
            <a:avLst/>
          </a:prstGeom>
          <a:solidFill>
            <a:srgbClr val="F2F2F2"/>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Consider 2 Lists - List1 &amp; List2</a:t>
            </a:r>
            <a:br>
              <a:rPr b="1" lang="en" sz="1200">
                <a:latin typeface="Roboto"/>
                <a:ea typeface="Roboto"/>
                <a:cs typeface="Roboto"/>
                <a:sym typeface="Roboto"/>
              </a:rPr>
            </a:br>
            <a:endParaRPr b="1" sz="400">
              <a:latin typeface="Roboto"/>
              <a:ea typeface="Roboto"/>
              <a:cs typeface="Roboto"/>
              <a:sym typeface="Roboto"/>
            </a:endParaRPr>
          </a:p>
          <a:p>
            <a:pPr indent="0" lvl="0" marL="0" rtl="0" algn="l">
              <a:spcBef>
                <a:spcPts val="0"/>
              </a:spcBef>
              <a:spcAft>
                <a:spcPts val="0"/>
              </a:spcAft>
              <a:buNone/>
            </a:pPr>
            <a:r>
              <a:rPr b="1" lang="en">
                <a:solidFill>
                  <a:srgbClr val="232629"/>
                </a:solidFill>
              </a:rPr>
              <a:t>list1 = [1,2,3]</a:t>
            </a:r>
            <a:endParaRPr b="1">
              <a:solidFill>
                <a:srgbClr val="232629"/>
              </a:solidFill>
            </a:endParaRPr>
          </a:p>
          <a:p>
            <a:pPr indent="0" lvl="0" marL="0" rtl="0" algn="l">
              <a:lnSpc>
                <a:spcPct val="115000"/>
              </a:lnSpc>
              <a:spcBef>
                <a:spcPts val="0"/>
              </a:spcBef>
              <a:spcAft>
                <a:spcPts val="0"/>
              </a:spcAft>
              <a:buNone/>
            </a:pPr>
            <a:r>
              <a:rPr b="1" lang="en">
                <a:solidFill>
                  <a:srgbClr val="232629"/>
                </a:solidFill>
              </a:rPr>
              <a:t>list2 = [5,6,7]</a:t>
            </a:r>
            <a:endParaRPr b="1"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3. Can We Use List Or Tuple As A Key In Dictionary?</a:t>
            </a:r>
            <a:endParaRPr b="1" sz="2400"/>
          </a:p>
        </p:txBody>
      </p:sp>
      <p:sp>
        <p:nvSpPr>
          <p:cNvPr id="222" name="Google Shape;222;p43"/>
          <p:cNvSpPr txBox="1"/>
          <p:nvPr/>
        </p:nvSpPr>
        <p:spPr>
          <a:xfrm>
            <a:off x="641125" y="1624750"/>
            <a:ext cx="79167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Merriweather"/>
              <a:buChar char="➔"/>
            </a:pPr>
            <a:r>
              <a:rPr b="1" lang="en" sz="1800">
                <a:solidFill>
                  <a:schemeClr val="dk1"/>
                </a:solidFill>
                <a:highlight>
                  <a:schemeClr val="lt1"/>
                </a:highlight>
                <a:latin typeface="Merriweather"/>
                <a:ea typeface="Merriweather"/>
                <a:cs typeface="Merriweather"/>
                <a:sym typeface="Merriweather"/>
              </a:rPr>
              <a:t>NO, List Can’t Be Used As Key In Dictionary</a:t>
            </a:r>
            <a:endParaRPr b="1" sz="18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b="1" sz="1800">
              <a:solidFill>
                <a:schemeClr val="dk1"/>
              </a:solidFill>
              <a:highlight>
                <a:schemeClr val="lt1"/>
              </a:highlight>
              <a:latin typeface="Merriweather"/>
              <a:ea typeface="Merriweather"/>
              <a:cs typeface="Merriweather"/>
              <a:sym typeface="Merriweather"/>
            </a:endParaRPr>
          </a:p>
          <a:p>
            <a:pPr indent="-342900" lvl="0" marL="457200" rtl="0" algn="l">
              <a:lnSpc>
                <a:spcPct val="115000"/>
              </a:lnSpc>
              <a:spcBef>
                <a:spcPts val="0"/>
              </a:spcBef>
              <a:spcAft>
                <a:spcPts val="0"/>
              </a:spcAft>
              <a:buClr>
                <a:schemeClr val="dk1"/>
              </a:buClr>
              <a:buSzPts val="1800"/>
              <a:buFont typeface="Merriweather"/>
              <a:buChar char="➔"/>
            </a:pPr>
            <a:r>
              <a:rPr b="1" lang="en" sz="1800">
                <a:solidFill>
                  <a:schemeClr val="dk1"/>
                </a:solidFill>
                <a:highlight>
                  <a:schemeClr val="lt1"/>
                </a:highlight>
                <a:latin typeface="Merriweather"/>
                <a:ea typeface="Merriweather"/>
                <a:cs typeface="Merriweather"/>
                <a:sym typeface="Merriweather"/>
              </a:rPr>
              <a:t>YES, Tuple Can Be Used As A Key In Dictionary.</a:t>
            </a:r>
            <a:endParaRPr b="1" sz="18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b="1" sz="1800">
              <a:solidFill>
                <a:schemeClr val="dk1"/>
              </a:solidFill>
              <a:highlight>
                <a:schemeClr val="lt1"/>
              </a:highlight>
              <a:latin typeface="Merriweather"/>
              <a:ea typeface="Merriweather"/>
              <a:cs typeface="Merriweather"/>
              <a:sym typeface="Merriweather"/>
            </a:endParaRPr>
          </a:p>
          <a:p>
            <a:pPr indent="-342900" lvl="0" marL="457200" rtl="0" algn="l">
              <a:lnSpc>
                <a:spcPct val="115000"/>
              </a:lnSpc>
              <a:spcBef>
                <a:spcPts val="0"/>
              </a:spcBef>
              <a:spcAft>
                <a:spcPts val="0"/>
              </a:spcAft>
              <a:buClr>
                <a:schemeClr val="dk1"/>
              </a:buClr>
              <a:buSzPts val="1800"/>
              <a:buFont typeface="Merriweather"/>
              <a:buChar char="➔"/>
            </a:pPr>
            <a:r>
              <a:rPr b="1" lang="en" sz="1800">
                <a:solidFill>
                  <a:schemeClr val="dk1"/>
                </a:solidFill>
                <a:highlight>
                  <a:schemeClr val="lt1"/>
                </a:highlight>
                <a:latin typeface="Merriweather"/>
                <a:ea typeface="Merriweather"/>
                <a:cs typeface="Merriweather"/>
                <a:sym typeface="Merriweather"/>
              </a:rPr>
              <a:t>NO, Tuple Containing List Can’t Be Used As A Key In Dictionary.</a:t>
            </a:r>
            <a:endParaRPr b="1" sz="1800">
              <a:solidFill>
                <a:schemeClr val="dk1"/>
              </a:solidFill>
              <a:highlight>
                <a:schemeClr val="lt1"/>
              </a:highlight>
              <a:latin typeface="Merriweather"/>
              <a:ea typeface="Merriweather"/>
              <a:cs typeface="Merriweather"/>
              <a:sym typeface="Merriweather"/>
            </a:endParaRPr>
          </a:p>
        </p:txBody>
      </p:sp>
      <p:pic>
        <p:nvPicPr>
          <p:cNvPr id="223" name="Google Shape;223;p4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nvSpPr>
        <p:spPr>
          <a:xfrm>
            <a:off x="641125" y="1624750"/>
            <a:ext cx="79167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Dictionaries are indexed by keys.</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Those Keys can be any immutable type i.e strings and numbers can always be keys. </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Tuples can be used as keys if they contain only strings, numbers, or tuples.</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If a tuple contains any mutable object either directly or indirectly, it cannot be used as a key. </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You can’t use lists as keys, since lists can be modified in place using index assignments, slice assignments, or methods like append() and extend().</a:t>
            </a:r>
            <a:endParaRPr b="1" sz="1500">
              <a:solidFill>
                <a:schemeClr val="dk1"/>
              </a:solidFill>
              <a:highlight>
                <a:schemeClr val="lt1"/>
              </a:highlight>
              <a:latin typeface="Merriweather"/>
              <a:ea typeface="Merriweather"/>
              <a:cs typeface="Merriweather"/>
              <a:sym typeface="Merriweather"/>
            </a:endParaRPr>
          </a:p>
        </p:txBody>
      </p:sp>
      <p:pic>
        <p:nvPicPr>
          <p:cNvPr id="229" name="Google Shape;229;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0" name="Google Shape;230;p44"/>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3. Can We Use List Or Tuple As A Key In Dictionary?</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nvSpPr>
        <p:spPr>
          <a:xfrm>
            <a:off x="480650" y="1537175"/>
            <a:ext cx="2550600" cy="17055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
                <a:solidFill>
                  <a:schemeClr val="dk1"/>
                </a:solidFill>
                <a:highlight>
                  <a:srgbClr val="D2D2D2"/>
                </a:highlight>
                <a:latin typeface="Merriweather"/>
                <a:ea typeface="Merriweather"/>
                <a:cs typeface="Merriweather"/>
                <a:sym typeface="Merriweather"/>
              </a:rPr>
              <a:t>Tuple As Key</a:t>
            </a:r>
            <a:endParaRPr b="1">
              <a:solidFill>
                <a:schemeClr val="dk1"/>
              </a:solidFill>
              <a:highlight>
                <a:srgbClr val="D2D2D2"/>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tuple1 = (1,2,3)</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tuple2 = (2,3,4)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d1 = {tuple1: 'First', tuple2: 'Second'}</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print(d1)</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OUTPUT:</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{(1, 2, 3): 'First', (2, 3, 4): 'Second'}</a:t>
            </a:r>
            <a:endParaRPr sz="1000">
              <a:solidFill>
                <a:schemeClr val="dk1"/>
              </a:solidFill>
              <a:highlight>
                <a:srgbClr val="EEEEEE"/>
              </a:highlight>
              <a:latin typeface="Merriweather"/>
              <a:ea typeface="Merriweather"/>
              <a:cs typeface="Merriweather"/>
              <a:sym typeface="Merriweather"/>
            </a:endParaRPr>
          </a:p>
        </p:txBody>
      </p:sp>
      <p:pic>
        <p:nvPicPr>
          <p:cNvPr id="236" name="Google Shape;236;p45"/>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7" name="Google Shape;237;p45"/>
          <p:cNvSpPr txBox="1"/>
          <p:nvPr/>
        </p:nvSpPr>
        <p:spPr>
          <a:xfrm>
            <a:off x="3156400" y="1537175"/>
            <a:ext cx="2635500" cy="24366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
                <a:solidFill>
                  <a:schemeClr val="dk1"/>
                </a:solidFill>
                <a:highlight>
                  <a:srgbClr val="D2D2D2"/>
                </a:highlight>
                <a:latin typeface="Merriweather"/>
                <a:ea typeface="Merriweather"/>
                <a:cs typeface="Merriweather"/>
                <a:sym typeface="Merriweather"/>
              </a:rPr>
              <a:t>List As Key</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list1 = [1,2,3]</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list2 = [2,3,4]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d1 = {list1: 'First', list2: 'Second'}</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print(d1)</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OUTPUT:</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Traceback (most recent call last):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File "main.py", line 10, in &lt;module&gt;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d1 = {list1: 'First', list2: 'Second'}</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TypeError: unhashable type: 'list'</a:t>
            </a:r>
            <a:endParaRPr sz="1000">
              <a:solidFill>
                <a:schemeClr val="dk1"/>
              </a:solidFill>
              <a:highlight>
                <a:srgbClr val="EEEEEE"/>
              </a:highlight>
              <a:latin typeface="Merriweather"/>
              <a:ea typeface="Merriweather"/>
              <a:cs typeface="Merriweather"/>
              <a:sym typeface="Merriweather"/>
            </a:endParaRPr>
          </a:p>
        </p:txBody>
      </p:sp>
      <p:sp>
        <p:nvSpPr>
          <p:cNvPr id="238" name="Google Shape;238;p45"/>
          <p:cNvSpPr txBox="1"/>
          <p:nvPr/>
        </p:nvSpPr>
        <p:spPr>
          <a:xfrm>
            <a:off x="5917050" y="1537175"/>
            <a:ext cx="2635500" cy="25827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
                <a:solidFill>
                  <a:schemeClr val="dk1"/>
                </a:solidFill>
                <a:highlight>
                  <a:srgbClr val="D2D2D2"/>
                </a:highlight>
                <a:latin typeface="Merriweather"/>
                <a:ea typeface="Merriweather"/>
                <a:cs typeface="Merriweather"/>
                <a:sym typeface="Merriweather"/>
              </a:rPr>
              <a:t>Tuple Having List As Key</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tuple1 = (1,2,3,[6,5,4])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tuple2 = (2,3,4)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d1 = {tuple1: 'First', tuple2: 'Second'}</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print(d1)</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OUTPUT:</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Traceback (most recent call last):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File "main.py", line 4, in &lt;module&gt;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d1 = {tuple1: 'First', tuple2: 'Second'}</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TypeError: unhashable type: 'list'</a:t>
            </a:r>
            <a:endParaRPr sz="1000">
              <a:solidFill>
                <a:srgbClr val="FF0000"/>
              </a:solidFill>
              <a:highlight>
                <a:srgbClr val="EEEEEE"/>
              </a:highlight>
              <a:latin typeface="Merriweather"/>
              <a:ea typeface="Merriweather"/>
              <a:cs typeface="Merriweather"/>
              <a:sym typeface="Merriweather"/>
            </a:endParaRPr>
          </a:p>
        </p:txBody>
      </p:sp>
      <p:sp>
        <p:nvSpPr>
          <p:cNvPr id="239" name="Google Shape;239;p45"/>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3. Can We Use List Or Tuple As A Key In Dictionary?</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