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76"/>
  </p:notesMasterIdLst>
  <p:sldIdLst>
    <p:sldId id="256" r:id="rId4"/>
    <p:sldId id="257" r:id="rId5"/>
    <p:sldId id="258" r:id="rId6"/>
    <p:sldId id="259" r:id="rId7"/>
    <p:sldId id="327"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Lst>
  <p:sldSz cx="9144000" cy="5143500" type="screen16x9"/>
  <p:notesSz cx="6858000" cy="9144000"/>
  <p:embeddedFontLst>
    <p:embeddedFont>
      <p:font typeface="Impact" panose="020B0806030902050204" pitchFamily="34" charset="0"/>
      <p:regular r:id="rId77"/>
    </p:embeddedFont>
    <p:embeddedFont>
      <p:font typeface="Lora" pitchFamily="2" charset="0"/>
      <p:regular r:id="rId78"/>
      <p:bold r:id="rId79"/>
      <p:italic r:id="rId80"/>
      <p:boldItalic r:id="rId81"/>
    </p:embeddedFont>
    <p:embeddedFont>
      <p:font typeface="Merriweather" panose="00000500000000000000" pitchFamily="2" charset="0"/>
      <p:regular r:id="rId82"/>
      <p:bold r:id="rId83"/>
      <p:italic r:id="rId84"/>
      <p:boldItalic r:id="rId85"/>
    </p:embeddedFont>
    <p:embeddedFont>
      <p:font typeface="Roboto" panose="02000000000000000000" pitchFamily="2" charset="0"/>
      <p:regular r:id="rId86"/>
      <p:bold r:id="rId87"/>
      <p:italic r:id="rId88"/>
      <p:boldItalic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0025C9-E698-4708-8D99-F54EBBFB8386}">
  <a:tblStyle styleId="{BA0025C9-E698-4708-8D99-F54EBBFB838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221CEB9-2747-4E0D-A2E7-21DBDF2164E1}"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EB4B668-9050-4981-912A-712F5E8A98D0}"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782"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font" Target="fonts/font8.fntdata"/><Relationship Id="rId89" Type="http://schemas.openxmlformats.org/officeDocument/2006/relationships/font" Target="fonts/font13.fntdata"/><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font" Target="fonts/font3.fntdata"/><Relationship Id="rId5" Type="http://schemas.openxmlformats.org/officeDocument/2006/relationships/slide" Target="slides/slide2.xml"/><Relationship Id="rId90" Type="http://schemas.openxmlformats.org/officeDocument/2006/relationships/presProps" Target="pres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font" Target="fonts/font4.fntdata"/><Relationship Id="rId85" Type="http://schemas.openxmlformats.org/officeDocument/2006/relationships/font" Target="fonts/font9.fntdata"/><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font" Target="fonts/font11.fntdata"/><Relationship Id="rId61" Type="http://schemas.openxmlformats.org/officeDocument/2006/relationships/slide" Target="slides/slide58.xml"/><Relationship Id="rId82" Type="http://schemas.openxmlformats.org/officeDocument/2006/relationships/font" Target="fonts/font6.fntdata"/><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6aee77fb65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6aee77fb65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6aee77fb65_0_5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6aee77fb65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6aee77fb65_0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6aee77fb65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6aee77fb65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6aee77fb65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6aee77fb65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6aee77fb65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6aee77fb65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6aee77fb65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6aee77fb65_0_6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6aee77fb65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6aee77fb65_0_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6aee77fb65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6aee77fb65_0_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6aee77fb65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6aee77fb65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6aee77fb65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6aee77fb65_0_6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6aee77fb65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6aee77fb65_0_4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6aee77fb65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6aee77fb65_0_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6aee77fb65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6aee77fb65_0_6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6aee77fb65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6aee77fb65_0_8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6aee77fb65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6aee77fb65_0_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6aee77fb65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6aee77fb65_0_8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6aee77fb65_0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6aee77fb65_0_8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6aee77fb65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6aee77fb65_0_8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6aee77fb65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6aee77fb65_0_8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6aee77fb65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6aee77fb65_0_9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6aee77fb65_0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6aee77fb65_0_9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6aee77fb65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6aee77fb65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6aee77fb65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6aee77fb65_0_9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6aee77fb65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6aee77fb65_0_9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6aee77fb65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6aee77fb65_0_9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6aee77fb65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6aee77fb65_0_9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6aee77fb65_0_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6aee77fb65_0_9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6aee77fb65_0_9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6aee77fb65_0_1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6aee77fb65_0_1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6aee77fb65_0_1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6aee77fb65_0_1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6aee77fb65_0_1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6aee77fb65_0_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6aee77fb65_0_1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6aee77fb65_0_1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6aee77fb65_0_14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6aee77fb65_0_1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6aee77fb65_0_4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6aee77fb65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6aee77fb65_0_1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6aee77fb65_0_1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6aee77fb65_0_1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6aee77fb65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6aee77fb65_0_1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6aee77fb65_0_1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6aee77fb65_0_1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6aee77fb65_0_1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6aee77fb65_0_1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6aee77fb65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6aee77fb65_0_15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6aee77fb65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6aee77fb65_0_15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6aee77fb65_0_1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6aee77fb65_0_15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6aee77fb65_0_1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aee77fb65_0_1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aee77fb65_0_1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6aee77fb65_0_1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6aee77fb65_0_1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6aee77fb65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6aee77fb65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6aee77fb65_0_1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16aee77fb65_0_1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6aee77fb65_0_15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6aee77fb65_0_1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6aee77fb65_0_15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6aee77fb65_0_1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16aee77fb65_0_15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16aee77fb65_0_1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6aee77fb65_0_1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6aee77fb65_0_1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6aee77fb65_0_16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6aee77fb65_0_1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6aee77fb65_0_16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6aee77fb65_0_1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6aee77fb65_0_16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16aee77fb65_0_1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6aee77fb65_0_16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16aee77fb65_0_1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6aee77fb65_0_16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6aee77fb65_0_1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6aee77fb65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6aee77fb65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6aee77fb65_0_1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6aee77fb65_0_1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16aee77fb65_0_16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16aee77fb65_0_1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6aee77fb65_0_1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16aee77fb65_0_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16aee77fb65_0_17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16aee77fb65_0_1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aee77fb65_0_17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6aee77fb65_0_1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6aee77fb65_0_17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6aee77fb65_0_1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6aee77fb65_0_1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6aee77fb65_0_1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16aee77fb65_0_17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16aee77fb65_0_1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6aee77fb65_0_17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6aee77fb65_0_1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16aee77fb65_0_17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16aee77fb65_0_1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6aee77fb65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6aee77fb65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6aee77fb65_0_9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6aee77fb65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16aee77fb65_0_9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16aee77fb65_0_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6aee77fb65_0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6aee77fb65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6aee77fb65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6aee77fb65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6"/>
        <p:cNvGrpSpPr/>
        <p:nvPr/>
      </p:nvGrpSpPr>
      <p:grpSpPr>
        <a:xfrm>
          <a:off x="0" y="0"/>
          <a:ext cx="0" cy="0"/>
          <a:chOff x="0" y="0"/>
          <a:chExt cx="0" cy="0"/>
        </a:xfrm>
      </p:grpSpPr>
      <p:sp>
        <p:nvSpPr>
          <p:cNvPr id="57" name="Google Shape;57;p14"/>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58" name="Google Shape;58;p14"/>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9" name="Google Shape;59;p14"/>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61"/>
        <p:cNvGrpSpPr/>
        <p:nvPr/>
      </p:nvGrpSpPr>
      <p:grpSpPr>
        <a:xfrm>
          <a:off x="0" y="0"/>
          <a:ext cx="0" cy="0"/>
          <a:chOff x="0" y="0"/>
          <a:chExt cx="0" cy="0"/>
        </a:xfrm>
      </p:grpSpPr>
      <p:sp>
        <p:nvSpPr>
          <p:cNvPr id="62" name="Google Shape;62;p15"/>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63" name="Google Shape;63;p15"/>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64" name="Google Shape;64;p15"/>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6"/>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6"/>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69" name="Google Shape;69;p16"/>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70" name="Google Shape;70;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1" name="Google Shape;71;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2" name="Google Shape;7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1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6" name="Google Shape;76;p17"/>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7" name="Google Shape;77;p17"/>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8" name="Google Shape;7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18"/>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19"/>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9"/>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86" name="Google Shape;86;p1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87" name="Google Shape;8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1"/>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94" name="Google Shape;94;p21"/>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95" name="Google Shape;95;p21"/>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100" name="Google Shape;10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01"/>
        <p:cNvGrpSpPr/>
        <p:nvPr/>
      </p:nvGrpSpPr>
      <p:grpSpPr>
        <a:xfrm>
          <a:off x="0" y="0"/>
          <a:ext cx="0" cy="0"/>
          <a:chOff x="0" y="0"/>
          <a:chExt cx="0" cy="0"/>
        </a:xfrm>
      </p:grpSpPr>
      <p:sp>
        <p:nvSpPr>
          <p:cNvPr id="102" name="Google Shape;102;p23"/>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3" name="Google Shape;103;p23"/>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104" name="Google Shape;10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13"/>
        <p:cNvGrpSpPr/>
        <p:nvPr/>
      </p:nvGrpSpPr>
      <p:grpSpPr>
        <a:xfrm>
          <a:off x="0" y="0"/>
          <a:ext cx="0" cy="0"/>
          <a:chOff x="0" y="0"/>
          <a:chExt cx="0" cy="0"/>
        </a:xfrm>
      </p:grpSpPr>
      <p:sp>
        <p:nvSpPr>
          <p:cNvPr id="114" name="Google Shape;114;p26"/>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5" name="Google Shape;115;p26"/>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6" name="Google Shape;116;p26"/>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17" name="Google Shape;11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18"/>
        <p:cNvGrpSpPr/>
        <p:nvPr/>
      </p:nvGrpSpPr>
      <p:grpSpPr>
        <a:xfrm>
          <a:off x="0" y="0"/>
          <a:ext cx="0" cy="0"/>
          <a:chOff x="0" y="0"/>
          <a:chExt cx="0" cy="0"/>
        </a:xfrm>
      </p:grpSpPr>
      <p:sp>
        <p:nvSpPr>
          <p:cNvPr id="119" name="Google Shape;119;p27"/>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20" name="Google Shape;120;p27"/>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21" name="Google Shape;121;p27"/>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2" name="Google Shape;122;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3"/>
        <p:cNvGrpSpPr/>
        <p:nvPr/>
      </p:nvGrpSpPr>
      <p:grpSpPr>
        <a:xfrm>
          <a:off x="0" y="0"/>
          <a:ext cx="0" cy="0"/>
          <a:chOff x="0" y="0"/>
          <a:chExt cx="0" cy="0"/>
        </a:xfrm>
      </p:grpSpPr>
      <p:sp>
        <p:nvSpPr>
          <p:cNvPr id="124" name="Google Shape;124;p28"/>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8"/>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126" name="Google Shape;126;p28"/>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127" name="Google Shape;127;p2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28" name="Google Shape;128;p2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9" name="Google Shape;12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0"/>
        <p:cNvGrpSpPr/>
        <p:nvPr/>
      </p:nvGrpSpPr>
      <p:grpSpPr>
        <a:xfrm>
          <a:off x="0" y="0"/>
          <a:ext cx="0" cy="0"/>
          <a:chOff x="0" y="0"/>
          <a:chExt cx="0" cy="0"/>
        </a:xfrm>
      </p:grpSpPr>
      <p:sp>
        <p:nvSpPr>
          <p:cNvPr id="131" name="Google Shape;131;p29"/>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33" name="Google Shape;133;p29"/>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4" name="Google Shape;134;p29"/>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5" name="Google Shape;135;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6"/>
        <p:cNvGrpSpPr/>
        <p:nvPr/>
      </p:nvGrpSpPr>
      <p:grpSpPr>
        <a:xfrm>
          <a:off x="0" y="0"/>
          <a:ext cx="0" cy="0"/>
          <a:chOff x="0" y="0"/>
          <a:chExt cx="0" cy="0"/>
        </a:xfrm>
      </p:grpSpPr>
      <p:sp>
        <p:nvSpPr>
          <p:cNvPr id="137" name="Google Shape;137;p30"/>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39" name="Google Shape;13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0"/>
        <p:cNvGrpSpPr/>
        <p:nvPr/>
      </p:nvGrpSpPr>
      <p:grpSpPr>
        <a:xfrm>
          <a:off x="0" y="0"/>
          <a:ext cx="0" cy="0"/>
          <a:chOff x="0" y="0"/>
          <a:chExt cx="0" cy="0"/>
        </a:xfrm>
      </p:grpSpPr>
      <p:sp>
        <p:nvSpPr>
          <p:cNvPr id="141" name="Google Shape;141;p31"/>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1"/>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43" name="Google Shape;143;p31"/>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144" name="Google Shape;14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45"/>
        <p:cNvGrpSpPr/>
        <p:nvPr/>
      </p:nvGrpSpPr>
      <p:grpSpPr>
        <a:xfrm>
          <a:off x="0" y="0"/>
          <a:ext cx="0" cy="0"/>
          <a:chOff x="0" y="0"/>
          <a:chExt cx="0" cy="0"/>
        </a:xfrm>
      </p:grpSpPr>
      <p:sp>
        <p:nvSpPr>
          <p:cNvPr id="146" name="Google Shape;146;p32"/>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47" name="Google Shape;14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33"/>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3"/>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51" name="Google Shape;151;p33"/>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152" name="Google Shape;152;p33"/>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53" name="Google Shape;15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4"/>
        <p:cNvGrpSpPr/>
        <p:nvPr/>
      </p:nvGrpSpPr>
      <p:grpSpPr>
        <a:xfrm>
          <a:off x="0" y="0"/>
          <a:ext cx="0" cy="0"/>
          <a:chOff x="0" y="0"/>
          <a:chExt cx="0" cy="0"/>
        </a:xfrm>
      </p:grpSpPr>
      <p:sp>
        <p:nvSpPr>
          <p:cNvPr id="155" name="Google Shape;155;p34"/>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4"/>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157" name="Google Shape;15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58"/>
        <p:cNvGrpSpPr/>
        <p:nvPr/>
      </p:nvGrpSpPr>
      <p:grpSpPr>
        <a:xfrm>
          <a:off x="0" y="0"/>
          <a:ext cx="0" cy="0"/>
          <a:chOff x="0" y="0"/>
          <a:chExt cx="0" cy="0"/>
        </a:xfrm>
      </p:grpSpPr>
      <p:sp>
        <p:nvSpPr>
          <p:cNvPr id="159" name="Google Shape;159;p35"/>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60" name="Google Shape;160;p35"/>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161" name="Google Shape;161;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3">
            <a:alphaModFix amt="11000"/>
          </a:blip>
          <a:stretch>
            <a:fillRect/>
          </a:stretch>
        </p:blipFill>
        <p:spPr>
          <a:xfrm>
            <a:off x="2644225" y="1372800"/>
            <a:ext cx="3196075" cy="3196075"/>
          </a:xfrm>
          <a:prstGeom prst="rect">
            <a:avLst/>
          </a:prstGeom>
          <a:noFill/>
          <a:ln>
            <a:noFill/>
          </a:ln>
        </p:spPr>
      </p:pic>
      <p:pic>
        <p:nvPicPr>
          <p:cNvPr id="55" name="Google Shape;55;p13"/>
          <p:cNvPicPr preferRelativeResize="0"/>
          <p:nvPr/>
        </p:nvPicPr>
        <p:blipFill>
          <a:blip r:embed="rId14">
            <a:alphaModFix/>
          </a:blip>
          <a:stretch>
            <a:fillRect/>
          </a:stretch>
        </p:blipFill>
        <p:spPr>
          <a:xfrm>
            <a:off x="78925" y="4779850"/>
            <a:ext cx="2090028" cy="3636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107"/>
        <p:cNvGrpSpPr/>
        <p:nvPr/>
      </p:nvGrpSpPr>
      <p:grpSpPr>
        <a:xfrm>
          <a:off x="0" y="0"/>
          <a:ext cx="0" cy="0"/>
          <a:chOff x="0" y="0"/>
          <a:chExt cx="0" cy="0"/>
        </a:xfrm>
      </p:grpSpPr>
      <p:sp>
        <p:nvSpPr>
          <p:cNvPr id="108" name="Google Shape;108;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109" name="Google Shape;109;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110" name="Google Shape;110;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pic>
        <p:nvPicPr>
          <p:cNvPr id="111" name="Google Shape;111;p25"/>
          <p:cNvPicPr preferRelativeResize="0"/>
          <p:nvPr/>
        </p:nvPicPr>
        <p:blipFill>
          <a:blip r:embed="rId13">
            <a:alphaModFix amt="10000"/>
          </a:blip>
          <a:stretch>
            <a:fillRect/>
          </a:stretch>
        </p:blipFill>
        <p:spPr>
          <a:xfrm>
            <a:off x="2644225" y="1372800"/>
            <a:ext cx="3196075" cy="3196075"/>
          </a:xfrm>
          <a:prstGeom prst="rect">
            <a:avLst/>
          </a:prstGeom>
          <a:noFill/>
          <a:ln>
            <a:noFill/>
          </a:ln>
        </p:spPr>
      </p:pic>
      <p:pic>
        <p:nvPicPr>
          <p:cNvPr id="112" name="Google Shape;112;p25"/>
          <p:cNvPicPr preferRelativeResize="0"/>
          <p:nvPr/>
        </p:nvPicPr>
        <p:blipFill>
          <a:blip r:embed="rId14">
            <a:alphaModFix/>
          </a:blip>
          <a:stretch>
            <a:fillRect/>
          </a:stretch>
        </p:blipFill>
        <p:spPr>
          <a:xfrm>
            <a:off x="0" y="4920875"/>
            <a:ext cx="1279450" cy="2226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facebook.com/NitManTalks/" TargetMode="External"/><Relationship Id="rId3" Type="http://schemas.openxmlformats.org/officeDocument/2006/relationships/image" Target="../media/image1.png"/><Relationship Id="rId7" Type="http://schemas.openxmlformats.org/officeDocument/2006/relationships/hyperlink" Target="https://www.linkedin.com/in/nitin-mangotra-9a075a149/"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www.instagram.com/nitinmangotra/" TargetMode="External"/><Relationship Id="rId5" Type="http://schemas.openxmlformats.org/officeDocument/2006/relationships/hyperlink" Target="https://www.youtube.com/c/nitmantalks" TargetMode="External"/><Relationship Id="rId10" Type="http://schemas.openxmlformats.org/officeDocument/2006/relationships/hyperlink" Target="https://t.me/nitmantalks/" TargetMode="External"/><Relationship Id="rId4" Type="http://schemas.openxmlformats.org/officeDocument/2006/relationships/hyperlink" Target="https://youtu.be/YeupGcOW-3k" TargetMode="External"/><Relationship Id="rId9" Type="http://schemas.openxmlformats.org/officeDocument/2006/relationships/hyperlink" Target="https://twitter.com/nitinmangotra07/"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8" Type="http://schemas.openxmlformats.org/officeDocument/2006/relationships/hyperlink" Target="https://www.facebook.com/NitManTalks/" TargetMode="External"/><Relationship Id="rId3" Type="http://schemas.openxmlformats.org/officeDocument/2006/relationships/hyperlink" Target="https://youtu.be/YeupGcOW-3k" TargetMode="External"/><Relationship Id="rId7" Type="http://schemas.openxmlformats.org/officeDocument/2006/relationships/hyperlink" Target="https://www.linkedin.com/in/nitin-mangotra-9a075a149/" TargetMode="External"/><Relationship Id="rId2" Type="http://schemas.openxmlformats.org/officeDocument/2006/relationships/notesSlide" Target="../notesSlides/notesSlide70.xml"/><Relationship Id="rId1" Type="http://schemas.openxmlformats.org/officeDocument/2006/relationships/slideLayout" Target="../slideLayouts/slideLayout16.xml"/><Relationship Id="rId6" Type="http://schemas.openxmlformats.org/officeDocument/2006/relationships/hyperlink" Target="https://www.instagram.com/nitinmangotra/" TargetMode="External"/><Relationship Id="rId5" Type="http://schemas.openxmlformats.org/officeDocument/2006/relationships/hyperlink" Target="https://www.youtube.com/c/nitmantalks" TargetMode="External"/><Relationship Id="rId10" Type="http://schemas.openxmlformats.org/officeDocument/2006/relationships/hyperlink" Target="https://t.me/nitmantalks/" TargetMode="External"/><Relationship Id="rId4" Type="http://schemas.openxmlformats.org/officeDocument/2006/relationships/image" Target="../media/image1.png"/><Relationship Id="rId9" Type="http://schemas.openxmlformats.org/officeDocument/2006/relationships/hyperlink" Target="https://twitter.com/nitinmangotra07/" TargetMode="External"/></Relationships>
</file>

<file path=ppt/slides/_rels/slide72.xml.rels><?xml version="1.0" encoding="UTF-8" standalone="yes"?>
<Relationships xmlns="http://schemas.openxmlformats.org/package/2006/relationships"><Relationship Id="rId8" Type="http://schemas.openxmlformats.org/officeDocument/2006/relationships/hyperlink" Target="https://www.facebook.com/NitManTalks/" TargetMode="External"/><Relationship Id="rId3" Type="http://schemas.openxmlformats.org/officeDocument/2006/relationships/hyperlink" Target="https://youtu.be/YeupGcOW-3k" TargetMode="External"/><Relationship Id="rId7" Type="http://schemas.openxmlformats.org/officeDocument/2006/relationships/hyperlink" Target="https://www.linkedin.com/in/nitin-mangotra-9a075a149/" TargetMode="External"/><Relationship Id="rId2" Type="http://schemas.openxmlformats.org/officeDocument/2006/relationships/notesSlide" Target="../notesSlides/notesSlide71.xml"/><Relationship Id="rId1" Type="http://schemas.openxmlformats.org/officeDocument/2006/relationships/slideLayout" Target="../slideLayouts/slideLayout16.xml"/><Relationship Id="rId6" Type="http://schemas.openxmlformats.org/officeDocument/2006/relationships/hyperlink" Target="https://www.instagram.com/nitinmangotra/" TargetMode="External"/><Relationship Id="rId5" Type="http://schemas.openxmlformats.org/officeDocument/2006/relationships/hyperlink" Target="https://www.youtube.com/c/nitmantalks" TargetMode="External"/><Relationship Id="rId10" Type="http://schemas.openxmlformats.org/officeDocument/2006/relationships/hyperlink" Target="https://t.me/nitmantalks/" TargetMode="External"/><Relationship Id="rId4" Type="http://schemas.openxmlformats.org/officeDocument/2006/relationships/image" Target="../media/image1.png"/><Relationship Id="rId9" Type="http://schemas.openxmlformats.org/officeDocument/2006/relationships/hyperlink" Target="https://twitter.com/nitinmangotra07/"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areerkarma.com/blog/python-modules/"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7"/>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700">
                <a:latin typeface="Impact"/>
                <a:ea typeface="Impact"/>
                <a:cs typeface="Impact"/>
                <a:sym typeface="Impact"/>
              </a:rPr>
              <a:t>52 Python Developer Interview Questions-Answers</a:t>
            </a:r>
            <a:endParaRPr sz="4700">
              <a:latin typeface="Impact"/>
              <a:ea typeface="Impact"/>
              <a:cs typeface="Impact"/>
              <a:sym typeface="Impact"/>
            </a:endParaRPr>
          </a:p>
        </p:txBody>
      </p:sp>
      <p:pic>
        <p:nvPicPr>
          <p:cNvPr id="169" name="Google Shape;169;p3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170" name="Google Shape;170;p37"/>
          <p:cNvSpPr txBox="1"/>
          <p:nvPr/>
        </p:nvSpPr>
        <p:spPr>
          <a:xfrm>
            <a:off x="629175" y="2295025"/>
            <a:ext cx="3433800" cy="708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rPr>
              <a:t>Watch Full Video On Youtube:</a:t>
            </a:r>
            <a:endParaRPr sz="1700" b="1">
              <a:solidFill>
                <a:schemeClr val="lt1"/>
              </a:solidFill>
            </a:endParaRPr>
          </a:p>
          <a:p>
            <a:pPr marL="0" lvl="0" indent="0" algn="l" rtl="0">
              <a:spcBef>
                <a:spcPts val="0"/>
              </a:spcBef>
              <a:spcAft>
                <a:spcPts val="0"/>
              </a:spcAft>
              <a:buNone/>
            </a:pPr>
            <a:r>
              <a:rPr lang="en" sz="1700" b="1" u="sng">
                <a:solidFill>
                  <a:srgbClr val="00FFFF"/>
                </a:solidFill>
                <a:latin typeface="Roboto"/>
                <a:ea typeface="Roboto"/>
                <a:cs typeface="Roboto"/>
                <a:sym typeface="Roboto"/>
                <a:hlinkClick r:id="rId4">
                  <a:extLst>
                    <a:ext uri="{A12FA001-AC4F-418D-AE19-62706E023703}">
                      <ahyp:hlinkClr xmlns:ahyp="http://schemas.microsoft.com/office/drawing/2018/hyperlinkcolor" val="tx"/>
                    </a:ext>
                  </a:extLst>
                </a:hlinkClick>
              </a:rPr>
              <a:t>https://youtu.be/YeupGcOW-3k</a:t>
            </a:r>
            <a:endParaRPr sz="1700" b="1">
              <a:solidFill>
                <a:srgbClr val="00FFFF"/>
              </a:solidFill>
              <a:latin typeface="Roboto"/>
              <a:ea typeface="Roboto"/>
              <a:cs typeface="Roboto"/>
              <a:sym typeface="Roboto"/>
            </a:endParaRPr>
          </a:p>
        </p:txBody>
      </p:sp>
      <p:sp>
        <p:nvSpPr>
          <p:cNvPr id="171" name="Google Shape;171;p37"/>
          <p:cNvSpPr txBox="1"/>
          <p:nvPr/>
        </p:nvSpPr>
        <p:spPr>
          <a:xfrm>
            <a:off x="3287125" y="3417475"/>
            <a:ext cx="5385000" cy="15315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50" b="1">
                <a:solidFill>
                  <a:srgbClr val="0D0D0D"/>
                </a:solidFill>
                <a:highlight>
                  <a:srgbClr val="FFFFFF"/>
                </a:highlight>
                <a:latin typeface="Roboto"/>
                <a:ea typeface="Roboto"/>
                <a:cs typeface="Roboto"/>
                <a:sym typeface="Roboto"/>
              </a:rPr>
              <a:t>Connect with me:</a:t>
            </a:r>
            <a:endParaRPr sz="12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250" b="1">
                <a:solidFill>
                  <a:srgbClr val="0D0D0D"/>
                </a:solidFill>
                <a:highlight>
                  <a:srgbClr val="FFFFFF"/>
                </a:highlight>
                <a:latin typeface="Roboto"/>
                <a:ea typeface="Roboto"/>
                <a:cs typeface="Roboto"/>
                <a:sym typeface="Roboto"/>
              </a:rPr>
              <a:t>Youtube: </a:t>
            </a:r>
            <a:r>
              <a:rPr lang="en" sz="1250" b="1" u="sng">
                <a:solidFill>
                  <a:schemeClr val="hlink"/>
                </a:solidFill>
                <a:highlight>
                  <a:srgbClr val="FFFFFF"/>
                </a:highlight>
                <a:latin typeface="Roboto"/>
                <a:ea typeface="Roboto"/>
                <a:cs typeface="Roboto"/>
                <a:sym typeface="Roboto"/>
                <a:hlinkClick r:id="rId5"/>
              </a:rPr>
              <a:t>https://www.youtube.com/c/nitmantalks</a:t>
            </a:r>
            <a:endParaRPr sz="12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250" b="1">
                <a:solidFill>
                  <a:srgbClr val="0D0D0D"/>
                </a:solidFill>
                <a:highlight>
                  <a:srgbClr val="FFFFFF"/>
                </a:highlight>
                <a:latin typeface="Roboto"/>
                <a:ea typeface="Roboto"/>
                <a:cs typeface="Roboto"/>
                <a:sym typeface="Roboto"/>
              </a:rPr>
              <a:t>Instagram: </a:t>
            </a:r>
            <a:r>
              <a:rPr lang="en" sz="1250" b="1" u="sng">
                <a:solidFill>
                  <a:schemeClr val="hlink"/>
                </a:solidFill>
                <a:highlight>
                  <a:srgbClr val="FFFFFF"/>
                </a:highlight>
                <a:latin typeface="Roboto"/>
                <a:ea typeface="Roboto"/>
                <a:cs typeface="Roboto"/>
                <a:sym typeface="Roboto"/>
                <a:hlinkClick r:id="rId6"/>
              </a:rPr>
              <a:t>https://www.instagram.com/nitinmangotra/</a:t>
            </a:r>
            <a:endParaRPr sz="12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250" b="1">
                <a:solidFill>
                  <a:srgbClr val="0D0D0D"/>
                </a:solidFill>
                <a:highlight>
                  <a:srgbClr val="FFFFFF"/>
                </a:highlight>
                <a:latin typeface="Roboto"/>
                <a:ea typeface="Roboto"/>
                <a:cs typeface="Roboto"/>
                <a:sym typeface="Roboto"/>
              </a:rPr>
              <a:t>LinkedIn: </a:t>
            </a:r>
            <a:r>
              <a:rPr lang="en" sz="1250" b="1" u="sng">
                <a:solidFill>
                  <a:schemeClr val="hlink"/>
                </a:solidFill>
                <a:highlight>
                  <a:srgbClr val="FFFFFF"/>
                </a:highlight>
                <a:latin typeface="Roboto"/>
                <a:ea typeface="Roboto"/>
                <a:cs typeface="Roboto"/>
                <a:sym typeface="Roboto"/>
                <a:hlinkClick r:id="rId7"/>
              </a:rPr>
              <a:t>https://www.linkedin.com/in/nitin-mangotra-9a075a149/</a:t>
            </a:r>
            <a:endParaRPr sz="12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250" b="1">
                <a:solidFill>
                  <a:srgbClr val="0D0D0D"/>
                </a:solidFill>
                <a:highlight>
                  <a:srgbClr val="FFFFFF"/>
                </a:highlight>
                <a:latin typeface="Roboto"/>
                <a:ea typeface="Roboto"/>
                <a:cs typeface="Roboto"/>
                <a:sym typeface="Roboto"/>
              </a:rPr>
              <a:t>Facebook: </a:t>
            </a:r>
            <a:r>
              <a:rPr lang="en" sz="1250" b="1" u="sng">
                <a:solidFill>
                  <a:schemeClr val="hlink"/>
                </a:solidFill>
                <a:highlight>
                  <a:srgbClr val="FFFFFF"/>
                </a:highlight>
                <a:latin typeface="Roboto"/>
                <a:ea typeface="Roboto"/>
                <a:cs typeface="Roboto"/>
                <a:sym typeface="Roboto"/>
                <a:hlinkClick r:id="rId8"/>
              </a:rPr>
              <a:t>https://www.facebook.com/NitManTalks/</a:t>
            </a:r>
            <a:endParaRPr sz="12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250" b="1">
                <a:solidFill>
                  <a:srgbClr val="0D0D0D"/>
                </a:solidFill>
                <a:highlight>
                  <a:srgbClr val="FFFFFF"/>
                </a:highlight>
                <a:latin typeface="Roboto"/>
                <a:ea typeface="Roboto"/>
                <a:cs typeface="Roboto"/>
                <a:sym typeface="Roboto"/>
              </a:rPr>
              <a:t>Twitter: </a:t>
            </a:r>
            <a:r>
              <a:rPr lang="en" sz="1250" b="1" u="sng">
                <a:solidFill>
                  <a:schemeClr val="hlink"/>
                </a:solidFill>
                <a:highlight>
                  <a:srgbClr val="FFFFFF"/>
                </a:highlight>
                <a:latin typeface="Roboto"/>
                <a:ea typeface="Roboto"/>
                <a:cs typeface="Roboto"/>
                <a:sym typeface="Roboto"/>
                <a:hlinkClick r:id="rId9"/>
              </a:rPr>
              <a:t>https://twitter.com/nitinmangotra07/</a:t>
            </a:r>
            <a:endParaRPr sz="12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250" b="1">
                <a:solidFill>
                  <a:srgbClr val="0D0D0D"/>
                </a:solidFill>
                <a:highlight>
                  <a:srgbClr val="FFFFFF"/>
                </a:highlight>
                <a:latin typeface="Roboto"/>
                <a:ea typeface="Roboto"/>
                <a:cs typeface="Roboto"/>
                <a:sym typeface="Roboto"/>
              </a:rPr>
              <a:t>Telegram: </a:t>
            </a:r>
            <a:r>
              <a:rPr lang="en" sz="1250" b="1" u="sng">
                <a:solidFill>
                  <a:schemeClr val="hlink"/>
                </a:solidFill>
                <a:highlight>
                  <a:srgbClr val="FFFFFF"/>
                </a:highlight>
                <a:latin typeface="Roboto"/>
                <a:ea typeface="Roboto"/>
                <a:cs typeface="Roboto"/>
                <a:sym typeface="Roboto"/>
                <a:hlinkClick r:id="rId10"/>
              </a:rPr>
              <a:t>https://t.me/nitmantalks/</a:t>
            </a:r>
            <a:endParaRPr sz="1500" b="1">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8. Difference Between Range and Xrange?</a:t>
            </a:r>
            <a:endParaRPr sz="3400" b="1" dirty="0"/>
          </a:p>
        </p:txBody>
      </p:sp>
      <p:pic>
        <p:nvPicPr>
          <p:cNvPr id="241" name="Google Shape;241;p45"/>
          <p:cNvPicPr preferRelativeResize="0"/>
          <p:nvPr/>
        </p:nvPicPr>
        <p:blipFill>
          <a:blip r:embed="rId3">
            <a:alphaModFix/>
          </a:blip>
          <a:stretch>
            <a:fillRect/>
          </a:stretch>
        </p:blipFill>
        <p:spPr>
          <a:xfrm>
            <a:off x="8672125" y="0"/>
            <a:ext cx="471875" cy="471875"/>
          </a:xfrm>
          <a:prstGeom prst="rect">
            <a:avLst/>
          </a:prstGeom>
          <a:noFill/>
          <a:ln>
            <a:noFill/>
          </a:ln>
        </p:spPr>
      </p:pic>
      <p:graphicFrame>
        <p:nvGraphicFramePr>
          <p:cNvPr id="242" name="Google Shape;242;p45"/>
          <p:cNvGraphicFramePr/>
          <p:nvPr/>
        </p:nvGraphicFramePr>
        <p:xfrm>
          <a:off x="266275" y="1638125"/>
          <a:ext cx="8520625" cy="2642600"/>
        </p:xfrm>
        <a:graphic>
          <a:graphicData uri="http://schemas.openxmlformats.org/drawingml/2006/table">
            <a:tbl>
              <a:tblPr>
                <a:solidFill>
                  <a:srgbClr val="FFFFFF"/>
                </a:solidFill>
                <a:tableStyleId>{BA0025C9-E698-4708-8D99-F54EBBFB8386}</a:tableStyleId>
              </a:tblPr>
              <a:tblGrid>
                <a:gridCol w="1715975">
                  <a:extLst>
                    <a:ext uri="{9D8B030D-6E8A-4147-A177-3AD203B41FA5}">
                      <a16:colId xmlns:a16="http://schemas.microsoft.com/office/drawing/2014/main" val="20000"/>
                    </a:ext>
                  </a:extLst>
                </a:gridCol>
                <a:gridCol w="3408575">
                  <a:extLst>
                    <a:ext uri="{9D8B030D-6E8A-4147-A177-3AD203B41FA5}">
                      <a16:colId xmlns:a16="http://schemas.microsoft.com/office/drawing/2014/main" val="20001"/>
                    </a:ext>
                  </a:extLst>
                </a:gridCol>
                <a:gridCol w="3396075">
                  <a:extLst>
                    <a:ext uri="{9D8B030D-6E8A-4147-A177-3AD203B41FA5}">
                      <a16:colId xmlns:a16="http://schemas.microsoft.com/office/drawing/2014/main" val="20002"/>
                    </a:ext>
                  </a:extLst>
                </a:gridCol>
              </a:tblGrid>
              <a:tr h="0">
                <a:tc>
                  <a:txBody>
                    <a:bodyPr/>
                    <a:lstStyle/>
                    <a:p>
                      <a:pPr marL="0" lvl="0" indent="0" algn="l" rtl="0">
                        <a:lnSpc>
                          <a:spcPct val="100000"/>
                        </a:lnSpc>
                        <a:spcBef>
                          <a:spcPts val="0"/>
                        </a:spcBef>
                        <a:spcAft>
                          <a:spcPts val="0"/>
                        </a:spcAft>
                        <a:buNone/>
                      </a:pPr>
                      <a:r>
                        <a:rPr lang="en" sz="1000" b="1">
                          <a:solidFill>
                            <a:srgbClr val="080808"/>
                          </a:solidFill>
                          <a:latin typeface="Merriweather"/>
                          <a:ea typeface="Merriweather"/>
                          <a:cs typeface="Merriweather"/>
                          <a:sym typeface="Merriweather"/>
                        </a:rPr>
                        <a:t>Parameters</a:t>
                      </a:r>
                      <a:endParaRPr sz="1000" b="1">
                        <a:solidFill>
                          <a:srgbClr val="080808"/>
                        </a:solidFill>
                        <a:latin typeface="Merriweather"/>
                        <a:ea typeface="Merriweather"/>
                        <a:cs typeface="Merriweather"/>
                        <a:sym typeface="Merriweather"/>
                      </a:endParaRPr>
                    </a:p>
                  </a:txBody>
                  <a:tcPr marL="114300" marR="114300" marT="114300" marB="114300">
                    <a:lnB w="11900" cap="flat" cmpd="sng">
                      <a:solidFill>
                        <a:srgbClr val="C7CCBE"/>
                      </a:solidFill>
                      <a:prstDash val="solid"/>
                      <a:round/>
                      <a:headEnd type="none" w="sm" len="sm"/>
                      <a:tailEnd type="none" w="sm" len="sm"/>
                    </a:lnB>
                    <a:solidFill>
                      <a:srgbClr val="C7CCBE"/>
                    </a:solidFill>
                  </a:tcPr>
                </a:tc>
                <a:tc>
                  <a:txBody>
                    <a:bodyPr/>
                    <a:lstStyle/>
                    <a:p>
                      <a:pPr marL="0" lvl="0" indent="0" algn="l" rtl="0">
                        <a:lnSpc>
                          <a:spcPct val="100000"/>
                        </a:lnSpc>
                        <a:spcBef>
                          <a:spcPts val="0"/>
                        </a:spcBef>
                        <a:spcAft>
                          <a:spcPts val="0"/>
                        </a:spcAft>
                        <a:buNone/>
                      </a:pPr>
                      <a:r>
                        <a:rPr lang="en" sz="1000" b="1">
                          <a:solidFill>
                            <a:srgbClr val="080808"/>
                          </a:solidFill>
                          <a:latin typeface="Merriweather"/>
                          <a:ea typeface="Merriweather"/>
                          <a:cs typeface="Merriweather"/>
                          <a:sym typeface="Merriweather"/>
                        </a:rPr>
                        <a:t>Range()</a:t>
                      </a:r>
                      <a:endParaRPr sz="1000" b="1">
                        <a:solidFill>
                          <a:srgbClr val="080808"/>
                        </a:solidFill>
                        <a:latin typeface="Merriweather"/>
                        <a:ea typeface="Merriweather"/>
                        <a:cs typeface="Merriweather"/>
                        <a:sym typeface="Merriweather"/>
                      </a:endParaRPr>
                    </a:p>
                  </a:txBody>
                  <a:tcPr marL="114300" marR="114300" marT="114300" marB="114300">
                    <a:lnB w="11900" cap="flat" cmpd="sng">
                      <a:solidFill>
                        <a:srgbClr val="C7CCBE"/>
                      </a:solidFill>
                      <a:prstDash val="solid"/>
                      <a:round/>
                      <a:headEnd type="none" w="sm" len="sm"/>
                      <a:tailEnd type="none" w="sm" len="sm"/>
                    </a:lnB>
                    <a:solidFill>
                      <a:srgbClr val="C7CCBE"/>
                    </a:solidFill>
                  </a:tcPr>
                </a:tc>
                <a:tc>
                  <a:txBody>
                    <a:bodyPr/>
                    <a:lstStyle/>
                    <a:p>
                      <a:pPr marL="0" lvl="0" indent="0" algn="l" rtl="0">
                        <a:lnSpc>
                          <a:spcPct val="100000"/>
                        </a:lnSpc>
                        <a:spcBef>
                          <a:spcPts val="0"/>
                        </a:spcBef>
                        <a:spcAft>
                          <a:spcPts val="0"/>
                        </a:spcAft>
                        <a:buNone/>
                      </a:pPr>
                      <a:r>
                        <a:rPr lang="en" sz="1000" b="1">
                          <a:solidFill>
                            <a:srgbClr val="080808"/>
                          </a:solidFill>
                          <a:latin typeface="Merriweather"/>
                          <a:ea typeface="Merriweather"/>
                          <a:cs typeface="Merriweather"/>
                          <a:sym typeface="Merriweather"/>
                        </a:rPr>
                        <a:t>Xrange()</a:t>
                      </a:r>
                      <a:endParaRPr sz="1000" b="1">
                        <a:solidFill>
                          <a:srgbClr val="080808"/>
                        </a:solidFill>
                        <a:latin typeface="Merriweather"/>
                        <a:ea typeface="Merriweather"/>
                        <a:cs typeface="Merriweather"/>
                        <a:sym typeface="Merriweather"/>
                      </a:endParaRPr>
                    </a:p>
                  </a:txBody>
                  <a:tcPr marL="114300" marR="114300" marT="114300" marB="114300">
                    <a:lnB w="11900" cap="flat" cmpd="sng">
                      <a:solidFill>
                        <a:srgbClr val="C7CCBE"/>
                      </a:solidFill>
                      <a:prstDash val="solid"/>
                      <a:round/>
                      <a:headEnd type="none" w="sm" len="sm"/>
                      <a:tailEnd type="none" w="sm" len="sm"/>
                    </a:lnB>
                    <a:solidFill>
                      <a:srgbClr val="C7CCBE"/>
                    </a:solidFill>
                  </a:tcPr>
                </a:tc>
                <a:extLst>
                  <a:ext uri="{0D108BD9-81ED-4DB2-BD59-A6C34878D82A}">
                    <a16:rowId xmlns:a16="http://schemas.microsoft.com/office/drawing/2014/main" val="10000"/>
                  </a:ext>
                </a:extLst>
              </a:tr>
              <a:tr h="391275">
                <a:tc>
                  <a:txBody>
                    <a:bodyPr/>
                    <a:lstStyle/>
                    <a:p>
                      <a:pPr marL="0" lvl="0" indent="0" algn="just" rtl="0">
                        <a:lnSpc>
                          <a:spcPct val="100000"/>
                        </a:lnSpc>
                        <a:spcBef>
                          <a:spcPts val="0"/>
                        </a:spcBef>
                        <a:spcAft>
                          <a:spcPts val="0"/>
                        </a:spcAft>
                        <a:buNone/>
                      </a:pPr>
                      <a:r>
                        <a:rPr lang="en" sz="1000" b="1">
                          <a:solidFill>
                            <a:srgbClr val="080808"/>
                          </a:solidFill>
                          <a:latin typeface="Merriweather"/>
                          <a:ea typeface="Merriweather"/>
                          <a:cs typeface="Merriweather"/>
                          <a:sym typeface="Merriweather"/>
                        </a:rPr>
                        <a:t>Return type</a:t>
                      </a:r>
                      <a:endParaRPr sz="1000" b="1">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 returns a list of integers.</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 returns a generator object.</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491150">
                <a:tc>
                  <a:txBody>
                    <a:bodyPr/>
                    <a:lstStyle/>
                    <a:p>
                      <a:pPr marL="0" lvl="0" indent="0" algn="just" rtl="0">
                        <a:lnSpc>
                          <a:spcPct val="100000"/>
                        </a:lnSpc>
                        <a:spcBef>
                          <a:spcPts val="0"/>
                        </a:spcBef>
                        <a:spcAft>
                          <a:spcPts val="0"/>
                        </a:spcAft>
                        <a:buNone/>
                      </a:pPr>
                      <a:r>
                        <a:rPr lang="en" sz="1000" b="1">
                          <a:solidFill>
                            <a:srgbClr val="080808"/>
                          </a:solidFill>
                          <a:latin typeface="Merriweather"/>
                          <a:ea typeface="Merriweather"/>
                          <a:cs typeface="Merriweather"/>
                          <a:sym typeface="Merriweather"/>
                        </a:rPr>
                        <a:t>Memory Consumption</a:t>
                      </a:r>
                      <a:endParaRPr sz="1000" b="1">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Since range() returns a list of elements, it takes more memory.</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In comparison to range(), it takes less memory.</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379950">
                <a:tc>
                  <a:txBody>
                    <a:bodyPr/>
                    <a:lstStyle/>
                    <a:p>
                      <a:pPr marL="0" lvl="0" indent="0" algn="just" rtl="0">
                        <a:lnSpc>
                          <a:spcPct val="100000"/>
                        </a:lnSpc>
                        <a:spcBef>
                          <a:spcPts val="0"/>
                        </a:spcBef>
                        <a:spcAft>
                          <a:spcPts val="0"/>
                        </a:spcAft>
                        <a:buNone/>
                      </a:pPr>
                      <a:r>
                        <a:rPr lang="en" sz="1000" b="1">
                          <a:solidFill>
                            <a:srgbClr val="080808"/>
                          </a:solidFill>
                          <a:latin typeface="Merriweather"/>
                          <a:ea typeface="Merriweather"/>
                          <a:cs typeface="Merriweather"/>
                          <a:sym typeface="Merriweather"/>
                        </a:rPr>
                        <a:t>Speed</a:t>
                      </a:r>
                      <a:endParaRPr sz="1000" b="1">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Its execution speed is slower.</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Its execution speed is faster.</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3"/>
                  </a:ext>
                </a:extLst>
              </a:tr>
              <a:tr h="391275">
                <a:tc>
                  <a:txBody>
                    <a:bodyPr/>
                    <a:lstStyle/>
                    <a:p>
                      <a:pPr marL="0" lvl="0" indent="0" algn="just" rtl="0">
                        <a:lnSpc>
                          <a:spcPct val="100000"/>
                        </a:lnSpc>
                        <a:spcBef>
                          <a:spcPts val="0"/>
                        </a:spcBef>
                        <a:spcAft>
                          <a:spcPts val="0"/>
                        </a:spcAft>
                        <a:buNone/>
                      </a:pPr>
                      <a:r>
                        <a:rPr lang="en" sz="1000" b="1">
                          <a:solidFill>
                            <a:srgbClr val="080808"/>
                          </a:solidFill>
                          <a:latin typeface="Merriweather"/>
                          <a:ea typeface="Merriweather"/>
                          <a:cs typeface="Merriweather"/>
                          <a:sym typeface="Merriweather"/>
                        </a:rPr>
                        <a:t>Python Version</a:t>
                      </a:r>
                      <a:endParaRPr sz="1000" b="1">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Python 2, Python 3</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xrange no longer exists.</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4"/>
                  </a:ext>
                </a:extLst>
              </a:tr>
              <a:tr h="607950">
                <a:tc>
                  <a:txBody>
                    <a:bodyPr/>
                    <a:lstStyle/>
                    <a:p>
                      <a:pPr marL="0" lvl="0" indent="0" algn="just" rtl="0">
                        <a:lnSpc>
                          <a:spcPct val="100000"/>
                        </a:lnSpc>
                        <a:spcBef>
                          <a:spcPts val="0"/>
                        </a:spcBef>
                        <a:spcAft>
                          <a:spcPts val="0"/>
                        </a:spcAft>
                        <a:buNone/>
                      </a:pPr>
                      <a:r>
                        <a:rPr lang="en" sz="1000" b="1">
                          <a:solidFill>
                            <a:srgbClr val="080808"/>
                          </a:solidFill>
                          <a:latin typeface="Merriweather"/>
                          <a:ea typeface="Merriweather"/>
                          <a:cs typeface="Merriweather"/>
                          <a:sym typeface="Merriweather"/>
                        </a:rPr>
                        <a:t> Operations</a:t>
                      </a:r>
                      <a:endParaRPr sz="1000" b="1">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Since it returns a list, all kinds of arithmetic operations can be performed.</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Such operations cannot be performed on xrange().</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b="1"/>
              <a:t>9. What are Generators. Explain it with Example.</a:t>
            </a:r>
            <a:endParaRPr sz="4100" b="1"/>
          </a:p>
        </p:txBody>
      </p:sp>
      <p:sp>
        <p:nvSpPr>
          <p:cNvPr id="248" name="Google Shape;248;p46"/>
          <p:cNvSpPr txBox="1"/>
          <p:nvPr/>
        </p:nvSpPr>
        <p:spPr>
          <a:xfrm>
            <a:off x="395275" y="1541200"/>
            <a:ext cx="4978200" cy="17085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Merriweather"/>
              <a:buChar char="●"/>
            </a:pPr>
            <a:r>
              <a:rPr lang="en" sz="1100">
                <a:latin typeface="Merriweather"/>
                <a:ea typeface="Merriweather"/>
                <a:cs typeface="Merriweather"/>
                <a:sym typeface="Merriweather"/>
              </a:rPr>
              <a:t>Generators are iterators which can execute only once. </a:t>
            </a:r>
            <a:endParaRPr sz="1100">
              <a:latin typeface="Merriweather"/>
              <a:ea typeface="Merriweather"/>
              <a:cs typeface="Merriweather"/>
              <a:sym typeface="Merriweather"/>
            </a:endParaRPr>
          </a:p>
          <a:p>
            <a:pPr marL="457200" lvl="0" indent="0" algn="l" rtl="0">
              <a:spcBef>
                <a:spcPts val="0"/>
              </a:spcBef>
              <a:spcAft>
                <a:spcPts val="0"/>
              </a:spcAft>
              <a:buNone/>
            </a:pPr>
            <a:endParaRPr sz="1100">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latin typeface="Merriweather"/>
                <a:ea typeface="Merriweather"/>
                <a:cs typeface="Merriweather"/>
                <a:sym typeface="Merriweather"/>
              </a:rPr>
              <a:t>Every generator is an iterator.</a:t>
            </a:r>
            <a:endParaRPr sz="1100">
              <a:latin typeface="Merriweather"/>
              <a:ea typeface="Merriweather"/>
              <a:cs typeface="Merriweather"/>
              <a:sym typeface="Merriweather"/>
            </a:endParaRPr>
          </a:p>
          <a:p>
            <a:pPr marL="457200" lvl="0" indent="0" algn="l" rtl="0">
              <a:spcBef>
                <a:spcPts val="0"/>
              </a:spcBef>
              <a:spcAft>
                <a:spcPts val="0"/>
              </a:spcAft>
              <a:buNone/>
            </a:pPr>
            <a:endParaRPr sz="1100">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latin typeface="Merriweather"/>
                <a:ea typeface="Merriweather"/>
                <a:cs typeface="Merriweather"/>
                <a:sym typeface="Merriweather"/>
              </a:rPr>
              <a:t>Generator uses “yield” keyword.</a:t>
            </a:r>
            <a:endParaRPr sz="1100">
              <a:latin typeface="Merriweather"/>
              <a:ea typeface="Merriweather"/>
              <a:cs typeface="Merriweather"/>
              <a:sym typeface="Merriweather"/>
            </a:endParaRPr>
          </a:p>
          <a:p>
            <a:pPr marL="457200" lvl="0" indent="0" algn="l" rtl="0">
              <a:spcBef>
                <a:spcPts val="0"/>
              </a:spcBef>
              <a:spcAft>
                <a:spcPts val="0"/>
              </a:spcAft>
              <a:buNone/>
            </a:pPr>
            <a:endParaRPr sz="1100">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latin typeface="Merriweather"/>
                <a:ea typeface="Merriweather"/>
                <a:cs typeface="Merriweather"/>
                <a:sym typeface="Merriweather"/>
              </a:rPr>
              <a:t>Generators are mostly used in loops to generate an iterator by returning all the values in the loop without affecting the iteration of the loop</a:t>
            </a:r>
            <a:endParaRPr sz="1100">
              <a:latin typeface="Merriweather"/>
              <a:ea typeface="Merriweather"/>
              <a:cs typeface="Merriweather"/>
              <a:sym typeface="Merriweather"/>
            </a:endParaRPr>
          </a:p>
        </p:txBody>
      </p:sp>
      <p:sp>
        <p:nvSpPr>
          <p:cNvPr id="249" name="Google Shape;249;p46"/>
          <p:cNvSpPr txBox="1"/>
          <p:nvPr/>
        </p:nvSpPr>
        <p:spPr>
          <a:xfrm>
            <a:off x="5449875" y="1420475"/>
            <a:ext cx="2346900" cy="2862900"/>
          </a:xfrm>
          <a:prstGeom prst="rect">
            <a:avLst/>
          </a:prstGeom>
          <a:solidFill>
            <a:srgbClr val="F2F2F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latin typeface="Merriweather"/>
                <a:ea typeface="Merriweather"/>
                <a:cs typeface="Merriweather"/>
                <a:sym typeface="Merriweather"/>
              </a:rPr>
              <a:t>Example:</a:t>
            </a:r>
            <a:endParaRPr sz="11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def sqr(n):</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for i in range(1, n+1):</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yield i*i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a = sqr(3)  </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print("The square are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Output:</a:t>
            </a:r>
            <a:endParaRPr sz="13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square are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1</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4</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9</a:t>
            </a:r>
            <a:endParaRPr sz="1000">
              <a:latin typeface="Merriweather"/>
              <a:ea typeface="Merriweather"/>
              <a:cs typeface="Merriweather"/>
              <a:sym typeface="Merriweather"/>
            </a:endParaRPr>
          </a:p>
        </p:txBody>
      </p:sp>
      <p:pic>
        <p:nvPicPr>
          <p:cNvPr id="250" name="Google Shape;250;p4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7"/>
          <p:cNvSpPr txBox="1">
            <a:spLocks noGrp="1"/>
          </p:cNvSpPr>
          <p:nvPr>
            <p:ph type="title"/>
          </p:nvPr>
        </p:nvSpPr>
        <p:spPr>
          <a:xfrm>
            <a:off x="311700" y="3245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t>10. What are in-built Data Types in Python OR</a:t>
            </a:r>
            <a:endParaRPr sz="2100" b="1"/>
          </a:p>
          <a:p>
            <a:pPr marL="0" lvl="0" indent="0" algn="l" rtl="0">
              <a:spcBef>
                <a:spcPts val="0"/>
              </a:spcBef>
              <a:spcAft>
                <a:spcPts val="0"/>
              </a:spcAft>
              <a:buNone/>
            </a:pPr>
            <a:r>
              <a:rPr lang="en" sz="2100" b="1"/>
              <a:t>       Explain Mutable and Immutable Data Types</a:t>
            </a:r>
            <a:endParaRPr sz="2300" b="1"/>
          </a:p>
        </p:txBody>
      </p:sp>
      <p:sp>
        <p:nvSpPr>
          <p:cNvPr id="256" name="Google Shape;256;p47"/>
          <p:cNvSpPr txBox="1"/>
          <p:nvPr/>
        </p:nvSpPr>
        <p:spPr>
          <a:xfrm>
            <a:off x="231450" y="1364750"/>
            <a:ext cx="8681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292929"/>
                </a:solidFill>
                <a:highlight>
                  <a:srgbClr val="FFFFFF"/>
                </a:highlight>
                <a:latin typeface="Merriweather"/>
                <a:ea typeface="Merriweather"/>
                <a:cs typeface="Merriweather"/>
                <a:sym typeface="Merriweather"/>
              </a:rPr>
              <a:t>A first fundamental distinction that Python makes on data is about whether or not the value of an object changes. </a:t>
            </a:r>
            <a:endParaRPr sz="1100">
              <a:solidFill>
                <a:srgbClr val="292929"/>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r>
              <a:rPr lang="en" sz="1100">
                <a:solidFill>
                  <a:srgbClr val="292929"/>
                </a:solidFill>
                <a:highlight>
                  <a:srgbClr val="FFFFFF"/>
                </a:highlight>
                <a:latin typeface="Merriweather"/>
                <a:ea typeface="Merriweather"/>
                <a:cs typeface="Merriweather"/>
                <a:sym typeface="Merriweather"/>
              </a:rPr>
              <a:t>If the value can change, the object is called </a:t>
            </a:r>
            <a:r>
              <a:rPr lang="en" sz="1100" b="1">
                <a:solidFill>
                  <a:srgbClr val="292929"/>
                </a:solidFill>
                <a:highlight>
                  <a:srgbClr val="FFFFFF"/>
                </a:highlight>
                <a:latin typeface="Merriweather"/>
                <a:ea typeface="Merriweather"/>
                <a:cs typeface="Merriweather"/>
                <a:sym typeface="Merriweather"/>
              </a:rPr>
              <a:t>mutable</a:t>
            </a:r>
            <a:r>
              <a:rPr lang="en" sz="1100">
                <a:solidFill>
                  <a:srgbClr val="292929"/>
                </a:solidFill>
                <a:highlight>
                  <a:srgbClr val="FFFFFF"/>
                </a:highlight>
                <a:latin typeface="Merriweather"/>
                <a:ea typeface="Merriweather"/>
                <a:cs typeface="Merriweather"/>
                <a:sym typeface="Merriweather"/>
              </a:rPr>
              <a:t>, while if the value cannot change, the object is called </a:t>
            </a:r>
            <a:r>
              <a:rPr lang="en" sz="1100" b="1">
                <a:solidFill>
                  <a:srgbClr val="292929"/>
                </a:solidFill>
                <a:highlight>
                  <a:srgbClr val="FFFFFF"/>
                </a:highlight>
                <a:latin typeface="Merriweather"/>
                <a:ea typeface="Merriweather"/>
                <a:cs typeface="Merriweather"/>
                <a:sym typeface="Merriweather"/>
              </a:rPr>
              <a:t>immutable</a:t>
            </a:r>
            <a:r>
              <a:rPr lang="en" sz="1100">
                <a:solidFill>
                  <a:srgbClr val="292929"/>
                </a:solidFill>
                <a:highlight>
                  <a:srgbClr val="FFFFFF"/>
                </a:highlight>
                <a:latin typeface="Merriweather"/>
                <a:ea typeface="Merriweather"/>
                <a:cs typeface="Merriweather"/>
                <a:sym typeface="Merriweather"/>
              </a:rPr>
              <a:t>.</a:t>
            </a:r>
            <a:endParaRPr sz="1100">
              <a:latin typeface="Merriweather"/>
              <a:ea typeface="Merriweather"/>
              <a:cs typeface="Merriweather"/>
              <a:sym typeface="Merriweather"/>
            </a:endParaRPr>
          </a:p>
        </p:txBody>
      </p:sp>
      <p:graphicFrame>
        <p:nvGraphicFramePr>
          <p:cNvPr id="257" name="Google Shape;257;p47"/>
          <p:cNvGraphicFramePr/>
          <p:nvPr/>
        </p:nvGraphicFramePr>
        <p:xfrm>
          <a:off x="1838138" y="1927300"/>
          <a:ext cx="4854875" cy="2687320"/>
        </p:xfrm>
        <a:graphic>
          <a:graphicData uri="http://schemas.openxmlformats.org/drawingml/2006/table">
            <a:tbl>
              <a:tblPr>
                <a:noFill/>
                <a:tableStyleId>{4221CEB9-2747-4E0D-A2E7-21DBDF2164E1}</a:tableStyleId>
              </a:tblPr>
              <a:tblGrid>
                <a:gridCol w="1540025">
                  <a:extLst>
                    <a:ext uri="{9D8B030D-6E8A-4147-A177-3AD203B41FA5}">
                      <a16:colId xmlns:a16="http://schemas.microsoft.com/office/drawing/2014/main" val="20000"/>
                    </a:ext>
                  </a:extLst>
                </a:gridCol>
                <a:gridCol w="3314850">
                  <a:extLst>
                    <a:ext uri="{9D8B030D-6E8A-4147-A177-3AD203B41FA5}">
                      <a16:colId xmlns:a16="http://schemas.microsoft.com/office/drawing/2014/main" val="20001"/>
                    </a:ext>
                  </a:extLst>
                </a:gridCol>
              </a:tblGrid>
              <a:tr h="246925">
                <a:tc>
                  <a:txBody>
                    <a:bodyPr/>
                    <a:lstStyle/>
                    <a:p>
                      <a:pPr marL="0" lvl="0" indent="0" algn="l" rtl="0">
                        <a:spcBef>
                          <a:spcPts val="0"/>
                        </a:spcBef>
                        <a:spcAft>
                          <a:spcPts val="0"/>
                        </a:spcAft>
                        <a:buNone/>
                      </a:pPr>
                      <a:r>
                        <a:rPr lang="en" sz="1200" b="1">
                          <a:solidFill>
                            <a:srgbClr val="080808"/>
                          </a:solidFill>
                          <a:highlight>
                            <a:srgbClr val="F2F2F2"/>
                          </a:highlight>
                          <a:latin typeface="Merriweather"/>
                          <a:ea typeface="Merriweather"/>
                          <a:cs typeface="Merriweather"/>
                          <a:sym typeface="Merriweather"/>
                        </a:rPr>
                        <a:t>DataType</a:t>
                      </a:r>
                      <a:endParaRPr sz="1200" b="1">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1200" b="1">
                          <a:solidFill>
                            <a:srgbClr val="080808"/>
                          </a:solidFill>
                          <a:highlight>
                            <a:srgbClr val="F2F2F2"/>
                          </a:highlight>
                          <a:latin typeface="Merriweather"/>
                          <a:ea typeface="Merriweather"/>
                          <a:cs typeface="Merriweather"/>
                          <a:sym typeface="Merriweather"/>
                        </a:rPr>
                        <a:t>Mutable Or Immutable?</a:t>
                      </a:r>
                      <a:endParaRPr sz="1200" b="1">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0"/>
                  </a:ext>
                </a:extLst>
              </a:tr>
              <a:tr h="246925">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Boolean (bool)</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1"/>
                  </a:ext>
                </a:extLst>
              </a:tr>
              <a:tr h="246925">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Integer (int)</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2"/>
                  </a:ext>
                </a:extLst>
              </a:tr>
              <a:tr h="246925">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Float</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3"/>
                  </a:ext>
                </a:extLst>
              </a:tr>
              <a:tr h="246925">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String (str)</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4"/>
                  </a:ext>
                </a:extLst>
              </a:tr>
              <a:tr h="246925">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tuple</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5"/>
                  </a:ext>
                </a:extLst>
              </a:tr>
              <a:tr h="246925">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frozenset</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6"/>
                  </a:ext>
                </a:extLst>
              </a:tr>
              <a:tr h="246925">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list</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7"/>
                  </a:ext>
                </a:extLst>
              </a:tr>
              <a:tr h="246925">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set</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8"/>
                  </a:ext>
                </a:extLst>
              </a:tr>
              <a:tr h="246925">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dict</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9"/>
                  </a:ext>
                </a:extLst>
              </a:tr>
            </a:tbl>
          </a:graphicData>
        </a:graphic>
      </p:graphicFrame>
      <p:pic>
        <p:nvPicPr>
          <p:cNvPr id="258" name="Google Shape;258;p4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t>11. Explain Ternary Operator in Python?</a:t>
            </a:r>
            <a:endParaRPr sz="2400" b="1" dirty="0"/>
          </a:p>
        </p:txBody>
      </p:sp>
      <p:sp>
        <p:nvSpPr>
          <p:cNvPr id="264" name="Google Shape;264;p48"/>
          <p:cNvSpPr txBox="1"/>
          <p:nvPr/>
        </p:nvSpPr>
        <p:spPr>
          <a:xfrm>
            <a:off x="145550" y="1286850"/>
            <a:ext cx="5577600" cy="23390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Merriweather"/>
                <a:ea typeface="Merriweather"/>
                <a:cs typeface="Merriweather"/>
                <a:sym typeface="Merriweather"/>
              </a:rPr>
              <a:t>The syntax for the Python ternary statement is as follows:</a:t>
            </a:r>
            <a:endParaRPr dirty="0">
              <a:latin typeface="Merriweather"/>
              <a:ea typeface="Merriweather"/>
              <a:cs typeface="Merriweather"/>
              <a:sym typeface="Merriweather"/>
            </a:endParaRPr>
          </a:p>
          <a:p>
            <a:pPr marL="0" lvl="0" indent="0" algn="l" rtl="0">
              <a:spcBef>
                <a:spcPts val="0"/>
              </a:spcBef>
              <a:spcAft>
                <a:spcPts val="0"/>
              </a:spcAft>
              <a:buNone/>
            </a:pPr>
            <a:endParaRPr dirty="0">
              <a:latin typeface="Merriweather"/>
              <a:ea typeface="Merriweather"/>
              <a:cs typeface="Merriweather"/>
              <a:sym typeface="Merriweather"/>
            </a:endParaRPr>
          </a:p>
          <a:p>
            <a:pPr marL="0" lvl="0" indent="457200" algn="l" rtl="0">
              <a:spcBef>
                <a:spcPts val="0"/>
              </a:spcBef>
              <a:spcAft>
                <a:spcPts val="0"/>
              </a:spcAft>
              <a:buNone/>
            </a:pPr>
            <a:r>
              <a:rPr lang="en" dirty="0">
                <a:highlight>
                  <a:srgbClr val="EFEFEF"/>
                </a:highlight>
                <a:latin typeface="Merriweather"/>
                <a:ea typeface="Merriweather"/>
                <a:cs typeface="Merriweather"/>
                <a:sym typeface="Merriweather"/>
              </a:rPr>
              <a:t>[if_true] if [expression] else [if_false]</a:t>
            </a:r>
          </a:p>
          <a:p>
            <a:pPr marL="0" lvl="0" indent="457200" algn="l" rtl="0">
              <a:spcBef>
                <a:spcPts val="0"/>
              </a:spcBef>
              <a:spcAft>
                <a:spcPts val="0"/>
              </a:spcAft>
              <a:buNone/>
            </a:pPr>
            <a:endParaRPr lang="en" dirty="0">
              <a:highlight>
                <a:srgbClr val="EFEFEF"/>
              </a:highlight>
              <a:latin typeface="Merriweather"/>
              <a:ea typeface="Merriweather"/>
              <a:cs typeface="Merriweather"/>
              <a:sym typeface="Merriweather"/>
            </a:endParaRPr>
          </a:p>
          <a:p>
            <a:pPr marL="0" lvl="0" indent="457200" algn="l" rtl="0">
              <a:spcBef>
                <a:spcPts val="0"/>
              </a:spcBef>
              <a:spcAft>
                <a:spcPts val="0"/>
              </a:spcAft>
              <a:buNone/>
            </a:pPr>
            <a:endParaRPr lang="en" dirty="0">
              <a:highlight>
                <a:srgbClr val="EFEFEF"/>
              </a:highlight>
              <a:latin typeface="Merriweather"/>
              <a:ea typeface="Merriweather"/>
              <a:cs typeface="Merriweather"/>
              <a:sym typeface="Merriweather"/>
            </a:endParaRPr>
          </a:p>
          <a:p>
            <a:pPr marL="0" lvl="0" indent="457200" algn="l" rtl="0">
              <a:spcBef>
                <a:spcPts val="0"/>
              </a:spcBef>
              <a:spcAft>
                <a:spcPts val="0"/>
              </a:spcAft>
              <a:buNone/>
            </a:pPr>
            <a:endParaRPr lang="en" dirty="0">
              <a:highlight>
                <a:srgbClr val="EFEFEF"/>
              </a:highlight>
              <a:latin typeface="Merriweather"/>
              <a:ea typeface="Merriweather"/>
              <a:cs typeface="Merriweather"/>
              <a:sym typeface="Merriweather"/>
            </a:endParaRPr>
          </a:p>
          <a:p>
            <a:pPr marL="0" lvl="0" indent="457200" algn="l" rtl="0">
              <a:spcBef>
                <a:spcPts val="0"/>
              </a:spcBef>
              <a:spcAft>
                <a:spcPts val="0"/>
              </a:spcAft>
              <a:buNone/>
            </a:pPr>
            <a:endParaRPr lang="en" dirty="0">
              <a:highlight>
                <a:srgbClr val="EFEFEF"/>
              </a:highlight>
              <a:latin typeface="Merriweather"/>
              <a:ea typeface="Merriweather"/>
              <a:cs typeface="Merriweather"/>
              <a:sym typeface="Merriweather"/>
            </a:endParaRPr>
          </a:p>
          <a:p>
            <a:pPr marL="0" lvl="0" indent="457200" algn="l" rtl="0">
              <a:spcBef>
                <a:spcPts val="0"/>
              </a:spcBef>
              <a:spcAft>
                <a:spcPts val="0"/>
              </a:spcAft>
              <a:buNone/>
            </a:pPr>
            <a:endParaRPr lang="en" dirty="0">
              <a:highlight>
                <a:srgbClr val="EFEFEF"/>
              </a:highlight>
              <a:latin typeface="Merriweather"/>
              <a:ea typeface="Merriweather"/>
              <a:cs typeface="Merriweather"/>
              <a:sym typeface="Merriweather"/>
            </a:endParaRPr>
          </a:p>
          <a:p>
            <a:pPr marL="0" lvl="0" indent="457200" algn="l" rtl="0">
              <a:spcBef>
                <a:spcPts val="0"/>
              </a:spcBef>
              <a:spcAft>
                <a:spcPts val="0"/>
              </a:spcAft>
              <a:buNone/>
            </a:pPr>
            <a:endParaRPr dirty="0">
              <a:highlight>
                <a:srgbClr val="EFEFEF"/>
              </a:highlight>
              <a:latin typeface="Merriweather"/>
              <a:ea typeface="Merriweather"/>
              <a:cs typeface="Merriweather"/>
              <a:sym typeface="Merriweather"/>
            </a:endParaRPr>
          </a:p>
          <a:p>
            <a:pPr marL="0" lvl="0" indent="0" algn="l" rtl="0">
              <a:spcBef>
                <a:spcPts val="0"/>
              </a:spcBef>
              <a:spcAft>
                <a:spcPts val="0"/>
              </a:spcAft>
              <a:buNone/>
            </a:pPr>
            <a:endParaRPr dirty="0">
              <a:latin typeface="Merriweather"/>
              <a:ea typeface="Merriweather"/>
              <a:cs typeface="Merriweather"/>
              <a:sym typeface="Merriweather"/>
            </a:endParaRPr>
          </a:p>
        </p:txBody>
      </p:sp>
      <p:sp>
        <p:nvSpPr>
          <p:cNvPr id="265" name="Google Shape;265;p48"/>
          <p:cNvSpPr txBox="1"/>
          <p:nvPr/>
        </p:nvSpPr>
        <p:spPr>
          <a:xfrm>
            <a:off x="4679981" y="1655551"/>
            <a:ext cx="4318469" cy="1154400"/>
          </a:xfrm>
          <a:prstGeom prst="rect">
            <a:avLst/>
          </a:prstGeom>
          <a:solidFill>
            <a:srgbClr val="EFEFE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Merriweather"/>
                <a:ea typeface="Merriweather"/>
                <a:cs typeface="Merriweather"/>
                <a:sym typeface="Merriweather"/>
              </a:rPr>
              <a:t>Ternary Operator Example:</a:t>
            </a:r>
            <a:endParaRPr b="1" dirty="0">
              <a:latin typeface="Merriweather"/>
              <a:ea typeface="Merriweather"/>
              <a:cs typeface="Merriweather"/>
              <a:sym typeface="Merriweather"/>
            </a:endParaRPr>
          </a:p>
          <a:p>
            <a:pPr marL="0" lvl="0" indent="0" algn="l" rtl="0">
              <a:spcBef>
                <a:spcPts val="0"/>
              </a:spcBef>
              <a:spcAft>
                <a:spcPts val="0"/>
              </a:spcAft>
              <a:buNone/>
            </a:pPr>
            <a:endParaRPr sz="700" dirty="0">
              <a:latin typeface="Merriweather"/>
              <a:ea typeface="Merriweather"/>
              <a:cs typeface="Merriweather"/>
              <a:sym typeface="Merriweather"/>
            </a:endParaRPr>
          </a:p>
          <a:p>
            <a:pPr marL="0" lvl="0" indent="0" algn="l" rtl="0">
              <a:spcBef>
                <a:spcPts val="0"/>
              </a:spcBef>
              <a:spcAft>
                <a:spcPts val="0"/>
              </a:spcAft>
              <a:buNone/>
            </a:pPr>
            <a:r>
              <a:rPr lang="en" dirty="0">
                <a:latin typeface="Merriweather"/>
                <a:ea typeface="Merriweather"/>
                <a:cs typeface="Merriweather"/>
                <a:sym typeface="Merriweather"/>
              </a:rPr>
              <a:t>age = 25</a:t>
            </a:r>
            <a:endParaRPr dirty="0">
              <a:latin typeface="Merriweather"/>
              <a:ea typeface="Merriweather"/>
              <a:cs typeface="Merriweather"/>
              <a:sym typeface="Merriweather"/>
            </a:endParaRPr>
          </a:p>
          <a:p>
            <a:pPr marL="0" lvl="0" indent="0" algn="l" rtl="0">
              <a:spcBef>
                <a:spcPts val="0"/>
              </a:spcBef>
              <a:spcAft>
                <a:spcPts val="0"/>
              </a:spcAft>
              <a:buNone/>
            </a:pPr>
            <a:r>
              <a:rPr lang="en" dirty="0">
                <a:latin typeface="Merriweather"/>
                <a:ea typeface="Merriweather"/>
                <a:cs typeface="Merriweather"/>
                <a:sym typeface="Merriweather"/>
              </a:rPr>
              <a:t>discount = 5 if age &lt; 65 else 10</a:t>
            </a:r>
            <a:endParaRPr dirty="0">
              <a:latin typeface="Merriweather"/>
              <a:ea typeface="Merriweather"/>
              <a:cs typeface="Merriweather"/>
              <a:sym typeface="Merriweather"/>
            </a:endParaRPr>
          </a:p>
          <a:p>
            <a:pPr marL="0" lvl="0" indent="0" algn="l" rtl="0">
              <a:spcBef>
                <a:spcPts val="0"/>
              </a:spcBef>
              <a:spcAft>
                <a:spcPts val="0"/>
              </a:spcAft>
              <a:buNone/>
            </a:pPr>
            <a:r>
              <a:rPr lang="en" dirty="0">
                <a:latin typeface="Merriweather"/>
                <a:ea typeface="Merriweather"/>
                <a:cs typeface="Merriweather"/>
                <a:sym typeface="Merriweather"/>
              </a:rPr>
              <a:t>print(discount)</a:t>
            </a:r>
            <a:endParaRPr dirty="0">
              <a:latin typeface="Merriweather"/>
              <a:ea typeface="Merriweather"/>
              <a:cs typeface="Merriweather"/>
              <a:sym typeface="Merriweather"/>
            </a:endParaRPr>
          </a:p>
        </p:txBody>
      </p:sp>
      <p:sp>
        <p:nvSpPr>
          <p:cNvPr id="266" name="Google Shape;266;p48"/>
          <p:cNvSpPr txBox="1"/>
          <p:nvPr/>
        </p:nvSpPr>
        <p:spPr>
          <a:xfrm>
            <a:off x="0" y="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latin typeface="Merriweather"/>
                <a:ea typeface="Merriweather"/>
                <a:cs typeface="Merriweather"/>
                <a:sym typeface="Merriweather"/>
              </a:rPr>
              <a:t>Common Questions</a:t>
            </a:r>
            <a:endParaRPr>
              <a:solidFill>
                <a:schemeClr val="lt1"/>
              </a:solidFill>
              <a:latin typeface="Merriweather"/>
              <a:ea typeface="Merriweather"/>
              <a:cs typeface="Merriweather"/>
              <a:sym typeface="Merriweather"/>
            </a:endParaRPr>
          </a:p>
        </p:txBody>
      </p:sp>
      <p:pic>
        <p:nvPicPr>
          <p:cNvPr id="267" name="Google Shape;267;p4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t>12. What is Inheritance In Python</a:t>
            </a:r>
            <a:endParaRPr sz="2400" b="1" dirty="0"/>
          </a:p>
        </p:txBody>
      </p:sp>
      <p:sp>
        <p:nvSpPr>
          <p:cNvPr id="273" name="Google Shape;273;p49"/>
          <p:cNvSpPr txBox="1"/>
          <p:nvPr/>
        </p:nvSpPr>
        <p:spPr>
          <a:xfrm>
            <a:off x="349650" y="1472200"/>
            <a:ext cx="53952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erriweather"/>
                <a:ea typeface="Merriweather"/>
                <a:cs typeface="Merriweather"/>
                <a:sym typeface="Merriweather"/>
              </a:rPr>
              <a:t>In inheritance, the child class acquires the properties and can access all the data members and functions defined in the parent class. A child class can also provide its specific implementation to the functions of the parent class.</a:t>
            </a:r>
            <a:endParaRPr sz="1200">
              <a:latin typeface="Merriweather"/>
              <a:ea typeface="Merriweather"/>
              <a:cs typeface="Merriweather"/>
              <a:sym typeface="Merriweather"/>
            </a:endParaRPr>
          </a:p>
          <a:p>
            <a:pPr marL="0" lvl="0" indent="0" algn="l" rtl="0">
              <a:spcBef>
                <a:spcPts val="0"/>
              </a:spcBef>
              <a:spcAft>
                <a:spcPts val="0"/>
              </a:spcAft>
              <a:buNone/>
            </a:pP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In python, a derived class can inherit base class by just mentioning the base in the bracket after the derived class name. </a:t>
            </a:r>
            <a:endParaRPr sz="1200">
              <a:latin typeface="Merriweather"/>
              <a:ea typeface="Merriweather"/>
              <a:cs typeface="Merriweather"/>
              <a:sym typeface="Merriweather"/>
            </a:endParaRPr>
          </a:p>
          <a:p>
            <a:pPr marL="0" lvl="0" indent="0" algn="l" rtl="0">
              <a:spcBef>
                <a:spcPts val="0"/>
              </a:spcBef>
              <a:spcAft>
                <a:spcPts val="0"/>
              </a:spcAft>
              <a:buNone/>
            </a:pPr>
            <a:endParaRPr sz="1200">
              <a:latin typeface="Merriweather"/>
              <a:ea typeface="Merriweather"/>
              <a:cs typeface="Merriweather"/>
              <a:sym typeface="Merriweather"/>
            </a:endParaRPr>
          </a:p>
          <a:p>
            <a:pPr marL="0" lvl="0" indent="457200" algn="l" rtl="0">
              <a:spcBef>
                <a:spcPts val="0"/>
              </a:spcBef>
              <a:spcAft>
                <a:spcPts val="0"/>
              </a:spcAft>
              <a:buNone/>
            </a:pPr>
            <a:r>
              <a:rPr lang="en" sz="1200">
                <a:highlight>
                  <a:srgbClr val="EFEFEF"/>
                </a:highlight>
                <a:latin typeface="Merriweather"/>
                <a:ea typeface="Merriweather"/>
                <a:cs typeface="Merriweather"/>
                <a:sym typeface="Merriweather"/>
              </a:rPr>
              <a:t>Class A</a:t>
            </a:r>
            <a:r>
              <a:rPr lang="en" sz="1200" b="1">
                <a:highlight>
                  <a:srgbClr val="EFEFEF"/>
                </a:highlight>
                <a:latin typeface="Merriweather"/>
                <a:ea typeface="Merriweather"/>
                <a:cs typeface="Merriweather"/>
                <a:sym typeface="Merriweather"/>
              </a:rPr>
              <a:t>(B)</a:t>
            </a:r>
            <a:r>
              <a:rPr lang="en" sz="1200">
                <a:highlight>
                  <a:srgbClr val="EFEFEF"/>
                </a:highlight>
                <a:latin typeface="Merriweather"/>
                <a:ea typeface="Merriweather"/>
                <a:cs typeface="Merriweather"/>
                <a:sym typeface="Merriweather"/>
              </a:rPr>
              <a:t>:  </a:t>
            </a:r>
            <a:endParaRPr sz="1200">
              <a:latin typeface="Merriweather"/>
              <a:ea typeface="Merriweather"/>
              <a:cs typeface="Merriweather"/>
              <a:sym typeface="Merriweather"/>
            </a:endParaRPr>
          </a:p>
        </p:txBody>
      </p:sp>
      <p:sp>
        <p:nvSpPr>
          <p:cNvPr id="274" name="Google Shape;274;p49"/>
          <p:cNvSpPr txBox="1"/>
          <p:nvPr/>
        </p:nvSpPr>
        <p:spPr>
          <a:xfrm>
            <a:off x="5960700" y="1472200"/>
            <a:ext cx="1947300" cy="27399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erriweather"/>
                <a:ea typeface="Merriweather"/>
                <a:cs typeface="Merriweather"/>
                <a:sym typeface="Merriweather"/>
              </a:rPr>
              <a:t>class A: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def display(self):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print("A Display")  </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class B(A):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def show(self):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print("B Show")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 = B()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d.show()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d.display()  </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200" b="1">
                <a:latin typeface="Merriweather"/>
                <a:ea typeface="Merriweather"/>
                <a:cs typeface="Merriweather"/>
                <a:sym typeface="Merriweather"/>
              </a:rPr>
              <a:t>Output:</a:t>
            </a:r>
            <a:endParaRPr sz="12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B Show</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A Display</a:t>
            </a:r>
            <a:endParaRPr sz="1100">
              <a:latin typeface="Merriweather"/>
              <a:ea typeface="Merriweather"/>
              <a:cs typeface="Merriweather"/>
              <a:sym typeface="Merriweather"/>
            </a:endParaRPr>
          </a:p>
        </p:txBody>
      </p:sp>
      <p:pic>
        <p:nvPicPr>
          <p:cNvPr id="275" name="Google Shape;275;p4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00" b="1" dirty="0"/>
              <a:t>13. Difference Between Local and Global Variable in Python</a:t>
            </a:r>
            <a:endParaRPr sz="2200" b="1" dirty="0"/>
          </a:p>
        </p:txBody>
      </p:sp>
      <p:graphicFrame>
        <p:nvGraphicFramePr>
          <p:cNvPr id="281" name="Google Shape;281;p50"/>
          <p:cNvGraphicFramePr/>
          <p:nvPr/>
        </p:nvGraphicFramePr>
        <p:xfrm>
          <a:off x="545459" y="1465415"/>
          <a:ext cx="7213250" cy="3111535"/>
        </p:xfrm>
        <a:graphic>
          <a:graphicData uri="http://schemas.openxmlformats.org/drawingml/2006/table">
            <a:tbl>
              <a:tblPr>
                <a:noFill/>
                <a:tableStyleId>{BA0025C9-E698-4708-8D99-F54EBBFB8386}</a:tableStyleId>
              </a:tblPr>
              <a:tblGrid>
                <a:gridCol w="3578775">
                  <a:extLst>
                    <a:ext uri="{9D8B030D-6E8A-4147-A177-3AD203B41FA5}">
                      <a16:colId xmlns:a16="http://schemas.microsoft.com/office/drawing/2014/main" val="20000"/>
                    </a:ext>
                  </a:extLst>
                </a:gridCol>
                <a:gridCol w="3634475">
                  <a:extLst>
                    <a:ext uri="{9D8B030D-6E8A-4147-A177-3AD203B41FA5}">
                      <a16:colId xmlns:a16="http://schemas.microsoft.com/office/drawing/2014/main" val="20001"/>
                    </a:ext>
                  </a:extLst>
                </a:gridCol>
              </a:tblGrid>
              <a:tr h="276350">
                <a:tc>
                  <a:txBody>
                    <a:bodyPr/>
                    <a:lstStyle/>
                    <a:p>
                      <a:pPr marL="0" lvl="0" indent="0" algn="ctr" rtl="0">
                        <a:lnSpc>
                          <a:spcPct val="50000"/>
                        </a:lnSpc>
                        <a:spcBef>
                          <a:spcPts val="0"/>
                        </a:spcBef>
                        <a:spcAft>
                          <a:spcPts val="0"/>
                        </a:spcAft>
                        <a:buNone/>
                      </a:pPr>
                      <a:r>
                        <a:rPr lang="en" sz="900" b="1">
                          <a:solidFill>
                            <a:srgbClr val="080808"/>
                          </a:solidFill>
                          <a:latin typeface="Merriweather"/>
                          <a:ea typeface="Merriweather"/>
                          <a:cs typeface="Merriweather"/>
                          <a:sym typeface="Merriweather"/>
                        </a:rPr>
                        <a:t>Local Variable</a:t>
                      </a:r>
                      <a:endParaRPr sz="900" b="1">
                        <a:solidFill>
                          <a:srgbClr val="080808"/>
                        </a:solidFill>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1900" cap="flat" cmpd="sng">
                      <a:solidFill>
                        <a:srgbClr val="EEEEEE"/>
                      </a:solidFill>
                      <a:prstDash val="solid"/>
                      <a:round/>
                      <a:headEnd type="none" w="sm" len="sm"/>
                      <a:tailEnd type="none" w="sm" len="sm"/>
                    </a:lnB>
                    <a:solidFill>
                      <a:srgbClr val="D9D9D9"/>
                    </a:solidFill>
                  </a:tcPr>
                </a:tc>
                <a:tc>
                  <a:txBody>
                    <a:bodyPr/>
                    <a:lstStyle/>
                    <a:p>
                      <a:pPr marL="0" lvl="0" indent="0" algn="ctr" rtl="0">
                        <a:lnSpc>
                          <a:spcPct val="50000"/>
                        </a:lnSpc>
                        <a:spcBef>
                          <a:spcPts val="0"/>
                        </a:spcBef>
                        <a:spcAft>
                          <a:spcPts val="0"/>
                        </a:spcAft>
                        <a:buNone/>
                      </a:pPr>
                      <a:r>
                        <a:rPr lang="en" sz="900" b="1">
                          <a:solidFill>
                            <a:srgbClr val="080808"/>
                          </a:solidFill>
                          <a:latin typeface="Merriweather"/>
                          <a:ea typeface="Merriweather"/>
                          <a:cs typeface="Merriweather"/>
                          <a:sym typeface="Merriweather"/>
                        </a:rPr>
                        <a:t>Global Variable</a:t>
                      </a:r>
                      <a:endParaRPr sz="900" b="1">
                        <a:solidFill>
                          <a:srgbClr val="080808"/>
                        </a:solidFill>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276350">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declared inside a function.</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declared outside the function.</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1"/>
                  </a:ext>
                </a:extLst>
              </a:tr>
              <a:tr h="276350">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If it is not initialized, a garbage value is stored</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If it is not initialized zero is stored as default.</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EEEEE"/>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2"/>
                  </a:ext>
                </a:extLst>
              </a:tr>
              <a:tr h="392900">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created when the function starts execution and lost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functions terminate.</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created before the program’s global execution starts and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lost when the program terminates.</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3"/>
                  </a:ext>
                </a:extLst>
              </a:tr>
              <a:tr h="392900">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Data sharing is not possible as data of the local variable can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be accessed by only one function.</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Data sharing is possible as multiple functions can access the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same global variable.</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4"/>
                  </a:ext>
                </a:extLst>
              </a:tr>
              <a:tr h="392900">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Parameters passing is required for local variables to access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the value in other function</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Parameters passing is not necessary for a global variable as it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is visible throughout the program</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5"/>
                  </a:ext>
                </a:extLst>
              </a:tr>
              <a:tr h="392900">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value of the local variable is modified in one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function, the changes are not visible in another function.</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value of the global variable is modified in one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function changes are visible in the rest of the program.</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6"/>
                  </a:ext>
                </a:extLst>
              </a:tr>
              <a:tr h="392900">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Local variables can be accessed with the help of statements,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inside a function in which they are declared.</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You can access global variables by any statement in the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program.</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7"/>
                  </a:ext>
                </a:extLst>
              </a:tr>
              <a:tr h="276350">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stored on the stack unless specified.</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stored on a fixed location decided by the compiler.</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282" name="Google Shape;282;p50"/>
          <p:cNvSpPr txBox="1"/>
          <p:nvPr/>
        </p:nvSpPr>
        <p:spPr>
          <a:xfrm>
            <a:off x="5719750" y="4820400"/>
            <a:ext cx="8611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i="1">
                <a:latin typeface="Merriweather"/>
                <a:ea typeface="Merriweather"/>
                <a:cs typeface="Merriweather"/>
                <a:sym typeface="Merriweather"/>
              </a:rPr>
              <a:t>Source: https://www.guru99.com/local-vs-global-variable.html</a:t>
            </a:r>
            <a:endParaRPr sz="800" i="1">
              <a:latin typeface="Merriweather"/>
              <a:ea typeface="Merriweather"/>
              <a:cs typeface="Merriweather"/>
              <a:sym typeface="Merriweather"/>
            </a:endParaRPr>
          </a:p>
        </p:txBody>
      </p:sp>
      <p:pic>
        <p:nvPicPr>
          <p:cNvPr id="283" name="Google Shape;283;p5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911" b="1" dirty="0"/>
              <a:t>14. Explain Break, Continue and Pass Statement</a:t>
            </a:r>
            <a:endParaRPr sz="2911" b="1" dirty="0"/>
          </a:p>
        </p:txBody>
      </p:sp>
      <p:sp>
        <p:nvSpPr>
          <p:cNvPr id="289" name="Google Shape;289;p51"/>
          <p:cNvSpPr txBox="1"/>
          <p:nvPr/>
        </p:nvSpPr>
        <p:spPr>
          <a:xfrm>
            <a:off x="111400" y="1392625"/>
            <a:ext cx="8558100" cy="13275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Clr>
                <a:srgbClr val="222222"/>
              </a:buClr>
              <a:buSzPts val="1100"/>
              <a:buChar char="●"/>
            </a:pPr>
            <a:r>
              <a:rPr lang="en" sz="1100">
                <a:solidFill>
                  <a:srgbClr val="222222"/>
                </a:solidFill>
                <a:highlight>
                  <a:srgbClr val="FFFFFF"/>
                </a:highlight>
                <a:latin typeface="Merriweather"/>
                <a:ea typeface="Merriweather"/>
                <a:cs typeface="Merriweather"/>
                <a:sym typeface="Merriweather"/>
              </a:rPr>
              <a:t>A </a:t>
            </a:r>
            <a:r>
              <a:rPr lang="en" sz="1100" b="1">
                <a:solidFill>
                  <a:srgbClr val="222222"/>
                </a:solidFill>
                <a:highlight>
                  <a:srgbClr val="FFFFFF"/>
                </a:highlight>
                <a:latin typeface="Merriweather"/>
                <a:ea typeface="Merriweather"/>
                <a:cs typeface="Merriweather"/>
                <a:sym typeface="Merriweather"/>
              </a:rPr>
              <a:t>break</a:t>
            </a:r>
            <a:r>
              <a:rPr lang="en" sz="1100">
                <a:solidFill>
                  <a:srgbClr val="222222"/>
                </a:solidFill>
                <a:highlight>
                  <a:srgbClr val="FFFFFF"/>
                </a:highlight>
                <a:latin typeface="Merriweather"/>
                <a:ea typeface="Merriweather"/>
                <a:cs typeface="Merriweather"/>
                <a:sym typeface="Merriweather"/>
              </a:rPr>
              <a:t> statement, when used inside the loop, will terminate the loop and exit. If used inside nested loops, it will break out from the current loop.</a:t>
            </a:r>
            <a:endParaRPr sz="1100">
              <a:solidFill>
                <a:srgbClr val="222222"/>
              </a:solidFill>
              <a:highlight>
                <a:srgbClr val="FFFFFF"/>
              </a:highlight>
              <a:latin typeface="Merriweather"/>
              <a:ea typeface="Merriweather"/>
              <a:cs typeface="Merriweather"/>
              <a:sym typeface="Merriweather"/>
            </a:endParaRPr>
          </a:p>
          <a:p>
            <a:pPr marL="457200" lvl="0" indent="-298450" algn="l" rtl="0">
              <a:lnSpc>
                <a:spcPct val="115000"/>
              </a:lnSpc>
              <a:spcBef>
                <a:spcPts val="0"/>
              </a:spcBef>
              <a:spcAft>
                <a:spcPts val="0"/>
              </a:spcAft>
              <a:buClr>
                <a:srgbClr val="222222"/>
              </a:buClr>
              <a:buSzPts val="1100"/>
              <a:buChar char="●"/>
            </a:pPr>
            <a:r>
              <a:rPr lang="en" sz="1100">
                <a:solidFill>
                  <a:srgbClr val="222222"/>
                </a:solidFill>
                <a:highlight>
                  <a:srgbClr val="FFFFFF"/>
                </a:highlight>
                <a:latin typeface="Merriweather"/>
                <a:ea typeface="Merriweather"/>
                <a:cs typeface="Merriweather"/>
                <a:sym typeface="Merriweather"/>
              </a:rPr>
              <a:t>A </a:t>
            </a:r>
            <a:r>
              <a:rPr lang="en" sz="1100" b="1">
                <a:solidFill>
                  <a:srgbClr val="222222"/>
                </a:solidFill>
                <a:highlight>
                  <a:srgbClr val="FFFFFF"/>
                </a:highlight>
                <a:latin typeface="Merriweather"/>
                <a:ea typeface="Merriweather"/>
                <a:cs typeface="Merriweather"/>
                <a:sym typeface="Merriweather"/>
              </a:rPr>
              <a:t>continue</a:t>
            </a:r>
            <a:r>
              <a:rPr lang="en" sz="1100">
                <a:solidFill>
                  <a:srgbClr val="222222"/>
                </a:solidFill>
                <a:highlight>
                  <a:srgbClr val="FFFFFF"/>
                </a:highlight>
                <a:latin typeface="Merriweather"/>
                <a:ea typeface="Merriweather"/>
                <a:cs typeface="Merriweather"/>
                <a:sym typeface="Merriweather"/>
              </a:rPr>
              <a:t> statement will stop the current execution when used inside a loop, and the control will go back to the start of the loop.</a:t>
            </a:r>
            <a:endParaRPr sz="1100">
              <a:solidFill>
                <a:srgbClr val="222222"/>
              </a:solidFill>
              <a:highlight>
                <a:srgbClr val="FFFFFF"/>
              </a:highlight>
              <a:latin typeface="Merriweather"/>
              <a:ea typeface="Merriweather"/>
              <a:cs typeface="Merriweather"/>
              <a:sym typeface="Merriweather"/>
            </a:endParaRPr>
          </a:p>
          <a:p>
            <a:pPr marL="457200" lvl="0" indent="-298450" algn="l" rtl="0">
              <a:lnSpc>
                <a:spcPct val="115000"/>
              </a:lnSpc>
              <a:spcBef>
                <a:spcPts val="0"/>
              </a:spcBef>
              <a:spcAft>
                <a:spcPts val="0"/>
              </a:spcAft>
              <a:buClr>
                <a:srgbClr val="222222"/>
              </a:buClr>
              <a:buSzPts val="1100"/>
              <a:buFont typeface="Merriweather"/>
              <a:buChar char="●"/>
            </a:pPr>
            <a:r>
              <a:rPr lang="en" sz="1100">
                <a:solidFill>
                  <a:srgbClr val="222222"/>
                </a:solidFill>
                <a:highlight>
                  <a:srgbClr val="FFFFFF"/>
                </a:highlight>
                <a:latin typeface="Merriweather"/>
                <a:ea typeface="Merriweather"/>
                <a:cs typeface="Merriweather"/>
                <a:sym typeface="Merriweather"/>
              </a:rPr>
              <a:t>A </a:t>
            </a:r>
            <a:r>
              <a:rPr lang="en" sz="1100" b="1">
                <a:solidFill>
                  <a:srgbClr val="222222"/>
                </a:solidFill>
                <a:highlight>
                  <a:srgbClr val="FFFFFF"/>
                </a:highlight>
                <a:latin typeface="Merriweather"/>
                <a:ea typeface="Merriweather"/>
                <a:cs typeface="Merriweather"/>
                <a:sym typeface="Merriweather"/>
              </a:rPr>
              <a:t>pass </a:t>
            </a:r>
            <a:r>
              <a:rPr lang="en" sz="1100">
                <a:solidFill>
                  <a:srgbClr val="222222"/>
                </a:solidFill>
                <a:highlight>
                  <a:srgbClr val="FFFFFF"/>
                </a:highlight>
                <a:latin typeface="Merriweather"/>
                <a:ea typeface="Merriweather"/>
                <a:cs typeface="Merriweather"/>
                <a:sym typeface="Merriweather"/>
              </a:rPr>
              <a:t>statement is a null statement. When the Python interpreter comes across the pass statement, it does nothing and is ignored.</a:t>
            </a:r>
            <a:endParaRPr sz="1100">
              <a:solidFill>
                <a:srgbClr val="222222"/>
              </a:solidFill>
              <a:highlight>
                <a:srgbClr val="FFFFFF"/>
              </a:highlight>
              <a:latin typeface="Merriweather"/>
              <a:ea typeface="Merriweather"/>
              <a:cs typeface="Merriweather"/>
              <a:sym typeface="Merriweather"/>
            </a:endParaRPr>
          </a:p>
        </p:txBody>
      </p:sp>
      <p:sp>
        <p:nvSpPr>
          <p:cNvPr id="290" name="Google Shape;290;p51"/>
          <p:cNvSpPr txBox="1"/>
          <p:nvPr/>
        </p:nvSpPr>
        <p:spPr>
          <a:xfrm>
            <a:off x="6188425" y="2988125"/>
            <a:ext cx="2643900" cy="1782300"/>
          </a:xfrm>
          <a:prstGeom prst="rect">
            <a:avLst/>
          </a:prstGeom>
          <a:solidFill>
            <a:srgbClr val="F9F9F9"/>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erriweather"/>
                <a:ea typeface="Merriweather"/>
                <a:cs typeface="Merriweather"/>
                <a:sym typeface="Merriweather"/>
              </a:rPr>
              <a:t>Pass Statement Example</a:t>
            </a:r>
            <a:endParaRPr sz="1100">
              <a:solidFill>
                <a:srgbClr val="222222"/>
              </a:solidFill>
              <a:latin typeface="Merriweather"/>
              <a:ea typeface="Merriweather"/>
              <a:cs typeface="Merriweather"/>
              <a:sym typeface="Merriweather"/>
            </a:endParaRPr>
          </a:p>
          <a:p>
            <a:pPr marL="0" lvl="0" indent="0" algn="l" rtl="0">
              <a:spcBef>
                <a:spcPts val="0"/>
              </a:spcBef>
              <a:spcAft>
                <a:spcPts val="0"/>
              </a:spcAft>
              <a:buNone/>
            </a:pPr>
            <a:endParaRPr sz="1000">
              <a:solidFill>
                <a:srgbClr val="222222"/>
              </a:solidFill>
              <a:latin typeface="Merriweather"/>
              <a:ea typeface="Merriweather"/>
              <a:cs typeface="Merriweather"/>
              <a:sym typeface="Merriweather"/>
            </a:endParaRPr>
          </a:p>
          <a:p>
            <a:pPr marL="0" lvl="0" indent="0" algn="l" rtl="0">
              <a:spcBef>
                <a:spcPts val="0"/>
              </a:spcBef>
              <a:spcAft>
                <a:spcPts val="0"/>
              </a:spcAft>
              <a:buNone/>
            </a:pPr>
            <a:r>
              <a:rPr lang="en" sz="1000">
                <a:solidFill>
                  <a:srgbClr val="222222"/>
                </a:solidFill>
                <a:latin typeface="Merriweather"/>
                <a:ea typeface="Merriweather"/>
                <a:cs typeface="Merriweather"/>
                <a:sym typeface="Merriweather"/>
              </a:rPr>
              <a:t>def my_func():</a:t>
            </a:r>
            <a:endParaRPr sz="1000">
              <a:solidFill>
                <a:srgbClr val="222222"/>
              </a:solidFill>
              <a:latin typeface="Merriweather"/>
              <a:ea typeface="Merriweather"/>
              <a:cs typeface="Merriweather"/>
              <a:sym typeface="Merriweather"/>
            </a:endParaRPr>
          </a:p>
          <a:p>
            <a:pPr marL="0" lvl="0" indent="0" algn="l" rtl="0">
              <a:spcBef>
                <a:spcPts val="0"/>
              </a:spcBef>
              <a:spcAft>
                <a:spcPts val="0"/>
              </a:spcAft>
              <a:buNone/>
            </a:pPr>
            <a:r>
              <a:rPr lang="en" sz="1000">
                <a:solidFill>
                  <a:srgbClr val="222222"/>
                </a:solidFill>
                <a:latin typeface="Merriweather"/>
                <a:ea typeface="Merriweather"/>
                <a:cs typeface="Merriweather"/>
                <a:sym typeface="Merriweather"/>
              </a:rPr>
              <a:t>    print('pass inside function')</a:t>
            </a:r>
            <a:endParaRPr sz="1000">
              <a:solidFill>
                <a:srgbClr val="222222"/>
              </a:solidFill>
              <a:latin typeface="Merriweather"/>
              <a:ea typeface="Merriweather"/>
              <a:cs typeface="Merriweather"/>
              <a:sym typeface="Merriweather"/>
            </a:endParaRPr>
          </a:p>
          <a:p>
            <a:pPr marL="0" lvl="0" indent="0" algn="l" rtl="0">
              <a:spcBef>
                <a:spcPts val="0"/>
              </a:spcBef>
              <a:spcAft>
                <a:spcPts val="0"/>
              </a:spcAft>
              <a:buNone/>
            </a:pPr>
            <a:r>
              <a:rPr lang="en" sz="1000">
                <a:solidFill>
                  <a:srgbClr val="222222"/>
                </a:solidFill>
                <a:latin typeface="Merriweather"/>
                <a:ea typeface="Merriweather"/>
                <a:cs typeface="Merriweather"/>
                <a:sym typeface="Merriweather"/>
              </a:rPr>
              <a:t>    pass</a:t>
            </a:r>
            <a:endParaRPr sz="1000">
              <a:solidFill>
                <a:srgbClr val="222222"/>
              </a:solidFill>
              <a:latin typeface="Merriweather"/>
              <a:ea typeface="Merriweather"/>
              <a:cs typeface="Merriweather"/>
              <a:sym typeface="Merriweather"/>
            </a:endParaRPr>
          </a:p>
          <a:p>
            <a:pPr marL="0" lvl="0" indent="0" algn="l" rtl="0">
              <a:spcBef>
                <a:spcPts val="0"/>
              </a:spcBef>
              <a:spcAft>
                <a:spcPts val="0"/>
              </a:spcAft>
              <a:buNone/>
            </a:pPr>
            <a:r>
              <a:rPr lang="en" sz="1000">
                <a:solidFill>
                  <a:srgbClr val="222222"/>
                </a:solidFill>
                <a:latin typeface="Merriweather"/>
                <a:ea typeface="Merriweather"/>
                <a:cs typeface="Merriweather"/>
                <a:sym typeface="Merriweather"/>
              </a:rPr>
              <a:t>my_func()</a:t>
            </a:r>
            <a:endParaRPr sz="1000">
              <a:solidFill>
                <a:srgbClr val="222222"/>
              </a:solidFill>
              <a:latin typeface="Merriweather"/>
              <a:ea typeface="Merriweather"/>
              <a:cs typeface="Merriweather"/>
              <a:sym typeface="Merriweather"/>
            </a:endParaRPr>
          </a:p>
          <a:p>
            <a:pPr marL="215900" marR="215900" lvl="0" indent="0" algn="l" rtl="0">
              <a:lnSpc>
                <a:spcPct val="160000"/>
              </a:lnSpc>
              <a:spcBef>
                <a:spcPts val="0"/>
              </a:spcBef>
              <a:spcAft>
                <a:spcPts val="0"/>
              </a:spcAft>
              <a:buNone/>
            </a:pPr>
            <a:endParaRPr sz="1000">
              <a:solidFill>
                <a:srgbClr val="222222"/>
              </a:solidFill>
              <a:latin typeface="Merriweather"/>
              <a:ea typeface="Merriweather"/>
              <a:cs typeface="Merriweather"/>
              <a:sym typeface="Merriweather"/>
            </a:endParaRPr>
          </a:p>
          <a:p>
            <a:pPr marL="0" lvl="0" indent="0" algn="l" rtl="0">
              <a:lnSpc>
                <a:spcPct val="115000"/>
              </a:lnSpc>
              <a:spcBef>
                <a:spcPts val="0"/>
              </a:spcBef>
              <a:spcAft>
                <a:spcPts val="0"/>
              </a:spcAft>
              <a:buNone/>
            </a:pPr>
            <a:r>
              <a:rPr lang="en" sz="1200" b="1">
                <a:solidFill>
                  <a:srgbClr val="222222"/>
                </a:solidFill>
                <a:highlight>
                  <a:srgbClr val="FFFFFF"/>
                </a:highlight>
                <a:latin typeface="Merriweather"/>
                <a:ea typeface="Merriweather"/>
                <a:cs typeface="Merriweather"/>
                <a:sym typeface="Merriweather"/>
              </a:rPr>
              <a:t>Output:</a:t>
            </a:r>
            <a:endParaRPr sz="1200" b="1">
              <a:solidFill>
                <a:srgbClr val="222222"/>
              </a:solidFill>
              <a:highlight>
                <a:srgbClr val="FFFFFF"/>
              </a:highlight>
              <a:latin typeface="Merriweather"/>
              <a:ea typeface="Merriweather"/>
              <a:cs typeface="Merriweather"/>
              <a:sym typeface="Merriweather"/>
            </a:endParaRPr>
          </a:p>
          <a:p>
            <a:pPr marL="215900" marR="215900" lvl="0" indent="0" algn="l" rtl="0">
              <a:lnSpc>
                <a:spcPct val="160000"/>
              </a:lnSpc>
              <a:spcBef>
                <a:spcPts val="0"/>
              </a:spcBef>
              <a:spcAft>
                <a:spcPts val="0"/>
              </a:spcAft>
              <a:buNone/>
            </a:pPr>
            <a:r>
              <a:rPr lang="en" sz="1000">
                <a:solidFill>
                  <a:srgbClr val="222222"/>
                </a:solidFill>
                <a:latin typeface="Merriweather"/>
                <a:ea typeface="Merriweather"/>
                <a:cs typeface="Merriweather"/>
                <a:sym typeface="Merriweather"/>
              </a:rPr>
              <a:t>pass inside function</a:t>
            </a:r>
            <a:endParaRPr sz="1000">
              <a:solidFill>
                <a:srgbClr val="222222"/>
              </a:solidFill>
              <a:latin typeface="Merriweather"/>
              <a:ea typeface="Merriweather"/>
              <a:cs typeface="Merriweather"/>
              <a:sym typeface="Merriweather"/>
            </a:endParaRPr>
          </a:p>
        </p:txBody>
      </p:sp>
      <p:sp>
        <p:nvSpPr>
          <p:cNvPr id="291" name="Google Shape;291;p51"/>
          <p:cNvSpPr txBox="1"/>
          <p:nvPr/>
        </p:nvSpPr>
        <p:spPr>
          <a:xfrm>
            <a:off x="3175800" y="2988125"/>
            <a:ext cx="2792400" cy="1647000"/>
          </a:xfrm>
          <a:prstGeom prst="rect">
            <a:avLst/>
          </a:prstGeom>
          <a:solidFill>
            <a:srgbClr val="F9F9F9"/>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erriweather"/>
                <a:ea typeface="Merriweather"/>
                <a:cs typeface="Merriweather"/>
                <a:sym typeface="Merriweather"/>
              </a:rPr>
              <a:t>Continue Statement Example</a:t>
            </a:r>
            <a:endParaRPr>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for i in range(10):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if i == 7:</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continue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 i, end = ",")</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100" b="1">
                <a:latin typeface="Merriweather"/>
                <a:ea typeface="Merriweather"/>
                <a:cs typeface="Merriweather"/>
                <a:sym typeface="Merriweather"/>
              </a:rPr>
              <a:t>Output:</a:t>
            </a:r>
            <a:endParaRPr sz="11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0,1,2,3,4,5,6,8,9,</a:t>
            </a:r>
            <a:endParaRPr sz="1000">
              <a:latin typeface="Merriweather"/>
              <a:ea typeface="Merriweather"/>
              <a:cs typeface="Merriweather"/>
              <a:sym typeface="Merriweather"/>
            </a:endParaRPr>
          </a:p>
        </p:txBody>
      </p:sp>
      <p:sp>
        <p:nvSpPr>
          <p:cNvPr id="292" name="Google Shape;292;p51"/>
          <p:cNvSpPr txBox="1"/>
          <p:nvPr/>
        </p:nvSpPr>
        <p:spPr>
          <a:xfrm>
            <a:off x="420025" y="2988125"/>
            <a:ext cx="2560200" cy="1662300"/>
          </a:xfrm>
          <a:prstGeom prst="rect">
            <a:avLst/>
          </a:prstGeom>
          <a:solidFill>
            <a:srgbClr val="F9F9F9"/>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erriweather"/>
                <a:ea typeface="Merriweather"/>
                <a:cs typeface="Merriweather"/>
                <a:sym typeface="Merriweather"/>
              </a:rPr>
              <a:t>Break Statement Example</a:t>
            </a:r>
            <a:endParaRPr b="1">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for i in range(10):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if i == 7:</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break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 i, end = ",")</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200" b="1">
                <a:latin typeface="Merriweather"/>
                <a:ea typeface="Merriweather"/>
                <a:cs typeface="Merriweather"/>
                <a:sym typeface="Merriweather"/>
              </a:rPr>
              <a:t>Output:</a:t>
            </a:r>
            <a:endParaRPr sz="12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0,1,2,3,4,5,6,</a:t>
            </a:r>
            <a:endParaRPr sz="1000">
              <a:latin typeface="Merriweather"/>
              <a:ea typeface="Merriweather"/>
              <a:cs typeface="Merriweather"/>
              <a:sym typeface="Merriweather"/>
            </a:endParaRPr>
          </a:p>
        </p:txBody>
      </p:sp>
      <p:pic>
        <p:nvPicPr>
          <p:cNvPr id="293" name="Google Shape;293;p5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15. What is 'self' Keyword in python?</a:t>
            </a:r>
            <a:endParaRPr sz="2400" b="1"/>
          </a:p>
        </p:txBody>
      </p:sp>
      <p:sp>
        <p:nvSpPr>
          <p:cNvPr id="299" name="Google Shape;299;p52"/>
          <p:cNvSpPr txBox="1"/>
          <p:nvPr/>
        </p:nvSpPr>
        <p:spPr>
          <a:xfrm>
            <a:off x="364825" y="1267225"/>
            <a:ext cx="8307300" cy="1046410"/>
          </a:xfrm>
          <a:prstGeom prst="rect">
            <a:avLst/>
          </a:prstGeom>
          <a:solidFill>
            <a:srgbClr val="F9F9F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Merriweather"/>
                <a:ea typeface="Merriweather"/>
                <a:cs typeface="Merriweather"/>
                <a:sym typeface="Merriweather"/>
              </a:rPr>
              <a:t>The </a:t>
            </a:r>
            <a:r>
              <a:rPr lang="en" sz="1200" b="1" dirty="0">
                <a:latin typeface="Merriweather"/>
                <a:ea typeface="Merriweather"/>
                <a:cs typeface="Merriweather"/>
                <a:sym typeface="Merriweather"/>
              </a:rPr>
              <a:t>‘self’ </a:t>
            </a:r>
            <a:r>
              <a:rPr lang="en" sz="1200" dirty="0">
                <a:latin typeface="Merriweather"/>
                <a:ea typeface="Merriweather"/>
                <a:cs typeface="Merriweather"/>
                <a:sym typeface="Merriweather"/>
              </a:rPr>
              <a:t>parameter is a reference to the current instance of the object, and is used to access variables that belongs to the class.</a:t>
            </a:r>
          </a:p>
          <a:p>
            <a:pPr marL="0" lvl="0" indent="0" algn="l" rtl="0">
              <a:spcBef>
                <a:spcPts val="0"/>
              </a:spcBef>
              <a:spcAft>
                <a:spcPts val="0"/>
              </a:spcAft>
              <a:buNone/>
            </a:pPr>
            <a:r>
              <a:rPr lang="en-US" sz="1600" dirty="0"/>
              <a:t>self is the default variable which is always pointing to current object.</a:t>
            </a:r>
          </a:p>
          <a:p>
            <a:pPr marL="0" lvl="0" indent="0" algn="l" rtl="0">
              <a:spcBef>
                <a:spcPts val="0"/>
              </a:spcBef>
              <a:spcAft>
                <a:spcPts val="0"/>
              </a:spcAft>
              <a:buNone/>
            </a:pPr>
            <a:r>
              <a:rPr lang="en-US" sz="1600"/>
              <a:t>By </a:t>
            </a:r>
            <a:r>
              <a:rPr lang="en-US" sz="1600" dirty="0"/>
              <a:t>using self we can access instance variables and instance methods of object.</a:t>
            </a:r>
            <a:endParaRPr sz="1200" dirty="0">
              <a:latin typeface="Merriweather"/>
              <a:ea typeface="Merriweather"/>
              <a:cs typeface="Merriweather"/>
              <a:sym typeface="Merriweather"/>
            </a:endParaRPr>
          </a:p>
        </p:txBody>
      </p:sp>
      <p:sp>
        <p:nvSpPr>
          <p:cNvPr id="300" name="Google Shape;300;p52"/>
          <p:cNvSpPr txBox="1"/>
          <p:nvPr/>
        </p:nvSpPr>
        <p:spPr>
          <a:xfrm>
            <a:off x="427100" y="2152475"/>
            <a:ext cx="51972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highlight>
                  <a:srgbClr val="F3F3F3"/>
                </a:highlight>
                <a:latin typeface="Merriweather"/>
                <a:ea typeface="Merriweather"/>
                <a:cs typeface="Merriweather"/>
                <a:sym typeface="Merriweather"/>
              </a:rPr>
              <a:t>class Person:</a:t>
            </a:r>
            <a:endParaRPr sz="1000">
              <a:highlight>
                <a:srgbClr val="F3F3F3"/>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F3F3F3"/>
                </a:highlight>
                <a:latin typeface="Merriweather"/>
                <a:ea typeface="Merriweather"/>
                <a:cs typeface="Merriweather"/>
                <a:sym typeface="Merriweather"/>
              </a:rPr>
              <a:t>    def __init__(self, name, age):</a:t>
            </a:r>
            <a:endParaRPr sz="1000">
              <a:highlight>
                <a:srgbClr val="F3F3F3"/>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F3F3F3"/>
                </a:highlight>
                <a:latin typeface="Merriweather"/>
                <a:ea typeface="Merriweather"/>
                <a:cs typeface="Merriweather"/>
                <a:sym typeface="Merriweather"/>
              </a:rPr>
              <a:t>        self.name = name</a:t>
            </a:r>
            <a:endParaRPr sz="1000">
              <a:highlight>
                <a:srgbClr val="F3F3F3"/>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F3F3F3"/>
                </a:highlight>
                <a:latin typeface="Merriweather"/>
                <a:ea typeface="Merriweather"/>
                <a:cs typeface="Merriweather"/>
                <a:sym typeface="Merriweather"/>
              </a:rPr>
              <a:t>        self.age = age</a:t>
            </a:r>
            <a:endParaRPr sz="1000">
              <a:highlight>
                <a:srgbClr val="F3F3F3"/>
              </a:highlight>
              <a:latin typeface="Merriweather"/>
              <a:ea typeface="Merriweather"/>
              <a:cs typeface="Merriweather"/>
              <a:sym typeface="Merriweather"/>
            </a:endParaRPr>
          </a:p>
          <a:p>
            <a:pPr marL="0" lvl="0" indent="0" algn="l" rtl="0">
              <a:spcBef>
                <a:spcPts val="0"/>
              </a:spcBef>
              <a:spcAft>
                <a:spcPts val="0"/>
              </a:spcAft>
              <a:buNone/>
            </a:pPr>
            <a:endParaRPr sz="1000">
              <a:highlight>
                <a:srgbClr val="F3F3F3"/>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F3F3F3"/>
                </a:highlight>
                <a:latin typeface="Merriweather"/>
                <a:ea typeface="Merriweather"/>
                <a:cs typeface="Merriweather"/>
                <a:sym typeface="Merriweather"/>
              </a:rPr>
              <a:t>    def info(self):</a:t>
            </a:r>
            <a:endParaRPr sz="1000">
              <a:highlight>
                <a:srgbClr val="F3F3F3"/>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F3F3F3"/>
                </a:highlight>
                <a:latin typeface="Merriweather"/>
                <a:ea typeface="Merriweather"/>
                <a:cs typeface="Merriweather"/>
                <a:sym typeface="Merriweather"/>
              </a:rPr>
              <a:t>        print(f"My name is {self.name}. I am {self.age} years old.")</a:t>
            </a:r>
            <a:endParaRPr sz="1000">
              <a:highlight>
                <a:srgbClr val="F3F3F3"/>
              </a:highlight>
              <a:latin typeface="Merriweather"/>
              <a:ea typeface="Merriweather"/>
              <a:cs typeface="Merriweather"/>
              <a:sym typeface="Merriweather"/>
            </a:endParaRPr>
          </a:p>
          <a:p>
            <a:pPr marL="0" lvl="0" indent="0" algn="l" rtl="0">
              <a:spcBef>
                <a:spcPts val="0"/>
              </a:spcBef>
              <a:spcAft>
                <a:spcPts val="0"/>
              </a:spcAft>
              <a:buNone/>
            </a:pPr>
            <a:endParaRPr sz="1000">
              <a:highlight>
                <a:srgbClr val="F3F3F3"/>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F3F3F3"/>
                </a:highlight>
                <a:latin typeface="Merriweather"/>
                <a:ea typeface="Merriweather"/>
                <a:cs typeface="Merriweather"/>
                <a:sym typeface="Merriweather"/>
              </a:rPr>
              <a:t>c = Person("Nitin",23)</a:t>
            </a:r>
            <a:endParaRPr sz="1000">
              <a:highlight>
                <a:srgbClr val="F3F3F3"/>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F3F3F3"/>
                </a:highlight>
                <a:latin typeface="Merriweather"/>
                <a:ea typeface="Merriweather"/>
                <a:cs typeface="Merriweather"/>
                <a:sym typeface="Merriweather"/>
              </a:rPr>
              <a:t>c.info()</a:t>
            </a:r>
            <a:endParaRPr sz="1000">
              <a:highlight>
                <a:srgbClr val="F3F3F3"/>
              </a:highlight>
              <a:latin typeface="Merriweather"/>
              <a:ea typeface="Merriweather"/>
              <a:cs typeface="Merriweather"/>
              <a:sym typeface="Merriweather"/>
            </a:endParaRPr>
          </a:p>
        </p:txBody>
      </p:sp>
      <p:sp>
        <p:nvSpPr>
          <p:cNvPr id="301" name="Google Shape;301;p52"/>
          <p:cNvSpPr txBox="1"/>
          <p:nvPr/>
        </p:nvSpPr>
        <p:spPr>
          <a:xfrm>
            <a:off x="510625" y="3970575"/>
            <a:ext cx="2876100" cy="585000"/>
          </a:xfrm>
          <a:prstGeom prst="rect">
            <a:avLst/>
          </a:prstGeom>
          <a:solidFill>
            <a:srgbClr val="F9F9F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Output:</a:t>
            </a:r>
            <a:endParaRPr sz="1300" b="1"/>
          </a:p>
          <a:p>
            <a:pPr marL="0" lvl="0" indent="0" algn="l" rtl="0">
              <a:spcBef>
                <a:spcPts val="0"/>
              </a:spcBef>
              <a:spcAft>
                <a:spcPts val="0"/>
              </a:spcAft>
              <a:buNone/>
            </a:pPr>
            <a:r>
              <a:rPr lang="en" sz="1300"/>
              <a:t>My name is Nitin. I am 23 years old.</a:t>
            </a:r>
            <a:endParaRPr sz="1300"/>
          </a:p>
        </p:txBody>
      </p:sp>
      <p:pic>
        <p:nvPicPr>
          <p:cNvPr id="302" name="Google Shape;302;p5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16. Difference Between Pickling and Unpickling?</a:t>
            </a:r>
            <a:endParaRPr sz="2400" b="1"/>
          </a:p>
        </p:txBody>
      </p:sp>
      <p:sp>
        <p:nvSpPr>
          <p:cNvPr id="308" name="Google Shape;308;p53"/>
          <p:cNvSpPr txBox="1"/>
          <p:nvPr/>
        </p:nvSpPr>
        <p:spPr>
          <a:xfrm>
            <a:off x="432325" y="1478450"/>
            <a:ext cx="8279400" cy="1623900"/>
          </a:xfrm>
          <a:prstGeom prst="rect">
            <a:avLst/>
          </a:prstGeom>
          <a:noFill/>
          <a:ln w="28575" cap="flat" cmpd="sng">
            <a:solidFill>
              <a:srgbClr val="33333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080808"/>
                </a:solidFill>
                <a:highlight>
                  <a:schemeClr val="lt1"/>
                </a:highlight>
                <a:latin typeface="Merriweather"/>
                <a:ea typeface="Merriweather"/>
                <a:cs typeface="Merriweather"/>
                <a:sym typeface="Merriweather"/>
              </a:rPr>
              <a:t>Pickling:</a:t>
            </a:r>
            <a:endParaRPr sz="1600" b="1">
              <a:solidFill>
                <a:srgbClr val="080808"/>
              </a:solidFill>
              <a:highlight>
                <a:schemeClr val="lt1"/>
              </a:highlight>
              <a:latin typeface="Merriweather"/>
              <a:ea typeface="Merriweather"/>
              <a:cs typeface="Merriweather"/>
              <a:sym typeface="Merriweather"/>
            </a:endParaRPr>
          </a:p>
          <a:p>
            <a:pPr marL="0" lvl="0" indent="0" algn="l" rtl="0">
              <a:lnSpc>
                <a:spcPct val="100000"/>
              </a:lnSpc>
              <a:spcBef>
                <a:spcPts val="1100"/>
              </a:spcBef>
              <a:spcAft>
                <a:spcPts val="0"/>
              </a:spcAft>
              <a:buNone/>
            </a:pPr>
            <a:r>
              <a:rPr lang="en" sz="1000">
                <a:solidFill>
                  <a:srgbClr val="080808"/>
                </a:solidFill>
                <a:highlight>
                  <a:schemeClr val="lt1"/>
                </a:highlight>
                <a:latin typeface="Merriweather"/>
                <a:ea typeface="Merriweather"/>
                <a:cs typeface="Merriweather"/>
                <a:sym typeface="Merriweather"/>
              </a:rPr>
              <a:t>In python, the pickle module accepts any Python object, transforms it into a string representation, and dumps it into a file by using the dump function. This process is known as </a:t>
            </a:r>
            <a:r>
              <a:rPr lang="en" sz="1000" b="1">
                <a:solidFill>
                  <a:srgbClr val="080808"/>
                </a:solidFill>
                <a:highlight>
                  <a:schemeClr val="lt1"/>
                </a:highlight>
                <a:latin typeface="Merriweather"/>
                <a:ea typeface="Merriweather"/>
                <a:cs typeface="Merriweather"/>
                <a:sym typeface="Merriweather"/>
              </a:rPr>
              <a:t>pickling</a:t>
            </a:r>
            <a:r>
              <a:rPr lang="en" sz="1000">
                <a:solidFill>
                  <a:srgbClr val="080808"/>
                </a:solidFill>
                <a:highlight>
                  <a:schemeClr val="lt1"/>
                </a:highlight>
                <a:latin typeface="Merriweather"/>
                <a:ea typeface="Merriweather"/>
                <a:cs typeface="Merriweather"/>
                <a:sym typeface="Merriweather"/>
              </a:rPr>
              <a:t>. The function used for this process is </a:t>
            </a:r>
            <a:r>
              <a:rPr lang="en" sz="1000">
                <a:solidFill>
                  <a:srgbClr val="080808"/>
                </a:solidFill>
                <a:highlight>
                  <a:srgbClr val="EFEFEF"/>
                </a:highlight>
                <a:latin typeface="Merriweather"/>
                <a:ea typeface="Merriweather"/>
                <a:cs typeface="Merriweather"/>
                <a:sym typeface="Merriweather"/>
              </a:rPr>
              <a:t>pickle.dump()</a:t>
            </a:r>
            <a:endParaRPr sz="1000">
              <a:solidFill>
                <a:srgbClr val="080808"/>
              </a:solidFill>
              <a:highlight>
                <a:srgbClr val="EFEFEF"/>
              </a:highlight>
              <a:latin typeface="Merriweather"/>
              <a:ea typeface="Merriweather"/>
              <a:cs typeface="Merriweather"/>
              <a:sym typeface="Merriweather"/>
            </a:endParaRPr>
          </a:p>
          <a:p>
            <a:pPr marL="0" lvl="0" indent="0" algn="l" rtl="0">
              <a:lnSpc>
                <a:spcPct val="100000"/>
              </a:lnSpc>
              <a:spcBef>
                <a:spcPts val="1100"/>
              </a:spcBef>
              <a:spcAft>
                <a:spcPts val="0"/>
              </a:spcAft>
              <a:buNone/>
            </a:pPr>
            <a:r>
              <a:rPr lang="en" sz="1300" b="1">
                <a:solidFill>
                  <a:srgbClr val="080808"/>
                </a:solidFill>
                <a:highlight>
                  <a:schemeClr val="lt1"/>
                </a:highlight>
                <a:latin typeface="Merriweather"/>
                <a:ea typeface="Merriweather"/>
                <a:cs typeface="Merriweather"/>
                <a:sym typeface="Merriweather"/>
              </a:rPr>
              <a:t>Unpickling:</a:t>
            </a:r>
            <a:endParaRPr sz="1300" b="1">
              <a:solidFill>
                <a:srgbClr val="080808"/>
              </a:solidFill>
              <a:highlight>
                <a:schemeClr val="lt1"/>
              </a:highlight>
              <a:latin typeface="Merriweather"/>
              <a:ea typeface="Merriweather"/>
              <a:cs typeface="Merriweather"/>
              <a:sym typeface="Merriweather"/>
            </a:endParaRPr>
          </a:p>
          <a:p>
            <a:pPr marL="0" lvl="0" indent="0" algn="l" rtl="0">
              <a:lnSpc>
                <a:spcPct val="100000"/>
              </a:lnSpc>
              <a:spcBef>
                <a:spcPts val="1100"/>
              </a:spcBef>
              <a:spcAft>
                <a:spcPts val="0"/>
              </a:spcAft>
              <a:buNone/>
            </a:pPr>
            <a:r>
              <a:rPr lang="en" sz="1000">
                <a:solidFill>
                  <a:srgbClr val="080808"/>
                </a:solidFill>
                <a:highlight>
                  <a:schemeClr val="lt1"/>
                </a:highlight>
                <a:latin typeface="Merriweather"/>
                <a:ea typeface="Merriweather"/>
                <a:cs typeface="Merriweather"/>
                <a:sym typeface="Merriweather"/>
              </a:rPr>
              <a:t>The process of retrieving the original python object from the stored string representation is called </a:t>
            </a:r>
            <a:r>
              <a:rPr lang="en" sz="1000" b="1">
                <a:solidFill>
                  <a:srgbClr val="080808"/>
                </a:solidFill>
                <a:highlight>
                  <a:schemeClr val="lt1"/>
                </a:highlight>
                <a:latin typeface="Merriweather"/>
                <a:ea typeface="Merriweather"/>
                <a:cs typeface="Merriweather"/>
                <a:sym typeface="Merriweather"/>
              </a:rPr>
              <a:t>unpickling</a:t>
            </a:r>
            <a:r>
              <a:rPr lang="en" sz="1000">
                <a:solidFill>
                  <a:srgbClr val="080808"/>
                </a:solidFill>
                <a:highlight>
                  <a:schemeClr val="lt1"/>
                </a:highlight>
                <a:latin typeface="Merriweather"/>
                <a:ea typeface="Merriweather"/>
                <a:cs typeface="Merriweather"/>
                <a:sym typeface="Merriweather"/>
              </a:rPr>
              <a:t>. </a:t>
            </a:r>
            <a:endParaRPr sz="1000">
              <a:solidFill>
                <a:srgbClr val="080808"/>
              </a:solidFill>
              <a:highlight>
                <a:schemeClr val="lt1"/>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 sz="1000">
                <a:solidFill>
                  <a:srgbClr val="080808"/>
                </a:solidFill>
                <a:highlight>
                  <a:schemeClr val="lt1"/>
                </a:highlight>
                <a:latin typeface="Merriweather"/>
                <a:ea typeface="Merriweather"/>
                <a:cs typeface="Merriweather"/>
                <a:sym typeface="Merriweather"/>
              </a:rPr>
              <a:t>The function used for this process is </a:t>
            </a:r>
            <a:r>
              <a:rPr lang="en" sz="1000">
                <a:solidFill>
                  <a:srgbClr val="080808"/>
                </a:solidFill>
                <a:highlight>
                  <a:srgbClr val="EFEFEF"/>
                </a:highlight>
                <a:latin typeface="Merriweather"/>
                <a:ea typeface="Merriweather"/>
                <a:cs typeface="Merriweather"/>
                <a:sym typeface="Merriweather"/>
              </a:rPr>
              <a:t>pickle.load()</a:t>
            </a:r>
            <a:endParaRPr sz="1000">
              <a:solidFill>
                <a:srgbClr val="080808"/>
              </a:solidFill>
              <a:highlight>
                <a:srgbClr val="EFEFEF"/>
              </a:highlight>
              <a:latin typeface="Merriweather"/>
              <a:ea typeface="Merriweather"/>
              <a:cs typeface="Merriweather"/>
              <a:sym typeface="Merriweather"/>
            </a:endParaRPr>
          </a:p>
        </p:txBody>
      </p:sp>
      <p:sp>
        <p:nvSpPr>
          <p:cNvPr id="309" name="Google Shape;309;p53"/>
          <p:cNvSpPr txBox="1"/>
          <p:nvPr/>
        </p:nvSpPr>
        <p:spPr>
          <a:xfrm>
            <a:off x="222625" y="3261200"/>
            <a:ext cx="8609700" cy="8619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They are inverses of each other.</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Pickling</a:t>
            </a:r>
            <a:r>
              <a:rPr lang="en" sz="1100">
                <a:highlight>
                  <a:schemeClr val="lt1"/>
                </a:highlight>
                <a:latin typeface="Merriweather"/>
                <a:ea typeface="Merriweather"/>
                <a:cs typeface="Merriweather"/>
                <a:sym typeface="Merriweather"/>
              </a:rPr>
              <a:t>, also called </a:t>
            </a:r>
            <a:r>
              <a:rPr lang="en" sz="1100" b="1">
                <a:highlight>
                  <a:schemeClr val="lt1"/>
                </a:highlight>
                <a:latin typeface="Merriweather"/>
                <a:ea typeface="Merriweather"/>
                <a:cs typeface="Merriweather"/>
                <a:sym typeface="Merriweather"/>
              </a:rPr>
              <a:t>serialization</a:t>
            </a:r>
            <a:r>
              <a:rPr lang="en" sz="1100">
                <a:highlight>
                  <a:schemeClr val="lt1"/>
                </a:highlight>
                <a:latin typeface="Merriweather"/>
                <a:ea typeface="Merriweather"/>
                <a:cs typeface="Merriweather"/>
                <a:sym typeface="Merriweather"/>
              </a:rPr>
              <a:t>, involves converting a Python object into a series of bytes which can be written out to a file.</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Unpicking</a:t>
            </a:r>
            <a:r>
              <a:rPr lang="en" sz="1100">
                <a:highlight>
                  <a:schemeClr val="lt1"/>
                </a:highlight>
                <a:latin typeface="Merriweather"/>
                <a:ea typeface="Merriweather"/>
                <a:cs typeface="Merriweather"/>
                <a:sym typeface="Merriweather"/>
              </a:rPr>
              <a:t>, or </a:t>
            </a:r>
            <a:r>
              <a:rPr lang="en" sz="1100" b="1">
                <a:highlight>
                  <a:schemeClr val="lt1"/>
                </a:highlight>
                <a:latin typeface="Merriweather"/>
                <a:ea typeface="Merriweather"/>
                <a:cs typeface="Merriweather"/>
                <a:sym typeface="Merriweather"/>
              </a:rPr>
              <a:t>de-serialization</a:t>
            </a:r>
            <a:r>
              <a:rPr lang="en" sz="1100">
                <a:highlight>
                  <a:schemeClr val="lt1"/>
                </a:highlight>
                <a:latin typeface="Merriweather"/>
                <a:ea typeface="Merriweather"/>
                <a:cs typeface="Merriweather"/>
                <a:sym typeface="Merriweather"/>
              </a:rPr>
              <a:t>, does the opposite–it converts a series of bytes into the Python object it represents.</a:t>
            </a:r>
            <a:endParaRPr sz="1100">
              <a:highlight>
                <a:schemeClr val="lt1"/>
              </a:highlight>
              <a:latin typeface="Merriweather"/>
              <a:ea typeface="Merriweather"/>
              <a:cs typeface="Merriweather"/>
              <a:sym typeface="Merriweather"/>
            </a:endParaRPr>
          </a:p>
        </p:txBody>
      </p:sp>
      <p:pic>
        <p:nvPicPr>
          <p:cNvPr id="310" name="Google Shape;310;p5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b="1"/>
              <a:t>17. Explain Function of List, Set, Tuple And Dictionary?</a:t>
            </a:r>
            <a:endParaRPr sz="2400" b="1"/>
          </a:p>
        </p:txBody>
      </p:sp>
      <p:sp>
        <p:nvSpPr>
          <p:cNvPr id="316" name="Google Shape;316;p54"/>
          <p:cNvSpPr txBox="1"/>
          <p:nvPr/>
        </p:nvSpPr>
        <p:spPr>
          <a:xfrm>
            <a:off x="311725" y="1463000"/>
            <a:ext cx="4086900" cy="1571400"/>
          </a:xfrm>
          <a:prstGeom prst="rect">
            <a:avLst/>
          </a:prstGeom>
          <a:noFill/>
          <a:ln w="19050" cap="flat" cmpd="sng">
            <a:solidFill>
              <a:srgbClr val="D9D9D9"/>
            </a:solidFill>
            <a:prstDash val="solid"/>
            <a:round/>
            <a:headEnd type="none" w="sm" len="sm"/>
            <a:tailEnd type="none" w="sm" len="sm"/>
          </a:ln>
        </p:spPr>
        <p:txBody>
          <a:bodyPr spcFirstLastPara="1" wrap="square" lIns="91425" tIns="91425" rIns="91425" bIns="91425" anchor="t" anchorCtr="0">
            <a:normAutofit/>
          </a:bodyPr>
          <a:lstStyle/>
          <a:p>
            <a:pPr marL="457200" lvl="0" indent="0" algn="l" rtl="0">
              <a:lnSpc>
                <a:spcPct val="80000"/>
              </a:lnSpc>
              <a:spcBef>
                <a:spcPts val="0"/>
              </a:spcBef>
              <a:spcAft>
                <a:spcPts val="0"/>
              </a:spcAft>
              <a:buSzPts val="852"/>
              <a:buNone/>
            </a:pPr>
            <a:r>
              <a:rPr lang="en" sz="1240" b="1">
                <a:latin typeface="Merriweather"/>
                <a:ea typeface="Merriweather"/>
                <a:cs typeface="Merriweather"/>
                <a:sym typeface="Merriweather"/>
              </a:rPr>
              <a:t>Functions Of List</a:t>
            </a:r>
            <a:endParaRPr sz="1240" b="1">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sort(): Sorts the list in ascending order.</a:t>
            </a:r>
            <a:endParaRPr sz="852">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append(): Adds a single element to a list.</a:t>
            </a:r>
            <a:endParaRPr sz="852">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extend(): Adds multiple elements to a list.</a:t>
            </a:r>
            <a:endParaRPr sz="852">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index(): Returns the first appearance of the specified value.</a:t>
            </a:r>
            <a:endParaRPr sz="852">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max(list): It returns an item from the list with max value.</a:t>
            </a:r>
            <a:endParaRPr sz="852">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min(list): It returns an item from the list with min value.</a:t>
            </a:r>
            <a:endParaRPr sz="852">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len(list): It gives the total length of the list.</a:t>
            </a:r>
            <a:endParaRPr sz="852">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list(seq): Converts a tuple into a list.</a:t>
            </a:r>
            <a:endParaRPr sz="852">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cmp(list1, list2): It compares elements of both lists list1 and list2.</a:t>
            </a:r>
            <a:endParaRPr sz="852">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type(list): It returns the class type of an object.</a:t>
            </a:r>
            <a:endParaRPr sz="852">
              <a:latin typeface="Merriweather"/>
              <a:ea typeface="Merriweather"/>
              <a:cs typeface="Merriweather"/>
              <a:sym typeface="Merriweather"/>
            </a:endParaRPr>
          </a:p>
        </p:txBody>
      </p:sp>
      <p:sp>
        <p:nvSpPr>
          <p:cNvPr id="317" name="Google Shape;317;p54"/>
          <p:cNvSpPr txBox="1"/>
          <p:nvPr/>
        </p:nvSpPr>
        <p:spPr>
          <a:xfrm>
            <a:off x="4649300" y="1463000"/>
            <a:ext cx="4140900" cy="1571400"/>
          </a:xfrm>
          <a:prstGeom prst="rect">
            <a:avLst/>
          </a:prstGeom>
          <a:noFill/>
          <a:ln w="19050" cap="flat" cmpd="sng">
            <a:solidFill>
              <a:srgbClr val="D9D9D9"/>
            </a:solidFill>
            <a:prstDash val="solid"/>
            <a:round/>
            <a:headEnd type="none" w="sm" len="sm"/>
            <a:tailEnd type="none" w="sm" len="sm"/>
          </a:ln>
        </p:spPr>
        <p:txBody>
          <a:bodyPr spcFirstLastPara="1" wrap="square" lIns="91425" tIns="91425" rIns="91425" bIns="91425" anchor="t" anchorCtr="0">
            <a:normAutofit fontScale="62500" lnSpcReduction="20000"/>
          </a:bodyPr>
          <a:lstStyle/>
          <a:p>
            <a:pPr marL="457200" lvl="0" indent="0" algn="l" rtl="0">
              <a:spcBef>
                <a:spcPts val="0"/>
              </a:spcBef>
              <a:spcAft>
                <a:spcPts val="0"/>
              </a:spcAft>
              <a:buNone/>
            </a:pPr>
            <a:r>
              <a:rPr lang="en" sz="1500" b="1">
                <a:latin typeface="Merriweather"/>
                <a:ea typeface="Merriweather"/>
                <a:cs typeface="Merriweather"/>
                <a:sym typeface="Merriweather"/>
              </a:rPr>
              <a:t>Functions Of Tuple</a:t>
            </a:r>
            <a:endParaRPr sz="1500" b="1">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cmp(tuple1, tuple2) - Compares elements of both tuples.</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len(): total length of the tuple.</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max(): Returns item from the tuple with max value.</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min(): Returns item from the tuple with min value.</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tuple(seq): Converts a list into tuple.</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sum(): returns the arithmetic sum of all the items in the tuple.</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any(): If even one item in the tuple has a Boolean value of True, it returns True. Otherwise, it returns False.</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all(): returns True only if all items have a Boolean value of True. Otherwise, it returns False.</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sorted(): a sorted version of the tuple.</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index(): It takes one argument and returns the index of the first appearance of an item in a tuple</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count(): It takes one argument and returns the number of times an item appears in the tuple.</a:t>
            </a:r>
            <a:endParaRPr sz="1000">
              <a:latin typeface="Merriweather"/>
              <a:ea typeface="Merriweather"/>
              <a:cs typeface="Merriweather"/>
              <a:sym typeface="Merriweather"/>
            </a:endParaRPr>
          </a:p>
        </p:txBody>
      </p:sp>
      <p:sp>
        <p:nvSpPr>
          <p:cNvPr id="318" name="Google Shape;318;p54"/>
          <p:cNvSpPr txBox="1"/>
          <p:nvPr/>
        </p:nvSpPr>
        <p:spPr>
          <a:xfrm>
            <a:off x="311725" y="3136400"/>
            <a:ext cx="4086900" cy="1662000"/>
          </a:xfrm>
          <a:prstGeom prst="rect">
            <a:avLst/>
          </a:prstGeom>
          <a:noFill/>
          <a:ln w="19050" cap="flat" cmpd="sng">
            <a:solidFill>
              <a:srgbClr val="D9D9D9"/>
            </a:solidFill>
            <a:prstDash val="solid"/>
            <a:round/>
            <a:headEnd type="none" w="sm" len="sm"/>
            <a:tailEnd type="none" w="sm" len="sm"/>
          </a:ln>
        </p:spPr>
        <p:txBody>
          <a:bodyPr spcFirstLastPara="1" wrap="square" lIns="91425" tIns="91425" rIns="91425" bIns="91425" anchor="t" anchorCtr="0">
            <a:normAutofit fontScale="85000" lnSpcReduction="20000"/>
          </a:bodyPr>
          <a:lstStyle/>
          <a:p>
            <a:pPr marL="457200" lvl="0" indent="0" algn="l" rtl="0">
              <a:spcBef>
                <a:spcPts val="0"/>
              </a:spcBef>
              <a:spcAft>
                <a:spcPts val="0"/>
              </a:spcAft>
              <a:buNone/>
            </a:pPr>
            <a:r>
              <a:rPr lang="en" b="1">
                <a:latin typeface="Merriweather"/>
                <a:ea typeface="Merriweather"/>
                <a:cs typeface="Merriweather"/>
                <a:sym typeface="Merriweather"/>
              </a:rPr>
              <a:t>Functions Of Dictionary</a:t>
            </a:r>
            <a:endParaRPr b="1">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clear(): Removes all the elements from the dictionary</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copy(): Returns a copy of the dictionary</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fromkeys(): Returns a dictionary with the specified keys and value</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get(): Returns the value of the specified key</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items(): Returns a list containing a tuple for each key value pair</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keys(): Returns a list containing the dictionary's keys</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pop(): Removes the element with the specified key</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popitem(): Removes the last inserted key-value pair</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setdefault(): Returns the value of the specified key. If the key does not exist: insert the key, with the specified value</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update(): Updates the dictionary with the specified key-value pairs</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values(): Returns a list of all the values in the dictionary</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cmp(): compare two dictionaries</a:t>
            </a:r>
            <a:endParaRPr sz="900">
              <a:latin typeface="Merriweather"/>
              <a:ea typeface="Merriweather"/>
              <a:cs typeface="Merriweather"/>
              <a:sym typeface="Merriweather"/>
            </a:endParaRPr>
          </a:p>
        </p:txBody>
      </p:sp>
      <p:sp>
        <p:nvSpPr>
          <p:cNvPr id="319" name="Google Shape;319;p54"/>
          <p:cNvSpPr txBox="1"/>
          <p:nvPr/>
        </p:nvSpPr>
        <p:spPr>
          <a:xfrm>
            <a:off x="4649300" y="3136400"/>
            <a:ext cx="4140900" cy="1662000"/>
          </a:xfrm>
          <a:prstGeom prst="rect">
            <a:avLst/>
          </a:prstGeom>
          <a:noFill/>
          <a:ln w="19050" cap="flat" cmpd="sng">
            <a:solidFill>
              <a:srgbClr val="D9D9D9"/>
            </a:solidFill>
            <a:prstDash val="solid"/>
            <a:round/>
            <a:headEnd type="none" w="sm" len="sm"/>
            <a:tailEnd type="none" w="sm" len="sm"/>
          </a:ln>
        </p:spPr>
        <p:txBody>
          <a:bodyPr spcFirstLastPara="1" wrap="square" lIns="91425" tIns="91425" rIns="91425" bIns="91425" anchor="t" anchorCtr="0">
            <a:normAutofit fontScale="55000" lnSpcReduction="20000"/>
          </a:bodyPr>
          <a:lstStyle/>
          <a:p>
            <a:pPr marL="457200" lvl="0" indent="0" algn="l" rtl="0">
              <a:spcBef>
                <a:spcPts val="0"/>
              </a:spcBef>
              <a:spcAft>
                <a:spcPts val="0"/>
              </a:spcAft>
              <a:buNone/>
            </a:pPr>
            <a:r>
              <a:rPr lang="en" b="1">
                <a:latin typeface="Merriweather"/>
                <a:ea typeface="Merriweather"/>
                <a:cs typeface="Merriweather"/>
                <a:sym typeface="Merriweather"/>
              </a:rPr>
              <a:t>Functions Of Set</a:t>
            </a:r>
            <a:endParaRPr b="1">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add(): Adds an element to the set</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clear(): Removes all the elements from the set</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copy(): Returns a copy of the set</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difference(): Returns a set containing the difference between two or more sets</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difference_update(): Removes the items in this set that are also included in another, specified set</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discard(): Remove the specified item</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intersection(): Returns a set, that is the intersection of two or more sets</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intersection_update(): Removes the items in this set that are not present in other, specified set(s)</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isdisjoint(): Returns whether two sets have a intersection or not</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issubset(): Returns whether another set contains this set or not</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issuperset(): Returns whether this set contains another set or not</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pop(): Removes an element from the set</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remove(): Removes the specified element</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symmetric_difference(): Returns a set with the symmetric differences of two sets</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symmetric_difference_update(): inserts the symmetric differences from this set and another</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union(): Return a set containing the union of sets</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update(): Update the set with another set, or any other iterable</a:t>
            </a:r>
            <a:endParaRPr sz="900">
              <a:latin typeface="Merriweather"/>
              <a:ea typeface="Merriweather"/>
              <a:cs typeface="Merriweather"/>
              <a:sym typeface="Merriweather"/>
            </a:endParaRPr>
          </a:p>
        </p:txBody>
      </p:sp>
      <p:pic>
        <p:nvPicPr>
          <p:cNvPr id="320" name="Google Shape;320;p5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body" idx="1"/>
          </p:nvPr>
        </p:nvSpPr>
        <p:spPr>
          <a:xfrm>
            <a:off x="311700" y="1487125"/>
            <a:ext cx="4087800" cy="2327100"/>
          </a:xfrm>
          <a:prstGeom prst="rect">
            <a:avLst/>
          </a:prstGeom>
          <a:solidFill>
            <a:srgbClr val="EEEEEE"/>
          </a:solidFill>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sz="3100" b="1">
                <a:solidFill>
                  <a:schemeClr val="dk1"/>
                </a:solidFill>
                <a:latin typeface="Merriweather"/>
                <a:ea typeface="Merriweather"/>
                <a:cs typeface="Merriweather"/>
                <a:sym typeface="Merriweather"/>
              </a:rPr>
              <a:t>LIST</a:t>
            </a:r>
            <a:endParaRPr sz="3100" b="1">
              <a:solidFill>
                <a:schemeClr val="dk1"/>
              </a:solidFill>
              <a:latin typeface="Merriweather"/>
              <a:ea typeface="Merriweather"/>
              <a:cs typeface="Merriweather"/>
              <a:sym typeface="Merriweather"/>
            </a:endParaRPr>
          </a:p>
          <a:p>
            <a:pPr marL="457200" lvl="0" indent="-301466" algn="l" rtl="0">
              <a:lnSpc>
                <a:spcPct val="100000"/>
              </a:lnSpc>
              <a:spcBef>
                <a:spcPts val="1200"/>
              </a:spcBef>
              <a:spcAft>
                <a:spcPts val="0"/>
              </a:spcAft>
              <a:buClr>
                <a:schemeClr val="dk1"/>
              </a:buClr>
              <a:buSzPct val="100000"/>
              <a:buFont typeface="Arial"/>
              <a:buAutoNum type="arabicPeriod"/>
            </a:pPr>
            <a:r>
              <a:rPr lang="en" sz="1350">
                <a:solidFill>
                  <a:schemeClr val="dk1"/>
                </a:solidFill>
                <a:highlight>
                  <a:srgbClr val="F2F2F2"/>
                </a:highlight>
                <a:latin typeface="Merriweather"/>
                <a:ea typeface="Merriweather"/>
                <a:cs typeface="Merriweather"/>
                <a:sym typeface="Merriweather"/>
              </a:rPr>
              <a:t>Lists are </a:t>
            </a:r>
            <a:r>
              <a:rPr lang="en" sz="1350" b="1">
                <a:solidFill>
                  <a:schemeClr val="dk1"/>
                </a:solidFill>
                <a:highlight>
                  <a:srgbClr val="F2F2F2"/>
                </a:highlight>
                <a:latin typeface="Merriweather"/>
                <a:ea typeface="Merriweather"/>
                <a:cs typeface="Merriweather"/>
                <a:sym typeface="Merriweather"/>
              </a:rPr>
              <a:t>mutable</a:t>
            </a:r>
            <a:endParaRPr sz="1350" b="1">
              <a:solidFill>
                <a:schemeClr val="dk1"/>
              </a:solidFill>
              <a:highlight>
                <a:srgbClr val="F2F2F2"/>
              </a:highlight>
              <a:latin typeface="Merriweather"/>
              <a:ea typeface="Merriweather"/>
              <a:cs typeface="Merriweather"/>
              <a:sym typeface="Merriweather"/>
            </a:endParaRPr>
          </a:p>
          <a:p>
            <a:pPr marL="457200" lvl="0" indent="-301466" algn="l" rtl="0">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 is a container to contain different types of objects and is used to iterate objects.</a:t>
            </a:r>
            <a:endParaRPr sz="1350">
              <a:solidFill>
                <a:schemeClr val="dk1"/>
              </a:solidFill>
              <a:highlight>
                <a:srgbClr val="F2F2F2"/>
              </a:highlight>
              <a:latin typeface="Merriweather"/>
              <a:ea typeface="Merriweather"/>
              <a:cs typeface="Merriweather"/>
              <a:sym typeface="Merriweather"/>
            </a:endParaRPr>
          </a:p>
          <a:p>
            <a:pPr marL="457200" lvl="0" indent="-301466" algn="l" rtl="0">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Syntax Of List</a:t>
            </a:r>
            <a:endParaRPr sz="1350">
              <a:solidFill>
                <a:schemeClr val="dk1"/>
              </a:solidFill>
              <a:highlight>
                <a:srgbClr val="F2F2F2"/>
              </a:highlight>
              <a:latin typeface="Merriweather"/>
              <a:ea typeface="Merriweather"/>
              <a:cs typeface="Merriweather"/>
              <a:sym typeface="Merriweather"/>
            </a:endParaRPr>
          </a:p>
          <a:p>
            <a:pPr marL="457200" lvl="0" indent="0" algn="l" rtl="0">
              <a:lnSpc>
                <a:spcPct val="100000"/>
              </a:lnSpc>
              <a:spcBef>
                <a:spcPts val="1200"/>
              </a:spcBef>
              <a:spcAft>
                <a:spcPts val="0"/>
              </a:spcAft>
              <a:buNone/>
            </a:pPr>
            <a:r>
              <a:rPr lang="en" sz="1350">
                <a:solidFill>
                  <a:schemeClr val="dk1"/>
                </a:solidFill>
                <a:highlight>
                  <a:srgbClr val="F2F2F2"/>
                </a:highlight>
                <a:latin typeface="Merriweather"/>
                <a:ea typeface="Merriweather"/>
                <a:cs typeface="Merriweather"/>
                <a:sym typeface="Merriweather"/>
              </a:rPr>
              <a:t> </a:t>
            </a:r>
            <a:r>
              <a:rPr lang="en" sz="1350" b="1">
                <a:solidFill>
                  <a:schemeClr val="dk1"/>
                </a:solidFill>
                <a:highlight>
                  <a:srgbClr val="F2F2F2"/>
                </a:highlight>
                <a:latin typeface="Merriweather"/>
                <a:ea typeface="Merriweather"/>
                <a:cs typeface="Merriweather"/>
                <a:sym typeface="Merriweather"/>
              </a:rPr>
              <a:t>list = ['a', 'b', 'c', 1,2,3]</a:t>
            </a:r>
            <a:endParaRPr sz="1350" b="1">
              <a:solidFill>
                <a:schemeClr val="dk1"/>
              </a:solidFill>
              <a:highlight>
                <a:srgbClr val="F2F2F2"/>
              </a:highlight>
              <a:latin typeface="Merriweather"/>
              <a:ea typeface="Merriweather"/>
              <a:cs typeface="Merriweather"/>
              <a:sym typeface="Merriweather"/>
            </a:endParaRPr>
          </a:p>
          <a:p>
            <a:pPr marL="457200" lvl="0" indent="-301466" algn="l" rtl="0">
              <a:lnSpc>
                <a:spcPct val="100000"/>
              </a:lnSpc>
              <a:spcBef>
                <a:spcPts val="120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 iteration is slower</a:t>
            </a:r>
            <a:endParaRPr sz="1350">
              <a:solidFill>
                <a:schemeClr val="dk1"/>
              </a:solidFill>
              <a:highlight>
                <a:srgbClr val="F2F2F2"/>
              </a:highlight>
              <a:latin typeface="Merriweather"/>
              <a:ea typeface="Merriweather"/>
              <a:cs typeface="Merriweather"/>
              <a:sym typeface="Merriweather"/>
            </a:endParaRPr>
          </a:p>
          <a:p>
            <a:pPr marL="457200" lvl="0" indent="-301466" algn="l" rtl="0">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Lists consume more memory</a:t>
            </a:r>
            <a:endParaRPr sz="1350">
              <a:solidFill>
                <a:schemeClr val="dk1"/>
              </a:solidFill>
              <a:highlight>
                <a:srgbClr val="F2F2F2"/>
              </a:highlight>
              <a:latin typeface="Merriweather"/>
              <a:ea typeface="Merriweather"/>
              <a:cs typeface="Merriweather"/>
              <a:sym typeface="Merriweather"/>
            </a:endParaRPr>
          </a:p>
          <a:p>
            <a:pPr marL="457200" lvl="0" indent="-298767" algn="l" rtl="0">
              <a:lnSpc>
                <a:spcPct val="100000"/>
              </a:lnSpc>
              <a:spcBef>
                <a:spcPts val="0"/>
              </a:spcBef>
              <a:spcAft>
                <a:spcPts val="0"/>
              </a:spcAft>
              <a:buClr>
                <a:schemeClr val="dk1"/>
              </a:buClr>
              <a:buSzPct val="96296"/>
              <a:buFont typeface="Merriweather"/>
              <a:buAutoNum type="arabicPeriod"/>
            </a:pPr>
            <a:r>
              <a:rPr lang="en">
                <a:solidFill>
                  <a:schemeClr val="dk1"/>
                </a:solidFill>
                <a:highlight>
                  <a:srgbClr val="F2F2F2"/>
                </a:highlight>
                <a:latin typeface="Merriweather"/>
                <a:ea typeface="Merriweather"/>
                <a:cs typeface="Merriweather"/>
                <a:sym typeface="Merriweather"/>
              </a:rPr>
              <a:t>Operations like insertion and deletion are better performed.</a:t>
            </a:r>
            <a:endParaRPr sz="1350">
              <a:solidFill>
                <a:schemeClr val="dk1"/>
              </a:solidFill>
              <a:highlight>
                <a:srgbClr val="F2F2F2"/>
              </a:highlight>
              <a:latin typeface="Merriweather"/>
              <a:ea typeface="Merriweather"/>
              <a:cs typeface="Merriweather"/>
              <a:sym typeface="Merriweather"/>
            </a:endParaRPr>
          </a:p>
        </p:txBody>
      </p:sp>
      <p:sp>
        <p:nvSpPr>
          <p:cNvPr id="177" name="Google Shape;177;p38"/>
          <p:cNvSpPr txBox="1">
            <a:spLocks noGrp="1"/>
          </p:cNvSpPr>
          <p:nvPr>
            <p:ph type="title"/>
          </p:nvPr>
        </p:nvSpPr>
        <p:spPr>
          <a:xfrm>
            <a:off x="311700" y="278100"/>
            <a:ext cx="8520600" cy="6237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SzPts val="3600"/>
              <a:buAutoNum type="arabicPeriod"/>
            </a:pPr>
            <a:r>
              <a:rPr lang="en" sz="3600"/>
              <a:t>Difference Between List and Tuple</a:t>
            </a:r>
            <a:endParaRPr sz="3600"/>
          </a:p>
        </p:txBody>
      </p:sp>
      <p:sp>
        <p:nvSpPr>
          <p:cNvPr id="178" name="Google Shape;178;p38"/>
          <p:cNvSpPr txBox="1">
            <a:spLocks noGrp="1"/>
          </p:cNvSpPr>
          <p:nvPr>
            <p:ph type="body" idx="2"/>
          </p:nvPr>
        </p:nvSpPr>
        <p:spPr>
          <a:xfrm>
            <a:off x="4628150" y="1505725"/>
            <a:ext cx="4087800" cy="2289900"/>
          </a:xfrm>
          <a:prstGeom prst="rect">
            <a:avLst/>
          </a:prstGeom>
          <a:solidFill>
            <a:srgbClr val="EEEEEE"/>
          </a:solidFill>
          <a:ln w="9525" cap="flat" cmpd="sng">
            <a:solidFill>
              <a:srgbClr val="D2D2D2"/>
            </a:solidFill>
            <a:prstDash val="solid"/>
            <a:round/>
            <a:headEnd type="none" w="sm" len="sm"/>
            <a:tailEnd type="none" w="sm" len="sm"/>
          </a:ln>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 sz="3100" b="1">
                <a:solidFill>
                  <a:schemeClr val="dk1"/>
                </a:solidFill>
                <a:latin typeface="Merriweather"/>
                <a:ea typeface="Merriweather"/>
                <a:cs typeface="Merriweather"/>
                <a:sym typeface="Merriweather"/>
              </a:rPr>
              <a:t>Tuple</a:t>
            </a:r>
            <a:endParaRPr sz="3100">
              <a:solidFill>
                <a:schemeClr val="dk1"/>
              </a:solidFill>
              <a:latin typeface="Merriweather"/>
              <a:ea typeface="Merriweather"/>
              <a:cs typeface="Merriweather"/>
              <a:sym typeface="Merriweather"/>
            </a:endParaRPr>
          </a:p>
          <a:p>
            <a:pPr marL="457200" lvl="0" indent="-295036" algn="l" rtl="0">
              <a:spcBef>
                <a:spcPts val="1200"/>
              </a:spcBef>
              <a:spcAft>
                <a:spcPts val="0"/>
              </a:spcAft>
              <a:buClr>
                <a:schemeClr val="dk1"/>
              </a:buClr>
              <a:buSzPct val="100000"/>
              <a:buFont typeface="Arial"/>
              <a:buAutoNum type="arabicPeriod"/>
            </a:pPr>
            <a:r>
              <a:rPr lang="en" sz="1350">
                <a:solidFill>
                  <a:schemeClr val="dk1"/>
                </a:solidFill>
                <a:latin typeface="Merriweather"/>
                <a:ea typeface="Merriweather"/>
                <a:cs typeface="Merriweather"/>
                <a:sym typeface="Merriweather"/>
              </a:rPr>
              <a:t>Tuples are </a:t>
            </a:r>
            <a:r>
              <a:rPr lang="en" sz="1350" b="1">
                <a:solidFill>
                  <a:schemeClr val="dk1"/>
                </a:solidFill>
                <a:latin typeface="Merriweather"/>
                <a:ea typeface="Merriweather"/>
                <a:cs typeface="Merriweather"/>
                <a:sym typeface="Merriweather"/>
              </a:rPr>
              <a:t>immutable</a:t>
            </a:r>
            <a:endParaRPr sz="1350" b="1">
              <a:solidFill>
                <a:schemeClr val="dk1"/>
              </a:solidFill>
              <a:latin typeface="Merriweather"/>
              <a:ea typeface="Merriweather"/>
              <a:cs typeface="Merriweather"/>
              <a:sym typeface="Merriweather"/>
            </a:endParaRPr>
          </a:p>
          <a:p>
            <a:pPr marL="457200" lvl="0" indent="-295036" algn="l" rtl="0">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is also similar to list but contains immutable objects. </a:t>
            </a:r>
            <a:endParaRPr sz="1350">
              <a:solidFill>
                <a:schemeClr val="dk1"/>
              </a:solidFill>
              <a:latin typeface="Merriweather"/>
              <a:ea typeface="Merriweather"/>
              <a:cs typeface="Merriweather"/>
              <a:sym typeface="Merriweather"/>
            </a:endParaRPr>
          </a:p>
          <a:p>
            <a:pPr marL="457200" lvl="0" indent="-295036" algn="l" rtl="0">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Syntax Of Tuple</a:t>
            </a:r>
            <a:endParaRPr sz="1350">
              <a:solidFill>
                <a:schemeClr val="dk1"/>
              </a:solidFill>
              <a:latin typeface="Merriweather"/>
              <a:ea typeface="Merriweather"/>
              <a:cs typeface="Merriweather"/>
              <a:sym typeface="Merriweather"/>
            </a:endParaRPr>
          </a:p>
          <a:p>
            <a:pPr marL="457200" lvl="0" indent="0" algn="l" rtl="0">
              <a:spcBef>
                <a:spcPts val="1200"/>
              </a:spcBef>
              <a:spcAft>
                <a:spcPts val="0"/>
              </a:spcAft>
              <a:buNone/>
            </a:pPr>
            <a:r>
              <a:rPr lang="en" sz="1350" b="1">
                <a:solidFill>
                  <a:schemeClr val="dk1"/>
                </a:solidFill>
                <a:latin typeface="Merriweather"/>
                <a:ea typeface="Merriweather"/>
                <a:cs typeface="Merriweather"/>
                <a:sym typeface="Merriweather"/>
              </a:rPr>
              <a:t>tuples = ('a', 'b', 'c', 1, 2) </a:t>
            </a:r>
            <a:endParaRPr sz="1350" b="1">
              <a:solidFill>
                <a:schemeClr val="dk1"/>
              </a:solidFill>
              <a:latin typeface="Merriweather"/>
              <a:ea typeface="Merriweather"/>
              <a:cs typeface="Merriweather"/>
              <a:sym typeface="Merriweather"/>
            </a:endParaRPr>
          </a:p>
          <a:p>
            <a:pPr marL="457200" lvl="0" indent="-295036" algn="l" rtl="0">
              <a:spcBef>
                <a:spcPts val="120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processing is faster than List.</a:t>
            </a:r>
            <a:endParaRPr sz="1350">
              <a:solidFill>
                <a:schemeClr val="dk1"/>
              </a:solidFill>
              <a:latin typeface="Merriweather"/>
              <a:ea typeface="Merriweather"/>
              <a:cs typeface="Merriweather"/>
              <a:sym typeface="Merriweather"/>
            </a:endParaRPr>
          </a:p>
          <a:p>
            <a:pPr marL="457200" lvl="0" indent="-295036" algn="l" rtl="0">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consume less memory </a:t>
            </a:r>
            <a:endParaRPr sz="1350">
              <a:solidFill>
                <a:schemeClr val="dk1"/>
              </a:solidFill>
              <a:latin typeface="Merriweather"/>
              <a:ea typeface="Merriweather"/>
              <a:cs typeface="Merriweather"/>
              <a:sym typeface="Merriweather"/>
            </a:endParaRPr>
          </a:p>
          <a:p>
            <a:pPr marL="457200" lvl="0" indent="-295036" algn="l" rtl="0">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Elements can be accessed better.</a:t>
            </a:r>
            <a:endParaRPr sz="1350">
              <a:solidFill>
                <a:schemeClr val="dk1"/>
              </a:solidFill>
              <a:latin typeface="Merriweather"/>
              <a:ea typeface="Merriweather"/>
              <a:cs typeface="Merriweather"/>
              <a:sym typeface="Merriweather"/>
            </a:endParaRPr>
          </a:p>
        </p:txBody>
      </p:sp>
      <p:pic>
        <p:nvPicPr>
          <p:cNvPr id="179" name="Google Shape;179;p3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b="1"/>
              <a:t>17. Explain Function of List, Set, Tuple And Dictionary?</a:t>
            </a:r>
            <a:endParaRPr sz="2000">
              <a:latin typeface="Arial"/>
              <a:ea typeface="Arial"/>
              <a:cs typeface="Arial"/>
              <a:sym typeface="Arial"/>
            </a:endParaRPr>
          </a:p>
        </p:txBody>
      </p:sp>
      <p:sp>
        <p:nvSpPr>
          <p:cNvPr id="326" name="Google Shape;326;p55"/>
          <p:cNvSpPr txBox="1"/>
          <p:nvPr/>
        </p:nvSpPr>
        <p:spPr>
          <a:xfrm>
            <a:off x="311725" y="1463000"/>
            <a:ext cx="4020000" cy="28014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1600" b="1">
                <a:highlight>
                  <a:schemeClr val="lt1"/>
                </a:highlight>
                <a:latin typeface="Merriweather"/>
                <a:ea typeface="Merriweather"/>
                <a:cs typeface="Merriweather"/>
                <a:sym typeface="Merriweather"/>
              </a:rPr>
              <a:t>Functions Of List</a:t>
            </a:r>
            <a:endParaRPr sz="1600" b="1">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sort(): Sorts the list in ascending order.</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append(): Adds a single element to a list.</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extend(): Adds multiple elements to a list.</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index(): Returns the first appearance of the specified value.</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max(list): It returns an item from the list with max value.</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min(list): It returns an item from the list with min value.</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len(list): It gives the total length of the list.</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list(seq): Converts a tuple into a list.</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cmp(list1, list2): It compares elements of both lists list1 and list2.</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type(list): It returns the class type of an object.</a:t>
            </a:r>
            <a:endParaRPr sz="1100">
              <a:highlight>
                <a:schemeClr val="lt1"/>
              </a:highlight>
              <a:latin typeface="Merriweather"/>
              <a:ea typeface="Merriweather"/>
              <a:cs typeface="Merriweather"/>
              <a:sym typeface="Merriweather"/>
            </a:endParaRPr>
          </a:p>
        </p:txBody>
      </p:sp>
      <p:sp>
        <p:nvSpPr>
          <p:cNvPr id="327" name="Google Shape;327;p55"/>
          <p:cNvSpPr txBox="1"/>
          <p:nvPr/>
        </p:nvSpPr>
        <p:spPr>
          <a:xfrm>
            <a:off x="4331675" y="1463000"/>
            <a:ext cx="4278600" cy="2878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1500" b="1">
                <a:highlight>
                  <a:schemeClr val="lt1"/>
                </a:highlight>
                <a:latin typeface="Merriweather"/>
                <a:ea typeface="Merriweather"/>
                <a:cs typeface="Merriweather"/>
                <a:sym typeface="Merriweather"/>
              </a:rPr>
              <a:t>Functions Of Tuple</a:t>
            </a:r>
            <a:endParaRPr sz="1500" b="1">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cmp(tuple1, tuple2) - Compares elements of both tuples.</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len(): total length of the tuple.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max(): Returns item from the tuple with max value.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min(): Returns item from the tuple with min value.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tuple(seq): Converts a list into tuple.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sum(): returns the arithmetic sum of all the items in the tuple.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any(): If even one item in the tuple has a Boolean value of True, it returns True. Otherwise, it returns False.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all(): returns True only if all items have a Boolean value of True. Otherwise, it returns False.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sorted(): a sorted version of the tuple.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index(): It takes one argument and returns the index of the first appearance of an item in a tuple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count(): It takes one argument and returns the number of times an item appears in the tuple.</a:t>
            </a:r>
            <a:endParaRPr sz="1000">
              <a:highlight>
                <a:schemeClr val="lt1"/>
              </a:highlight>
              <a:latin typeface="Merriweather"/>
              <a:ea typeface="Merriweather"/>
              <a:cs typeface="Merriweather"/>
              <a:sym typeface="Merriweather"/>
            </a:endParaRPr>
          </a:p>
        </p:txBody>
      </p:sp>
      <p:pic>
        <p:nvPicPr>
          <p:cNvPr id="328" name="Google Shape;328;p5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b="1"/>
              <a:t>17. Explain Function of List, Set, Tuple And Dictionary?</a:t>
            </a:r>
            <a:endParaRPr sz="2000">
              <a:latin typeface="Arial"/>
              <a:ea typeface="Arial"/>
              <a:cs typeface="Arial"/>
              <a:sym typeface="Arial"/>
            </a:endParaRPr>
          </a:p>
        </p:txBody>
      </p:sp>
      <p:sp>
        <p:nvSpPr>
          <p:cNvPr id="334" name="Google Shape;334;p56"/>
          <p:cNvSpPr txBox="1"/>
          <p:nvPr/>
        </p:nvSpPr>
        <p:spPr>
          <a:xfrm>
            <a:off x="183009" y="1371000"/>
            <a:ext cx="4020000" cy="2616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b="1">
                <a:highlight>
                  <a:schemeClr val="lt1"/>
                </a:highlight>
                <a:latin typeface="Merriweather"/>
                <a:ea typeface="Merriweather"/>
                <a:cs typeface="Merriweather"/>
                <a:sym typeface="Merriweather"/>
              </a:rPr>
              <a:t>Functions Of Dictionary</a:t>
            </a:r>
            <a:endParaRPr b="1">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clear(): Removes all the elements from the dictionary</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copy(): Returns a copy of the dictionary</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fromkeys(): Returns a dictionary with the specified keys and value</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get(): Returns the value of the specified key</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items(): Returns a list containing a tuple for each key value pair</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keys(): Returns a list containing the dictionary's keys</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 Removes the element with the specified key</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popitem(): Removes the last inserted key-value pair</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setdefault(): Returns the value of the specified key. If the key does not exist: insert the key, with the specified value</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update(): Updates the dictionary with the specified key-value pairs</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values(): Returns a list of all the values in the dictionary</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cmp(): compare two dictionaries</a:t>
            </a:r>
            <a:endParaRPr sz="900">
              <a:highlight>
                <a:schemeClr val="lt1"/>
              </a:highlight>
              <a:latin typeface="Merriweather"/>
              <a:ea typeface="Merriweather"/>
              <a:cs typeface="Merriweather"/>
              <a:sym typeface="Merriweather"/>
            </a:endParaRPr>
          </a:p>
        </p:txBody>
      </p:sp>
      <p:sp>
        <p:nvSpPr>
          <p:cNvPr id="335" name="Google Shape;335;p56"/>
          <p:cNvSpPr txBox="1"/>
          <p:nvPr/>
        </p:nvSpPr>
        <p:spPr>
          <a:xfrm>
            <a:off x="4055725" y="1230375"/>
            <a:ext cx="4776600" cy="3447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b="1">
                <a:highlight>
                  <a:schemeClr val="lt1"/>
                </a:highlight>
                <a:latin typeface="Merriweather"/>
                <a:ea typeface="Merriweather"/>
                <a:cs typeface="Merriweather"/>
                <a:sym typeface="Merriweather"/>
              </a:rPr>
              <a:t>Functions Of Set</a:t>
            </a:r>
            <a:endParaRPr b="1">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add(): Adds an element to the set</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clear(): Removes all the elements from the set</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copy(): Returns a copy of the set</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difference(): Returns a set containing the difference between two or more sets</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difference_update(): Removes the items in this set that are also included in another, specified set</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discard(): Remove the specified item</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intersection(): Returns a set, that is the intersection of two or more sets</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intersection_update(): Removes the items in this set that are not present in other, specified set(s)</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isdisjoint(): Returns whether two sets have a intersection or not</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issubset(): Returns whether another set contains this set or not</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issuperset(): Returns whether this set contains another set or not</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 Removes an element from the set</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remove(): Removes the specified element</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symmetric_difference(): Returns a set with the symmetric differences of two sets</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symmetric_difference_update(): inserts the symmetric differences from this set and another</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union(): Return a set containing the union of sets</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update(): Update the set with another set, or any other iterable</a:t>
            </a:r>
            <a:endParaRPr sz="900">
              <a:highlight>
                <a:schemeClr val="lt1"/>
              </a:highlight>
              <a:latin typeface="Merriweather"/>
              <a:ea typeface="Merriweather"/>
              <a:cs typeface="Merriweather"/>
              <a:sym typeface="Merriweather"/>
            </a:endParaRPr>
          </a:p>
        </p:txBody>
      </p:sp>
      <p:pic>
        <p:nvPicPr>
          <p:cNvPr id="336" name="Google Shape;336;p5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a:t>18. What are Python Iterators?</a:t>
            </a:r>
            <a:endParaRPr sz="2700" b="1"/>
          </a:p>
        </p:txBody>
      </p:sp>
      <p:sp>
        <p:nvSpPr>
          <p:cNvPr id="342" name="Google Shape;342;p57"/>
          <p:cNvSpPr txBox="1"/>
          <p:nvPr/>
        </p:nvSpPr>
        <p:spPr>
          <a:xfrm>
            <a:off x="311725" y="1439950"/>
            <a:ext cx="8478600" cy="10314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An iterator is an object which contains a countable number of values and it is used to iterate over iterable objects like list, tuples, sets, etc.</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Iterators are used mostly to iterate or convert other objects to an iterator using iter() function.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Iterator uses iter() and next() functions.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Every iterator is not a generator.</a:t>
            </a:r>
            <a:endParaRPr sz="1100">
              <a:highlight>
                <a:schemeClr val="lt1"/>
              </a:highlight>
              <a:latin typeface="Merriweather"/>
              <a:ea typeface="Merriweather"/>
              <a:cs typeface="Merriweather"/>
              <a:sym typeface="Merriweather"/>
            </a:endParaRPr>
          </a:p>
        </p:txBody>
      </p:sp>
      <p:sp>
        <p:nvSpPr>
          <p:cNvPr id="343" name="Google Shape;343;p57"/>
          <p:cNvSpPr txBox="1"/>
          <p:nvPr/>
        </p:nvSpPr>
        <p:spPr>
          <a:xfrm>
            <a:off x="823250" y="2520300"/>
            <a:ext cx="2071200" cy="19086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erriweather"/>
                <a:ea typeface="Merriweather"/>
                <a:cs typeface="Merriweather"/>
                <a:sym typeface="Merriweather"/>
              </a:rPr>
              <a:t>Example:</a:t>
            </a:r>
            <a:endParaRPr sz="12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iter_list = iter(['A', 'B', 'C'])</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A</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B</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C</a:t>
            </a:r>
            <a:endParaRPr sz="1000">
              <a:latin typeface="Merriweather"/>
              <a:ea typeface="Merriweather"/>
              <a:cs typeface="Merriweather"/>
              <a:sym typeface="Merriweather"/>
            </a:endParaRPr>
          </a:p>
        </p:txBody>
      </p:sp>
      <p:pic>
        <p:nvPicPr>
          <p:cNvPr id="344" name="Google Shape;344;p5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8"/>
          <p:cNvSpPr txBox="1"/>
          <p:nvPr/>
        </p:nvSpPr>
        <p:spPr>
          <a:xfrm>
            <a:off x="430350" y="246075"/>
            <a:ext cx="7673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solidFill>
                  <a:schemeClr val="lt1"/>
                </a:solidFill>
                <a:latin typeface="Merriweather"/>
                <a:ea typeface="Merriweather"/>
                <a:cs typeface="Merriweather"/>
                <a:sym typeface="Merriweather"/>
              </a:rPr>
              <a:t>19. Explain Type Conversion in Python. </a:t>
            </a:r>
            <a:endParaRPr sz="2100" b="1">
              <a:solidFill>
                <a:schemeClr val="lt1"/>
              </a:solidFill>
              <a:latin typeface="Merriweather"/>
              <a:ea typeface="Merriweather"/>
              <a:cs typeface="Merriweather"/>
              <a:sym typeface="Merriweather"/>
            </a:endParaRPr>
          </a:p>
          <a:p>
            <a:pPr marL="0" lvl="0" indent="0" algn="l" rtl="0">
              <a:spcBef>
                <a:spcPts val="0"/>
              </a:spcBef>
              <a:spcAft>
                <a:spcPts val="0"/>
              </a:spcAft>
              <a:buNone/>
            </a:pPr>
            <a:r>
              <a:rPr lang="en" sz="2100" b="1">
                <a:solidFill>
                  <a:schemeClr val="lt1"/>
                </a:solidFill>
                <a:latin typeface="Merriweather"/>
                <a:ea typeface="Merriweather"/>
                <a:cs typeface="Merriweather"/>
                <a:sym typeface="Merriweather"/>
              </a:rPr>
              <a:t>      [(int(), float(), ord(), oct(), str() etc.)]</a:t>
            </a:r>
            <a:endParaRPr sz="1500" b="1">
              <a:latin typeface="Merriweather"/>
              <a:ea typeface="Merriweather"/>
              <a:cs typeface="Merriweather"/>
              <a:sym typeface="Merriweather"/>
            </a:endParaRPr>
          </a:p>
        </p:txBody>
      </p:sp>
      <p:sp>
        <p:nvSpPr>
          <p:cNvPr id="350" name="Google Shape;350;p58"/>
          <p:cNvSpPr txBox="1"/>
          <p:nvPr/>
        </p:nvSpPr>
        <p:spPr>
          <a:xfrm>
            <a:off x="365925" y="1453800"/>
            <a:ext cx="8382300" cy="20472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int</a:t>
            </a:r>
            <a:r>
              <a:rPr lang="en" sz="1100">
                <a:highlight>
                  <a:schemeClr val="lt1"/>
                </a:highlight>
                <a:latin typeface="Merriweather"/>
                <a:ea typeface="Merriweather"/>
                <a:cs typeface="Merriweather"/>
                <a:sym typeface="Merriweather"/>
              </a:rPr>
              <a:t>() - Converts any data type into an integer.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float</a:t>
            </a:r>
            <a:r>
              <a:rPr lang="en" sz="1100">
                <a:highlight>
                  <a:schemeClr val="lt1"/>
                </a:highlight>
                <a:latin typeface="Merriweather"/>
                <a:ea typeface="Merriweather"/>
                <a:cs typeface="Merriweather"/>
                <a:sym typeface="Merriweather"/>
              </a:rPr>
              <a:t>() - Returns A floating point number from a number or string</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oct</a:t>
            </a:r>
            <a:r>
              <a:rPr lang="en" sz="1100">
                <a:highlight>
                  <a:schemeClr val="lt1"/>
                </a:highlight>
                <a:latin typeface="Merriweather"/>
                <a:ea typeface="Merriweather"/>
                <a:cs typeface="Merriweather"/>
                <a:sym typeface="Merriweather"/>
              </a:rPr>
              <a:t>() - Returns its octal representation in a string format.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hex</a:t>
            </a:r>
            <a:r>
              <a:rPr lang="en" sz="1100">
                <a:highlight>
                  <a:schemeClr val="lt1"/>
                </a:highlight>
                <a:latin typeface="Merriweather"/>
                <a:ea typeface="Merriweather"/>
                <a:cs typeface="Merriweather"/>
                <a:sym typeface="Merriweather"/>
              </a:rPr>
              <a:t>() - Convert the integer into a suitable hexadecimal form for the number of the integer.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ord</a:t>
            </a:r>
            <a:r>
              <a:rPr lang="en" sz="1100">
                <a:highlight>
                  <a:schemeClr val="lt1"/>
                </a:highlight>
                <a:latin typeface="Merriweather"/>
                <a:ea typeface="Merriweather"/>
                <a:cs typeface="Merriweather"/>
                <a:sym typeface="Merriweather"/>
              </a:rPr>
              <a:t>() - Returns the integer of the Unicode point of the character in the Unicode case or the byte value in the case of an 8-bit argument.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chr</a:t>
            </a:r>
            <a:r>
              <a:rPr lang="en" sz="1100">
                <a:highlight>
                  <a:schemeClr val="lt1"/>
                </a:highlight>
                <a:latin typeface="Merriweather"/>
                <a:ea typeface="Merriweather"/>
                <a:cs typeface="Merriweather"/>
                <a:sym typeface="Merriweather"/>
              </a:rPr>
              <a:t>(number) - Returns the character (string) from the integer (represents unicode code point of the character).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eval</a:t>
            </a:r>
            <a:r>
              <a:rPr lang="en" sz="1100">
                <a:highlight>
                  <a:schemeClr val="lt1"/>
                </a:highlight>
                <a:latin typeface="Merriweather"/>
                <a:ea typeface="Merriweather"/>
                <a:cs typeface="Merriweather"/>
                <a:sym typeface="Merriweather"/>
              </a:rPr>
              <a:t>() - Parses the expression argument and evaluates it as a python expression.</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str</a:t>
            </a:r>
            <a:r>
              <a:rPr lang="en" sz="1100">
                <a:highlight>
                  <a:schemeClr val="lt1"/>
                </a:highlight>
                <a:latin typeface="Merriweather"/>
                <a:ea typeface="Merriweather"/>
                <a:cs typeface="Merriweather"/>
                <a:sym typeface="Merriweather"/>
              </a:rPr>
              <a:t>() - Convert a value (integer or float) into a string.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repr</a:t>
            </a:r>
            <a:r>
              <a:rPr lang="en" sz="1100">
                <a:highlight>
                  <a:schemeClr val="lt1"/>
                </a:highlight>
                <a:latin typeface="Merriweather"/>
                <a:ea typeface="Merriweather"/>
                <a:cs typeface="Merriweather"/>
                <a:sym typeface="Merriweather"/>
              </a:rPr>
              <a:t>() - Returns the string representation of the value passed to eval function by default. For the custom class object, it returns a string enclosed in angle brackets that contains the name and address of the object by default.</a:t>
            </a:r>
            <a:endParaRPr sz="1100">
              <a:highlight>
                <a:schemeClr val="lt1"/>
              </a:highlight>
              <a:latin typeface="Merriweather"/>
              <a:ea typeface="Merriweather"/>
              <a:cs typeface="Merriweather"/>
              <a:sym typeface="Merriweather"/>
            </a:endParaRPr>
          </a:p>
        </p:txBody>
      </p:sp>
      <p:pic>
        <p:nvPicPr>
          <p:cNvPr id="351" name="Google Shape;351;p5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20. What does *args and **kwargs mean? Expain</a:t>
            </a:r>
            <a:endParaRPr sz="2400" b="1"/>
          </a:p>
        </p:txBody>
      </p:sp>
      <p:sp>
        <p:nvSpPr>
          <p:cNvPr id="357" name="Google Shape;357;p59"/>
          <p:cNvSpPr txBox="1"/>
          <p:nvPr/>
        </p:nvSpPr>
        <p:spPr>
          <a:xfrm>
            <a:off x="368050" y="1463000"/>
            <a:ext cx="8190000" cy="12621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When you are not clear how many arguments you need to pass to a particular function, then we use </a:t>
            </a:r>
            <a:r>
              <a:rPr lang="en" sz="1000" b="1">
                <a:highlight>
                  <a:schemeClr val="lt1"/>
                </a:highlight>
                <a:latin typeface="Merriweather"/>
                <a:ea typeface="Merriweather"/>
                <a:cs typeface="Merriweather"/>
                <a:sym typeface="Merriweather"/>
              </a:rPr>
              <a:t>*args</a:t>
            </a:r>
            <a:r>
              <a:rPr lang="en" sz="1000">
                <a:highlight>
                  <a:schemeClr val="lt1"/>
                </a:highlight>
                <a:latin typeface="Merriweather"/>
                <a:ea typeface="Merriweather"/>
                <a:cs typeface="Merriweather"/>
                <a:sym typeface="Merriweather"/>
              </a:rPr>
              <a:t> and </a:t>
            </a:r>
            <a:r>
              <a:rPr lang="en" sz="1000" b="1">
                <a:highlight>
                  <a:schemeClr val="lt1"/>
                </a:highlight>
                <a:latin typeface="Merriweather"/>
                <a:ea typeface="Merriweather"/>
                <a:cs typeface="Merriweather"/>
                <a:sym typeface="Merriweather"/>
              </a:rPr>
              <a:t>**kwargs</a:t>
            </a:r>
            <a:r>
              <a:rPr lang="en" sz="1000">
                <a:highlight>
                  <a:schemeClr val="lt1"/>
                </a:highlight>
                <a:latin typeface="Merriweather"/>
                <a:ea typeface="Merriweather"/>
                <a:cs typeface="Merriweather"/>
                <a:sym typeface="Merriweather"/>
              </a:rPr>
              <a:t>.</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The</a:t>
            </a:r>
            <a:r>
              <a:rPr lang="en" sz="1000" b="1">
                <a:highlight>
                  <a:schemeClr val="lt1"/>
                </a:highlight>
                <a:latin typeface="Merriweather"/>
                <a:ea typeface="Merriweather"/>
                <a:cs typeface="Merriweather"/>
                <a:sym typeface="Merriweather"/>
              </a:rPr>
              <a:t> *args</a:t>
            </a:r>
            <a:r>
              <a:rPr lang="en" sz="1000">
                <a:highlight>
                  <a:schemeClr val="lt1"/>
                </a:highlight>
                <a:latin typeface="Merriweather"/>
                <a:ea typeface="Merriweather"/>
                <a:cs typeface="Merriweather"/>
                <a:sym typeface="Merriweather"/>
              </a:rPr>
              <a:t> keyword represents a varied number of arguments.  It is used to add together the values of multiple arguments </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The </a:t>
            </a:r>
            <a:r>
              <a:rPr lang="en" sz="1000" b="1">
                <a:highlight>
                  <a:schemeClr val="lt1"/>
                </a:highlight>
                <a:latin typeface="Merriweather"/>
                <a:ea typeface="Merriweather"/>
                <a:cs typeface="Merriweather"/>
                <a:sym typeface="Merriweather"/>
              </a:rPr>
              <a:t>**kwargs</a:t>
            </a:r>
            <a:r>
              <a:rPr lang="en" sz="1000">
                <a:highlight>
                  <a:schemeClr val="lt1"/>
                </a:highlight>
                <a:latin typeface="Merriweather"/>
                <a:ea typeface="Merriweather"/>
                <a:cs typeface="Merriweather"/>
                <a:sym typeface="Merriweather"/>
              </a:rPr>
              <a:t> keyword represents an arbitrary number of arguments that are passed to a function. **kwargs keywords are stored in a dictionary. You can access each item by referring to the keyword you associated with an argument when you passed the argument.</a:t>
            </a:r>
            <a:endParaRPr sz="1000">
              <a:highlight>
                <a:schemeClr val="lt1"/>
              </a:highlight>
              <a:latin typeface="Merriweather"/>
              <a:ea typeface="Merriweather"/>
              <a:cs typeface="Merriweather"/>
              <a:sym typeface="Merriweather"/>
            </a:endParaRPr>
          </a:p>
        </p:txBody>
      </p:sp>
      <p:sp>
        <p:nvSpPr>
          <p:cNvPr id="358" name="Google Shape;358;p59"/>
          <p:cNvSpPr txBox="1"/>
          <p:nvPr/>
        </p:nvSpPr>
        <p:spPr>
          <a:xfrm>
            <a:off x="552475" y="2808675"/>
            <a:ext cx="3000000" cy="2001000"/>
          </a:xfrm>
          <a:prstGeom prst="rect">
            <a:avLst/>
          </a:prstGeom>
          <a:solidFill>
            <a:srgbClr val="F3F3F3"/>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*args Python Example:</a:t>
            </a:r>
            <a:endParaRPr sz="1300" b="1">
              <a:latin typeface="Merriweather"/>
              <a:ea typeface="Merriweather"/>
              <a:cs typeface="Merriweather"/>
              <a:sym typeface="Merriweather"/>
            </a:endParaRPr>
          </a:p>
          <a:p>
            <a:pPr marL="0" lvl="0" indent="0" algn="l" rtl="0">
              <a:spcBef>
                <a:spcPts val="0"/>
              </a:spcBef>
              <a:spcAft>
                <a:spcPts val="0"/>
              </a:spcAft>
              <a:buNone/>
            </a:pPr>
            <a:endParaRPr sz="5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def sum(*args):</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total = 0</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for a in args:</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total = total + a</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print(total)</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sum(1,2,3,4,5)</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15</a:t>
            </a:r>
            <a:endParaRPr sz="1000">
              <a:latin typeface="Merriweather"/>
              <a:ea typeface="Merriweather"/>
              <a:cs typeface="Merriweather"/>
              <a:sym typeface="Merriweather"/>
            </a:endParaRPr>
          </a:p>
        </p:txBody>
      </p:sp>
      <p:sp>
        <p:nvSpPr>
          <p:cNvPr id="359" name="Google Shape;359;p59"/>
          <p:cNvSpPr txBox="1"/>
          <p:nvPr/>
        </p:nvSpPr>
        <p:spPr>
          <a:xfrm>
            <a:off x="3940675" y="2808675"/>
            <a:ext cx="3000000" cy="1708500"/>
          </a:xfrm>
          <a:prstGeom prst="rect">
            <a:avLst/>
          </a:prstGeom>
          <a:solidFill>
            <a:srgbClr val="F3F3F3"/>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**Kwargs Python Example</a:t>
            </a:r>
            <a:endParaRPr sz="1300" b="1">
              <a:latin typeface="Merriweather"/>
              <a:ea typeface="Merriweather"/>
              <a:cs typeface="Merriweather"/>
              <a:sym typeface="Merriweather"/>
            </a:endParaRPr>
          </a:p>
          <a:p>
            <a:pPr marL="0" lvl="0" indent="0" algn="l" rtl="0">
              <a:spcBef>
                <a:spcPts val="0"/>
              </a:spcBef>
              <a:spcAft>
                <a:spcPts val="0"/>
              </a:spcAft>
              <a:buNone/>
            </a:pPr>
            <a:endParaRPr sz="5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def show(**kwargs):</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print(kwargs)</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show(A=1,B=2,C=3)</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100" b="1">
                <a:latin typeface="Merriweather"/>
                <a:ea typeface="Merriweather"/>
                <a:cs typeface="Merriweather"/>
                <a:sym typeface="Merriweather"/>
              </a:rPr>
              <a:t>Output:</a:t>
            </a:r>
            <a:endParaRPr sz="11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{'A': 1, 'B': 2, 'C': 3}</a:t>
            </a:r>
            <a:endParaRPr sz="1000">
              <a:latin typeface="Merriweather"/>
              <a:ea typeface="Merriweather"/>
              <a:cs typeface="Merriweather"/>
              <a:sym typeface="Merriweather"/>
            </a:endParaRPr>
          </a:p>
        </p:txBody>
      </p:sp>
      <p:pic>
        <p:nvPicPr>
          <p:cNvPr id="360" name="Google Shape;360;p5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21. What is "Open" and "With" statement in Python?</a:t>
            </a:r>
            <a:endParaRPr sz="2400" b="1"/>
          </a:p>
        </p:txBody>
      </p:sp>
      <p:sp>
        <p:nvSpPr>
          <p:cNvPr id="366" name="Google Shape;366;p60"/>
          <p:cNvSpPr txBox="1"/>
          <p:nvPr/>
        </p:nvSpPr>
        <p:spPr>
          <a:xfrm>
            <a:off x="1169650" y="2194475"/>
            <a:ext cx="2291100" cy="985200"/>
          </a:xfrm>
          <a:prstGeom prst="rect">
            <a:avLst/>
          </a:prstGeom>
          <a:noFill/>
          <a:ln w="38100" cap="flat" cmpd="sng">
            <a:solidFill>
              <a:srgbClr val="EFEFE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Merriweather"/>
                <a:ea typeface="Merriweather"/>
                <a:cs typeface="Merriweather"/>
                <a:sym typeface="Merriweather"/>
              </a:rPr>
              <a:t>f = </a:t>
            </a:r>
            <a:r>
              <a:rPr lang="en" sz="1300" b="1">
                <a:latin typeface="Merriweather"/>
                <a:ea typeface="Merriweather"/>
                <a:cs typeface="Merriweather"/>
                <a:sym typeface="Merriweather"/>
              </a:rPr>
              <a:t>open</a:t>
            </a:r>
            <a:r>
              <a:rPr lang="en" sz="1300">
                <a:latin typeface="Merriweather"/>
                <a:ea typeface="Merriweather"/>
                <a:cs typeface="Merriweather"/>
                <a:sym typeface="Merriweather"/>
              </a:rPr>
              <a:t>("nitin.txt")</a:t>
            </a:r>
            <a:endParaRPr sz="1300">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content = f.read()</a:t>
            </a:r>
            <a:endParaRPr sz="1300">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print(content)</a:t>
            </a:r>
            <a:endParaRPr sz="1300">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f.</a:t>
            </a:r>
            <a:r>
              <a:rPr lang="en" sz="1300" b="1">
                <a:latin typeface="Merriweather"/>
                <a:ea typeface="Merriweather"/>
                <a:cs typeface="Merriweather"/>
                <a:sym typeface="Merriweather"/>
              </a:rPr>
              <a:t>close</a:t>
            </a:r>
            <a:r>
              <a:rPr lang="en" sz="1300">
                <a:latin typeface="Merriweather"/>
                <a:ea typeface="Merriweather"/>
                <a:cs typeface="Merriweather"/>
                <a:sym typeface="Merriweather"/>
              </a:rPr>
              <a:t>()</a:t>
            </a:r>
            <a:endParaRPr sz="1300">
              <a:latin typeface="Merriweather"/>
              <a:ea typeface="Merriweather"/>
              <a:cs typeface="Merriweather"/>
              <a:sym typeface="Merriweather"/>
            </a:endParaRPr>
          </a:p>
        </p:txBody>
      </p:sp>
      <p:sp>
        <p:nvSpPr>
          <p:cNvPr id="367" name="Google Shape;367;p60"/>
          <p:cNvSpPr txBox="1"/>
          <p:nvPr/>
        </p:nvSpPr>
        <p:spPr>
          <a:xfrm>
            <a:off x="637650" y="1487150"/>
            <a:ext cx="8110500" cy="600300"/>
          </a:xfrm>
          <a:prstGeom prst="rect">
            <a:avLst/>
          </a:prstGeom>
          <a:noFill/>
          <a:ln>
            <a:noFill/>
          </a:ln>
        </p:spPr>
        <p:txBody>
          <a:bodyPr spcFirstLastPara="1" wrap="square" lIns="91425" tIns="91425" rIns="91425" bIns="91425" anchor="t" anchorCtr="0">
            <a:spAutoFit/>
          </a:bodyPr>
          <a:lstStyle/>
          <a:p>
            <a:pPr marL="457200" lvl="0" indent="-314325" algn="l" rtl="0">
              <a:spcBef>
                <a:spcPts val="0"/>
              </a:spcBef>
              <a:spcAft>
                <a:spcPts val="0"/>
              </a:spcAft>
              <a:buClr>
                <a:srgbClr val="333333"/>
              </a:buClr>
              <a:buSzPts val="1350"/>
              <a:buFont typeface="Merriweather"/>
              <a:buChar char="-"/>
            </a:pPr>
            <a:r>
              <a:rPr lang="en" sz="1350">
                <a:solidFill>
                  <a:srgbClr val="333333"/>
                </a:solidFill>
                <a:highlight>
                  <a:srgbClr val="FFFFFF"/>
                </a:highlight>
                <a:latin typeface="Merriweather"/>
                <a:ea typeface="Merriweather"/>
                <a:cs typeface="Merriweather"/>
                <a:sym typeface="Merriweather"/>
              </a:rPr>
              <a:t>Both Statements are used in case of file handling.</a:t>
            </a:r>
            <a:endParaRPr sz="1350">
              <a:solidFill>
                <a:srgbClr val="333333"/>
              </a:solidFill>
              <a:highlight>
                <a:srgbClr val="FFFFFF"/>
              </a:highlight>
              <a:latin typeface="Merriweather"/>
              <a:ea typeface="Merriweather"/>
              <a:cs typeface="Merriweather"/>
              <a:sym typeface="Merriweather"/>
            </a:endParaRPr>
          </a:p>
          <a:p>
            <a:pPr marL="457200" lvl="0" indent="-314325" algn="l" rtl="0">
              <a:spcBef>
                <a:spcPts val="0"/>
              </a:spcBef>
              <a:spcAft>
                <a:spcPts val="0"/>
              </a:spcAft>
              <a:buClr>
                <a:srgbClr val="333333"/>
              </a:buClr>
              <a:buSzPts val="1350"/>
              <a:buFont typeface="Merriweather"/>
              <a:buChar char="-"/>
            </a:pPr>
            <a:r>
              <a:rPr lang="en" sz="1350">
                <a:solidFill>
                  <a:srgbClr val="333333"/>
                </a:solidFill>
                <a:highlight>
                  <a:srgbClr val="FFFFFF"/>
                </a:highlight>
                <a:latin typeface="Merriweather"/>
                <a:ea typeface="Merriweather"/>
                <a:cs typeface="Merriweather"/>
                <a:sym typeface="Merriweather"/>
              </a:rPr>
              <a:t>With the “With” statement, you get better syntax and exceptions handling.</a:t>
            </a:r>
            <a:endParaRPr>
              <a:latin typeface="Merriweather"/>
              <a:ea typeface="Merriweather"/>
              <a:cs typeface="Merriweather"/>
              <a:sym typeface="Merriweather"/>
            </a:endParaRPr>
          </a:p>
        </p:txBody>
      </p:sp>
      <p:sp>
        <p:nvSpPr>
          <p:cNvPr id="368" name="Google Shape;368;p60"/>
          <p:cNvSpPr txBox="1"/>
          <p:nvPr/>
        </p:nvSpPr>
        <p:spPr>
          <a:xfrm>
            <a:off x="1169650" y="3427225"/>
            <a:ext cx="3000000" cy="785100"/>
          </a:xfrm>
          <a:prstGeom prst="rect">
            <a:avLst/>
          </a:prstGeom>
          <a:noFill/>
          <a:ln w="38100" cap="flat" cmpd="sng">
            <a:solidFill>
              <a:srgbClr val="EFEFE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with open</a:t>
            </a:r>
            <a:r>
              <a:rPr lang="en" sz="1300">
                <a:latin typeface="Merriweather"/>
                <a:ea typeface="Merriweather"/>
                <a:cs typeface="Merriweather"/>
                <a:sym typeface="Merriweather"/>
              </a:rPr>
              <a:t>("nitin.txt") as f:</a:t>
            </a:r>
            <a:endParaRPr sz="1300">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	content = f.read()</a:t>
            </a:r>
            <a:endParaRPr sz="1300">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	print(content)</a:t>
            </a:r>
            <a:endParaRPr sz="1300">
              <a:latin typeface="Merriweather"/>
              <a:ea typeface="Merriweather"/>
              <a:cs typeface="Merriweather"/>
              <a:sym typeface="Merriweather"/>
            </a:endParaRPr>
          </a:p>
        </p:txBody>
      </p:sp>
      <p:pic>
        <p:nvPicPr>
          <p:cNvPr id="369" name="Google Shape;369;p6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b="1"/>
              <a:t>22. Different Ways To Read And Write In A File In Python?</a:t>
            </a:r>
            <a:endParaRPr sz="2200" b="1"/>
          </a:p>
        </p:txBody>
      </p:sp>
      <p:sp>
        <p:nvSpPr>
          <p:cNvPr id="375" name="Google Shape;375;p61"/>
          <p:cNvSpPr txBox="1"/>
          <p:nvPr/>
        </p:nvSpPr>
        <p:spPr>
          <a:xfrm>
            <a:off x="436475" y="1294363"/>
            <a:ext cx="5921100" cy="707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solidFill>
                  <a:srgbClr val="222222"/>
                </a:solidFill>
                <a:highlight>
                  <a:srgbClr val="FFFFFF"/>
                </a:highlight>
                <a:latin typeface="Merriweather"/>
                <a:ea typeface="Merriweather"/>
                <a:cs typeface="Merriweather"/>
                <a:sym typeface="Merriweather"/>
              </a:rPr>
              <a:t>Syntax of Python open file function:</a:t>
            </a:r>
            <a:endParaRPr sz="1300" b="1">
              <a:solidFill>
                <a:srgbClr val="222222"/>
              </a:solidFill>
              <a:highlight>
                <a:srgbClr val="FFFFFF"/>
              </a:highlight>
              <a:latin typeface="Merriweather"/>
              <a:ea typeface="Merriweather"/>
              <a:cs typeface="Merriweather"/>
              <a:sym typeface="Merriweather"/>
            </a:endParaRPr>
          </a:p>
          <a:p>
            <a:pPr marL="215900" marR="215900" lvl="0" indent="0" algn="l" rtl="0">
              <a:lnSpc>
                <a:spcPct val="160000"/>
              </a:lnSpc>
              <a:spcBef>
                <a:spcPts val="0"/>
              </a:spcBef>
              <a:spcAft>
                <a:spcPts val="0"/>
              </a:spcAft>
              <a:buNone/>
            </a:pPr>
            <a:endParaRPr sz="500" b="1">
              <a:solidFill>
                <a:srgbClr val="222222"/>
              </a:solidFill>
              <a:highlight>
                <a:srgbClr val="FFFFFF"/>
              </a:highlight>
              <a:latin typeface="Merriweather"/>
              <a:ea typeface="Merriweather"/>
              <a:cs typeface="Merriweather"/>
              <a:sym typeface="Merriweather"/>
            </a:endParaRPr>
          </a:p>
          <a:p>
            <a:pPr marL="215900" marR="215900" lvl="0" indent="0" algn="l" rtl="0">
              <a:lnSpc>
                <a:spcPct val="160000"/>
              </a:lnSpc>
              <a:spcBef>
                <a:spcPts val="0"/>
              </a:spcBef>
              <a:spcAft>
                <a:spcPts val="0"/>
              </a:spcAft>
              <a:buNone/>
            </a:pPr>
            <a:r>
              <a:rPr lang="en" sz="1100">
                <a:solidFill>
                  <a:srgbClr val="222222"/>
                </a:solidFill>
                <a:latin typeface="Merriweather"/>
                <a:ea typeface="Merriweather"/>
                <a:cs typeface="Merriweather"/>
                <a:sym typeface="Merriweather"/>
              </a:rPr>
              <a:t>file_object  = open("filename", "mode")</a:t>
            </a:r>
            <a:endParaRPr sz="1100">
              <a:solidFill>
                <a:srgbClr val="222222"/>
              </a:solidFill>
              <a:latin typeface="Merriweather"/>
              <a:ea typeface="Merriweather"/>
              <a:cs typeface="Merriweather"/>
              <a:sym typeface="Merriweather"/>
            </a:endParaRPr>
          </a:p>
        </p:txBody>
      </p:sp>
      <p:sp>
        <p:nvSpPr>
          <p:cNvPr id="376" name="Google Shape;376;p61"/>
          <p:cNvSpPr txBox="1"/>
          <p:nvPr/>
        </p:nvSpPr>
        <p:spPr>
          <a:xfrm>
            <a:off x="207025" y="2001775"/>
            <a:ext cx="8564400" cy="28782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SzPts val="900"/>
              <a:buFont typeface="Merriweather"/>
              <a:buChar char="❏"/>
            </a:pPr>
            <a:r>
              <a:rPr lang="en" sz="900" b="1">
                <a:latin typeface="Merriweather"/>
                <a:ea typeface="Merriweather"/>
                <a:cs typeface="Merriweather"/>
                <a:sym typeface="Merriweather"/>
              </a:rPr>
              <a:t>Read Only (‘r’) </a:t>
            </a:r>
            <a:r>
              <a:rPr lang="en" sz="900">
                <a:latin typeface="Merriweather"/>
                <a:ea typeface="Merriweather"/>
                <a:cs typeface="Merriweather"/>
                <a:sym typeface="Merriweather"/>
              </a:rPr>
              <a:t>: Open text file for reading. The handle is positioned at the beginning of the file. If the file does not exists, raises I/O error. This is also the default mode in which file is opened.</a:t>
            </a:r>
            <a:endParaRPr sz="900">
              <a:latin typeface="Merriweather"/>
              <a:ea typeface="Merriweather"/>
              <a:cs typeface="Merriweather"/>
              <a:sym typeface="Merriweather"/>
            </a:endParaRPr>
          </a:p>
          <a:p>
            <a:pPr marL="457200" lvl="0" indent="0" algn="l" rtl="0">
              <a:spcBef>
                <a:spcPts val="0"/>
              </a:spcBef>
              <a:spcAft>
                <a:spcPts val="0"/>
              </a:spcAft>
              <a:buNone/>
            </a:pPr>
            <a:endParaRPr sz="5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b="1">
                <a:latin typeface="Merriweather"/>
                <a:ea typeface="Merriweather"/>
                <a:cs typeface="Merriweather"/>
                <a:sym typeface="Merriweather"/>
              </a:rPr>
              <a:t>Read and Write (‘r+’)</a:t>
            </a:r>
            <a:r>
              <a:rPr lang="en" sz="900">
                <a:latin typeface="Merriweather"/>
                <a:ea typeface="Merriweather"/>
                <a:cs typeface="Merriweather"/>
                <a:sym typeface="Merriweather"/>
              </a:rPr>
              <a:t> : Open the file for reading and writing. The handle is positioned at the beginning of the file. Raises I/O error if the file does not exists.</a:t>
            </a:r>
            <a:endParaRPr sz="900">
              <a:latin typeface="Merriweather"/>
              <a:ea typeface="Merriweather"/>
              <a:cs typeface="Merriweather"/>
              <a:sym typeface="Merriweather"/>
            </a:endParaRPr>
          </a:p>
          <a:p>
            <a:pPr marL="457200" lvl="0" indent="0" algn="l" rtl="0">
              <a:spcBef>
                <a:spcPts val="0"/>
              </a:spcBef>
              <a:spcAft>
                <a:spcPts val="0"/>
              </a:spcAft>
              <a:buNone/>
            </a:pPr>
            <a:endParaRPr sz="5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b="1">
                <a:latin typeface="Merriweather"/>
                <a:ea typeface="Merriweather"/>
                <a:cs typeface="Merriweather"/>
                <a:sym typeface="Merriweather"/>
              </a:rPr>
              <a:t>Write Only (‘w’)</a:t>
            </a:r>
            <a:r>
              <a:rPr lang="en" sz="900">
                <a:latin typeface="Merriweather"/>
                <a:ea typeface="Merriweather"/>
                <a:cs typeface="Merriweather"/>
                <a:sym typeface="Merriweather"/>
              </a:rPr>
              <a:t> : Open the file for writing. For existing file, the data is truncated and over-written. The handle is positioned at the beginning of the file. Creates the file if the file does not exists</a:t>
            </a:r>
            <a:endParaRPr sz="900">
              <a:latin typeface="Merriweather"/>
              <a:ea typeface="Merriweather"/>
              <a:cs typeface="Merriweather"/>
              <a:sym typeface="Merriweather"/>
            </a:endParaRPr>
          </a:p>
          <a:p>
            <a:pPr marL="457200" lvl="0" indent="0" algn="l" rtl="0">
              <a:spcBef>
                <a:spcPts val="0"/>
              </a:spcBef>
              <a:spcAft>
                <a:spcPts val="0"/>
              </a:spcAft>
              <a:buNone/>
            </a:pPr>
            <a:endParaRPr sz="5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b="1">
                <a:latin typeface="Merriweather"/>
                <a:ea typeface="Merriweather"/>
                <a:cs typeface="Merriweather"/>
                <a:sym typeface="Merriweather"/>
              </a:rPr>
              <a:t>Write and Read (‘w+’)</a:t>
            </a:r>
            <a:r>
              <a:rPr lang="en" sz="900">
                <a:latin typeface="Merriweather"/>
                <a:ea typeface="Merriweather"/>
                <a:cs typeface="Merriweather"/>
                <a:sym typeface="Merriweather"/>
              </a:rPr>
              <a:t> : Open the file for reading and writing. For existing file, data is truncated and over-written. The handle is positioned at the beginning of the file.</a:t>
            </a:r>
            <a:endParaRPr sz="900">
              <a:latin typeface="Merriweather"/>
              <a:ea typeface="Merriweather"/>
              <a:cs typeface="Merriweather"/>
              <a:sym typeface="Merriweather"/>
            </a:endParaRPr>
          </a:p>
          <a:p>
            <a:pPr marL="457200" lvl="0" indent="0" algn="l" rtl="0">
              <a:spcBef>
                <a:spcPts val="0"/>
              </a:spcBef>
              <a:spcAft>
                <a:spcPts val="0"/>
              </a:spcAft>
              <a:buNone/>
            </a:pPr>
            <a:endParaRPr sz="5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b="1">
                <a:latin typeface="Merriweather"/>
                <a:ea typeface="Merriweather"/>
                <a:cs typeface="Merriweather"/>
                <a:sym typeface="Merriweather"/>
              </a:rPr>
              <a:t>Append Only (‘a’)</a:t>
            </a:r>
            <a:r>
              <a:rPr lang="en" sz="900">
                <a:latin typeface="Merriweather"/>
                <a:ea typeface="Merriweather"/>
                <a:cs typeface="Merriweather"/>
                <a:sym typeface="Merriweather"/>
              </a:rPr>
              <a:t> : Open the file for writing. The file is created if it does not exist. The handle is positioned at the end of the file. The data being written will be inserted at the end, after the existing data.</a:t>
            </a:r>
            <a:endParaRPr sz="900">
              <a:latin typeface="Merriweather"/>
              <a:ea typeface="Merriweather"/>
              <a:cs typeface="Merriweather"/>
              <a:sym typeface="Merriweather"/>
            </a:endParaRPr>
          </a:p>
          <a:p>
            <a:pPr marL="0" lvl="0" indent="0" algn="l" rtl="0">
              <a:spcBef>
                <a:spcPts val="0"/>
              </a:spcBef>
              <a:spcAft>
                <a:spcPts val="0"/>
              </a:spcAft>
              <a:buNone/>
            </a:pPr>
            <a:endParaRPr sz="5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b="1">
                <a:latin typeface="Merriweather"/>
                <a:ea typeface="Merriweather"/>
                <a:cs typeface="Merriweather"/>
                <a:sym typeface="Merriweather"/>
              </a:rPr>
              <a:t>Append and Read (‘a+’)</a:t>
            </a:r>
            <a:r>
              <a:rPr lang="en" sz="900">
                <a:latin typeface="Merriweather"/>
                <a:ea typeface="Merriweather"/>
                <a:cs typeface="Merriweather"/>
                <a:sym typeface="Merriweather"/>
              </a:rPr>
              <a:t> : Open the file for reading and writing. The file is created if it does not exist. The handle is positioned at the end of the file. The data being written will be inserted at the end, after the existing data.</a:t>
            </a:r>
            <a:endParaRPr sz="900">
              <a:latin typeface="Merriweather"/>
              <a:ea typeface="Merriweather"/>
              <a:cs typeface="Merriweather"/>
              <a:sym typeface="Merriweather"/>
            </a:endParaRPr>
          </a:p>
          <a:p>
            <a:pPr marL="457200" lvl="0" indent="0" algn="l" rtl="0">
              <a:spcBef>
                <a:spcPts val="0"/>
              </a:spcBef>
              <a:spcAft>
                <a:spcPts val="0"/>
              </a:spcAft>
              <a:buNone/>
            </a:pPr>
            <a:endParaRPr sz="5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b="1">
                <a:latin typeface="Merriweather"/>
                <a:ea typeface="Merriweather"/>
                <a:cs typeface="Merriweather"/>
                <a:sym typeface="Merriweather"/>
              </a:rPr>
              <a:t>Text mode (‘t’):</a:t>
            </a:r>
            <a:r>
              <a:rPr lang="en" sz="900">
                <a:latin typeface="Merriweather"/>
                <a:ea typeface="Merriweather"/>
                <a:cs typeface="Merriweather"/>
                <a:sym typeface="Merriweather"/>
              </a:rPr>
              <a:t> </a:t>
            </a:r>
            <a:r>
              <a:rPr lang="en" sz="900">
                <a:solidFill>
                  <a:srgbClr val="202124"/>
                </a:solidFill>
                <a:highlight>
                  <a:schemeClr val="lt1"/>
                </a:highlight>
                <a:latin typeface="Merriweather"/>
                <a:ea typeface="Merriweather"/>
                <a:cs typeface="Merriweather"/>
                <a:sym typeface="Merriweather"/>
              </a:rPr>
              <a:t>meaning \n characters will be translated to the host OS line endings when writing to a file, and back again when reading.</a:t>
            </a:r>
            <a:endParaRPr sz="900">
              <a:solidFill>
                <a:srgbClr val="202124"/>
              </a:solidFill>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500">
              <a:solidFill>
                <a:srgbClr val="202124"/>
              </a:solidFill>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b="1">
                <a:latin typeface="Merriweather"/>
                <a:ea typeface="Merriweather"/>
                <a:cs typeface="Merriweather"/>
                <a:sym typeface="Merriweather"/>
              </a:rPr>
              <a:t>E</a:t>
            </a:r>
            <a:r>
              <a:rPr lang="en" sz="900" b="1">
                <a:solidFill>
                  <a:srgbClr val="202124"/>
                </a:solidFill>
                <a:highlight>
                  <a:schemeClr val="lt1"/>
                </a:highlight>
                <a:latin typeface="Merriweather"/>
                <a:ea typeface="Merriweather"/>
                <a:cs typeface="Merriweather"/>
                <a:sym typeface="Merriweather"/>
              </a:rPr>
              <a:t>xclusive creation (‘x’): </a:t>
            </a:r>
            <a:r>
              <a:rPr lang="en" sz="900">
                <a:solidFill>
                  <a:srgbClr val="202124"/>
                </a:solidFill>
                <a:highlight>
                  <a:schemeClr val="lt1"/>
                </a:highlight>
                <a:latin typeface="Merriweather"/>
                <a:ea typeface="Merriweather"/>
                <a:cs typeface="Merriweather"/>
                <a:sym typeface="Merriweather"/>
              </a:rPr>
              <a:t>File is created and opened for writing – but only if it doesn't already exist. Otherwise you get a FileExistsError.</a:t>
            </a:r>
            <a:endParaRPr sz="900">
              <a:solidFill>
                <a:srgbClr val="202124"/>
              </a:solidFill>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500">
              <a:solidFill>
                <a:srgbClr val="202124"/>
              </a:solidFill>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b="1">
                <a:latin typeface="Merriweather"/>
                <a:ea typeface="Merriweather"/>
                <a:cs typeface="Merriweather"/>
                <a:sym typeface="Merriweather"/>
              </a:rPr>
              <a:t>Binary mode (‘b’):</a:t>
            </a:r>
            <a:r>
              <a:rPr lang="en" sz="900">
                <a:latin typeface="Merriweather"/>
                <a:ea typeface="Merriweather"/>
                <a:cs typeface="Merriweather"/>
                <a:sym typeface="Merriweather"/>
              </a:rPr>
              <a:t> </a:t>
            </a:r>
            <a:r>
              <a:rPr lang="en" sz="900">
                <a:solidFill>
                  <a:srgbClr val="202124"/>
                </a:solidFill>
                <a:highlight>
                  <a:schemeClr val="lt1"/>
                </a:highlight>
                <a:latin typeface="Merriweather"/>
                <a:ea typeface="Merriweather"/>
                <a:cs typeface="Merriweather"/>
                <a:sym typeface="Merriweather"/>
              </a:rPr>
              <a:t>appended to the mode opens the file in binary mode, so there are also modes like 'rb', 'wb', and 'r+b'. </a:t>
            </a:r>
            <a:endParaRPr sz="1000" b="1">
              <a:latin typeface="Merriweather"/>
              <a:ea typeface="Merriweather"/>
              <a:cs typeface="Merriweather"/>
              <a:sym typeface="Merriweather"/>
            </a:endParaRPr>
          </a:p>
        </p:txBody>
      </p:sp>
      <p:pic>
        <p:nvPicPr>
          <p:cNvPr id="377" name="Google Shape;377;p6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a:t>23. What is Pythonpath?</a:t>
            </a:r>
            <a:endParaRPr sz="2700" b="1"/>
          </a:p>
        </p:txBody>
      </p:sp>
      <p:sp>
        <p:nvSpPr>
          <p:cNvPr id="383" name="Google Shape;383;p62"/>
          <p:cNvSpPr txBox="1"/>
          <p:nvPr/>
        </p:nvSpPr>
        <p:spPr>
          <a:xfrm>
            <a:off x="464200" y="1513325"/>
            <a:ext cx="82053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highlight>
                  <a:schemeClr val="lt1"/>
                </a:highlight>
                <a:latin typeface="Merriweather"/>
                <a:ea typeface="Merriweather"/>
                <a:cs typeface="Merriweather"/>
                <a:sym typeface="Merriweather"/>
              </a:rPr>
              <a:t>PYTHONPATH is an environment variable which you can set to add additional directories where python will look for modules and packages </a:t>
            </a:r>
            <a:endParaRPr sz="13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3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300">
                <a:highlight>
                  <a:schemeClr val="lt1"/>
                </a:highlight>
                <a:latin typeface="Merriweather"/>
                <a:ea typeface="Merriweather"/>
                <a:cs typeface="Merriweather"/>
                <a:sym typeface="Merriweather"/>
              </a:rPr>
              <a:t>The ‘PYTHONPATH’ variable holds a string with the name of various directories that need to be added to the sys.path directory list by Python. </a:t>
            </a:r>
            <a:endParaRPr sz="13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3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300">
                <a:highlight>
                  <a:schemeClr val="lt1"/>
                </a:highlight>
                <a:latin typeface="Merriweather"/>
                <a:ea typeface="Merriweather"/>
                <a:cs typeface="Merriweather"/>
                <a:sym typeface="Merriweather"/>
              </a:rPr>
              <a:t>The primary use of this variable is to allow users to import modules that are not made installable yet.</a:t>
            </a:r>
            <a:endParaRPr sz="1300">
              <a:highlight>
                <a:schemeClr val="lt1"/>
              </a:highlight>
              <a:latin typeface="Merriweather"/>
              <a:ea typeface="Merriweather"/>
              <a:cs typeface="Merriweather"/>
              <a:sym typeface="Merriweather"/>
            </a:endParaRPr>
          </a:p>
        </p:txBody>
      </p:sp>
      <p:pic>
        <p:nvPicPr>
          <p:cNvPr id="384" name="Google Shape;384;p6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t>24. How Exception Handled In Python?</a:t>
            </a:r>
            <a:endParaRPr sz="2500" b="1"/>
          </a:p>
        </p:txBody>
      </p:sp>
      <p:sp>
        <p:nvSpPr>
          <p:cNvPr id="390" name="Google Shape;390;p63"/>
          <p:cNvSpPr txBox="1"/>
          <p:nvPr/>
        </p:nvSpPr>
        <p:spPr>
          <a:xfrm>
            <a:off x="311725" y="1509750"/>
            <a:ext cx="3762000" cy="2031900"/>
          </a:xfrm>
          <a:prstGeom prst="rect">
            <a:avLst/>
          </a:prstGeom>
          <a:noFill/>
          <a:ln w="9525" cap="flat" cmpd="sng">
            <a:solidFill>
              <a:srgbClr val="D2D2D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erriweather"/>
                <a:ea typeface="Merriweather"/>
                <a:cs typeface="Merriweather"/>
                <a:sym typeface="Merriweather"/>
              </a:rPr>
              <a:t>Try</a:t>
            </a:r>
            <a:r>
              <a:rPr lang="en" sz="1200">
                <a:latin typeface="Merriweather"/>
                <a:ea typeface="Merriweather"/>
                <a:cs typeface="Merriweather"/>
                <a:sym typeface="Merriweather"/>
              </a:rPr>
              <a:t>: This block will test the exceptional error to occur.</a:t>
            </a:r>
            <a:endParaRPr sz="1200">
              <a:latin typeface="Merriweather"/>
              <a:ea typeface="Merriweather"/>
              <a:cs typeface="Merriweather"/>
              <a:sym typeface="Merriweather"/>
            </a:endParaRPr>
          </a:p>
          <a:p>
            <a:pPr marL="0" lvl="0" indent="0" algn="l" rtl="0">
              <a:spcBef>
                <a:spcPts val="0"/>
              </a:spcBef>
              <a:spcAft>
                <a:spcPts val="0"/>
              </a:spcAft>
              <a:buNone/>
            </a:pPr>
            <a:endParaRPr sz="1200">
              <a:latin typeface="Merriweather"/>
              <a:ea typeface="Merriweather"/>
              <a:cs typeface="Merriweather"/>
              <a:sym typeface="Merriweather"/>
            </a:endParaRPr>
          </a:p>
          <a:p>
            <a:pPr marL="0" lvl="0" indent="0" algn="l" rtl="0">
              <a:spcBef>
                <a:spcPts val="0"/>
              </a:spcBef>
              <a:spcAft>
                <a:spcPts val="0"/>
              </a:spcAft>
              <a:buNone/>
            </a:pPr>
            <a:r>
              <a:rPr lang="en" sz="1200" b="1">
                <a:latin typeface="Merriweather"/>
                <a:ea typeface="Merriweather"/>
                <a:cs typeface="Merriweather"/>
                <a:sym typeface="Merriweather"/>
              </a:rPr>
              <a:t>Except</a:t>
            </a:r>
            <a:r>
              <a:rPr lang="en" sz="1200">
                <a:latin typeface="Merriweather"/>
                <a:ea typeface="Merriweather"/>
                <a:cs typeface="Merriweather"/>
                <a:sym typeface="Merriweather"/>
              </a:rPr>
              <a:t>: Here you can handle the error.</a:t>
            </a:r>
            <a:endParaRPr sz="1200">
              <a:latin typeface="Merriweather"/>
              <a:ea typeface="Merriweather"/>
              <a:cs typeface="Merriweather"/>
              <a:sym typeface="Merriweather"/>
            </a:endParaRPr>
          </a:p>
          <a:p>
            <a:pPr marL="0" lvl="0" indent="0" algn="l" rtl="0">
              <a:spcBef>
                <a:spcPts val="0"/>
              </a:spcBef>
              <a:spcAft>
                <a:spcPts val="0"/>
              </a:spcAft>
              <a:buNone/>
            </a:pPr>
            <a:endParaRPr sz="1200" b="1">
              <a:latin typeface="Merriweather"/>
              <a:ea typeface="Merriweather"/>
              <a:cs typeface="Merriweather"/>
              <a:sym typeface="Merriweather"/>
            </a:endParaRPr>
          </a:p>
          <a:p>
            <a:pPr marL="0" lvl="0" indent="0" algn="l" rtl="0">
              <a:spcBef>
                <a:spcPts val="0"/>
              </a:spcBef>
              <a:spcAft>
                <a:spcPts val="0"/>
              </a:spcAft>
              <a:buNone/>
            </a:pPr>
            <a:r>
              <a:rPr lang="en" sz="1200" b="1">
                <a:latin typeface="Merriweather"/>
                <a:ea typeface="Merriweather"/>
                <a:cs typeface="Merriweather"/>
                <a:sym typeface="Merriweather"/>
              </a:rPr>
              <a:t>Else</a:t>
            </a:r>
            <a:r>
              <a:rPr lang="en" sz="1200">
                <a:latin typeface="Merriweather"/>
                <a:ea typeface="Merriweather"/>
                <a:cs typeface="Merriweather"/>
                <a:sym typeface="Merriweather"/>
              </a:rPr>
              <a:t>: If there is no exception then this block will be executed.</a:t>
            </a:r>
            <a:endParaRPr sz="1200">
              <a:latin typeface="Merriweather"/>
              <a:ea typeface="Merriweather"/>
              <a:cs typeface="Merriweather"/>
              <a:sym typeface="Merriweather"/>
            </a:endParaRPr>
          </a:p>
          <a:p>
            <a:pPr marL="0" lvl="0" indent="0" algn="l" rtl="0">
              <a:spcBef>
                <a:spcPts val="0"/>
              </a:spcBef>
              <a:spcAft>
                <a:spcPts val="0"/>
              </a:spcAft>
              <a:buNone/>
            </a:pPr>
            <a:endParaRPr sz="1200" b="1">
              <a:latin typeface="Merriweather"/>
              <a:ea typeface="Merriweather"/>
              <a:cs typeface="Merriweather"/>
              <a:sym typeface="Merriweather"/>
            </a:endParaRPr>
          </a:p>
          <a:p>
            <a:pPr marL="0" lvl="0" indent="0" algn="l" rtl="0">
              <a:spcBef>
                <a:spcPts val="0"/>
              </a:spcBef>
              <a:spcAft>
                <a:spcPts val="0"/>
              </a:spcAft>
              <a:buNone/>
            </a:pPr>
            <a:r>
              <a:rPr lang="en" sz="1200" b="1">
                <a:latin typeface="Merriweather"/>
                <a:ea typeface="Merriweather"/>
                <a:cs typeface="Merriweather"/>
                <a:sym typeface="Merriweather"/>
              </a:rPr>
              <a:t>Finally</a:t>
            </a:r>
            <a:r>
              <a:rPr lang="en" sz="1200">
                <a:latin typeface="Merriweather"/>
                <a:ea typeface="Merriweather"/>
                <a:cs typeface="Merriweather"/>
                <a:sym typeface="Merriweather"/>
              </a:rPr>
              <a:t>: Finally block always gets executed either exception is generated or not.</a:t>
            </a:r>
            <a:endParaRPr sz="1200">
              <a:latin typeface="Merriweather"/>
              <a:ea typeface="Merriweather"/>
              <a:cs typeface="Merriweather"/>
              <a:sym typeface="Merriweather"/>
            </a:endParaRPr>
          </a:p>
        </p:txBody>
      </p:sp>
      <p:sp>
        <p:nvSpPr>
          <p:cNvPr id="391" name="Google Shape;391;p63"/>
          <p:cNvSpPr txBox="1"/>
          <p:nvPr/>
        </p:nvSpPr>
        <p:spPr>
          <a:xfrm>
            <a:off x="4874250" y="1559750"/>
            <a:ext cx="3293700" cy="2555100"/>
          </a:xfrm>
          <a:prstGeom prst="rect">
            <a:avLst/>
          </a:prstGeom>
          <a:noFill/>
          <a:ln w="9525" cap="flat" cmpd="sng">
            <a:solidFill>
              <a:srgbClr val="D2D2D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erriweather"/>
                <a:ea typeface="Merriweather"/>
                <a:cs typeface="Merriweather"/>
                <a:sym typeface="Merriweather"/>
              </a:rPr>
              <a:t>try:</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 Some Code....!</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except:</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 Optional Block</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 Handling of exception (if required)</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else:</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 Some code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 execute if no exception</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finally:</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 Some code .....(always executed)</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p:txBody>
      </p:sp>
      <p:pic>
        <p:nvPicPr>
          <p:cNvPr id="392" name="Google Shape;392;p6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t>25. Difference Between Python 2.0 &amp; Python 3.0</a:t>
            </a:r>
            <a:endParaRPr sz="2000">
              <a:latin typeface="Arial"/>
              <a:ea typeface="Arial"/>
              <a:cs typeface="Arial"/>
              <a:sym typeface="Arial"/>
            </a:endParaRPr>
          </a:p>
        </p:txBody>
      </p:sp>
      <p:graphicFrame>
        <p:nvGraphicFramePr>
          <p:cNvPr id="398" name="Google Shape;398;p64"/>
          <p:cNvGraphicFramePr/>
          <p:nvPr/>
        </p:nvGraphicFramePr>
        <p:xfrm>
          <a:off x="280600" y="1552500"/>
          <a:ext cx="3000000" cy="3000000"/>
        </p:xfrm>
        <a:graphic>
          <a:graphicData uri="http://schemas.openxmlformats.org/drawingml/2006/table">
            <a:tbl>
              <a:tblPr>
                <a:solidFill>
                  <a:srgbClr val="FFFFFF"/>
                </a:solidFill>
                <a:tableStyleId>{BA0025C9-E698-4708-8D99-F54EBBFB8386}</a:tableStyleId>
              </a:tblPr>
              <a:tblGrid>
                <a:gridCol w="1525950">
                  <a:extLst>
                    <a:ext uri="{9D8B030D-6E8A-4147-A177-3AD203B41FA5}">
                      <a16:colId xmlns:a16="http://schemas.microsoft.com/office/drawing/2014/main" val="20000"/>
                    </a:ext>
                  </a:extLst>
                </a:gridCol>
                <a:gridCol w="3215675">
                  <a:extLst>
                    <a:ext uri="{9D8B030D-6E8A-4147-A177-3AD203B41FA5}">
                      <a16:colId xmlns:a16="http://schemas.microsoft.com/office/drawing/2014/main" val="20001"/>
                    </a:ext>
                  </a:extLst>
                </a:gridCol>
                <a:gridCol w="3778975">
                  <a:extLst>
                    <a:ext uri="{9D8B030D-6E8A-4147-A177-3AD203B41FA5}">
                      <a16:colId xmlns:a16="http://schemas.microsoft.com/office/drawing/2014/main" val="20002"/>
                    </a:ext>
                  </a:extLst>
                </a:gridCol>
              </a:tblGrid>
              <a:tr h="262325">
                <a:tc>
                  <a:txBody>
                    <a:bodyPr/>
                    <a:lstStyle/>
                    <a:p>
                      <a:pPr marL="0" lvl="0" indent="0" algn="l" rtl="0">
                        <a:lnSpc>
                          <a:spcPct val="50000"/>
                        </a:lnSpc>
                        <a:spcBef>
                          <a:spcPts val="0"/>
                        </a:spcBef>
                        <a:spcAft>
                          <a:spcPts val="0"/>
                        </a:spcAft>
                        <a:buNone/>
                      </a:pPr>
                      <a:r>
                        <a:rPr lang="en" sz="900">
                          <a:latin typeface="Merriweather"/>
                          <a:ea typeface="Merriweather"/>
                          <a:cs typeface="Merriweather"/>
                          <a:sym typeface="Merriweather"/>
                        </a:rPr>
                        <a:t>Basis of comparison</a:t>
                      </a:r>
                      <a:endParaRPr sz="900">
                        <a:latin typeface="Merriweather"/>
                        <a:ea typeface="Merriweather"/>
                        <a:cs typeface="Merriweather"/>
                        <a:sym typeface="Merriweather"/>
                      </a:endParaRPr>
                    </a:p>
                  </a:txBody>
                  <a:tcPr marL="91425" marR="91425" marT="91425" marB="91425">
                    <a:lnB w="11900" cap="flat" cmpd="sng">
                      <a:solidFill>
                        <a:srgbClr val="EEEEEE"/>
                      </a:solidFill>
                      <a:prstDash val="solid"/>
                      <a:round/>
                      <a:headEnd type="none" w="sm" len="sm"/>
                      <a:tailEnd type="none" w="sm" len="sm"/>
                    </a:lnB>
                    <a:solidFill>
                      <a:srgbClr val="CCCCCC"/>
                    </a:solidFill>
                  </a:tcPr>
                </a:tc>
                <a:tc>
                  <a:txBody>
                    <a:bodyPr/>
                    <a:lstStyle/>
                    <a:p>
                      <a:pPr marL="0" lvl="0" indent="0" algn="l" rtl="0">
                        <a:lnSpc>
                          <a:spcPct val="50000"/>
                        </a:lnSpc>
                        <a:spcBef>
                          <a:spcPts val="0"/>
                        </a:spcBef>
                        <a:spcAft>
                          <a:spcPts val="0"/>
                        </a:spcAft>
                        <a:buNone/>
                      </a:pPr>
                      <a:r>
                        <a:rPr lang="en" sz="900">
                          <a:latin typeface="Merriweather"/>
                          <a:ea typeface="Merriweather"/>
                          <a:cs typeface="Merriweather"/>
                          <a:sym typeface="Merriweather"/>
                        </a:rPr>
                        <a:t>Python 3</a:t>
                      </a:r>
                      <a:endParaRPr sz="900">
                        <a:latin typeface="Merriweather"/>
                        <a:ea typeface="Merriweather"/>
                        <a:cs typeface="Merriweather"/>
                        <a:sym typeface="Merriweather"/>
                      </a:endParaRPr>
                    </a:p>
                  </a:txBody>
                  <a:tcPr marL="91425" marR="91425" marT="91425" marB="91425">
                    <a:lnB w="11900" cap="flat" cmpd="sng">
                      <a:solidFill>
                        <a:srgbClr val="EEEEEE"/>
                      </a:solidFill>
                      <a:prstDash val="solid"/>
                      <a:round/>
                      <a:headEnd type="none" w="sm" len="sm"/>
                      <a:tailEnd type="none" w="sm" len="sm"/>
                    </a:lnB>
                    <a:solidFill>
                      <a:srgbClr val="CCCCCC"/>
                    </a:solidFill>
                  </a:tcPr>
                </a:tc>
                <a:tc>
                  <a:txBody>
                    <a:bodyPr/>
                    <a:lstStyle/>
                    <a:p>
                      <a:pPr marL="0" lvl="0" indent="0" algn="l" rtl="0">
                        <a:lnSpc>
                          <a:spcPct val="50000"/>
                        </a:lnSpc>
                        <a:spcBef>
                          <a:spcPts val="0"/>
                        </a:spcBef>
                        <a:spcAft>
                          <a:spcPts val="0"/>
                        </a:spcAft>
                        <a:buNone/>
                      </a:pPr>
                      <a:r>
                        <a:rPr lang="en" sz="900">
                          <a:latin typeface="Merriweather"/>
                          <a:ea typeface="Merriweather"/>
                          <a:cs typeface="Merriweather"/>
                          <a:sym typeface="Merriweather"/>
                        </a:rPr>
                        <a:t>Python 2</a:t>
                      </a:r>
                      <a:endParaRPr sz="900">
                        <a:latin typeface="Merriweather"/>
                        <a:ea typeface="Merriweather"/>
                        <a:cs typeface="Merriweather"/>
                        <a:sym typeface="Merriweather"/>
                      </a:endParaRPr>
                    </a:p>
                  </a:txBody>
                  <a:tcPr marL="91425" marR="91425" marT="91425" marB="91425">
                    <a:lnB w="11900" cap="flat" cmpd="sng">
                      <a:solidFill>
                        <a:srgbClr val="EEEEEE"/>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26232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Syntax</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def main():</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print("Hello World!")</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if __name__== "__main__":</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main()</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def main():</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print "Hello World!"</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if __name__== "__main__":</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main()</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1"/>
                  </a:ext>
                </a:extLst>
              </a:tr>
              <a:tr h="26232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Release Date</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2008</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2000</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2"/>
                  </a:ext>
                </a:extLst>
              </a:tr>
              <a:tr h="26232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Function print</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print (“hello”)</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print “hello”</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3"/>
                  </a:ext>
                </a:extLst>
              </a:tr>
              <a:tr h="38157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Division of Integers</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Whenever two integers are divided, you get a float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value</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When two integers are divided, you always provide integer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value.</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4"/>
                  </a:ext>
                </a:extLst>
              </a:tr>
              <a:tr h="38157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Unicode</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In Python 3, default storing of strings is Unicode.</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To store Unicode string value, you require to define them with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“u”.</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5"/>
                  </a:ext>
                </a:extLst>
              </a:tr>
              <a:tr h="38157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Syntax</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The syntax is simpler and easily understandable.</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The syntax of Python 2 was comparatively difficult to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understand.</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99" name="Google Shape;399;p64"/>
          <p:cNvSpPr txBox="1"/>
          <p:nvPr/>
        </p:nvSpPr>
        <p:spPr>
          <a:xfrm>
            <a:off x="4864975" y="1067700"/>
            <a:ext cx="7425300" cy="48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50" b="1">
              <a:solidFill>
                <a:srgbClr val="222222"/>
              </a:solidFill>
              <a:highlight>
                <a:srgbClr val="FFFFFF"/>
              </a:highlight>
            </a:endParaRPr>
          </a:p>
        </p:txBody>
      </p:sp>
      <p:sp>
        <p:nvSpPr>
          <p:cNvPr id="400" name="Google Shape;400;p64"/>
          <p:cNvSpPr txBox="1"/>
          <p:nvPr/>
        </p:nvSpPr>
        <p:spPr>
          <a:xfrm>
            <a:off x="6095825" y="4821875"/>
            <a:ext cx="3130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i="1">
                <a:latin typeface="Merriweather"/>
                <a:ea typeface="Merriweather"/>
                <a:cs typeface="Merriweather"/>
                <a:sym typeface="Merriweather"/>
              </a:rPr>
              <a:t>https://www.guru99.com/python-2-vs-python-3.html</a:t>
            </a:r>
            <a:endParaRPr sz="800" i="1">
              <a:latin typeface="Merriweather"/>
              <a:ea typeface="Merriweather"/>
              <a:cs typeface="Merriweather"/>
              <a:sym typeface="Merriweather"/>
            </a:endParaRPr>
          </a:p>
        </p:txBody>
      </p:sp>
      <p:pic>
        <p:nvPicPr>
          <p:cNvPr id="401" name="Google Shape;401;p6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9"/>
          <p:cNvSpPr txBox="1"/>
          <p:nvPr/>
        </p:nvSpPr>
        <p:spPr>
          <a:xfrm>
            <a:off x="4797850" y="119075"/>
            <a:ext cx="40131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erriweather"/>
                <a:ea typeface="Merriweather"/>
                <a:cs typeface="Merriweather"/>
                <a:sym typeface="Merriweather"/>
              </a:rPr>
              <a:t>Decorator Coding Example</a:t>
            </a:r>
            <a:endParaRPr>
              <a:solidFill>
                <a:schemeClr val="lt1"/>
              </a:solidFill>
              <a:latin typeface="Merriweather"/>
              <a:ea typeface="Merriweather"/>
              <a:cs typeface="Merriweather"/>
              <a:sym typeface="Merriweather"/>
            </a:endParaRPr>
          </a:p>
        </p:txBody>
      </p:sp>
      <p:sp>
        <p:nvSpPr>
          <p:cNvPr id="185" name="Google Shape;185;p39"/>
          <p:cNvSpPr txBox="1">
            <a:spLocks noGrp="1"/>
          </p:cNvSpPr>
          <p:nvPr>
            <p:ph type="title"/>
          </p:nvPr>
        </p:nvSpPr>
        <p:spPr>
          <a:xfrm>
            <a:off x="497425" y="1475775"/>
            <a:ext cx="3353400" cy="250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t>A Decorator is just a function that takes another function as an argument, add some kind of functionality and then returns another function. </a:t>
            </a:r>
            <a:endParaRPr sz="1400"/>
          </a:p>
          <a:p>
            <a:pPr marL="0" lvl="0" indent="0" algn="l" rtl="0">
              <a:lnSpc>
                <a:spcPct val="115000"/>
              </a:lnSpc>
              <a:spcBef>
                <a:spcPts val="0"/>
              </a:spcBef>
              <a:spcAft>
                <a:spcPts val="0"/>
              </a:spcAft>
              <a:buNone/>
            </a:pPr>
            <a:r>
              <a:rPr lang="en" sz="1400"/>
              <a:t>All of this without altering the source code of the original function that you passed in.</a:t>
            </a:r>
            <a:endParaRPr sz="1400"/>
          </a:p>
        </p:txBody>
      </p:sp>
      <p:sp>
        <p:nvSpPr>
          <p:cNvPr id="186" name="Google Shape;186;p39"/>
          <p:cNvSpPr txBox="1">
            <a:spLocks noGrp="1"/>
          </p:cNvSpPr>
          <p:nvPr>
            <p:ph type="body" idx="1"/>
          </p:nvPr>
        </p:nvSpPr>
        <p:spPr>
          <a:xfrm>
            <a:off x="4797850" y="621650"/>
            <a:ext cx="4013100" cy="4380300"/>
          </a:xfrm>
          <a:prstGeom prst="rect">
            <a:avLst/>
          </a:prstGeom>
          <a:solidFill>
            <a:srgbClr val="D2D2D2"/>
          </a:solidFill>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decorator_func(func):</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def wrapper_func():</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print("wrapper_func Worked")</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return func()</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print("decorator_func worked")</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return wrapper_func</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show():</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print("Show Worked")</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decorator_show = decorator_func(show)</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decorator_show()</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#Alternative</a:t>
            </a:r>
            <a:endParaRPr sz="1200">
              <a:solidFill>
                <a:schemeClr val="dk1"/>
              </a:solidFill>
              <a:highlight>
                <a:srgbClr val="CFE2F3"/>
              </a:highlight>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@decorator_func</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display():</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print('display </a:t>
            </a:r>
            <a:endParaRPr sz="1200">
              <a:solidFill>
                <a:schemeClr val="dk1"/>
              </a:solidFill>
              <a:latin typeface="Merriweather"/>
              <a:ea typeface="Merriweather"/>
              <a:cs typeface="Merriweather"/>
              <a:sym typeface="Merriweather"/>
            </a:endParaRPr>
          </a:p>
          <a:p>
            <a:pPr marL="457200" lvl="0" indent="45720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worked')</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display()</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endParaRPr sz="1200">
              <a:solidFill>
                <a:schemeClr val="dk1"/>
              </a:solidFill>
              <a:latin typeface="Merriweather"/>
              <a:ea typeface="Merriweather"/>
              <a:cs typeface="Merriweather"/>
              <a:sym typeface="Merriweather"/>
            </a:endParaRPr>
          </a:p>
        </p:txBody>
      </p:sp>
      <p:sp>
        <p:nvSpPr>
          <p:cNvPr id="187" name="Google Shape;187;p39"/>
          <p:cNvSpPr txBox="1"/>
          <p:nvPr/>
        </p:nvSpPr>
        <p:spPr>
          <a:xfrm>
            <a:off x="5286250" y="4669025"/>
            <a:ext cx="303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88" name="Google Shape;188;p39"/>
          <p:cNvSpPr txBox="1"/>
          <p:nvPr/>
        </p:nvSpPr>
        <p:spPr>
          <a:xfrm>
            <a:off x="230100" y="431675"/>
            <a:ext cx="40131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dk1"/>
                </a:solidFill>
                <a:highlight>
                  <a:schemeClr val="lt1"/>
                </a:highlight>
                <a:latin typeface="Merriweather"/>
                <a:ea typeface="Merriweather"/>
                <a:cs typeface="Merriweather"/>
                <a:sym typeface="Merriweather"/>
              </a:rPr>
              <a:t>2. What is Decorator?      </a:t>
            </a:r>
            <a:endParaRPr sz="2600" b="1">
              <a:solidFill>
                <a:schemeClr val="dk1"/>
              </a:solidFill>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2600" b="1">
                <a:solidFill>
                  <a:schemeClr val="dk1"/>
                </a:solidFill>
                <a:highlight>
                  <a:schemeClr val="lt1"/>
                </a:highlight>
                <a:latin typeface="Merriweather"/>
                <a:ea typeface="Merriweather"/>
                <a:cs typeface="Merriweather"/>
                <a:sym typeface="Merriweather"/>
              </a:rPr>
              <a:t>Explain With Example.</a:t>
            </a:r>
            <a:endParaRPr sz="2600" b="1">
              <a:solidFill>
                <a:schemeClr val="dk1"/>
              </a:solidFill>
              <a:highlight>
                <a:schemeClr val="lt1"/>
              </a:highlight>
              <a:latin typeface="Merriweather"/>
              <a:ea typeface="Merriweather"/>
              <a:cs typeface="Merriweather"/>
              <a:sym typeface="Merriweather"/>
            </a:endParaRPr>
          </a:p>
        </p:txBody>
      </p:sp>
      <p:sp>
        <p:nvSpPr>
          <p:cNvPr id="189" name="Google Shape;189;p39"/>
          <p:cNvSpPr txBox="1"/>
          <p:nvPr/>
        </p:nvSpPr>
        <p:spPr>
          <a:xfrm>
            <a:off x="6916900" y="3793550"/>
            <a:ext cx="1894200" cy="120840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Clr>
                <a:srgbClr val="000000"/>
              </a:buClr>
              <a:buSzPts val="852"/>
              <a:buFont typeface="Arial"/>
              <a:buNone/>
            </a:pPr>
            <a:r>
              <a:rPr lang="en" sz="1000" b="1">
                <a:solidFill>
                  <a:schemeClr val="dk1"/>
                </a:solidFill>
                <a:highlight>
                  <a:schemeClr val="lt1"/>
                </a:highlight>
                <a:latin typeface="Merriweather"/>
                <a:ea typeface="Merriweather"/>
                <a:cs typeface="Merriweather"/>
                <a:sym typeface="Merriweather"/>
              </a:rPr>
              <a:t>Output:  </a:t>
            </a:r>
            <a:r>
              <a:rPr lang="en" sz="1000">
                <a:solidFill>
                  <a:schemeClr val="dk1"/>
                </a:solidFill>
                <a:highlight>
                  <a:schemeClr val="lt1"/>
                </a:highlight>
                <a:latin typeface="Merriweather"/>
                <a:ea typeface="Merriweather"/>
                <a:cs typeface="Merriweather"/>
                <a:sym typeface="Merriweather"/>
              </a:rPr>
              <a:t>                                                                                                  </a:t>
            </a:r>
            <a:endParaRPr sz="1000">
              <a:solidFill>
                <a:schemeClr val="dk1"/>
              </a:solidFill>
              <a:highlight>
                <a:schemeClr val="lt1"/>
              </a:highlight>
              <a:latin typeface="Merriweather"/>
              <a:ea typeface="Merriweather"/>
              <a:cs typeface="Merriweather"/>
              <a:sym typeface="Merriweather"/>
            </a:endParaRPr>
          </a:p>
          <a:p>
            <a:pPr marL="0" lvl="0" indent="0" algn="l" rtl="0">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decorator_func worked</a:t>
            </a:r>
            <a:endParaRPr sz="10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wrapper_func Worked</a:t>
            </a:r>
            <a:endParaRPr sz="10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Show Worked</a:t>
            </a:r>
            <a:endParaRPr sz="10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decorator_func worked</a:t>
            </a:r>
            <a:endParaRPr sz="10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wrapper_func Worked</a:t>
            </a:r>
            <a:endParaRPr sz="10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display worked</a:t>
            </a:r>
            <a:endParaRPr sz="1000">
              <a:solidFill>
                <a:schemeClr val="dk1"/>
              </a:solidFill>
              <a:latin typeface="Merriweather"/>
              <a:ea typeface="Merriweather"/>
              <a:cs typeface="Merriweather"/>
              <a:sym typeface="Merriweather"/>
            </a:endParaRPr>
          </a:p>
        </p:txBody>
      </p:sp>
      <p:pic>
        <p:nvPicPr>
          <p:cNvPr id="190" name="Google Shape;190;p3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t>25. Difference Between Python 2.0 &amp; Python 3.0</a:t>
            </a:r>
            <a:endParaRPr sz="2500" b="1"/>
          </a:p>
        </p:txBody>
      </p:sp>
      <p:graphicFrame>
        <p:nvGraphicFramePr>
          <p:cNvPr id="407" name="Google Shape;407;p65"/>
          <p:cNvGraphicFramePr/>
          <p:nvPr/>
        </p:nvGraphicFramePr>
        <p:xfrm>
          <a:off x="311725" y="1591475"/>
          <a:ext cx="3000000" cy="3000000"/>
        </p:xfrm>
        <a:graphic>
          <a:graphicData uri="http://schemas.openxmlformats.org/drawingml/2006/table">
            <a:tbl>
              <a:tblPr>
                <a:solidFill>
                  <a:srgbClr val="FFFFFF"/>
                </a:solidFill>
                <a:tableStyleId>{BA0025C9-E698-4708-8D99-F54EBBFB8386}</a:tableStyleId>
              </a:tblPr>
              <a:tblGrid>
                <a:gridCol w="1505500">
                  <a:extLst>
                    <a:ext uri="{9D8B030D-6E8A-4147-A177-3AD203B41FA5}">
                      <a16:colId xmlns:a16="http://schemas.microsoft.com/office/drawing/2014/main" val="20000"/>
                    </a:ext>
                  </a:extLst>
                </a:gridCol>
                <a:gridCol w="3567400">
                  <a:extLst>
                    <a:ext uri="{9D8B030D-6E8A-4147-A177-3AD203B41FA5}">
                      <a16:colId xmlns:a16="http://schemas.microsoft.com/office/drawing/2014/main" val="20001"/>
                    </a:ext>
                  </a:extLst>
                </a:gridCol>
                <a:gridCol w="3333525">
                  <a:extLst>
                    <a:ext uri="{9D8B030D-6E8A-4147-A177-3AD203B41FA5}">
                      <a16:colId xmlns:a16="http://schemas.microsoft.com/office/drawing/2014/main" val="20002"/>
                    </a:ext>
                  </a:extLst>
                </a:gridCol>
              </a:tblGrid>
              <a:tr h="262325">
                <a:tc>
                  <a:txBody>
                    <a:bodyPr/>
                    <a:lstStyle/>
                    <a:p>
                      <a:pPr marL="0" lvl="0" indent="0" algn="l" rtl="0">
                        <a:lnSpc>
                          <a:spcPct val="50000"/>
                        </a:lnSpc>
                        <a:spcBef>
                          <a:spcPts val="0"/>
                        </a:spcBef>
                        <a:spcAft>
                          <a:spcPts val="0"/>
                        </a:spcAft>
                        <a:buNone/>
                      </a:pPr>
                      <a:r>
                        <a:rPr lang="en" sz="900">
                          <a:latin typeface="Merriweather"/>
                          <a:ea typeface="Merriweather"/>
                          <a:cs typeface="Merriweather"/>
                          <a:sym typeface="Merriweather"/>
                        </a:rPr>
                        <a:t>Basis of comparison</a:t>
                      </a:r>
                      <a:endParaRPr sz="900">
                        <a:latin typeface="Merriweather"/>
                        <a:ea typeface="Merriweather"/>
                        <a:cs typeface="Merriweather"/>
                        <a:sym typeface="Merriweather"/>
                      </a:endParaRPr>
                    </a:p>
                  </a:txBody>
                  <a:tcPr marL="91425" marR="91425" marT="91425" marB="91425">
                    <a:lnB w="11900" cap="flat" cmpd="sng">
                      <a:solidFill>
                        <a:srgbClr val="EEEEEE">
                          <a:alpha val="0"/>
                        </a:srgbClr>
                      </a:solidFill>
                      <a:prstDash val="solid"/>
                      <a:round/>
                      <a:headEnd type="none" w="sm" len="sm"/>
                      <a:tailEnd type="none" w="sm" len="sm"/>
                    </a:lnB>
                    <a:solidFill>
                      <a:srgbClr val="CCCCCC"/>
                    </a:solidFill>
                  </a:tcPr>
                </a:tc>
                <a:tc>
                  <a:txBody>
                    <a:bodyPr/>
                    <a:lstStyle/>
                    <a:p>
                      <a:pPr marL="0" lvl="0" indent="0" algn="l" rtl="0">
                        <a:lnSpc>
                          <a:spcPct val="50000"/>
                        </a:lnSpc>
                        <a:spcBef>
                          <a:spcPts val="0"/>
                        </a:spcBef>
                        <a:spcAft>
                          <a:spcPts val="0"/>
                        </a:spcAft>
                        <a:buNone/>
                      </a:pPr>
                      <a:r>
                        <a:rPr lang="en" sz="900">
                          <a:latin typeface="Merriweather"/>
                          <a:ea typeface="Merriweather"/>
                          <a:cs typeface="Merriweather"/>
                          <a:sym typeface="Merriweather"/>
                        </a:rPr>
                        <a:t>Python 3</a:t>
                      </a:r>
                      <a:endParaRPr sz="900">
                        <a:latin typeface="Merriweather"/>
                        <a:ea typeface="Merriweather"/>
                        <a:cs typeface="Merriweather"/>
                        <a:sym typeface="Merriweather"/>
                      </a:endParaRPr>
                    </a:p>
                  </a:txBody>
                  <a:tcPr marL="91425" marR="91425" marT="91425" marB="91425">
                    <a:lnB w="11900" cap="flat" cmpd="sng">
                      <a:solidFill>
                        <a:srgbClr val="EEEEEE">
                          <a:alpha val="0"/>
                        </a:srgbClr>
                      </a:solidFill>
                      <a:prstDash val="solid"/>
                      <a:round/>
                      <a:headEnd type="none" w="sm" len="sm"/>
                      <a:tailEnd type="none" w="sm" len="sm"/>
                    </a:lnB>
                    <a:solidFill>
                      <a:srgbClr val="CCCCCC"/>
                    </a:solidFill>
                  </a:tcPr>
                </a:tc>
                <a:tc>
                  <a:txBody>
                    <a:bodyPr/>
                    <a:lstStyle/>
                    <a:p>
                      <a:pPr marL="0" lvl="0" indent="0" algn="l" rtl="0">
                        <a:lnSpc>
                          <a:spcPct val="50000"/>
                        </a:lnSpc>
                        <a:spcBef>
                          <a:spcPts val="0"/>
                        </a:spcBef>
                        <a:spcAft>
                          <a:spcPts val="0"/>
                        </a:spcAft>
                        <a:buNone/>
                      </a:pPr>
                      <a:r>
                        <a:rPr lang="en" sz="900">
                          <a:latin typeface="Merriweather"/>
                          <a:ea typeface="Merriweather"/>
                          <a:cs typeface="Merriweather"/>
                          <a:sym typeface="Merriweather"/>
                        </a:rPr>
                        <a:t>Python 2</a:t>
                      </a:r>
                      <a:endParaRPr sz="900">
                        <a:latin typeface="Merriweather"/>
                        <a:ea typeface="Merriweather"/>
                        <a:cs typeface="Merriweather"/>
                        <a:sym typeface="Merriweather"/>
                      </a:endParaRPr>
                    </a:p>
                  </a:txBody>
                  <a:tcPr marL="91425" marR="91425" marT="91425" marB="91425">
                    <a:lnB w="11900" cap="flat" cmpd="sng">
                      <a:solidFill>
                        <a:srgbClr val="EEEEEE">
                          <a:alpha val="0"/>
                        </a:srgbClr>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26232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Rules of ordering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Comparisons</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In this version, Rules of ordering comparisons have been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simplified.</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Rules of ordering comparison are very complex.</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1"/>
                  </a:ext>
                </a:extLst>
              </a:tr>
              <a:tr h="26232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Iteration</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The new Range() function introduced to perform iterations.</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In Python 2, the xrange() is used for iterations.</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2"/>
                  </a:ext>
                </a:extLst>
              </a:tr>
              <a:tr h="26232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Exceptions</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It should be enclosed in parenthesis.</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It should be enclosed in notations.</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3"/>
                  </a:ext>
                </a:extLst>
              </a:tr>
              <a:tr h="38157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Leak of variables</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The value of variables never changes.</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The value of the global variable will change while using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it inside for-loop.</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4"/>
                  </a:ext>
                </a:extLst>
              </a:tr>
              <a:tr h="38157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Backward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compatibility</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Not difficult to port python 2 to python 3 but it is never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reliable.</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Python version 3 is not backwardly compatible with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Python 2.</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5"/>
                  </a:ext>
                </a:extLst>
              </a:tr>
              <a:tr h="38157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Library</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Many recent developers are creating libraries which you can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only use with Python 3.</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Many older libraries created for Python 2 is not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forward-compatible.</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408" name="Google Shape;408;p65"/>
          <p:cNvSpPr txBox="1"/>
          <p:nvPr/>
        </p:nvSpPr>
        <p:spPr>
          <a:xfrm>
            <a:off x="4864975" y="1067700"/>
            <a:ext cx="7425300" cy="48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50" b="1">
              <a:solidFill>
                <a:srgbClr val="222222"/>
              </a:solidFill>
              <a:highlight>
                <a:srgbClr val="FFFFFF"/>
              </a:highlight>
            </a:endParaRPr>
          </a:p>
        </p:txBody>
      </p:sp>
      <p:sp>
        <p:nvSpPr>
          <p:cNvPr id="409" name="Google Shape;409;p65"/>
          <p:cNvSpPr txBox="1"/>
          <p:nvPr/>
        </p:nvSpPr>
        <p:spPr>
          <a:xfrm>
            <a:off x="6144000" y="4835700"/>
            <a:ext cx="3000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i="1">
                <a:latin typeface="Merriweather"/>
                <a:ea typeface="Merriweather"/>
                <a:cs typeface="Merriweather"/>
                <a:sym typeface="Merriweather"/>
              </a:rPr>
              <a:t>https://www.guru99.com/python-2-vs-python-3.html</a:t>
            </a:r>
            <a:endParaRPr sz="800" i="1">
              <a:latin typeface="Merriweather"/>
              <a:ea typeface="Merriweather"/>
              <a:cs typeface="Merriweather"/>
              <a:sym typeface="Merriweather"/>
            </a:endParaRPr>
          </a:p>
        </p:txBody>
      </p:sp>
      <p:pic>
        <p:nvPicPr>
          <p:cNvPr id="410" name="Google Shape;410;p6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a:t>26. What is ‘PIP’ In Python</a:t>
            </a:r>
            <a:endParaRPr sz="2700" b="1"/>
          </a:p>
        </p:txBody>
      </p:sp>
      <p:sp>
        <p:nvSpPr>
          <p:cNvPr id="416" name="Google Shape;416;p66"/>
          <p:cNvSpPr txBox="1"/>
          <p:nvPr/>
        </p:nvSpPr>
        <p:spPr>
          <a:xfrm>
            <a:off x="457350" y="1571525"/>
            <a:ext cx="8229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273239"/>
                </a:solidFill>
                <a:highlight>
                  <a:srgbClr val="FFFFFF"/>
                </a:highlight>
                <a:latin typeface="Merriweather"/>
                <a:ea typeface="Merriweather"/>
                <a:cs typeface="Merriweather"/>
                <a:sym typeface="Merriweather"/>
              </a:rPr>
              <a:t>Python pip</a:t>
            </a:r>
            <a:r>
              <a:rPr lang="en" sz="1200">
                <a:solidFill>
                  <a:srgbClr val="273239"/>
                </a:solidFill>
                <a:highlight>
                  <a:srgbClr val="FFFFFF"/>
                </a:highlight>
                <a:latin typeface="Merriweather"/>
                <a:ea typeface="Merriweather"/>
                <a:cs typeface="Merriweather"/>
                <a:sym typeface="Merriweather"/>
              </a:rPr>
              <a:t> is the package manager for Python packages. We can use pip to install packages that do not come with Python. </a:t>
            </a:r>
            <a:endParaRPr sz="1200">
              <a:solidFill>
                <a:srgbClr val="273239"/>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sz="1200">
              <a:solidFill>
                <a:srgbClr val="273239"/>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r>
              <a:rPr lang="en" sz="1200">
                <a:solidFill>
                  <a:srgbClr val="273239"/>
                </a:solidFill>
                <a:highlight>
                  <a:srgbClr val="FFFFFF"/>
                </a:highlight>
                <a:latin typeface="Merriweather"/>
                <a:ea typeface="Merriweather"/>
                <a:cs typeface="Merriweather"/>
                <a:sym typeface="Merriweather"/>
              </a:rPr>
              <a:t>The basic syntax of pip commands in command prompt is: </a:t>
            </a:r>
            <a:endParaRPr sz="1200">
              <a:latin typeface="Merriweather"/>
              <a:ea typeface="Merriweather"/>
              <a:cs typeface="Merriweather"/>
              <a:sym typeface="Merriweather"/>
            </a:endParaRPr>
          </a:p>
        </p:txBody>
      </p:sp>
      <p:sp>
        <p:nvSpPr>
          <p:cNvPr id="417" name="Google Shape;417;p66"/>
          <p:cNvSpPr txBox="1"/>
          <p:nvPr/>
        </p:nvSpPr>
        <p:spPr>
          <a:xfrm>
            <a:off x="852125" y="2867800"/>
            <a:ext cx="3000000" cy="369300"/>
          </a:xfrm>
          <a:prstGeom prst="rect">
            <a:avLst/>
          </a:prstGeom>
          <a:noFill/>
          <a:ln>
            <a:noFill/>
          </a:ln>
        </p:spPr>
        <p:txBody>
          <a:bodyPr spcFirstLastPara="1" wrap="square" lIns="91425" tIns="91425" rIns="91425" bIns="91425" anchor="t" anchorCtr="0">
            <a:spAutoFit/>
          </a:bodyPr>
          <a:lstStyle/>
          <a:p>
            <a:pPr marL="190500" marR="190500" lvl="0" indent="0" algn="l" rtl="0">
              <a:lnSpc>
                <a:spcPct val="115000"/>
              </a:lnSpc>
              <a:spcBef>
                <a:spcPts val="0"/>
              </a:spcBef>
              <a:spcAft>
                <a:spcPts val="800"/>
              </a:spcAft>
              <a:buNone/>
            </a:pPr>
            <a:r>
              <a:rPr lang="en" sz="1200">
                <a:solidFill>
                  <a:srgbClr val="273239"/>
                </a:solidFill>
                <a:highlight>
                  <a:srgbClr val="D9D9D9"/>
                </a:highlight>
                <a:latin typeface="Merriweather"/>
                <a:ea typeface="Merriweather"/>
                <a:cs typeface="Merriweather"/>
                <a:sym typeface="Merriweather"/>
              </a:rPr>
              <a:t>Pip install &lt;package_name&gt;</a:t>
            </a:r>
            <a:endParaRPr sz="1200">
              <a:solidFill>
                <a:srgbClr val="273239"/>
              </a:solidFill>
              <a:highlight>
                <a:srgbClr val="D9D9D9"/>
              </a:highlight>
              <a:latin typeface="Merriweather"/>
              <a:ea typeface="Merriweather"/>
              <a:cs typeface="Merriweather"/>
              <a:sym typeface="Merriweather"/>
            </a:endParaRPr>
          </a:p>
        </p:txBody>
      </p:sp>
      <p:sp>
        <p:nvSpPr>
          <p:cNvPr id="418" name="Google Shape;418;p66"/>
          <p:cNvSpPr txBox="1"/>
          <p:nvPr/>
        </p:nvSpPr>
        <p:spPr>
          <a:xfrm>
            <a:off x="852125" y="2494925"/>
            <a:ext cx="3000000" cy="369300"/>
          </a:xfrm>
          <a:prstGeom prst="rect">
            <a:avLst/>
          </a:prstGeom>
          <a:noFill/>
          <a:ln>
            <a:noFill/>
          </a:ln>
        </p:spPr>
        <p:txBody>
          <a:bodyPr spcFirstLastPara="1" wrap="square" lIns="91425" tIns="91425" rIns="91425" bIns="91425" anchor="t" anchorCtr="0">
            <a:spAutoFit/>
          </a:bodyPr>
          <a:lstStyle/>
          <a:p>
            <a:pPr marL="190500" marR="190500" lvl="0" indent="0" algn="l" rtl="0">
              <a:lnSpc>
                <a:spcPct val="115000"/>
              </a:lnSpc>
              <a:spcBef>
                <a:spcPts val="0"/>
              </a:spcBef>
              <a:spcAft>
                <a:spcPts val="800"/>
              </a:spcAft>
              <a:buNone/>
            </a:pPr>
            <a:r>
              <a:rPr lang="en" sz="1200">
                <a:solidFill>
                  <a:srgbClr val="273239"/>
                </a:solidFill>
                <a:highlight>
                  <a:srgbClr val="D9D9D9"/>
                </a:highlight>
                <a:latin typeface="Merriweather"/>
                <a:ea typeface="Merriweather"/>
                <a:cs typeface="Merriweather"/>
                <a:sym typeface="Merriweather"/>
              </a:rPr>
              <a:t>pip 'arguments'</a:t>
            </a:r>
            <a:endParaRPr sz="1200">
              <a:solidFill>
                <a:srgbClr val="273239"/>
              </a:solidFill>
              <a:highlight>
                <a:srgbClr val="D9D9D9"/>
              </a:highlight>
              <a:latin typeface="Merriweather"/>
              <a:ea typeface="Merriweather"/>
              <a:cs typeface="Merriweather"/>
              <a:sym typeface="Merriweather"/>
            </a:endParaRPr>
          </a:p>
        </p:txBody>
      </p:sp>
      <p:pic>
        <p:nvPicPr>
          <p:cNvPr id="419" name="Google Shape;419;p6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27. Where Python Is Used?</a:t>
            </a:r>
            <a:endParaRPr b="1"/>
          </a:p>
        </p:txBody>
      </p:sp>
      <p:sp>
        <p:nvSpPr>
          <p:cNvPr id="425" name="Google Shape;425;p67"/>
          <p:cNvSpPr txBox="1"/>
          <p:nvPr/>
        </p:nvSpPr>
        <p:spPr>
          <a:xfrm>
            <a:off x="839675" y="1599500"/>
            <a:ext cx="5347800" cy="22626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Font typeface="Merriweather"/>
              <a:buChar char="❏"/>
            </a:pPr>
            <a:r>
              <a:rPr lang="en" sz="1500" b="1">
                <a:latin typeface="Merriweather"/>
                <a:ea typeface="Merriweather"/>
                <a:cs typeface="Merriweather"/>
                <a:sym typeface="Merriweather"/>
              </a:rPr>
              <a:t>Web Applications</a:t>
            </a:r>
            <a:endParaRPr sz="1500" b="1">
              <a:latin typeface="Merriweather"/>
              <a:ea typeface="Merriweather"/>
              <a:cs typeface="Merriweather"/>
              <a:sym typeface="Merriweather"/>
            </a:endParaRPr>
          </a:p>
          <a:p>
            <a:pPr marL="457200" lvl="0" indent="-323850" algn="l" rtl="0">
              <a:spcBef>
                <a:spcPts val="0"/>
              </a:spcBef>
              <a:spcAft>
                <a:spcPts val="0"/>
              </a:spcAft>
              <a:buSzPts val="1500"/>
              <a:buFont typeface="Merriweather"/>
              <a:buChar char="❏"/>
            </a:pPr>
            <a:r>
              <a:rPr lang="en" sz="1500" b="1">
                <a:latin typeface="Merriweather"/>
                <a:ea typeface="Merriweather"/>
                <a:cs typeface="Merriweather"/>
                <a:sym typeface="Merriweather"/>
              </a:rPr>
              <a:t>Desktop Applications</a:t>
            </a:r>
            <a:endParaRPr sz="1500" b="1">
              <a:latin typeface="Merriweather"/>
              <a:ea typeface="Merriweather"/>
              <a:cs typeface="Merriweather"/>
              <a:sym typeface="Merriweather"/>
            </a:endParaRPr>
          </a:p>
          <a:p>
            <a:pPr marL="457200" lvl="0" indent="-323850" algn="l" rtl="0">
              <a:spcBef>
                <a:spcPts val="0"/>
              </a:spcBef>
              <a:spcAft>
                <a:spcPts val="0"/>
              </a:spcAft>
              <a:buSzPts val="1500"/>
              <a:buFont typeface="Merriweather"/>
              <a:buChar char="❏"/>
            </a:pPr>
            <a:r>
              <a:rPr lang="en" sz="1500" b="1">
                <a:latin typeface="Merriweather"/>
                <a:ea typeface="Merriweather"/>
                <a:cs typeface="Merriweather"/>
                <a:sym typeface="Merriweather"/>
              </a:rPr>
              <a:t>Database Applications</a:t>
            </a:r>
            <a:endParaRPr sz="1500" b="1">
              <a:latin typeface="Merriweather"/>
              <a:ea typeface="Merriweather"/>
              <a:cs typeface="Merriweather"/>
              <a:sym typeface="Merriweather"/>
            </a:endParaRPr>
          </a:p>
          <a:p>
            <a:pPr marL="457200" lvl="0" indent="-323850" algn="l" rtl="0">
              <a:spcBef>
                <a:spcPts val="0"/>
              </a:spcBef>
              <a:spcAft>
                <a:spcPts val="0"/>
              </a:spcAft>
              <a:buSzPts val="1500"/>
              <a:buFont typeface="Merriweather"/>
              <a:buChar char="❏"/>
            </a:pPr>
            <a:r>
              <a:rPr lang="en" sz="1500" b="1">
                <a:latin typeface="Merriweather"/>
                <a:ea typeface="Merriweather"/>
                <a:cs typeface="Merriweather"/>
                <a:sym typeface="Merriweather"/>
              </a:rPr>
              <a:t>Networking Application</a:t>
            </a:r>
            <a:endParaRPr sz="1500" b="1">
              <a:latin typeface="Merriweather"/>
              <a:ea typeface="Merriweather"/>
              <a:cs typeface="Merriweather"/>
              <a:sym typeface="Merriweather"/>
            </a:endParaRPr>
          </a:p>
          <a:p>
            <a:pPr marL="457200" lvl="0" indent="-323850" algn="l" rtl="0">
              <a:spcBef>
                <a:spcPts val="0"/>
              </a:spcBef>
              <a:spcAft>
                <a:spcPts val="0"/>
              </a:spcAft>
              <a:buSzPts val="1500"/>
              <a:buFont typeface="Merriweather"/>
              <a:buChar char="❏"/>
            </a:pPr>
            <a:r>
              <a:rPr lang="en" sz="1500" b="1">
                <a:latin typeface="Merriweather"/>
                <a:ea typeface="Merriweather"/>
                <a:cs typeface="Merriweather"/>
                <a:sym typeface="Merriweather"/>
              </a:rPr>
              <a:t>Machine Learning</a:t>
            </a:r>
            <a:endParaRPr sz="1500" b="1">
              <a:latin typeface="Merriweather"/>
              <a:ea typeface="Merriweather"/>
              <a:cs typeface="Merriweather"/>
              <a:sym typeface="Merriweather"/>
            </a:endParaRPr>
          </a:p>
          <a:p>
            <a:pPr marL="457200" lvl="0" indent="-323850" algn="l" rtl="0">
              <a:spcBef>
                <a:spcPts val="0"/>
              </a:spcBef>
              <a:spcAft>
                <a:spcPts val="0"/>
              </a:spcAft>
              <a:buSzPts val="1500"/>
              <a:buFont typeface="Merriweather"/>
              <a:buChar char="❏"/>
            </a:pPr>
            <a:r>
              <a:rPr lang="en" sz="1500" b="1">
                <a:latin typeface="Merriweather"/>
                <a:ea typeface="Merriweather"/>
                <a:cs typeface="Merriweather"/>
                <a:sym typeface="Merriweather"/>
              </a:rPr>
              <a:t>Artificial Intelligence</a:t>
            </a:r>
            <a:endParaRPr sz="1500" b="1">
              <a:latin typeface="Merriweather"/>
              <a:ea typeface="Merriweather"/>
              <a:cs typeface="Merriweather"/>
              <a:sym typeface="Merriweather"/>
            </a:endParaRPr>
          </a:p>
          <a:p>
            <a:pPr marL="457200" lvl="0" indent="-323850" algn="l" rtl="0">
              <a:spcBef>
                <a:spcPts val="0"/>
              </a:spcBef>
              <a:spcAft>
                <a:spcPts val="0"/>
              </a:spcAft>
              <a:buSzPts val="1500"/>
              <a:buFont typeface="Merriweather"/>
              <a:buChar char="❏"/>
            </a:pPr>
            <a:r>
              <a:rPr lang="en" sz="1500" b="1">
                <a:latin typeface="Merriweather"/>
                <a:ea typeface="Merriweather"/>
                <a:cs typeface="Merriweather"/>
                <a:sym typeface="Merriweather"/>
              </a:rPr>
              <a:t>Data Analysis</a:t>
            </a:r>
            <a:endParaRPr sz="1500" b="1">
              <a:latin typeface="Merriweather"/>
              <a:ea typeface="Merriweather"/>
              <a:cs typeface="Merriweather"/>
              <a:sym typeface="Merriweather"/>
            </a:endParaRPr>
          </a:p>
          <a:p>
            <a:pPr marL="457200" lvl="0" indent="-323850" algn="l" rtl="0">
              <a:spcBef>
                <a:spcPts val="0"/>
              </a:spcBef>
              <a:spcAft>
                <a:spcPts val="0"/>
              </a:spcAft>
              <a:buSzPts val="1500"/>
              <a:buFont typeface="Merriweather"/>
              <a:buChar char="❏"/>
            </a:pPr>
            <a:r>
              <a:rPr lang="en" sz="1500" b="1">
                <a:latin typeface="Merriweather"/>
                <a:ea typeface="Merriweather"/>
                <a:cs typeface="Merriweather"/>
                <a:sym typeface="Merriweather"/>
              </a:rPr>
              <a:t>IOT Applications</a:t>
            </a:r>
            <a:endParaRPr sz="1500" b="1">
              <a:latin typeface="Merriweather"/>
              <a:ea typeface="Merriweather"/>
              <a:cs typeface="Merriweather"/>
              <a:sym typeface="Merriweather"/>
            </a:endParaRPr>
          </a:p>
          <a:p>
            <a:pPr marL="457200" lvl="0" indent="-323850" algn="l" rtl="0">
              <a:spcBef>
                <a:spcPts val="0"/>
              </a:spcBef>
              <a:spcAft>
                <a:spcPts val="0"/>
              </a:spcAft>
              <a:buSzPts val="1500"/>
              <a:buFont typeface="Merriweather"/>
              <a:buChar char="❏"/>
            </a:pPr>
            <a:r>
              <a:rPr lang="en" sz="1500" b="1">
                <a:latin typeface="Merriweather"/>
                <a:ea typeface="Merriweather"/>
                <a:cs typeface="Merriweather"/>
                <a:sym typeface="Merriweather"/>
              </a:rPr>
              <a:t>Games and many more…!</a:t>
            </a:r>
            <a:endParaRPr sz="1500" b="1">
              <a:latin typeface="Merriweather"/>
              <a:ea typeface="Merriweather"/>
              <a:cs typeface="Merriweather"/>
              <a:sym typeface="Merriweather"/>
            </a:endParaRPr>
          </a:p>
        </p:txBody>
      </p:sp>
      <p:pic>
        <p:nvPicPr>
          <p:cNvPr id="426" name="Google Shape;426;p6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60" b="1"/>
              <a:t>28. How to use F String and Format or Replacement Operator?</a:t>
            </a:r>
            <a:endParaRPr sz="2060" b="1"/>
          </a:p>
        </p:txBody>
      </p:sp>
      <p:sp>
        <p:nvSpPr>
          <p:cNvPr id="432" name="Google Shape;432;p68"/>
          <p:cNvSpPr txBox="1"/>
          <p:nvPr/>
        </p:nvSpPr>
        <p:spPr>
          <a:xfrm>
            <a:off x="529650" y="1382575"/>
            <a:ext cx="4667400" cy="147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highlight>
                  <a:srgbClr val="D9D9D9"/>
                </a:highlight>
                <a:latin typeface="Merriweather"/>
                <a:ea typeface="Merriweather"/>
                <a:cs typeface="Merriweather"/>
                <a:sym typeface="Merriweather"/>
              </a:rPr>
              <a:t>#How To Use f-string</a:t>
            </a:r>
            <a:endParaRPr sz="1300" b="1">
              <a:highlight>
                <a:srgbClr val="D9D9D9"/>
              </a:highlight>
              <a:latin typeface="Merriweather"/>
              <a:ea typeface="Merriweather"/>
              <a:cs typeface="Merriweather"/>
              <a:sym typeface="Merriweather"/>
            </a:endParaRPr>
          </a:p>
          <a:p>
            <a:pPr marL="0" lvl="0" indent="0" algn="l" rtl="0">
              <a:spcBef>
                <a:spcPts val="0"/>
              </a:spcBef>
              <a:spcAft>
                <a:spcPts val="0"/>
              </a:spcAft>
              <a:buNone/>
            </a:pPr>
            <a:endParaRPr sz="5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name = 'Nitin'</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role = 'Python Developer'</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print(</a:t>
            </a:r>
            <a:r>
              <a:rPr lang="en" sz="1100" b="1">
                <a:highlight>
                  <a:schemeClr val="lt1"/>
                </a:highlight>
                <a:latin typeface="Merriweather"/>
                <a:ea typeface="Merriweather"/>
                <a:cs typeface="Merriweather"/>
                <a:sym typeface="Merriweather"/>
              </a:rPr>
              <a:t>f</a:t>
            </a:r>
            <a:r>
              <a:rPr lang="en" sz="1100">
                <a:highlight>
                  <a:schemeClr val="lt1"/>
                </a:highlight>
                <a:latin typeface="Merriweather"/>
                <a:ea typeface="Merriweather"/>
                <a:cs typeface="Merriweather"/>
                <a:sym typeface="Merriweather"/>
              </a:rPr>
              <a:t>"Hello, My name is</a:t>
            </a:r>
            <a:r>
              <a:rPr lang="en" sz="1100" b="1">
                <a:highlight>
                  <a:schemeClr val="lt1"/>
                </a:highlight>
                <a:latin typeface="Merriweather"/>
                <a:ea typeface="Merriweather"/>
                <a:cs typeface="Merriweather"/>
                <a:sym typeface="Merriweather"/>
              </a:rPr>
              <a:t> {name}</a:t>
            </a:r>
            <a:r>
              <a:rPr lang="en" sz="1100">
                <a:highlight>
                  <a:schemeClr val="lt1"/>
                </a:highlight>
                <a:latin typeface="Merriweather"/>
                <a:ea typeface="Merriweather"/>
                <a:cs typeface="Merriweather"/>
                <a:sym typeface="Merriweather"/>
              </a:rPr>
              <a:t> and I'm</a:t>
            </a:r>
            <a:r>
              <a:rPr lang="en" sz="1100" b="1">
                <a:highlight>
                  <a:schemeClr val="lt1"/>
                </a:highlight>
                <a:latin typeface="Merriweather"/>
                <a:ea typeface="Merriweather"/>
                <a:cs typeface="Merriweather"/>
                <a:sym typeface="Merriweather"/>
              </a:rPr>
              <a:t> {role}</a:t>
            </a:r>
            <a:r>
              <a:rPr lang="en" sz="1100">
                <a:highlight>
                  <a:schemeClr val="lt1"/>
                </a:highlight>
                <a:latin typeface="Merriweather"/>
                <a:ea typeface="Merriweather"/>
                <a:cs typeface="Merriweather"/>
                <a:sym typeface="Merriweather"/>
              </a:rPr>
              <a:t>")</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lt1"/>
                </a:highlight>
                <a:latin typeface="Merriweather"/>
                <a:ea typeface="Merriweather"/>
                <a:cs typeface="Merriweather"/>
                <a:sym typeface="Merriweather"/>
              </a:rPr>
              <a:t>Output:</a:t>
            </a:r>
            <a:endParaRPr sz="11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Hello, My name is Nitin and I'm Python Developer</a:t>
            </a:r>
            <a:endParaRPr sz="1100">
              <a:highlight>
                <a:schemeClr val="lt1"/>
              </a:highlight>
              <a:latin typeface="Merriweather"/>
              <a:ea typeface="Merriweather"/>
              <a:cs typeface="Merriweather"/>
              <a:sym typeface="Merriweather"/>
            </a:endParaRPr>
          </a:p>
        </p:txBody>
      </p:sp>
      <p:sp>
        <p:nvSpPr>
          <p:cNvPr id="433" name="Google Shape;433;p68"/>
          <p:cNvSpPr txBox="1"/>
          <p:nvPr/>
        </p:nvSpPr>
        <p:spPr>
          <a:xfrm>
            <a:off x="529650" y="2943750"/>
            <a:ext cx="4667400" cy="147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highlight>
                  <a:srgbClr val="D9D9D9"/>
                </a:highlight>
                <a:latin typeface="Merriweather"/>
                <a:ea typeface="Merriweather"/>
                <a:cs typeface="Merriweather"/>
                <a:sym typeface="Merriweather"/>
              </a:rPr>
              <a:t>#How To Use format Operator</a:t>
            </a:r>
            <a:endParaRPr sz="1300" b="1">
              <a:highlight>
                <a:srgbClr val="D9D9D9"/>
              </a:highlight>
              <a:latin typeface="Merriweather"/>
              <a:ea typeface="Merriweather"/>
              <a:cs typeface="Merriweather"/>
              <a:sym typeface="Merriweather"/>
            </a:endParaRPr>
          </a:p>
          <a:p>
            <a:pPr marL="0" lvl="0" indent="0" algn="l" rtl="0">
              <a:spcBef>
                <a:spcPts val="0"/>
              </a:spcBef>
              <a:spcAft>
                <a:spcPts val="0"/>
              </a:spcAft>
              <a:buNone/>
            </a:pPr>
            <a:endParaRPr sz="5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name = 'Nitin'</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role = 'Python Developer'</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print(("Hello, My name is </a:t>
            </a:r>
            <a:r>
              <a:rPr lang="en" sz="1100" b="1">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 and I'm </a:t>
            </a:r>
            <a:r>
              <a:rPr lang="en" sz="1100" b="1">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a:t>
            </a:r>
            <a:r>
              <a:rPr lang="en" sz="1100" b="1">
                <a:highlight>
                  <a:schemeClr val="lt1"/>
                </a:highlight>
                <a:latin typeface="Merriweather"/>
                <a:ea typeface="Merriweather"/>
                <a:cs typeface="Merriweather"/>
                <a:sym typeface="Merriweather"/>
              </a:rPr>
              <a:t>.format(name,role)</a:t>
            </a:r>
            <a:r>
              <a:rPr lang="en" sz="1100">
                <a:highlight>
                  <a:schemeClr val="lt1"/>
                </a:highlight>
                <a:latin typeface="Merriweather"/>
                <a:ea typeface="Merriweather"/>
                <a:cs typeface="Merriweather"/>
                <a:sym typeface="Merriweather"/>
              </a:rPr>
              <a:t>)</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lt1"/>
                </a:highlight>
                <a:latin typeface="Merriweather"/>
                <a:ea typeface="Merriweather"/>
                <a:cs typeface="Merriweather"/>
                <a:sym typeface="Merriweather"/>
              </a:rPr>
              <a:t>Output:</a:t>
            </a:r>
            <a:endParaRPr sz="11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Hello, My name is Nitin and I'm Python Developer</a:t>
            </a:r>
            <a:endParaRPr sz="1100">
              <a:highlight>
                <a:schemeClr val="lt1"/>
              </a:highlight>
              <a:latin typeface="Merriweather"/>
              <a:ea typeface="Merriweather"/>
              <a:cs typeface="Merriweather"/>
              <a:sym typeface="Merriweather"/>
            </a:endParaRPr>
          </a:p>
        </p:txBody>
      </p:sp>
      <p:pic>
        <p:nvPicPr>
          <p:cNvPr id="434" name="Google Shape;434;p6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a:t>29. How to Get List of all keys in a Dictionary?</a:t>
            </a:r>
            <a:endParaRPr sz="2600" b="1"/>
          </a:p>
        </p:txBody>
      </p:sp>
      <p:pic>
        <p:nvPicPr>
          <p:cNvPr id="440" name="Google Shape;440;p6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41" name="Google Shape;441;p69"/>
          <p:cNvSpPr txBox="1"/>
          <p:nvPr/>
        </p:nvSpPr>
        <p:spPr>
          <a:xfrm>
            <a:off x="846175" y="3175650"/>
            <a:ext cx="3000000" cy="17238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erriweather"/>
                <a:ea typeface="Merriweather"/>
                <a:cs typeface="Merriweather"/>
                <a:sym typeface="Merriweather"/>
              </a:rPr>
              <a:t>Using Iterable Unpacking Operator:</a:t>
            </a:r>
            <a:endParaRPr sz="12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b="1">
                <a:latin typeface="Merriweather"/>
                <a:ea typeface="Merriweather"/>
                <a:cs typeface="Merriweather"/>
                <a:sym typeface="Merriweather"/>
              </a:rPr>
              <a:t>Shortcut For Above Code:</a:t>
            </a:r>
            <a:endParaRPr sz="11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x = [*d]</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p:txBody>
      </p:sp>
      <p:sp>
        <p:nvSpPr>
          <p:cNvPr id="442" name="Google Shape;442;p69"/>
          <p:cNvSpPr txBox="1"/>
          <p:nvPr/>
        </p:nvSpPr>
        <p:spPr>
          <a:xfrm>
            <a:off x="4337300" y="2305750"/>
            <a:ext cx="3000000" cy="17238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erriweather"/>
                <a:ea typeface="Merriweather"/>
                <a:cs typeface="Merriweather"/>
                <a:sym typeface="Merriweather"/>
              </a:rPr>
              <a:t>Using Iterable Unpacking Operator: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b="1">
                <a:latin typeface="Merriweather"/>
                <a:ea typeface="Merriweather"/>
                <a:cs typeface="Merriweather"/>
                <a:sym typeface="Merriweather"/>
              </a:rPr>
              <a:t>Shortcut For Above Code:</a:t>
            </a:r>
            <a:endParaRPr sz="11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*x, = d</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p:txBody>
      </p:sp>
      <p:sp>
        <p:nvSpPr>
          <p:cNvPr id="443" name="Google Shape;443;p69"/>
          <p:cNvSpPr txBox="1"/>
          <p:nvPr/>
        </p:nvSpPr>
        <p:spPr>
          <a:xfrm>
            <a:off x="4337300" y="1364375"/>
            <a:ext cx="3000000" cy="8772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erriweather"/>
                <a:ea typeface="Merriweather"/>
                <a:cs typeface="Merriweather"/>
                <a:sym typeface="Merriweather"/>
              </a:rPr>
              <a:t>Using Keys() Function:</a:t>
            </a:r>
            <a:br>
              <a:rPr lang="en" sz="1100">
                <a:latin typeface="Merriweather"/>
                <a:ea typeface="Merriweather"/>
                <a:cs typeface="Merriweather"/>
                <a:sym typeface="Merriweather"/>
              </a:rPr>
            </a:b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print([k for k in x])</a:t>
            </a:r>
            <a:endParaRPr sz="1100">
              <a:latin typeface="Merriweather"/>
              <a:ea typeface="Merriweather"/>
              <a:cs typeface="Merriweather"/>
              <a:sym typeface="Merriweather"/>
            </a:endParaRPr>
          </a:p>
        </p:txBody>
      </p:sp>
      <p:sp>
        <p:nvSpPr>
          <p:cNvPr id="444" name="Google Shape;444;p69"/>
          <p:cNvSpPr txBox="1"/>
          <p:nvPr/>
        </p:nvSpPr>
        <p:spPr>
          <a:xfrm>
            <a:off x="846175" y="1363063"/>
            <a:ext cx="3000000" cy="17394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erriweather"/>
                <a:ea typeface="Merriweather"/>
                <a:cs typeface="Merriweather"/>
                <a:sym typeface="Merriweather"/>
              </a:rPr>
              <a:t>Using List:</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dct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all_keys = list(dct.keys())</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print(all_keys)  # ['A', 'B', 'C']</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200" b="1">
                <a:latin typeface="Merriweather"/>
                <a:ea typeface="Merriweather"/>
                <a:cs typeface="Merriweather"/>
                <a:sym typeface="Merriweather"/>
              </a:rPr>
              <a:t>Shortcut for Above Code:</a:t>
            </a:r>
            <a:endParaRPr sz="12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dct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all_keys = list(dct)</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print(all_keys)  # ['A', 'B', 'C']</a:t>
            </a:r>
            <a:endParaRPr sz="1100">
              <a:latin typeface="Merriweather"/>
              <a:ea typeface="Merriweather"/>
              <a:cs typeface="Merriweather"/>
              <a:sym typeface="Merriweather"/>
            </a:endParaRPr>
          </a:p>
        </p:txBody>
      </p:sp>
      <p:sp>
        <p:nvSpPr>
          <p:cNvPr id="445" name="Google Shape;445;p69"/>
          <p:cNvSpPr txBox="1"/>
          <p:nvPr/>
        </p:nvSpPr>
        <p:spPr>
          <a:xfrm>
            <a:off x="4337300" y="4138225"/>
            <a:ext cx="3000000" cy="585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Merriweather"/>
                <a:ea typeface="Merriweather"/>
                <a:cs typeface="Merriweather"/>
                <a:sym typeface="Merriweather"/>
              </a:rPr>
              <a:t>Output Is Same In All 7 Cases:</a:t>
            </a:r>
            <a:endParaRPr sz="1300">
              <a:latin typeface="Merriweather"/>
              <a:ea typeface="Merriweather"/>
              <a:cs typeface="Merriweather"/>
              <a:sym typeface="Merriweather"/>
            </a:endParaRPr>
          </a:p>
          <a:p>
            <a:pPr marL="0" lvl="0" indent="0" algn="l" rtl="0">
              <a:spcBef>
                <a:spcPts val="0"/>
              </a:spcBef>
              <a:spcAft>
                <a:spcPts val="0"/>
              </a:spcAft>
              <a:buNone/>
            </a:pPr>
            <a:r>
              <a:rPr lang="en" sz="1300" b="1">
                <a:latin typeface="Merriweather"/>
                <a:ea typeface="Merriweather"/>
                <a:cs typeface="Merriweather"/>
                <a:sym typeface="Merriweather"/>
              </a:rPr>
              <a:t>['A', 'B', 'C']</a:t>
            </a:r>
            <a:endParaRPr sz="1600" b="1">
              <a:latin typeface="Merriweather"/>
              <a:ea typeface="Merriweather"/>
              <a:cs typeface="Merriweather"/>
              <a:sym typeface="Merriweathe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11" b="1"/>
              <a:t>30. Difference Between Abstraction and Encapsulation.</a:t>
            </a:r>
            <a:endParaRPr sz="2511" b="1"/>
          </a:p>
        </p:txBody>
      </p:sp>
      <p:graphicFrame>
        <p:nvGraphicFramePr>
          <p:cNvPr id="451" name="Google Shape;451;p70"/>
          <p:cNvGraphicFramePr/>
          <p:nvPr/>
        </p:nvGraphicFramePr>
        <p:xfrm>
          <a:off x="301748" y="1412650"/>
          <a:ext cx="3000000" cy="3000000"/>
        </p:xfrm>
        <a:graphic>
          <a:graphicData uri="http://schemas.openxmlformats.org/drawingml/2006/table">
            <a:tbl>
              <a:tblPr>
                <a:noFill/>
                <a:tableStyleId>{BA0025C9-E698-4708-8D99-F54EBBFB8386}</a:tableStyleId>
              </a:tblPr>
              <a:tblGrid>
                <a:gridCol w="4212775">
                  <a:extLst>
                    <a:ext uri="{9D8B030D-6E8A-4147-A177-3AD203B41FA5}">
                      <a16:colId xmlns:a16="http://schemas.microsoft.com/office/drawing/2014/main" val="20000"/>
                    </a:ext>
                  </a:extLst>
                </a:gridCol>
                <a:gridCol w="4212775">
                  <a:extLst>
                    <a:ext uri="{9D8B030D-6E8A-4147-A177-3AD203B41FA5}">
                      <a16:colId xmlns:a16="http://schemas.microsoft.com/office/drawing/2014/main" val="20001"/>
                    </a:ext>
                  </a:extLst>
                </a:gridCol>
              </a:tblGrid>
              <a:tr h="264225">
                <a:tc>
                  <a:txBody>
                    <a:bodyPr/>
                    <a:lstStyle/>
                    <a:p>
                      <a:pPr marL="19050" lvl="0" indent="0" algn="ctr" rtl="0">
                        <a:lnSpc>
                          <a:spcPct val="50000"/>
                        </a:lnSpc>
                        <a:spcBef>
                          <a:spcPts val="0"/>
                        </a:spcBef>
                        <a:spcAft>
                          <a:spcPts val="0"/>
                        </a:spcAft>
                        <a:buNone/>
                      </a:pPr>
                      <a:r>
                        <a:rPr lang="en" sz="1100" b="1">
                          <a:solidFill>
                            <a:schemeClr val="dk1"/>
                          </a:solidFill>
                          <a:highlight>
                            <a:schemeClr val="lt1"/>
                          </a:highlight>
                          <a:latin typeface="Merriweather"/>
                          <a:ea typeface="Merriweather"/>
                          <a:cs typeface="Merriweather"/>
                          <a:sym typeface="Merriweather"/>
                        </a:rPr>
                        <a:t>Abstraction</a:t>
                      </a:r>
                      <a:endParaRPr sz="1100" b="1">
                        <a:solidFill>
                          <a:schemeClr val="dk1"/>
                        </a:solidFill>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solidFill>
                      <a:srgbClr val="D9D9D9"/>
                    </a:solidFill>
                  </a:tcPr>
                </a:tc>
                <a:tc>
                  <a:txBody>
                    <a:bodyPr/>
                    <a:lstStyle/>
                    <a:p>
                      <a:pPr marL="19050" lvl="0" indent="0" algn="ctr" rtl="0">
                        <a:lnSpc>
                          <a:spcPct val="50000"/>
                        </a:lnSpc>
                        <a:spcBef>
                          <a:spcPts val="0"/>
                        </a:spcBef>
                        <a:spcAft>
                          <a:spcPts val="0"/>
                        </a:spcAft>
                        <a:buNone/>
                      </a:pPr>
                      <a:r>
                        <a:rPr lang="en" sz="1100" b="1">
                          <a:solidFill>
                            <a:schemeClr val="dk1"/>
                          </a:solidFill>
                          <a:highlight>
                            <a:schemeClr val="lt1"/>
                          </a:highlight>
                          <a:latin typeface="Merriweather"/>
                          <a:ea typeface="Merriweather"/>
                          <a:cs typeface="Merriweather"/>
                          <a:sym typeface="Merriweather"/>
                        </a:rPr>
                        <a:t>Encapsulation</a:t>
                      </a:r>
                      <a:endParaRPr sz="1100" b="1">
                        <a:solidFill>
                          <a:schemeClr val="dk1"/>
                        </a:solidFill>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264225">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works on the design level.</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works on the application level.</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extLst>
                  <a:ext uri="{0D108BD9-81ED-4DB2-BD59-A6C34878D82A}">
                    <a16:rowId xmlns:a16="http://schemas.microsoft.com/office/drawing/2014/main" val="10001"/>
                  </a:ext>
                </a:extLst>
              </a:tr>
              <a:tr h="327450">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is implemented to hide unnecessary data and withdrawing </a:t>
                      </a: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relevant data.</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is the mechanism of hiding the code and the data </a:t>
                      </a: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together from the outside world or misuse.</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extLst>
                  <a:ext uri="{0D108BD9-81ED-4DB2-BD59-A6C34878D82A}">
                    <a16:rowId xmlns:a16="http://schemas.microsoft.com/office/drawing/2014/main" val="10002"/>
                  </a:ext>
                </a:extLst>
              </a:tr>
              <a:tr h="327450">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It highlights what the work of an object instead of how the object </a:t>
                      </a: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works is</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It focuses on the inner details of how the object works. Modifications </a:t>
                      </a: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can be done later to the settings.</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extLst>
                  <a:ext uri="{0D108BD9-81ED-4DB2-BD59-A6C34878D82A}">
                    <a16:rowId xmlns:a16="http://schemas.microsoft.com/office/drawing/2014/main" val="10003"/>
                  </a:ext>
                </a:extLst>
              </a:tr>
              <a:tr h="327450">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focuses on outside viewing, for example, shifting the car.</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focuses on internal working or inner viewing, for </a:t>
                      </a: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example, the production of the car.</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extLst>
                  <a:ext uri="{0D108BD9-81ED-4DB2-BD59-A6C34878D82A}">
                    <a16:rowId xmlns:a16="http://schemas.microsoft.com/office/drawing/2014/main" val="10004"/>
                  </a:ext>
                </a:extLst>
              </a:tr>
              <a:tr h="327450">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is supported in Java with the interface and the abstract </a:t>
                      </a: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class.</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is supported using, e.g. public, private and secure </a:t>
                      </a: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access modification systems.</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extLst>
                  <a:ext uri="{0D108BD9-81ED-4DB2-BD59-A6C34878D82A}">
                    <a16:rowId xmlns:a16="http://schemas.microsoft.com/office/drawing/2014/main" val="10005"/>
                  </a:ext>
                </a:extLst>
              </a:tr>
              <a:tr h="327450">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In a nutshell, abstraction is hiding implementation with the help of an </a:t>
                      </a: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interface and an abstract class.</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In a nutshell, encapsulation is hiding the data with the help of getters </a:t>
                      </a: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and setters.</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452" name="Google Shape;452;p70"/>
          <p:cNvSpPr txBox="1"/>
          <p:nvPr/>
        </p:nvSpPr>
        <p:spPr>
          <a:xfrm>
            <a:off x="5776125" y="4770900"/>
            <a:ext cx="64605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latin typeface="Merriweather"/>
                <a:ea typeface="Merriweather"/>
                <a:cs typeface="Merriweather"/>
                <a:sym typeface="Merriweather"/>
              </a:rPr>
              <a:t>https://www.educba.com/abstraction-vs-encapsulation/</a:t>
            </a:r>
            <a:endParaRPr sz="900" i="1">
              <a:latin typeface="Merriweather"/>
              <a:ea typeface="Merriweather"/>
              <a:cs typeface="Merriweather"/>
              <a:sym typeface="Merriweather"/>
            </a:endParaRPr>
          </a:p>
        </p:txBody>
      </p:sp>
      <p:pic>
        <p:nvPicPr>
          <p:cNvPr id="453" name="Google Shape;453;p7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60" b="1"/>
              <a:t>31. Does Python Support Multiple Inheritance. (Diamond Problem)</a:t>
            </a:r>
            <a:endParaRPr sz="2400">
              <a:latin typeface="Arial"/>
              <a:ea typeface="Arial"/>
              <a:cs typeface="Arial"/>
              <a:sym typeface="Arial"/>
            </a:endParaRPr>
          </a:p>
        </p:txBody>
      </p:sp>
      <p:sp>
        <p:nvSpPr>
          <p:cNvPr id="459" name="Google Shape;459;p71"/>
          <p:cNvSpPr txBox="1"/>
          <p:nvPr/>
        </p:nvSpPr>
        <p:spPr>
          <a:xfrm>
            <a:off x="400375" y="1361825"/>
            <a:ext cx="8343300" cy="369300"/>
          </a:xfrm>
          <a:prstGeom prst="rect">
            <a:avLst/>
          </a:prstGeom>
          <a:solidFill>
            <a:srgbClr val="F2F2F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erriweather"/>
                <a:ea typeface="Merriweather"/>
                <a:cs typeface="Merriweather"/>
                <a:sym typeface="Merriweather"/>
              </a:rPr>
              <a:t>Yes, Python Supports Multiple Inheritance.</a:t>
            </a:r>
            <a:endParaRPr sz="1200" b="1">
              <a:latin typeface="Merriweather"/>
              <a:ea typeface="Merriweather"/>
              <a:cs typeface="Merriweather"/>
              <a:sym typeface="Merriweather"/>
            </a:endParaRPr>
          </a:p>
        </p:txBody>
      </p:sp>
      <p:sp>
        <p:nvSpPr>
          <p:cNvPr id="460" name="Google Shape;460;p71"/>
          <p:cNvSpPr txBox="1"/>
          <p:nvPr/>
        </p:nvSpPr>
        <p:spPr>
          <a:xfrm>
            <a:off x="4572000" y="1828625"/>
            <a:ext cx="2721600" cy="115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Merriweather"/>
                <a:ea typeface="Merriweather"/>
                <a:cs typeface="Merriweather"/>
                <a:sym typeface="Merriweather"/>
              </a:rPr>
              <a:t>class A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System.out.println("class A");</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a:t>
            </a:r>
            <a:endParaRPr sz="900">
              <a:latin typeface="Merriweather"/>
              <a:ea typeface="Merriweather"/>
              <a:cs typeface="Merriweather"/>
              <a:sym typeface="Merriweather"/>
            </a:endParaRPr>
          </a:p>
        </p:txBody>
      </p:sp>
      <p:sp>
        <p:nvSpPr>
          <p:cNvPr id="461" name="Google Shape;461;p71"/>
          <p:cNvSpPr txBox="1"/>
          <p:nvPr/>
        </p:nvSpPr>
        <p:spPr>
          <a:xfrm>
            <a:off x="625650" y="3313875"/>
            <a:ext cx="2261400" cy="1293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Merriweather"/>
                <a:ea typeface="Merriweather"/>
                <a:cs typeface="Merriweather"/>
                <a:sym typeface="Merriweather"/>
              </a:rPr>
              <a:t>class B extends A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@Override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System.out.println("class B");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p:txBody>
      </p:sp>
      <p:sp>
        <p:nvSpPr>
          <p:cNvPr id="462" name="Google Shape;462;p71"/>
          <p:cNvSpPr txBox="1"/>
          <p:nvPr/>
        </p:nvSpPr>
        <p:spPr>
          <a:xfrm>
            <a:off x="3100825" y="3306250"/>
            <a:ext cx="2206200" cy="1293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Merriweather"/>
                <a:ea typeface="Merriweather"/>
                <a:cs typeface="Merriweather"/>
                <a:sym typeface="Merriweather"/>
              </a:rPr>
              <a:t>class C extends A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@Override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System.out.println("class C");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p:txBody>
      </p:sp>
      <p:sp>
        <p:nvSpPr>
          <p:cNvPr id="463" name="Google Shape;463;p71"/>
          <p:cNvSpPr txBox="1"/>
          <p:nvPr/>
        </p:nvSpPr>
        <p:spPr>
          <a:xfrm>
            <a:off x="5575875" y="3152350"/>
            <a:ext cx="3256500" cy="1416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Merriweather"/>
                <a:ea typeface="Merriweather"/>
                <a:cs typeface="Merriweather"/>
                <a:sym typeface="Merriweather"/>
              </a:rPr>
              <a:t>//not supported in Java  </a:t>
            </a:r>
            <a:endParaRPr sz="800">
              <a:latin typeface="Merriweather"/>
              <a:ea typeface="Merriweather"/>
              <a:cs typeface="Merriweather"/>
              <a:sym typeface="Merriweather"/>
            </a:endParaRPr>
          </a:p>
          <a:p>
            <a:pPr marL="0" lvl="0" indent="0" algn="l" rtl="0">
              <a:spcBef>
                <a:spcPts val="0"/>
              </a:spcBef>
              <a:spcAft>
                <a:spcPts val="0"/>
              </a:spcAft>
              <a:buNone/>
            </a:pPr>
            <a:r>
              <a:rPr lang="en" sz="800">
                <a:latin typeface="Merriweather"/>
                <a:ea typeface="Merriweather"/>
                <a:cs typeface="Merriweather"/>
                <a:sym typeface="Merriweather"/>
              </a:rPr>
              <a:t>public class D extends B,C  </a:t>
            </a:r>
            <a:endParaRPr sz="800">
              <a:latin typeface="Merriweather"/>
              <a:ea typeface="Merriweather"/>
              <a:cs typeface="Merriweather"/>
              <a:sym typeface="Merriweather"/>
            </a:endParaRPr>
          </a:p>
          <a:p>
            <a:pPr marL="0" lvl="0" indent="0" algn="l" rtl="0">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public static void main(String args[])  </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marL="0" lvl="0" indent="457200" algn="l" rtl="0">
              <a:spcBef>
                <a:spcPts val="0"/>
              </a:spcBef>
              <a:spcAft>
                <a:spcPts val="0"/>
              </a:spcAft>
              <a:buNone/>
            </a:pPr>
            <a:r>
              <a:rPr lang="en" sz="800">
                <a:latin typeface="Merriweather"/>
                <a:ea typeface="Merriweather"/>
                <a:cs typeface="Merriweather"/>
                <a:sym typeface="Merriweather"/>
              </a:rPr>
              <a:t>D d = new D();  </a:t>
            </a:r>
            <a:endParaRPr sz="800">
              <a:latin typeface="Merriweather"/>
              <a:ea typeface="Merriweather"/>
              <a:cs typeface="Merriweather"/>
              <a:sym typeface="Merriweather"/>
            </a:endParaRPr>
          </a:p>
          <a:p>
            <a:pPr marL="0" lvl="0" indent="457200" algn="l" rtl="0">
              <a:spcBef>
                <a:spcPts val="0"/>
              </a:spcBef>
              <a:spcAft>
                <a:spcPts val="0"/>
              </a:spcAft>
              <a:buNone/>
            </a:pPr>
            <a:r>
              <a:rPr lang="en" sz="800">
                <a:latin typeface="Merriweather"/>
                <a:ea typeface="Merriweather"/>
                <a:cs typeface="Merriweather"/>
                <a:sym typeface="Merriweather"/>
              </a:rPr>
              <a:t>//creates ambiguity which display() method to call  </a:t>
            </a:r>
            <a:endParaRPr sz="800">
              <a:latin typeface="Merriweather"/>
              <a:ea typeface="Merriweather"/>
              <a:cs typeface="Merriweather"/>
              <a:sym typeface="Merriweather"/>
            </a:endParaRPr>
          </a:p>
          <a:p>
            <a:pPr marL="0" lvl="0" indent="457200" algn="l" rtl="0">
              <a:spcBef>
                <a:spcPts val="0"/>
              </a:spcBef>
              <a:spcAft>
                <a:spcPts val="0"/>
              </a:spcAft>
              <a:buNone/>
            </a:pPr>
            <a:r>
              <a:rPr lang="en" sz="800">
                <a:latin typeface="Merriweather"/>
                <a:ea typeface="Merriweather"/>
                <a:cs typeface="Merriweather"/>
                <a:sym typeface="Merriweather"/>
              </a:rPr>
              <a:t>d.display();   </a:t>
            </a:r>
            <a:endParaRPr sz="800">
              <a:latin typeface="Merriweather"/>
              <a:ea typeface="Merriweather"/>
              <a:cs typeface="Merriweather"/>
              <a:sym typeface="Merriweather"/>
            </a:endParaRPr>
          </a:p>
          <a:p>
            <a:pPr marL="0" lvl="0" indent="457200" algn="l" rtl="0">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marL="0" lvl="0" indent="0" algn="l" rtl="0">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p:txBody>
      </p:sp>
      <p:sp>
        <p:nvSpPr>
          <p:cNvPr id="464" name="Google Shape;464;p71"/>
          <p:cNvSpPr txBox="1"/>
          <p:nvPr/>
        </p:nvSpPr>
        <p:spPr>
          <a:xfrm>
            <a:off x="519525" y="1852900"/>
            <a:ext cx="30849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Merriweather"/>
                <a:ea typeface="Merriweather"/>
                <a:cs typeface="Merriweather"/>
                <a:sym typeface="Merriweather"/>
              </a:rPr>
              <a:t>What Is Diamond Problem?</a:t>
            </a:r>
            <a:endParaRPr sz="1500" b="1">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What Java does not allow is multiple inheritance where one class can inherit properties from more than one class. It is known as the diamond problem. </a:t>
            </a:r>
            <a:endParaRPr sz="1200">
              <a:latin typeface="Merriweather"/>
              <a:ea typeface="Merriweather"/>
              <a:cs typeface="Merriweather"/>
              <a:sym typeface="Merriweather"/>
            </a:endParaRPr>
          </a:p>
        </p:txBody>
      </p:sp>
      <p:sp>
        <p:nvSpPr>
          <p:cNvPr id="465" name="Google Shape;465;p71"/>
          <p:cNvSpPr txBox="1"/>
          <p:nvPr/>
        </p:nvSpPr>
        <p:spPr>
          <a:xfrm>
            <a:off x="1048925" y="4737675"/>
            <a:ext cx="7257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In the above figure, we find that class D is trying to inherit form class B and class C, that is not allowed in Java.</a:t>
            </a:r>
            <a:endParaRPr/>
          </a:p>
        </p:txBody>
      </p:sp>
      <p:sp>
        <p:nvSpPr>
          <p:cNvPr id="466" name="Google Shape;466;p71"/>
          <p:cNvSpPr txBox="1"/>
          <p:nvPr/>
        </p:nvSpPr>
        <p:spPr>
          <a:xfrm>
            <a:off x="0" y="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latin typeface="Merriweather"/>
                <a:ea typeface="Merriweather"/>
                <a:cs typeface="Merriweather"/>
                <a:sym typeface="Merriweather"/>
              </a:rPr>
              <a:t>Tricky Questions</a:t>
            </a:r>
            <a:endParaRPr>
              <a:solidFill>
                <a:schemeClr val="lt1"/>
              </a:solidFill>
              <a:latin typeface="Merriweather"/>
              <a:ea typeface="Merriweather"/>
              <a:cs typeface="Merriweather"/>
              <a:sym typeface="Merriweather"/>
            </a:endParaRPr>
          </a:p>
        </p:txBody>
      </p:sp>
      <p:pic>
        <p:nvPicPr>
          <p:cNvPr id="467" name="Google Shape;467;p7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60" b="1"/>
              <a:t>31. Does Python Support Multiple Inheritance. (Diamond Problem)</a:t>
            </a:r>
            <a:endParaRPr sz="2400">
              <a:latin typeface="Arial"/>
              <a:ea typeface="Arial"/>
              <a:cs typeface="Arial"/>
              <a:sym typeface="Arial"/>
            </a:endParaRPr>
          </a:p>
        </p:txBody>
      </p:sp>
      <p:sp>
        <p:nvSpPr>
          <p:cNvPr id="473" name="Google Shape;473;p72"/>
          <p:cNvSpPr txBox="1"/>
          <p:nvPr/>
        </p:nvSpPr>
        <p:spPr>
          <a:xfrm>
            <a:off x="697300" y="1465500"/>
            <a:ext cx="2819400" cy="31554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Multiple Inheritance In Python:</a:t>
            </a:r>
            <a:endParaRPr sz="1300" b="1">
              <a:latin typeface="Merriweather"/>
              <a:ea typeface="Merriweather"/>
              <a:cs typeface="Merriweather"/>
              <a:sym typeface="Merriweather"/>
            </a:endParaRPr>
          </a:p>
          <a:p>
            <a:pPr marL="0" lvl="0" indent="0" algn="l" rtl="0">
              <a:spcBef>
                <a:spcPts val="0"/>
              </a:spcBef>
              <a:spcAft>
                <a:spcPts val="0"/>
              </a:spcAft>
              <a:buNone/>
            </a:pPr>
            <a:endParaRPr sz="500">
              <a:latin typeface="Merriweather"/>
              <a:ea typeface="Merriweather"/>
              <a:cs typeface="Merriweather"/>
              <a:sym typeface="Merriweather"/>
            </a:endParaRPr>
          </a:p>
          <a:p>
            <a:pPr marL="0" lvl="0" indent="0" algn="l" rtl="0">
              <a:spcBef>
                <a:spcPts val="0"/>
              </a:spcBef>
              <a:spcAft>
                <a:spcPts val="0"/>
              </a:spcAft>
              <a:buNone/>
            </a:pPr>
            <a:endParaRPr sz="5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class A:</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print("a")</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class B(A):</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print("b")</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class C(A):</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print("c")</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class D(B,C):</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pass</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d = D()</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d.abc()</a:t>
            </a:r>
            <a:endParaRPr sz="1000">
              <a:latin typeface="Merriweather"/>
              <a:ea typeface="Merriweather"/>
              <a:cs typeface="Merriweather"/>
              <a:sym typeface="Merriweather"/>
            </a:endParaRPr>
          </a:p>
        </p:txBody>
      </p:sp>
      <p:sp>
        <p:nvSpPr>
          <p:cNvPr id="474" name="Google Shape;474;p72"/>
          <p:cNvSpPr txBox="1"/>
          <p:nvPr/>
        </p:nvSpPr>
        <p:spPr>
          <a:xfrm>
            <a:off x="5113100" y="1465500"/>
            <a:ext cx="1188900" cy="615600"/>
          </a:xfrm>
          <a:prstGeom prst="rect">
            <a:avLst/>
          </a:prstGeom>
          <a:solidFill>
            <a:srgbClr val="F2F2F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Output:</a:t>
            </a:r>
            <a:endParaRPr b="1">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pic>
        <p:nvPicPr>
          <p:cNvPr id="475" name="Google Shape;475;p7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7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32. How to initialize Empty List, Tuple, Dict and Set?</a:t>
            </a:r>
            <a:endParaRPr sz="2400" b="1"/>
          </a:p>
        </p:txBody>
      </p:sp>
      <p:sp>
        <p:nvSpPr>
          <p:cNvPr id="481" name="Google Shape;481;p73"/>
          <p:cNvSpPr txBox="1"/>
          <p:nvPr/>
        </p:nvSpPr>
        <p:spPr>
          <a:xfrm>
            <a:off x="1225825" y="1526500"/>
            <a:ext cx="1613100" cy="19395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Merriweather"/>
                <a:ea typeface="Merriweather"/>
                <a:cs typeface="Merriweather"/>
                <a:sym typeface="Merriweather"/>
              </a:rPr>
              <a:t>Empty List:</a:t>
            </a:r>
            <a:endParaRPr sz="1500" b="1">
              <a:latin typeface="Merriweather"/>
              <a:ea typeface="Merriweather"/>
              <a:cs typeface="Merriweather"/>
              <a:sym typeface="Merriweather"/>
            </a:endParaRPr>
          </a:p>
          <a:p>
            <a:pPr marL="0" lvl="0" indent="457200" algn="l" rtl="0">
              <a:spcBef>
                <a:spcPts val="0"/>
              </a:spcBef>
              <a:spcAft>
                <a:spcPts val="0"/>
              </a:spcAft>
              <a:buNone/>
            </a:pPr>
            <a:r>
              <a:rPr lang="en" sz="1300">
                <a:latin typeface="Merriweather"/>
                <a:ea typeface="Merriweather"/>
                <a:cs typeface="Merriweather"/>
                <a:sym typeface="Merriweather"/>
              </a:rPr>
              <a:t>a = []</a:t>
            </a:r>
            <a:endParaRPr sz="1300">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r>
              <a:rPr lang="en" sz="1500" b="1">
                <a:latin typeface="Merriweather"/>
                <a:ea typeface="Merriweather"/>
                <a:cs typeface="Merriweather"/>
                <a:sym typeface="Merriweather"/>
              </a:rPr>
              <a:t>Empty Tuple:</a:t>
            </a:r>
            <a:endParaRPr sz="1500" b="1">
              <a:latin typeface="Merriweather"/>
              <a:ea typeface="Merriweather"/>
              <a:cs typeface="Merriweather"/>
              <a:sym typeface="Merriweather"/>
            </a:endParaRPr>
          </a:p>
          <a:p>
            <a:pPr marL="0" lvl="0" indent="457200" algn="l" rtl="0">
              <a:spcBef>
                <a:spcPts val="0"/>
              </a:spcBef>
              <a:spcAft>
                <a:spcPts val="0"/>
              </a:spcAft>
              <a:buNone/>
            </a:pPr>
            <a:r>
              <a:rPr lang="en">
                <a:latin typeface="Merriweather"/>
                <a:ea typeface="Merriweather"/>
                <a:cs typeface="Merriweather"/>
                <a:sym typeface="Merriweather"/>
              </a:rPr>
              <a:t>a = ()</a:t>
            </a:r>
            <a:endParaRPr>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r>
              <a:rPr lang="en" sz="1500" b="1">
                <a:latin typeface="Merriweather"/>
                <a:ea typeface="Merriweather"/>
                <a:cs typeface="Merriweather"/>
                <a:sym typeface="Merriweather"/>
              </a:rPr>
              <a:t>Empty Dict:</a:t>
            </a:r>
            <a:endParaRPr sz="1500" b="1">
              <a:latin typeface="Merriweather"/>
              <a:ea typeface="Merriweather"/>
              <a:cs typeface="Merriweather"/>
              <a:sym typeface="Merriweather"/>
            </a:endParaRPr>
          </a:p>
          <a:p>
            <a:pPr marL="0" lvl="0" indent="457200" algn="l" rtl="0">
              <a:spcBef>
                <a:spcPts val="0"/>
              </a:spcBef>
              <a:spcAft>
                <a:spcPts val="0"/>
              </a:spcAft>
              <a:buNone/>
            </a:pPr>
            <a:r>
              <a:rPr lang="en">
                <a:latin typeface="Merriweather"/>
                <a:ea typeface="Merriweather"/>
                <a:cs typeface="Merriweather"/>
                <a:sym typeface="Merriweather"/>
              </a:rPr>
              <a:t>a = {}</a:t>
            </a:r>
            <a:endParaRPr>
              <a:latin typeface="Merriweather"/>
              <a:ea typeface="Merriweather"/>
              <a:cs typeface="Merriweather"/>
              <a:sym typeface="Merriweather"/>
            </a:endParaRPr>
          </a:p>
        </p:txBody>
      </p:sp>
      <p:sp>
        <p:nvSpPr>
          <p:cNvPr id="482" name="Google Shape;482;p73"/>
          <p:cNvSpPr txBox="1"/>
          <p:nvPr/>
        </p:nvSpPr>
        <p:spPr>
          <a:xfrm>
            <a:off x="1225825" y="3615475"/>
            <a:ext cx="1613100" cy="6312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Merriweather"/>
                <a:ea typeface="Merriweather"/>
                <a:cs typeface="Merriweather"/>
                <a:sym typeface="Merriweather"/>
              </a:rPr>
              <a:t>Empty Set:</a:t>
            </a:r>
            <a:endParaRPr sz="1500" b="1">
              <a:latin typeface="Merriweather"/>
              <a:ea typeface="Merriweather"/>
              <a:cs typeface="Merriweather"/>
              <a:sym typeface="Merriweather"/>
            </a:endParaRPr>
          </a:p>
          <a:p>
            <a:pPr marL="0" lvl="0" indent="457200" algn="l" rtl="0">
              <a:spcBef>
                <a:spcPts val="0"/>
              </a:spcBef>
              <a:spcAft>
                <a:spcPts val="0"/>
              </a:spcAft>
              <a:buNone/>
            </a:pPr>
            <a:r>
              <a:rPr lang="en">
                <a:latin typeface="Merriweather"/>
                <a:ea typeface="Merriweather"/>
                <a:cs typeface="Merriweather"/>
                <a:sym typeface="Merriweather"/>
              </a:rPr>
              <a:t>a = set()</a:t>
            </a:r>
            <a:endParaRPr>
              <a:latin typeface="Merriweather"/>
              <a:ea typeface="Merriweather"/>
              <a:cs typeface="Merriweather"/>
              <a:sym typeface="Merriweather"/>
            </a:endParaRPr>
          </a:p>
        </p:txBody>
      </p:sp>
      <p:pic>
        <p:nvPicPr>
          <p:cNvPr id="483" name="Google Shape;483;p7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7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a:t>33. Difference Between .py and .pyc</a:t>
            </a:r>
            <a:endParaRPr sz="2700" b="1"/>
          </a:p>
        </p:txBody>
      </p:sp>
      <p:sp>
        <p:nvSpPr>
          <p:cNvPr id="489" name="Google Shape;489;p74"/>
          <p:cNvSpPr txBox="1"/>
          <p:nvPr/>
        </p:nvSpPr>
        <p:spPr>
          <a:xfrm>
            <a:off x="414600" y="1608775"/>
            <a:ext cx="8171100" cy="12930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Clr>
                <a:srgbClr val="080808"/>
              </a:buClr>
              <a:buSzPts val="1200"/>
              <a:buFont typeface="Merriweather"/>
              <a:buChar char="❏"/>
            </a:pPr>
            <a:r>
              <a:rPr lang="en" sz="1200" b="1">
                <a:solidFill>
                  <a:srgbClr val="080808"/>
                </a:solidFill>
                <a:highlight>
                  <a:schemeClr val="lt1"/>
                </a:highlight>
                <a:latin typeface="Merriweather"/>
                <a:ea typeface="Merriweather"/>
                <a:cs typeface="Merriweather"/>
                <a:sym typeface="Merriweather"/>
              </a:rPr>
              <a:t>.py files</a:t>
            </a:r>
            <a:r>
              <a:rPr lang="en" sz="1200">
                <a:solidFill>
                  <a:srgbClr val="080808"/>
                </a:solidFill>
                <a:highlight>
                  <a:schemeClr val="lt1"/>
                </a:highlight>
                <a:latin typeface="Merriweather"/>
                <a:ea typeface="Merriweather"/>
                <a:cs typeface="Merriweather"/>
                <a:sym typeface="Merriweather"/>
              </a:rPr>
              <a:t> contain the source code of a program. Whereas,</a:t>
            </a:r>
            <a:r>
              <a:rPr lang="en" sz="1200" b="1">
                <a:solidFill>
                  <a:srgbClr val="080808"/>
                </a:solidFill>
                <a:highlight>
                  <a:schemeClr val="lt1"/>
                </a:highlight>
                <a:latin typeface="Merriweather"/>
                <a:ea typeface="Merriweather"/>
                <a:cs typeface="Merriweather"/>
                <a:sym typeface="Merriweather"/>
              </a:rPr>
              <a:t> .pyc file</a:t>
            </a:r>
            <a:r>
              <a:rPr lang="en" sz="1200">
                <a:solidFill>
                  <a:srgbClr val="080808"/>
                </a:solidFill>
                <a:highlight>
                  <a:schemeClr val="lt1"/>
                </a:highlight>
                <a:latin typeface="Merriweather"/>
                <a:ea typeface="Merriweather"/>
                <a:cs typeface="Merriweather"/>
                <a:sym typeface="Merriweather"/>
              </a:rPr>
              <a:t> contains the bytecode of your program.</a:t>
            </a:r>
            <a:endParaRPr sz="1200">
              <a:solidFill>
                <a:srgbClr val="080808"/>
              </a:solidFill>
              <a:highlight>
                <a:schemeClr val="lt1"/>
              </a:highlight>
              <a:latin typeface="Merriweather"/>
              <a:ea typeface="Merriweather"/>
              <a:cs typeface="Merriweather"/>
              <a:sym typeface="Merriweather"/>
            </a:endParaRPr>
          </a:p>
          <a:p>
            <a:pPr marL="457200" lvl="0" indent="-304800" algn="l" rtl="0">
              <a:spcBef>
                <a:spcPts val="0"/>
              </a:spcBef>
              <a:spcAft>
                <a:spcPts val="0"/>
              </a:spcAft>
              <a:buClr>
                <a:srgbClr val="080808"/>
              </a:buClr>
              <a:buSzPts val="1200"/>
              <a:buFont typeface="Merriweather"/>
              <a:buChar char="❏"/>
            </a:pPr>
            <a:r>
              <a:rPr lang="en" sz="1200">
                <a:solidFill>
                  <a:srgbClr val="080808"/>
                </a:solidFill>
                <a:highlight>
                  <a:schemeClr val="lt1"/>
                </a:highlight>
                <a:latin typeface="Merriweather"/>
                <a:ea typeface="Merriweather"/>
                <a:cs typeface="Merriweather"/>
                <a:sym typeface="Merriweather"/>
              </a:rPr>
              <a:t>Python compiles the </a:t>
            </a:r>
            <a:r>
              <a:rPr lang="en" sz="1200" b="1">
                <a:solidFill>
                  <a:srgbClr val="080808"/>
                </a:solidFill>
                <a:highlight>
                  <a:schemeClr val="lt1"/>
                </a:highlight>
                <a:latin typeface="Merriweather"/>
                <a:ea typeface="Merriweather"/>
                <a:cs typeface="Merriweather"/>
                <a:sym typeface="Merriweather"/>
              </a:rPr>
              <a:t>.py files</a:t>
            </a:r>
            <a:r>
              <a:rPr lang="en" sz="1200">
                <a:solidFill>
                  <a:srgbClr val="080808"/>
                </a:solidFill>
                <a:highlight>
                  <a:schemeClr val="lt1"/>
                </a:highlight>
                <a:latin typeface="Merriweather"/>
                <a:ea typeface="Merriweather"/>
                <a:cs typeface="Merriweather"/>
                <a:sym typeface="Merriweather"/>
              </a:rPr>
              <a:t> and saves it as </a:t>
            </a:r>
            <a:r>
              <a:rPr lang="en" sz="1200" b="1">
                <a:solidFill>
                  <a:srgbClr val="080808"/>
                </a:solidFill>
                <a:highlight>
                  <a:schemeClr val="lt1"/>
                </a:highlight>
                <a:latin typeface="Merriweather"/>
                <a:ea typeface="Merriweather"/>
                <a:cs typeface="Merriweather"/>
                <a:sym typeface="Merriweather"/>
              </a:rPr>
              <a:t>.pyc files</a:t>
            </a:r>
            <a:r>
              <a:rPr lang="en" sz="1200">
                <a:solidFill>
                  <a:srgbClr val="080808"/>
                </a:solidFill>
                <a:highlight>
                  <a:schemeClr val="lt1"/>
                </a:highlight>
                <a:latin typeface="Merriweather"/>
                <a:ea typeface="Merriweather"/>
                <a:cs typeface="Merriweather"/>
                <a:sym typeface="Merriweather"/>
              </a:rPr>
              <a:t> , so it can reference them in subsequent invocations. </a:t>
            </a:r>
            <a:endParaRPr sz="1200">
              <a:solidFill>
                <a:srgbClr val="080808"/>
              </a:solidFill>
              <a:highlight>
                <a:schemeClr val="lt1"/>
              </a:highlight>
              <a:latin typeface="Merriweather"/>
              <a:ea typeface="Merriweather"/>
              <a:cs typeface="Merriweather"/>
              <a:sym typeface="Merriweather"/>
            </a:endParaRPr>
          </a:p>
          <a:p>
            <a:pPr marL="457200" lvl="0" indent="-304800" algn="l" rtl="0">
              <a:spcBef>
                <a:spcPts val="0"/>
              </a:spcBef>
              <a:spcAft>
                <a:spcPts val="0"/>
              </a:spcAft>
              <a:buClr>
                <a:srgbClr val="080808"/>
              </a:buClr>
              <a:buSzPts val="1200"/>
              <a:buFont typeface="Merriweather"/>
              <a:buChar char="❏"/>
            </a:pPr>
            <a:r>
              <a:rPr lang="en" sz="1200">
                <a:solidFill>
                  <a:srgbClr val="080808"/>
                </a:solidFill>
                <a:highlight>
                  <a:schemeClr val="lt1"/>
                </a:highlight>
                <a:latin typeface="Merriweather"/>
                <a:ea typeface="Merriweather"/>
                <a:cs typeface="Merriweather"/>
                <a:sym typeface="Merriweather"/>
              </a:rPr>
              <a:t>The .pyc contain the compiled bytecode of </a:t>
            </a:r>
            <a:r>
              <a:rPr lang="en" sz="1200" b="1">
                <a:solidFill>
                  <a:srgbClr val="080808"/>
                </a:solidFill>
                <a:highlight>
                  <a:schemeClr val="lt1"/>
                </a:highlight>
                <a:latin typeface="Merriweather"/>
                <a:ea typeface="Merriweather"/>
                <a:cs typeface="Merriweather"/>
                <a:sym typeface="Merriweather"/>
              </a:rPr>
              <a:t>Python</a:t>
            </a:r>
            <a:r>
              <a:rPr lang="en" sz="1200">
                <a:solidFill>
                  <a:srgbClr val="080808"/>
                </a:solidFill>
                <a:highlight>
                  <a:schemeClr val="lt1"/>
                </a:highlight>
                <a:latin typeface="Merriweather"/>
                <a:ea typeface="Merriweather"/>
                <a:cs typeface="Merriweather"/>
                <a:sym typeface="Merriweather"/>
              </a:rPr>
              <a:t> source files. This code is then executed by Python's </a:t>
            </a:r>
            <a:r>
              <a:rPr lang="en" sz="1200" b="1">
                <a:solidFill>
                  <a:srgbClr val="080808"/>
                </a:solidFill>
                <a:highlight>
                  <a:schemeClr val="lt1"/>
                </a:highlight>
                <a:latin typeface="Merriweather"/>
                <a:ea typeface="Merriweather"/>
                <a:cs typeface="Merriweather"/>
                <a:sym typeface="Merriweather"/>
              </a:rPr>
              <a:t>virtual machine</a:t>
            </a:r>
            <a:r>
              <a:rPr lang="en" sz="1200">
                <a:solidFill>
                  <a:srgbClr val="080808"/>
                </a:solidFill>
                <a:highlight>
                  <a:schemeClr val="lt1"/>
                </a:highlight>
                <a:latin typeface="Merriweather"/>
                <a:ea typeface="Merriweather"/>
                <a:cs typeface="Merriweather"/>
                <a:sym typeface="Merriweather"/>
              </a:rPr>
              <a:t> .</a:t>
            </a:r>
            <a:endParaRPr sz="1200">
              <a:solidFill>
                <a:srgbClr val="080808"/>
              </a:solidFill>
              <a:highlight>
                <a:schemeClr val="lt1"/>
              </a:highlight>
              <a:latin typeface="Merriweather"/>
              <a:ea typeface="Merriweather"/>
              <a:cs typeface="Merriweather"/>
              <a:sym typeface="Merriweather"/>
            </a:endParaRPr>
          </a:p>
        </p:txBody>
      </p:sp>
      <p:pic>
        <p:nvPicPr>
          <p:cNvPr id="490" name="Google Shape;490;p7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40"/>
          <p:cNvSpPr txBox="1">
            <a:spLocks noGrp="1"/>
          </p:cNvSpPr>
          <p:nvPr>
            <p:ph type="title"/>
          </p:nvPr>
        </p:nvSpPr>
        <p:spPr>
          <a:xfrm>
            <a:off x="265300" y="28737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00"/>
              <a:t>3. Difference Between List and Dict Comprehension</a:t>
            </a:r>
            <a:endParaRPr sz="2700"/>
          </a:p>
        </p:txBody>
      </p:sp>
      <p:sp>
        <p:nvSpPr>
          <p:cNvPr id="196" name="Google Shape;196;p40"/>
          <p:cNvSpPr txBox="1"/>
          <p:nvPr/>
        </p:nvSpPr>
        <p:spPr>
          <a:xfrm>
            <a:off x="359950" y="4473400"/>
            <a:ext cx="39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97" name="Google Shape;197;p40"/>
          <p:cNvSpPr txBox="1"/>
          <p:nvPr/>
        </p:nvSpPr>
        <p:spPr>
          <a:xfrm>
            <a:off x="450850" y="1380175"/>
            <a:ext cx="3901200" cy="3432600"/>
          </a:xfrm>
          <a:prstGeom prst="rect">
            <a:avLst/>
          </a:prstGeom>
          <a:solidFill>
            <a:srgbClr val="EEEEEE"/>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500" b="1" u="sng">
                <a:latin typeface="Merriweather"/>
                <a:ea typeface="Merriweather"/>
                <a:cs typeface="Merriweather"/>
                <a:sym typeface="Merriweather"/>
              </a:rPr>
              <a:t>List Comprehension</a:t>
            </a:r>
            <a:endParaRPr sz="1500" b="1" u="sng">
              <a:latin typeface="Merriweather"/>
              <a:ea typeface="Merriweather"/>
              <a:cs typeface="Merriweather"/>
              <a:sym typeface="Merriweather"/>
            </a:endParaRPr>
          </a:p>
          <a:p>
            <a:pPr marL="0" lvl="0" indent="0" algn="l" rtl="0">
              <a:lnSpc>
                <a:spcPct val="100000"/>
              </a:lnSpc>
              <a:spcBef>
                <a:spcPts val="0"/>
              </a:spcBef>
              <a:spcAft>
                <a:spcPts val="0"/>
              </a:spcAft>
              <a:buNone/>
            </a:pPr>
            <a:endParaRPr sz="1100">
              <a:latin typeface="Merriweather"/>
              <a:ea typeface="Merriweather"/>
              <a:cs typeface="Merriweather"/>
              <a:sym typeface="Merriweather"/>
            </a:endParaRPr>
          </a:p>
          <a:p>
            <a:pPr marL="0" lvl="0" indent="0" algn="l" rtl="0">
              <a:lnSpc>
                <a:spcPct val="100000"/>
              </a:lnSpc>
              <a:spcBef>
                <a:spcPts val="0"/>
              </a:spcBef>
              <a:spcAft>
                <a:spcPts val="0"/>
              </a:spcAft>
              <a:buNone/>
            </a:pPr>
            <a:r>
              <a:rPr lang="en" sz="1000" b="1">
                <a:latin typeface="Merriweather"/>
                <a:ea typeface="Merriweather"/>
                <a:cs typeface="Merriweather"/>
                <a:sym typeface="Merriweather"/>
              </a:rPr>
              <a:t>Syntax:</a:t>
            </a:r>
            <a:endParaRPr sz="1000" b="1">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latin typeface="Merriweather"/>
              <a:ea typeface="Merriweather"/>
              <a:cs typeface="Merriweather"/>
              <a:sym typeface="Merriweather"/>
            </a:endParaRPr>
          </a:p>
          <a:p>
            <a:pPr marL="0" lvl="0" indent="0" algn="l" rtl="0">
              <a:lnSpc>
                <a:spcPct val="100000"/>
              </a:lnSpc>
              <a:spcBef>
                <a:spcPts val="0"/>
              </a:spcBef>
              <a:spcAft>
                <a:spcPts val="0"/>
              </a:spcAft>
              <a:buNone/>
            </a:pPr>
            <a:r>
              <a:rPr lang="en" sz="1000">
                <a:latin typeface="Merriweather"/>
                <a:ea typeface="Merriweather"/>
                <a:cs typeface="Merriweather"/>
                <a:sym typeface="Merriweather"/>
              </a:rPr>
              <a:t>   </a:t>
            </a:r>
            <a:r>
              <a:rPr lang="en" sz="1000">
                <a:highlight>
                  <a:srgbClr val="FFFFFF"/>
                </a:highlight>
                <a:latin typeface="Merriweather"/>
                <a:ea typeface="Merriweather"/>
                <a:cs typeface="Merriweather"/>
                <a:sym typeface="Merriweather"/>
              </a:rPr>
              <a:t> [expression for item in iterable if conditional]</a:t>
            </a:r>
            <a:endParaRPr sz="1000">
              <a:highlight>
                <a:srgbClr val="FFFFFF"/>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latin typeface="Merriweather"/>
              <a:ea typeface="Merriweather"/>
              <a:cs typeface="Merriweather"/>
              <a:sym typeface="Merriweather"/>
            </a:endParaRPr>
          </a:p>
          <a:p>
            <a:pPr marL="0" lvl="0" indent="0" algn="l" rtl="0">
              <a:lnSpc>
                <a:spcPct val="100000"/>
              </a:lnSpc>
              <a:spcBef>
                <a:spcPts val="0"/>
              </a:spcBef>
              <a:spcAft>
                <a:spcPts val="0"/>
              </a:spcAft>
              <a:buNone/>
            </a:pPr>
            <a:r>
              <a:rPr lang="en" sz="1000" b="1">
                <a:latin typeface="Merriweather"/>
                <a:ea typeface="Merriweather"/>
                <a:cs typeface="Merriweather"/>
                <a:sym typeface="Merriweather"/>
              </a:rPr>
              <a:t>Example:</a:t>
            </a:r>
            <a:endParaRPr sz="1000" b="1">
              <a:latin typeface="Merriweather"/>
              <a:ea typeface="Merriweather"/>
              <a:cs typeface="Merriweather"/>
              <a:sym typeface="Merriweather"/>
            </a:endParaRPr>
          </a:p>
          <a:p>
            <a:pPr marL="0" lvl="0" indent="0" algn="l" rtl="0">
              <a:lnSpc>
                <a:spcPct val="100000"/>
              </a:lnSpc>
              <a:spcBef>
                <a:spcPts val="0"/>
              </a:spcBef>
              <a:spcAft>
                <a:spcPts val="0"/>
              </a:spcAft>
              <a:buNone/>
            </a:pPr>
            <a:r>
              <a:rPr lang="en" sz="1000" b="1">
                <a:latin typeface="Merriweather"/>
                <a:ea typeface="Merriweather"/>
                <a:cs typeface="Merriweather"/>
                <a:sym typeface="Merriweather"/>
              </a:rPr>
              <a:t>Common Way:</a:t>
            </a:r>
            <a:endParaRPr sz="1000" b="1">
              <a:latin typeface="Merriweather"/>
              <a:ea typeface="Merriweather"/>
              <a:cs typeface="Merriweather"/>
              <a:sym typeface="Merriweather"/>
            </a:endParaRPr>
          </a:p>
          <a:p>
            <a:pPr marL="0" lvl="0" indent="0" algn="l" rtl="0">
              <a:lnSpc>
                <a:spcPct val="100000"/>
              </a:lnSpc>
              <a:spcBef>
                <a:spcPts val="0"/>
              </a:spcBef>
              <a:spcAft>
                <a:spcPts val="0"/>
              </a:spcAft>
              <a:buNone/>
            </a:pPr>
            <a:endParaRPr sz="500" b="1">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sz="1000">
                <a:latin typeface="Merriweather"/>
                <a:ea typeface="Merriweather"/>
                <a:cs typeface="Merriweather"/>
                <a:sym typeface="Merriweather"/>
              </a:rPr>
              <a:t>l = []</a:t>
            </a:r>
            <a:endParaRPr sz="1000">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sz="1000">
                <a:latin typeface="Merriweather"/>
                <a:ea typeface="Merriweather"/>
                <a:cs typeface="Merriweather"/>
                <a:sym typeface="Merriweather"/>
              </a:rPr>
              <a:t>for i in range(10):</a:t>
            </a:r>
            <a:endParaRPr sz="1000">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sz="1000">
                <a:latin typeface="Merriweather"/>
                <a:ea typeface="Merriweather"/>
                <a:cs typeface="Merriweather"/>
                <a:sym typeface="Merriweather"/>
              </a:rPr>
              <a:t>    if i%2:</a:t>
            </a:r>
            <a:endParaRPr sz="1000">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sz="1000">
                <a:latin typeface="Merriweather"/>
                <a:ea typeface="Merriweather"/>
                <a:cs typeface="Merriweather"/>
                <a:sym typeface="Merriweather"/>
              </a:rPr>
              <a:t>        l.append(i)</a:t>
            </a:r>
            <a:endParaRPr sz="1000">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sz="1000">
                <a:latin typeface="Merriweather"/>
                <a:ea typeface="Merriweather"/>
                <a:cs typeface="Merriweather"/>
                <a:sym typeface="Merriweather"/>
              </a:rPr>
              <a:t>print(l)</a:t>
            </a:r>
            <a:endParaRPr sz="1000">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Using List Comprehension:</a:t>
            </a:r>
            <a:endParaRPr sz="1000">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sz="1000">
                <a:latin typeface="Merriweather"/>
                <a:ea typeface="Merriweather"/>
                <a:cs typeface="Merriweather"/>
                <a:sym typeface="Merriweather"/>
              </a:rPr>
              <a:t>ls = [i for i in range(10) if i%2]</a:t>
            </a:r>
            <a:endParaRPr sz="1000">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sz="1000">
                <a:latin typeface="Merriweather"/>
                <a:ea typeface="Merriweather"/>
                <a:cs typeface="Merriweather"/>
                <a:sym typeface="Merriweather"/>
              </a:rPr>
              <a:t>print(ls)</a:t>
            </a:r>
            <a:endParaRPr sz="1000">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latin typeface="Merriweather"/>
              <a:ea typeface="Merriweather"/>
              <a:cs typeface="Merriweather"/>
              <a:sym typeface="Merriweather"/>
            </a:endParaRPr>
          </a:p>
          <a:p>
            <a:pPr marL="0" lvl="0" indent="0" algn="l" rtl="0">
              <a:lnSpc>
                <a:spcPct val="100000"/>
              </a:lnSpc>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lnSpc>
                <a:spcPct val="100000"/>
              </a:lnSpc>
              <a:spcBef>
                <a:spcPts val="0"/>
              </a:spcBef>
              <a:spcAft>
                <a:spcPts val="0"/>
              </a:spcAft>
              <a:buNone/>
            </a:pPr>
            <a:r>
              <a:rPr lang="en" sz="1000">
                <a:latin typeface="Merriweather"/>
                <a:ea typeface="Merriweather"/>
                <a:cs typeface="Merriweather"/>
                <a:sym typeface="Merriweather"/>
              </a:rPr>
              <a:t>[1, 3, 5, 7, 9]</a:t>
            </a:r>
            <a:endParaRPr sz="1000">
              <a:latin typeface="Merriweather"/>
              <a:ea typeface="Merriweather"/>
              <a:cs typeface="Merriweather"/>
              <a:sym typeface="Merriweather"/>
            </a:endParaRPr>
          </a:p>
        </p:txBody>
      </p:sp>
      <p:sp>
        <p:nvSpPr>
          <p:cNvPr id="198" name="Google Shape;198;p40"/>
          <p:cNvSpPr txBox="1"/>
          <p:nvPr/>
        </p:nvSpPr>
        <p:spPr>
          <a:xfrm>
            <a:off x="4572000" y="1380175"/>
            <a:ext cx="4093500" cy="3432600"/>
          </a:xfrm>
          <a:prstGeom prst="rect">
            <a:avLst/>
          </a:prstGeom>
          <a:solidFill>
            <a:srgbClr val="EEEEEE"/>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u="sng">
                <a:latin typeface="Merriweather"/>
                <a:ea typeface="Merriweather"/>
                <a:cs typeface="Merriweather"/>
                <a:sym typeface="Merriweather"/>
              </a:rPr>
              <a:t>Dict Comprehension</a:t>
            </a:r>
            <a:endParaRPr sz="1500" b="1" u="sng">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Syntax :</a:t>
            </a:r>
            <a:endParaRPr sz="1000" b="1">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a:t>
            </a:r>
            <a:r>
              <a:rPr lang="en" sz="1000">
                <a:highlight>
                  <a:srgbClr val="FFFFFF"/>
                </a:highlight>
                <a:latin typeface="Merriweather"/>
                <a:ea typeface="Merriweather"/>
                <a:cs typeface="Merriweather"/>
                <a:sym typeface="Merriweather"/>
              </a:rPr>
              <a:t>{key:value for (key,value) in iterable if conditional}</a:t>
            </a:r>
            <a:endParaRPr sz="1000">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Example:</a:t>
            </a:r>
            <a:endParaRPr sz="1000" b="1">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Common Way:</a:t>
            </a:r>
            <a:endParaRPr sz="1000" b="1">
              <a:latin typeface="Merriweather"/>
              <a:ea typeface="Merriweather"/>
              <a:cs typeface="Merriweather"/>
              <a:sym typeface="Merriweather"/>
            </a:endParaRPr>
          </a:p>
          <a:p>
            <a:pPr marL="0" lvl="0" indent="0" algn="l" rtl="0">
              <a:spcBef>
                <a:spcPts val="0"/>
              </a:spcBef>
              <a:spcAft>
                <a:spcPts val="0"/>
              </a:spcAft>
              <a:buNone/>
            </a:pPr>
            <a:endParaRPr sz="500" b="1">
              <a:latin typeface="Merriweather"/>
              <a:ea typeface="Merriweather"/>
              <a:cs typeface="Merriweather"/>
              <a:sym typeface="Merriweather"/>
            </a:endParaRPr>
          </a:p>
          <a:p>
            <a:pPr marL="457200" lvl="0" indent="0" algn="l" rtl="0">
              <a:spcBef>
                <a:spcPts val="0"/>
              </a:spcBef>
              <a:spcAft>
                <a:spcPts val="0"/>
              </a:spcAft>
              <a:buNone/>
            </a:pPr>
            <a:r>
              <a:rPr lang="en" sz="1000">
                <a:latin typeface="Merriweather"/>
                <a:ea typeface="Merriweather"/>
                <a:cs typeface="Merriweather"/>
                <a:sym typeface="Merriweather"/>
              </a:rPr>
              <a:t>d = {}</a:t>
            </a:r>
            <a:endParaRPr sz="1000">
              <a:latin typeface="Merriweather"/>
              <a:ea typeface="Merriweather"/>
              <a:cs typeface="Merriweather"/>
              <a:sym typeface="Merriweather"/>
            </a:endParaRPr>
          </a:p>
          <a:p>
            <a:pPr marL="457200" lvl="0" indent="0" algn="l" rtl="0">
              <a:spcBef>
                <a:spcPts val="0"/>
              </a:spcBef>
              <a:spcAft>
                <a:spcPts val="0"/>
              </a:spcAft>
              <a:buNone/>
            </a:pPr>
            <a:r>
              <a:rPr lang="en" sz="1000">
                <a:latin typeface="Merriweather"/>
                <a:ea typeface="Merriweather"/>
                <a:cs typeface="Merriweather"/>
                <a:sym typeface="Merriweather"/>
              </a:rPr>
              <a:t>for i in range(1,10):</a:t>
            </a:r>
            <a:endParaRPr sz="1000">
              <a:latin typeface="Merriweather"/>
              <a:ea typeface="Merriweather"/>
              <a:cs typeface="Merriweather"/>
              <a:sym typeface="Merriweather"/>
            </a:endParaRPr>
          </a:p>
          <a:p>
            <a:pPr marL="914400" lvl="0" indent="0" algn="l" rtl="0">
              <a:spcBef>
                <a:spcPts val="0"/>
              </a:spcBef>
              <a:spcAft>
                <a:spcPts val="0"/>
              </a:spcAft>
              <a:buNone/>
            </a:pPr>
            <a:r>
              <a:rPr lang="en" sz="1000">
                <a:latin typeface="Merriweather"/>
                <a:ea typeface="Merriweather"/>
                <a:cs typeface="Merriweather"/>
                <a:sym typeface="Merriweather"/>
              </a:rPr>
              <a:t>sqr = i*i</a:t>
            </a:r>
            <a:endParaRPr sz="1000">
              <a:latin typeface="Merriweather"/>
              <a:ea typeface="Merriweather"/>
              <a:cs typeface="Merriweather"/>
              <a:sym typeface="Merriweather"/>
            </a:endParaRPr>
          </a:p>
          <a:p>
            <a:pPr marL="914400" lvl="0" indent="0" algn="l" rtl="0">
              <a:spcBef>
                <a:spcPts val="0"/>
              </a:spcBef>
              <a:spcAft>
                <a:spcPts val="0"/>
              </a:spcAft>
              <a:buNone/>
            </a:pPr>
            <a:r>
              <a:rPr lang="en" sz="1000">
                <a:latin typeface="Merriweather"/>
                <a:ea typeface="Merriweather"/>
                <a:cs typeface="Merriweather"/>
                <a:sym typeface="Merriweather"/>
              </a:rPr>
              <a:t>d[i] = i*i</a:t>
            </a:r>
            <a:endParaRPr sz="1000">
              <a:latin typeface="Merriweather"/>
              <a:ea typeface="Merriweather"/>
              <a:cs typeface="Merriweather"/>
              <a:sym typeface="Merriweather"/>
            </a:endParaRPr>
          </a:p>
          <a:p>
            <a:pPr marL="0" lvl="0" indent="457200" algn="l" rtl="0">
              <a:spcBef>
                <a:spcPts val="0"/>
              </a:spcBef>
              <a:spcAft>
                <a:spcPts val="0"/>
              </a:spcAft>
              <a:buNone/>
            </a:pPr>
            <a:r>
              <a:rPr lang="en" sz="1000">
                <a:latin typeface="Merriweather"/>
                <a:ea typeface="Merriweather"/>
                <a:cs typeface="Merriweather"/>
                <a:sym typeface="Merriweather"/>
              </a:rPr>
              <a:t>print(d)</a:t>
            </a:r>
            <a:endParaRPr sz="1000">
              <a:latin typeface="Merriweather"/>
              <a:ea typeface="Merriweather"/>
              <a:cs typeface="Merriweather"/>
              <a:sym typeface="Merriweather"/>
            </a:endParaRPr>
          </a:p>
          <a:p>
            <a:pPr marL="45720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Using Dict Comprehension:</a:t>
            </a:r>
            <a:endParaRPr sz="1000" b="1">
              <a:latin typeface="Merriweather"/>
              <a:ea typeface="Merriweather"/>
              <a:cs typeface="Merriweather"/>
              <a:sym typeface="Merriweather"/>
            </a:endParaRPr>
          </a:p>
          <a:p>
            <a:pPr marL="457200" lvl="0" indent="0" algn="l" rtl="0">
              <a:spcBef>
                <a:spcPts val="0"/>
              </a:spcBef>
              <a:spcAft>
                <a:spcPts val="0"/>
              </a:spcAft>
              <a:buNone/>
            </a:pPr>
            <a:r>
              <a:rPr lang="en" sz="1000">
                <a:latin typeface="Merriweather"/>
                <a:ea typeface="Merriweather"/>
                <a:cs typeface="Merriweather"/>
                <a:sym typeface="Merriweather"/>
              </a:rPr>
              <a:t>d1={n:n*n for n in range(1,10)}</a:t>
            </a:r>
            <a:endParaRPr sz="1000">
              <a:latin typeface="Merriweather"/>
              <a:ea typeface="Merriweather"/>
              <a:cs typeface="Merriweather"/>
              <a:sym typeface="Merriweather"/>
            </a:endParaRPr>
          </a:p>
          <a:p>
            <a:pPr marL="457200" lvl="0" indent="0" algn="l" rtl="0">
              <a:spcBef>
                <a:spcPts val="0"/>
              </a:spcBef>
              <a:spcAft>
                <a:spcPts val="0"/>
              </a:spcAft>
              <a:buNone/>
            </a:pPr>
            <a:r>
              <a:rPr lang="en" sz="1000">
                <a:latin typeface="Merriweather"/>
                <a:ea typeface="Merriweather"/>
                <a:cs typeface="Merriweather"/>
                <a:sym typeface="Merriweather"/>
              </a:rPr>
              <a:t>print (d1)</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{1: 1, 2: 4, 3: 9, 4: 16, 5: 25, 6: 36, 7: 49, 8: 64, 9: 81}</a:t>
            </a:r>
            <a:endParaRPr sz="1000">
              <a:latin typeface="Merriweather"/>
              <a:ea typeface="Merriweather"/>
              <a:cs typeface="Merriweather"/>
              <a:sym typeface="Merriweather"/>
            </a:endParaRPr>
          </a:p>
        </p:txBody>
      </p:sp>
      <p:pic>
        <p:nvPicPr>
          <p:cNvPr id="199" name="Google Shape;199;p4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34. How Slicing Works In String Manipulation. Explain.</a:t>
            </a:r>
            <a:endParaRPr sz="2260" b="1"/>
          </a:p>
        </p:txBody>
      </p:sp>
      <p:sp>
        <p:nvSpPr>
          <p:cNvPr id="496" name="Google Shape;496;p75"/>
          <p:cNvSpPr txBox="1"/>
          <p:nvPr/>
        </p:nvSpPr>
        <p:spPr>
          <a:xfrm>
            <a:off x="794250" y="1501475"/>
            <a:ext cx="5245800" cy="431100"/>
          </a:xfrm>
          <a:prstGeom prst="rect">
            <a:avLst/>
          </a:prstGeom>
          <a:solidFill>
            <a:srgbClr val="F3F3F3"/>
          </a:solid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Syntax:</a:t>
            </a:r>
            <a:r>
              <a:rPr lang="en" sz="1600" b="1">
                <a:highlight>
                  <a:schemeClr val="lt1"/>
                </a:highlight>
                <a:latin typeface="Merriweather"/>
                <a:ea typeface="Merriweather"/>
                <a:cs typeface="Merriweather"/>
                <a:sym typeface="Merriweather"/>
              </a:rPr>
              <a:t> </a:t>
            </a:r>
            <a:r>
              <a:rPr lang="en" b="1">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497" name="Google Shape;497;p75"/>
          <p:cNvSpPr txBox="1"/>
          <p:nvPr/>
        </p:nvSpPr>
        <p:spPr>
          <a:xfrm>
            <a:off x="794250" y="2162450"/>
            <a:ext cx="37779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print(s[:])</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HelloWorld</a:t>
            </a:r>
            <a:endParaRPr sz="1000" b="1">
              <a:latin typeface="Merriweather"/>
              <a:ea typeface="Merriweather"/>
              <a:cs typeface="Merriweather"/>
              <a:sym typeface="Merriweather"/>
            </a:endParaRPr>
          </a:p>
        </p:txBody>
      </p:sp>
      <p:graphicFrame>
        <p:nvGraphicFramePr>
          <p:cNvPr id="498" name="Google Shape;498;p75"/>
          <p:cNvGraphicFramePr/>
          <p:nvPr/>
        </p:nvGraphicFramePr>
        <p:xfrm>
          <a:off x="885913" y="2761869"/>
          <a:ext cx="3000000" cy="3000000"/>
        </p:xfrm>
        <a:graphic>
          <a:graphicData uri="http://schemas.openxmlformats.org/drawingml/2006/table">
            <a:tbl>
              <a:tblPr>
                <a:noFill/>
                <a:tableStyleId>{AEB4B668-9050-4981-912A-712F5E8A98D0}</a:tableStyleId>
              </a:tblPr>
              <a:tblGrid>
                <a:gridCol w="344575">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344575">
                  <a:extLst>
                    <a:ext uri="{9D8B030D-6E8A-4147-A177-3AD203B41FA5}">
                      <a16:colId xmlns:a16="http://schemas.microsoft.com/office/drawing/2014/main" val="20002"/>
                    </a:ext>
                  </a:extLst>
                </a:gridCol>
                <a:gridCol w="344575">
                  <a:extLst>
                    <a:ext uri="{9D8B030D-6E8A-4147-A177-3AD203B41FA5}">
                      <a16:colId xmlns:a16="http://schemas.microsoft.com/office/drawing/2014/main" val="20003"/>
                    </a:ext>
                  </a:extLst>
                </a:gridCol>
                <a:gridCol w="344575">
                  <a:extLst>
                    <a:ext uri="{9D8B030D-6E8A-4147-A177-3AD203B41FA5}">
                      <a16:colId xmlns:a16="http://schemas.microsoft.com/office/drawing/2014/main" val="20004"/>
                    </a:ext>
                  </a:extLst>
                </a:gridCol>
                <a:gridCol w="344575">
                  <a:extLst>
                    <a:ext uri="{9D8B030D-6E8A-4147-A177-3AD203B41FA5}">
                      <a16:colId xmlns:a16="http://schemas.microsoft.com/office/drawing/2014/main" val="20005"/>
                    </a:ext>
                  </a:extLst>
                </a:gridCol>
                <a:gridCol w="344575">
                  <a:extLst>
                    <a:ext uri="{9D8B030D-6E8A-4147-A177-3AD203B41FA5}">
                      <a16:colId xmlns:a16="http://schemas.microsoft.com/office/drawing/2014/main" val="20006"/>
                    </a:ext>
                  </a:extLst>
                </a:gridCol>
                <a:gridCol w="344575">
                  <a:extLst>
                    <a:ext uri="{9D8B030D-6E8A-4147-A177-3AD203B41FA5}">
                      <a16:colId xmlns:a16="http://schemas.microsoft.com/office/drawing/2014/main" val="20007"/>
                    </a:ext>
                  </a:extLst>
                </a:gridCol>
                <a:gridCol w="344575">
                  <a:extLst>
                    <a:ext uri="{9D8B030D-6E8A-4147-A177-3AD203B41FA5}">
                      <a16:colId xmlns:a16="http://schemas.microsoft.com/office/drawing/2014/main" val="20008"/>
                    </a:ext>
                  </a:extLst>
                </a:gridCol>
                <a:gridCol w="344575">
                  <a:extLst>
                    <a:ext uri="{9D8B030D-6E8A-4147-A177-3AD203B41FA5}">
                      <a16:colId xmlns:a16="http://schemas.microsoft.com/office/drawing/2014/main" val="20009"/>
                    </a:ext>
                  </a:extLst>
                </a:gridCol>
              </a:tblGrid>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1"/>
                  </a:ext>
                </a:extLst>
              </a:tr>
              <a:tr h="0">
                <a:tc>
                  <a:txBody>
                    <a:bodyPr/>
                    <a:lstStyle/>
                    <a:p>
                      <a:pPr marL="0" lvl="0" indent="0" algn="l" rtl="0">
                        <a:lnSpc>
                          <a:spcPct val="30000"/>
                        </a:lnSpc>
                        <a:spcBef>
                          <a:spcPts val="0"/>
                        </a:spcBef>
                        <a:spcAft>
                          <a:spcPts val="0"/>
                        </a:spcAft>
                        <a:buNone/>
                      </a:pPr>
                      <a:endParaRPr sz="8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2"/>
                  </a:ext>
                </a:extLst>
              </a:tr>
            </a:tbl>
          </a:graphicData>
        </a:graphic>
      </p:graphicFrame>
      <p:sp>
        <p:nvSpPr>
          <p:cNvPr id="499" name="Google Shape;499;p75"/>
          <p:cNvSpPr txBox="1"/>
          <p:nvPr/>
        </p:nvSpPr>
        <p:spPr>
          <a:xfrm>
            <a:off x="885925" y="3332300"/>
            <a:ext cx="454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00" name="Google Shape;500;p7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34. How Slicing Works In String Manipulation. Explain.</a:t>
            </a:r>
            <a:endParaRPr sz="2260" b="1"/>
          </a:p>
        </p:txBody>
      </p:sp>
      <p:sp>
        <p:nvSpPr>
          <p:cNvPr id="506" name="Google Shape;506;p76"/>
          <p:cNvSpPr txBox="1"/>
          <p:nvPr/>
        </p:nvSpPr>
        <p:spPr>
          <a:xfrm>
            <a:off x="794250" y="1501475"/>
            <a:ext cx="5245800" cy="431100"/>
          </a:xfrm>
          <a:prstGeom prst="rect">
            <a:avLst/>
          </a:prstGeom>
          <a:solidFill>
            <a:srgbClr val="F3F3F3"/>
          </a:solid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Syntax:</a:t>
            </a:r>
            <a:r>
              <a:rPr lang="en" sz="1600" b="1">
                <a:highlight>
                  <a:schemeClr val="lt1"/>
                </a:highlight>
                <a:latin typeface="Merriweather"/>
                <a:ea typeface="Merriweather"/>
                <a:cs typeface="Merriweather"/>
                <a:sym typeface="Merriweather"/>
              </a:rPr>
              <a:t> </a:t>
            </a:r>
            <a:r>
              <a:rPr lang="en" b="1">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07" name="Google Shape;507;p76"/>
          <p:cNvSpPr txBox="1"/>
          <p:nvPr/>
        </p:nvSpPr>
        <p:spPr>
          <a:xfrm>
            <a:off x="794250" y="2162450"/>
            <a:ext cx="37779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print(s[::])</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HelloWorld</a:t>
            </a:r>
            <a:endParaRPr sz="1000" b="1">
              <a:latin typeface="Merriweather"/>
              <a:ea typeface="Merriweather"/>
              <a:cs typeface="Merriweather"/>
              <a:sym typeface="Merriweather"/>
            </a:endParaRPr>
          </a:p>
        </p:txBody>
      </p:sp>
      <p:graphicFrame>
        <p:nvGraphicFramePr>
          <p:cNvPr id="508" name="Google Shape;508;p76"/>
          <p:cNvGraphicFramePr/>
          <p:nvPr/>
        </p:nvGraphicFramePr>
        <p:xfrm>
          <a:off x="885913" y="2761869"/>
          <a:ext cx="3000000" cy="3000000"/>
        </p:xfrm>
        <a:graphic>
          <a:graphicData uri="http://schemas.openxmlformats.org/drawingml/2006/table">
            <a:tbl>
              <a:tblPr>
                <a:noFill/>
                <a:tableStyleId>{AEB4B668-9050-4981-912A-712F5E8A98D0}</a:tableStyleId>
              </a:tblPr>
              <a:tblGrid>
                <a:gridCol w="344575">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344575">
                  <a:extLst>
                    <a:ext uri="{9D8B030D-6E8A-4147-A177-3AD203B41FA5}">
                      <a16:colId xmlns:a16="http://schemas.microsoft.com/office/drawing/2014/main" val="20002"/>
                    </a:ext>
                  </a:extLst>
                </a:gridCol>
                <a:gridCol w="344575">
                  <a:extLst>
                    <a:ext uri="{9D8B030D-6E8A-4147-A177-3AD203B41FA5}">
                      <a16:colId xmlns:a16="http://schemas.microsoft.com/office/drawing/2014/main" val="20003"/>
                    </a:ext>
                  </a:extLst>
                </a:gridCol>
                <a:gridCol w="344575">
                  <a:extLst>
                    <a:ext uri="{9D8B030D-6E8A-4147-A177-3AD203B41FA5}">
                      <a16:colId xmlns:a16="http://schemas.microsoft.com/office/drawing/2014/main" val="20004"/>
                    </a:ext>
                  </a:extLst>
                </a:gridCol>
                <a:gridCol w="344575">
                  <a:extLst>
                    <a:ext uri="{9D8B030D-6E8A-4147-A177-3AD203B41FA5}">
                      <a16:colId xmlns:a16="http://schemas.microsoft.com/office/drawing/2014/main" val="20005"/>
                    </a:ext>
                  </a:extLst>
                </a:gridCol>
                <a:gridCol w="344575">
                  <a:extLst>
                    <a:ext uri="{9D8B030D-6E8A-4147-A177-3AD203B41FA5}">
                      <a16:colId xmlns:a16="http://schemas.microsoft.com/office/drawing/2014/main" val="20006"/>
                    </a:ext>
                  </a:extLst>
                </a:gridCol>
                <a:gridCol w="344575">
                  <a:extLst>
                    <a:ext uri="{9D8B030D-6E8A-4147-A177-3AD203B41FA5}">
                      <a16:colId xmlns:a16="http://schemas.microsoft.com/office/drawing/2014/main" val="20007"/>
                    </a:ext>
                  </a:extLst>
                </a:gridCol>
                <a:gridCol w="344575">
                  <a:extLst>
                    <a:ext uri="{9D8B030D-6E8A-4147-A177-3AD203B41FA5}">
                      <a16:colId xmlns:a16="http://schemas.microsoft.com/office/drawing/2014/main" val="20008"/>
                    </a:ext>
                  </a:extLst>
                </a:gridCol>
                <a:gridCol w="344575">
                  <a:extLst>
                    <a:ext uri="{9D8B030D-6E8A-4147-A177-3AD203B41FA5}">
                      <a16:colId xmlns:a16="http://schemas.microsoft.com/office/drawing/2014/main" val="20009"/>
                    </a:ext>
                  </a:extLst>
                </a:gridCol>
              </a:tblGrid>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1"/>
                  </a:ext>
                </a:extLst>
              </a:tr>
              <a:tr h="0">
                <a:tc>
                  <a:txBody>
                    <a:bodyPr/>
                    <a:lstStyle/>
                    <a:p>
                      <a:pPr marL="0" lvl="0" indent="0" algn="l" rtl="0">
                        <a:lnSpc>
                          <a:spcPct val="30000"/>
                        </a:lnSpc>
                        <a:spcBef>
                          <a:spcPts val="0"/>
                        </a:spcBef>
                        <a:spcAft>
                          <a:spcPts val="0"/>
                        </a:spcAft>
                        <a:buNone/>
                      </a:pPr>
                      <a:endParaRPr sz="8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2"/>
                  </a:ext>
                </a:extLst>
              </a:tr>
            </a:tbl>
          </a:graphicData>
        </a:graphic>
      </p:graphicFrame>
      <p:sp>
        <p:nvSpPr>
          <p:cNvPr id="509" name="Google Shape;509;p76"/>
          <p:cNvSpPr txBox="1"/>
          <p:nvPr/>
        </p:nvSpPr>
        <p:spPr>
          <a:xfrm>
            <a:off x="885925" y="3332300"/>
            <a:ext cx="454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10" name="Google Shape;510;p7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34. How Slicing Works In String Manipulation. Explain.</a:t>
            </a:r>
            <a:endParaRPr sz="2260" b="1"/>
          </a:p>
        </p:txBody>
      </p:sp>
      <p:sp>
        <p:nvSpPr>
          <p:cNvPr id="516" name="Google Shape;516;p77"/>
          <p:cNvSpPr txBox="1"/>
          <p:nvPr/>
        </p:nvSpPr>
        <p:spPr>
          <a:xfrm>
            <a:off x="794250" y="1501475"/>
            <a:ext cx="5245800" cy="431100"/>
          </a:xfrm>
          <a:prstGeom prst="rect">
            <a:avLst/>
          </a:prstGeom>
          <a:solidFill>
            <a:srgbClr val="F3F3F3"/>
          </a:solid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Syntax:</a:t>
            </a:r>
            <a:r>
              <a:rPr lang="en" sz="1600" b="1">
                <a:highlight>
                  <a:schemeClr val="lt1"/>
                </a:highlight>
                <a:latin typeface="Merriweather"/>
                <a:ea typeface="Merriweather"/>
                <a:cs typeface="Merriweather"/>
                <a:sym typeface="Merriweather"/>
              </a:rPr>
              <a:t> </a:t>
            </a:r>
            <a:r>
              <a:rPr lang="en" b="1">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17" name="Google Shape;517;p77"/>
          <p:cNvSpPr txBox="1"/>
          <p:nvPr/>
        </p:nvSpPr>
        <p:spPr>
          <a:xfrm>
            <a:off x="794250" y="2162450"/>
            <a:ext cx="37779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print(s[:5])</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Hello</a:t>
            </a:r>
            <a:endParaRPr sz="1000" b="1">
              <a:latin typeface="Merriweather"/>
              <a:ea typeface="Merriweather"/>
              <a:cs typeface="Merriweather"/>
              <a:sym typeface="Merriweather"/>
            </a:endParaRPr>
          </a:p>
        </p:txBody>
      </p:sp>
      <p:graphicFrame>
        <p:nvGraphicFramePr>
          <p:cNvPr id="518" name="Google Shape;518;p77"/>
          <p:cNvGraphicFramePr/>
          <p:nvPr/>
        </p:nvGraphicFramePr>
        <p:xfrm>
          <a:off x="885913" y="2761869"/>
          <a:ext cx="3000000" cy="3000000"/>
        </p:xfrm>
        <a:graphic>
          <a:graphicData uri="http://schemas.openxmlformats.org/drawingml/2006/table">
            <a:tbl>
              <a:tblPr>
                <a:noFill/>
                <a:tableStyleId>{AEB4B668-9050-4981-912A-712F5E8A98D0}</a:tableStyleId>
              </a:tblPr>
              <a:tblGrid>
                <a:gridCol w="344575">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344575">
                  <a:extLst>
                    <a:ext uri="{9D8B030D-6E8A-4147-A177-3AD203B41FA5}">
                      <a16:colId xmlns:a16="http://schemas.microsoft.com/office/drawing/2014/main" val="20002"/>
                    </a:ext>
                  </a:extLst>
                </a:gridCol>
                <a:gridCol w="344575">
                  <a:extLst>
                    <a:ext uri="{9D8B030D-6E8A-4147-A177-3AD203B41FA5}">
                      <a16:colId xmlns:a16="http://schemas.microsoft.com/office/drawing/2014/main" val="20003"/>
                    </a:ext>
                  </a:extLst>
                </a:gridCol>
                <a:gridCol w="344575">
                  <a:extLst>
                    <a:ext uri="{9D8B030D-6E8A-4147-A177-3AD203B41FA5}">
                      <a16:colId xmlns:a16="http://schemas.microsoft.com/office/drawing/2014/main" val="20004"/>
                    </a:ext>
                  </a:extLst>
                </a:gridCol>
                <a:gridCol w="344575">
                  <a:extLst>
                    <a:ext uri="{9D8B030D-6E8A-4147-A177-3AD203B41FA5}">
                      <a16:colId xmlns:a16="http://schemas.microsoft.com/office/drawing/2014/main" val="20005"/>
                    </a:ext>
                  </a:extLst>
                </a:gridCol>
                <a:gridCol w="344575">
                  <a:extLst>
                    <a:ext uri="{9D8B030D-6E8A-4147-A177-3AD203B41FA5}">
                      <a16:colId xmlns:a16="http://schemas.microsoft.com/office/drawing/2014/main" val="20006"/>
                    </a:ext>
                  </a:extLst>
                </a:gridCol>
                <a:gridCol w="344575">
                  <a:extLst>
                    <a:ext uri="{9D8B030D-6E8A-4147-A177-3AD203B41FA5}">
                      <a16:colId xmlns:a16="http://schemas.microsoft.com/office/drawing/2014/main" val="20007"/>
                    </a:ext>
                  </a:extLst>
                </a:gridCol>
                <a:gridCol w="344575">
                  <a:extLst>
                    <a:ext uri="{9D8B030D-6E8A-4147-A177-3AD203B41FA5}">
                      <a16:colId xmlns:a16="http://schemas.microsoft.com/office/drawing/2014/main" val="20008"/>
                    </a:ext>
                  </a:extLst>
                </a:gridCol>
                <a:gridCol w="344575">
                  <a:extLst>
                    <a:ext uri="{9D8B030D-6E8A-4147-A177-3AD203B41FA5}">
                      <a16:colId xmlns:a16="http://schemas.microsoft.com/office/drawing/2014/main" val="20009"/>
                    </a:ext>
                  </a:extLst>
                </a:gridCol>
              </a:tblGrid>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1"/>
                  </a:ext>
                </a:extLst>
              </a:tr>
              <a:tr h="0">
                <a:tc>
                  <a:txBody>
                    <a:bodyPr/>
                    <a:lstStyle/>
                    <a:p>
                      <a:pPr marL="0" lvl="0" indent="0" algn="l" rtl="0">
                        <a:lnSpc>
                          <a:spcPct val="30000"/>
                        </a:lnSpc>
                        <a:spcBef>
                          <a:spcPts val="0"/>
                        </a:spcBef>
                        <a:spcAft>
                          <a:spcPts val="0"/>
                        </a:spcAft>
                        <a:buNone/>
                      </a:pPr>
                      <a:endParaRPr sz="8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2"/>
                  </a:ext>
                </a:extLst>
              </a:tr>
            </a:tbl>
          </a:graphicData>
        </a:graphic>
      </p:graphicFrame>
      <p:sp>
        <p:nvSpPr>
          <p:cNvPr id="519" name="Google Shape;519;p77"/>
          <p:cNvSpPr txBox="1"/>
          <p:nvPr/>
        </p:nvSpPr>
        <p:spPr>
          <a:xfrm>
            <a:off x="885925" y="3332300"/>
            <a:ext cx="454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20" name="Google Shape;520;p7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7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34. How Slicing Works In String Manipulation. Explain.</a:t>
            </a:r>
            <a:endParaRPr sz="2260" b="1"/>
          </a:p>
        </p:txBody>
      </p:sp>
      <p:sp>
        <p:nvSpPr>
          <p:cNvPr id="526" name="Google Shape;526;p78"/>
          <p:cNvSpPr txBox="1"/>
          <p:nvPr/>
        </p:nvSpPr>
        <p:spPr>
          <a:xfrm>
            <a:off x="794250" y="1501475"/>
            <a:ext cx="5245800" cy="431100"/>
          </a:xfrm>
          <a:prstGeom prst="rect">
            <a:avLst/>
          </a:prstGeom>
          <a:solidFill>
            <a:srgbClr val="F3F3F3"/>
          </a:solid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Syntax:</a:t>
            </a:r>
            <a:r>
              <a:rPr lang="en" sz="1600" b="1">
                <a:highlight>
                  <a:schemeClr val="lt1"/>
                </a:highlight>
                <a:latin typeface="Merriweather"/>
                <a:ea typeface="Merriweather"/>
                <a:cs typeface="Merriweather"/>
                <a:sym typeface="Merriweather"/>
              </a:rPr>
              <a:t> </a:t>
            </a:r>
            <a:r>
              <a:rPr lang="en" b="1">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27" name="Google Shape;527;p78"/>
          <p:cNvSpPr txBox="1"/>
          <p:nvPr/>
        </p:nvSpPr>
        <p:spPr>
          <a:xfrm>
            <a:off x="794250" y="2162450"/>
            <a:ext cx="37779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print(s[2:5])</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llo</a:t>
            </a:r>
            <a:endParaRPr sz="1000" b="1">
              <a:latin typeface="Merriweather"/>
              <a:ea typeface="Merriweather"/>
              <a:cs typeface="Merriweather"/>
              <a:sym typeface="Merriweather"/>
            </a:endParaRPr>
          </a:p>
        </p:txBody>
      </p:sp>
      <p:graphicFrame>
        <p:nvGraphicFramePr>
          <p:cNvPr id="528" name="Google Shape;528;p78"/>
          <p:cNvGraphicFramePr/>
          <p:nvPr/>
        </p:nvGraphicFramePr>
        <p:xfrm>
          <a:off x="885913" y="2761869"/>
          <a:ext cx="3000000" cy="3000000"/>
        </p:xfrm>
        <a:graphic>
          <a:graphicData uri="http://schemas.openxmlformats.org/drawingml/2006/table">
            <a:tbl>
              <a:tblPr>
                <a:noFill/>
                <a:tableStyleId>{AEB4B668-9050-4981-912A-712F5E8A98D0}</a:tableStyleId>
              </a:tblPr>
              <a:tblGrid>
                <a:gridCol w="344575">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344575">
                  <a:extLst>
                    <a:ext uri="{9D8B030D-6E8A-4147-A177-3AD203B41FA5}">
                      <a16:colId xmlns:a16="http://schemas.microsoft.com/office/drawing/2014/main" val="20002"/>
                    </a:ext>
                  </a:extLst>
                </a:gridCol>
                <a:gridCol w="344575">
                  <a:extLst>
                    <a:ext uri="{9D8B030D-6E8A-4147-A177-3AD203B41FA5}">
                      <a16:colId xmlns:a16="http://schemas.microsoft.com/office/drawing/2014/main" val="20003"/>
                    </a:ext>
                  </a:extLst>
                </a:gridCol>
                <a:gridCol w="344575">
                  <a:extLst>
                    <a:ext uri="{9D8B030D-6E8A-4147-A177-3AD203B41FA5}">
                      <a16:colId xmlns:a16="http://schemas.microsoft.com/office/drawing/2014/main" val="20004"/>
                    </a:ext>
                  </a:extLst>
                </a:gridCol>
                <a:gridCol w="344575">
                  <a:extLst>
                    <a:ext uri="{9D8B030D-6E8A-4147-A177-3AD203B41FA5}">
                      <a16:colId xmlns:a16="http://schemas.microsoft.com/office/drawing/2014/main" val="20005"/>
                    </a:ext>
                  </a:extLst>
                </a:gridCol>
                <a:gridCol w="344575">
                  <a:extLst>
                    <a:ext uri="{9D8B030D-6E8A-4147-A177-3AD203B41FA5}">
                      <a16:colId xmlns:a16="http://schemas.microsoft.com/office/drawing/2014/main" val="20006"/>
                    </a:ext>
                  </a:extLst>
                </a:gridCol>
                <a:gridCol w="344575">
                  <a:extLst>
                    <a:ext uri="{9D8B030D-6E8A-4147-A177-3AD203B41FA5}">
                      <a16:colId xmlns:a16="http://schemas.microsoft.com/office/drawing/2014/main" val="20007"/>
                    </a:ext>
                  </a:extLst>
                </a:gridCol>
                <a:gridCol w="344575">
                  <a:extLst>
                    <a:ext uri="{9D8B030D-6E8A-4147-A177-3AD203B41FA5}">
                      <a16:colId xmlns:a16="http://schemas.microsoft.com/office/drawing/2014/main" val="20008"/>
                    </a:ext>
                  </a:extLst>
                </a:gridCol>
                <a:gridCol w="344575">
                  <a:extLst>
                    <a:ext uri="{9D8B030D-6E8A-4147-A177-3AD203B41FA5}">
                      <a16:colId xmlns:a16="http://schemas.microsoft.com/office/drawing/2014/main" val="20009"/>
                    </a:ext>
                  </a:extLst>
                </a:gridCol>
              </a:tblGrid>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1"/>
                  </a:ext>
                </a:extLst>
              </a:tr>
              <a:tr h="0">
                <a:tc>
                  <a:txBody>
                    <a:bodyPr/>
                    <a:lstStyle/>
                    <a:p>
                      <a:pPr marL="0" lvl="0" indent="0" algn="l" rtl="0">
                        <a:lnSpc>
                          <a:spcPct val="30000"/>
                        </a:lnSpc>
                        <a:spcBef>
                          <a:spcPts val="0"/>
                        </a:spcBef>
                        <a:spcAft>
                          <a:spcPts val="0"/>
                        </a:spcAft>
                        <a:buNone/>
                      </a:pPr>
                      <a:endParaRPr sz="8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2"/>
                  </a:ext>
                </a:extLst>
              </a:tr>
            </a:tbl>
          </a:graphicData>
        </a:graphic>
      </p:graphicFrame>
      <p:sp>
        <p:nvSpPr>
          <p:cNvPr id="529" name="Google Shape;529;p78"/>
          <p:cNvSpPr txBox="1"/>
          <p:nvPr/>
        </p:nvSpPr>
        <p:spPr>
          <a:xfrm>
            <a:off x="885925" y="3332300"/>
            <a:ext cx="454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30" name="Google Shape;530;p7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7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34. How Slicing Works In String Manipulation. Explain.</a:t>
            </a:r>
            <a:endParaRPr sz="2260" b="1"/>
          </a:p>
        </p:txBody>
      </p:sp>
      <p:sp>
        <p:nvSpPr>
          <p:cNvPr id="536" name="Google Shape;536;p79"/>
          <p:cNvSpPr txBox="1"/>
          <p:nvPr/>
        </p:nvSpPr>
        <p:spPr>
          <a:xfrm>
            <a:off x="794250" y="1501475"/>
            <a:ext cx="5245800" cy="431100"/>
          </a:xfrm>
          <a:prstGeom prst="rect">
            <a:avLst/>
          </a:prstGeom>
          <a:solidFill>
            <a:srgbClr val="F3F3F3"/>
          </a:solid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Syntax:</a:t>
            </a:r>
            <a:r>
              <a:rPr lang="en" sz="1600" b="1">
                <a:highlight>
                  <a:schemeClr val="lt1"/>
                </a:highlight>
                <a:latin typeface="Merriweather"/>
                <a:ea typeface="Merriweather"/>
                <a:cs typeface="Merriweather"/>
                <a:sym typeface="Merriweather"/>
              </a:rPr>
              <a:t> </a:t>
            </a:r>
            <a:r>
              <a:rPr lang="en" b="1">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37" name="Google Shape;537;p79"/>
          <p:cNvSpPr txBox="1"/>
          <p:nvPr/>
        </p:nvSpPr>
        <p:spPr>
          <a:xfrm>
            <a:off x="794250" y="2162450"/>
            <a:ext cx="37779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print(s[2:8:2])</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loo</a:t>
            </a:r>
            <a:endParaRPr sz="1000" b="1">
              <a:latin typeface="Merriweather"/>
              <a:ea typeface="Merriweather"/>
              <a:cs typeface="Merriweather"/>
              <a:sym typeface="Merriweather"/>
            </a:endParaRPr>
          </a:p>
        </p:txBody>
      </p:sp>
      <p:graphicFrame>
        <p:nvGraphicFramePr>
          <p:cNvPr id="538" name="Google Shape;538;p79"/>
          <p:cNvGraphicFramePr/>
          <p:nvPr/>
        </p:nvGraphicFramePr>
        <p:xfrm>
          <a:off x="885913" y="2761869"/>
          <a:ext cx="3000000" cy="3000000"/>
        </p:xfrm>
        <a:graphic>
          <a:graphicData uri="http://schemas.openxmlformats.org/drawingml/2006/table">
            <a:tbl>
              <a:tblPr>
                <a:noFill/>
                <a:tableStyleId>{AEB4B668-9050-4981-912A-712F5E8A98D0}</a:tableStyleId>
              </a:tblPr>
              <a:tblGrid>
                <a:gridCol w="344575">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344575">
                  <a:extLst>
                    <a:ext uri="{9D8B030D-6E8A-4147-A177-3AD203B41FA5}">
                      <a16:colId xmlns:a16="http://schemas.microsoft.com/office/drawing/2014/main" val="20002"/>
                    </a:ext>
                  </a:extLst>
                </a:gridCol>
                <a:gridCol w="344575">
                  <a:extLst>
                    <a:ext uri="{9D8B030D-6E8A-4147-A177-3AD203B41FA5}">
                      <a16:colId xmlns:a16="http://schemas.microsoft.com/office/drawing/2014/main" val="20003"/>
                    </a:ext>
                  </a:extLst>
                </a:gridCol>
                <a:gridCol w="344575">
                  <a:extLst>
                    <a:ext uri="{9D8B030D-6E8A-4147-A177-3AD203B41FA5}">
                      <a16:colId xmlns:a16="http://schemas.microsoft.com/office/drawing/2014/main" val="20004"/>
                    </a:ext>
                  </a:extLst>
                </a:gridCol>
                <a:gridCol w="344575">
                  <a:extLst>
                    <a:ext uri="{9D8B030D-6E8A-4147-A177-3AD203B41FA5}">
                      <a16:colId xmlns:a16="http://schemas.microsoft.com/office/drawing/2014/main" val="20005"/>
                    </a:ext>
                  </a:extLst>
                </a:gridCol>
                <a:gridCol w="344575">
                  <a:extLst>
                    <a:ext uri="{9D8B030D-6E8A-4147-A177-3AD203B41FA5}">
                      <a16:colId xmlns:a16="http://schemas.microsoft.com/office/drawing/2014/main" val="20006"/>
                    </a:ext>
                  </a:extLst>
                </a:gridCol>
                <a:gridCol w="344575">
                  <a:extLst>
                    <a:ext uri="{9D8B030D-6E8A-4147-A177-3AD203B41FA5}">
                      <a16:colId xmlns:a16="http://schemas.microsoft.com/office/drawing/2014/main" val="20007"/>
                    </a:ext>
                  </a:extLst>
                </a:gridCol>
                <a:gridCol w="344575">
                  <a:extLst>
                    <a:ext uri="{9D8B030D-6E8A-4147-A177-3AD203B41FA5}">
                      <a16:colId xmlns:a16="http://schemas.microsoft.com/office/drawing/2014/main" val="20008"/>
                    </a:ext>
                  </a:extLst>
                </a:gridCol>
                <a:gridCol w="344575">
                  <a:extLst>
                    <a:ext uri="{9D8B030D-6E8A-4147-A177-3AD203B41FA5}">
                      <a16:colId xmlns:a16="http://schemas.microsoft.com/office/drawing/2014/main" val="20009"/>
                    </a:ext>
                  </a:extLst>
                </a:gridCol>
              </a:tblGrid>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1"/>
                  </a:ext>
                </a:extLst>
              </a:tr>
              <a:tr h="0">
                <a:tc>
                  <a:txBody>
                    <a:bodyPr/>
                    <a:lstStyle/>
                    <a:p>
                      <a:pPr marL="0" lvl="0" indent="0" algn="l" rtl="0">
                        <a:lnSpc>
                          <a:spcPct val="30000"/>
                        </a:lnSpc>
                        <a:spcBef>
                          <a:spcPts val="0"/>
                        </a:spcBef>
                        <a:spcAft>
                          <a:spcPts val="0"/>
                        </a:spcAft>
                        <a:buNone/>
                      </a:pPr>
                      <a:endParaRPr sz="8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2"/>
                  </a:ext>
                </a:extLst>
              </a:tr>
            </a:tbl>
          </a:graphicData>
        </a:graphic>
      </p:graphicFrame>
      <p:sp>
        <p:nvSpPr>
          <p:cNvPr id="539" name="Google Shape;539;p79"/>
          <p:cNvSpPr txBox="1"/>
          <p:nvPr/>
        </p:nvSpPr>
        <p:spPr>
          <a:xfrm>
            <a:off x="885925" y="3332300"/>
            <a:ext cx="454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40" name="Google Shape;540;p7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8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34. How Slicing Works In String Manipulation. Explain.</a:t>
            </a:r>
            <a:endParaRPr sz="2260" b="1"/>
          </a:p>
        </p:txBody>
      </p:sp>
      <p:sp>
        <p:nvSpPr>
          <p:cNvPr id="546" name="Google Shape;546;p80"/>
          <p:cNvSpPr txBox="1"/>
          <p:nvPr/>
        </p:nvSpPr>
        <p:spPr>
          <a:xfrm>
            <a:off x="794250" y="1501475"/>
            <a:ext cx="5245800" cy="431100"/>
          </a:xfrm>
          <a:prstGeom prst="rect">
            <a:avLst/>
          </a:prstGeom>
          <a:solidFill>
            <a:srgbClr val="F3F3F3"/>
          </a:solid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Syntax:</a:t>
            </a:r>
            <a:r>
              <a:rPr lang="en" sz="1600" b="1">
                <a:highlight>
                  <a:schemeClr val="lt1"/>
                </a:highlight>
                <a:latin typeface="Merriweather"/>
                <a:ea typeface="Merriweather"/>
                <a:cs typeface="Merriweather"/>
                <a:sym typeface="Merriweather"/>
              </a:rPr>
              <a:t> </a:t>
            </a:r>
            <a:r>
              <a:rPr lang="en" b="1">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47" name="Google Shape;547;p80"/>
          <p:cNvSpPr txBox="1"/>
          <p:nvPr/>
        </p:nvSpPr>
        <p:spPr>
          <a:xfrm>
            <a:off x="794250" y="2162450"/>
            <a:ext cx="37779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print(s[8:1:-1])</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lroWoll</a:t>
            </a:r>
            <a:endParaRPr sz="1000" b="1">
              <a:latin typeface="Merriweather"/>
              <a:ea typeface="Merriweather"/>
              <a:cs typeface="Merriweather"/>
              <a:sym typeface="Merriweather"/>
            </a:endParaRPr>
          </a:p>
        </p:txBody>
      </p:sp>
      <p:graphicFrame>
        <p:nvGraphicFramePr>
          <p:cNvPr id="548" name="Google Shape;548;p80"/>
          <p:cNvGraphicFramePr/>
          <p:nvPr/>
        </p:nvGraphicFramePr>
        <p:xfrm>
          <a:off x="885913" y="2761869"/>
          <a:ext cx="3000000" cy="3000000"/>
        </p:xfrm>
        <a:graphic>
          <a:graphicData uri="http://schemas.openxmlformats.org/drawingml/2006/table">
            <a:tbl>
              <a:tblPr>
                <a:noFill/>
                <a:tableStyleId>{AEB4B668-9050-4981-912A-712F5E8A98D0}</a:tableStyleId>
              </a:tblPr>
              <a:tblGrid>
                <a:gridCol w="344575">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344575">
                  <a:extLst>
                    <a:ext uri="{9D8B030D-6E8A-4147-A177-3AD203B41FA5}">
                      <a16:colId xmlns:a16="http://schemas.microsoft.com/office/drawing/2014/main" val="20002"/>
                    </a:ext>
                  </a:extLst>
                </a:gridCol>
                <a:gridCol w="344575">
                  <a:extLst>
                    <a:ext uri="{9D8B030D-6E8A-4147-A177-3AD203B41FA5}">
                      <a16:colId xmlns:a16="http://schemas.microsoft.com/office/drawing/2014/main" val="20003"/>
                    </a:ext>
                  </a:extLst>
                </a:gridCol>
                <a:gridCol w="344575">
                  <a:extLst>
                    <a:ext uri="{9D8B030D-6E8A-4147-A177-3AD203B41FA5}">
                      <a16:colId xmlns:a16="http://schemas.microsoft.com/office/drawing/2014/main" val="20004"/>
                    </a:ext>
                  </a:extLst>
                </a:gridCol>
                <a:gridCol w="344575">
                  <a:extLst>
                    <a:ext uri="{9D8B030D-6E8A-4147-A177-3AD203B41FA5}">
                      <a16:colId xmlns:a16="http://schemas.microsoft.com/office/drawing/2014/main" val="20005"/>
                    </a:ext>
                  </a:extLst>
                </a:gridCol>
                <a:gridCol w="344575">
                  <a:extLst>
                    <a:ext uri="{9D8B030D-6E8A-4147-A177-3AD203B41FA5}">
                      <a16:colId xmlns:a16="http://schemas.microsoft.com/office/drawing/2014/main" val="20006"/>
                    </a:ext>
                  </a:extLst>
                </a:gridCol>
                <a:gridCol w="344575">
                  <a:extLst>
                    <a:ext uri="{9D8B030D-6E8A-4147-A177-3AD203B41FA5}">
                      <a16:colId xmlns:a16="http://schemas.microsoft.com/office/drawing/2014/main" val="20007"/>
                    </a:ext>
                  </a:extLst>
                </a:gridCol>
                <a:gridCol w="344575">
                  <a:extLst>
                    <a:ext uri="{9D8B030D-6E8A-4147-A177-3AD203B41FA5}">
                      <a16:colId xmlns:a16="http://schemas.microsoft.com/office/drawing/2014/main" val="20008"/>
                    </a:ext>
                  </a:extLst>
                </a:gridCol>
                <a:gridCol w="344575">
                  <a:extLst>
                    <a:ext uri="{9D8B030D-6E8A-4147-A177-3AD203B41FA5}">
                      <a16:colId xmlns:a16="http://schemas.microsoft.com/office/drawing/2014/main" val="20009"/>
                    </a:ext>
                  </a:extLst>
                </a:gridCol>
              </a:tblGrid>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1"/>
                  </a:ext>
                </a:extLst>
              </a:tr>
              <a:tr h="0">
                <a:tc>
                  <a:txBody>
                    <a:bodyPr/>
                    <a:lstStyle/>
                    <a:p>
                      <a:pPr marL="0" lvl="0" indent="0" algn="l" rtl="0">
                        <a:lnSpc>
                          <a:spcPct val="30000"/>
                        </a:lnSpc>
                        <a:spcBef>
                          <a:spcPts val="0"/>
                        </a:spcBef>
                        <a:spcAft>
                          <a:spcPts val="0"/>
                        </a:spcAft>
                        <a:buNone/>
                      </a:pPr>
                      <a:endParaRPr sz="8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2"/>
                  </a:ext>
                </a:extLst>
              </a:tr>
            </a:tbl>
          </a:graphicData>
        </a:graphic>
      </p:graphicFrame>
      <p:sp>
        <p:nvSpPr>
          <p:cNvPr id="549" name="Google Shape;549;p80"/>
          <p:cNvSpPr txBox="1"/>
          <p:nvPr/>
        </p:nvSpPr>
        <p:spPr>
          <a:xfrm>
            <a:off x="885925" y="3332300"/>
            <a:ext cx="454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50" name="Google Shape;550;p8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8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34. How Slicing Works In String Manipulation. Explain.</a:t>
            </a:r>
            <a:endParaRPr sz="2260" b="1"/>
          </a:p>
        </p:txBody>
      </p:sp>
      <p:sp>
        <p:nvSpPr>
          <p:cNvPr id="556" name="Google Shape;556;p81"/>
          <p:cNvSpPr txBox="1"/>
          <p:nvPr/>
        </p:nvSpPr>
        <p:spPr>
          <a:xfrm>
            <a:off x="794250" y="1501475"/>
            <a:ext cx="5245800" cy="431100"/>
          </a:xfrm>
          <a:prstGeom prst="rect">
            <a:avLst/>
          </a:prstGeom>
          <a:solidFill>
            <a:srgbClr val="F3F3F3"/>
          </a:solid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Syntax:</a:t>
            </a:r>
            <a:r>
              <a:rPr lang="en" sz="1600" b="1">
                <a:highlight>
                  <a:schemeClr val="lt1"/>
                </a:highlight>
                <a:latin typeface="Merriweather"/>
                <a:ea typeface="Merriweather"/>
                <a:cs typeface="Merriweather"/>
                <a:sym typeface="Merriweather"/>
              </a:rPr>
              <a:t> </a:t>
            </a:r>
            <a:r>
              <a:rPr lang="en" b="1">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57" name="Google Shape;557;p81"/>
          <p:cNvSpPr txBox="1"/>
          <p:nvPr/>
        </p:nvSpPr>
        <p:spPr>
          <a:xfrm>
            <a:off x="794250" y="2162450"/>
            <a:ext cx="37779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print(s[-4:-2])</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or</a:t>
            </a:r>
            <a:endParaRPr sz="1000" b="1">
              <a:latin typeface="Merriweather"/>
              <a:ea typeface="Merriweather"/>
              <a:cs typeface="Merriweather"/>
              <a:sym typeface="Merriweather"/>
            </a:endParaRPr>
          </a:p>
        </p:txBody>
      </p:sp>
      <p:graphicFrame>
        <p:nvGraphicFramePr>
          <p:cNvPr id="558" name="Google Shape;558;p81"/>
          <p:cNvGraphicFramePr/>
          <p:nvPr/>
        </p:nvGraphicFramePr>
        <p:xfrm>
          <a:off x="885913" y="2761869"/>
          <a:ext cx="3000000" cy="3000000"/>
        </p:xfrm>
        <a:graphic>
          <a:graphicData uri="http://schemas.openxmlformats.org/drawingml/2006/table">
            <a:tbl>
              <a:tblPr>
                <a:noFill/>
                <a:tableStyleId>{AEB4B668-9050-4981-912A-712F5E8A98D0}</a:tableStyleId>
              </a:tblPr>
              <a:tblGrid>
                <a:gridCol w="344575">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344575">
                  <a:extLst>
                    <a:ext uri="{9D8B030D-6E8A-4147-A177-3AD203B41FA5}">
                      <a16:colId xmlns:a16="http://schemas.microsoft.com/office/drawing/2014/main" val="20002"/>
                    </a:ext>
                  </a:extLst>
                </a:gridCol>
                <a:gridCol w="344575">
                  <a:extLst>
                    <a:ext uri="{9D8B030D-6E8A-4147-A177-3AD203B41FA5}">
                      <a16:colId xmlns:a16="http://schemas.microsoft.com/office/drawing/2014/main" val="20003"/>
                    </a:ext>
                  </a:extLst>
                </a:gridCol>
                <a:gridCol w="344575">
                  <a:extLst>
                    <a:ext uri="{9D8B030D-6E8A-4147-A177-3AD203B41FA5}">
                      <a16:colId xmlns:a16="http://schemas.microsoft.com/office/drawing/2014/main" val="20004"/>
                    </a:ext>
                  </a:extLst>
                </a:gridCol>
                <a:gridCol w="344575">
                  <a:extLst>
                    <a:ext uri="{9D8B030D-6E8A-4147-A177-3AD203B41FA5}">
                      <a16:colId xmlns:a16="http://schemas.microsoft.com/office/drawing/2014/main" val="20005"/>
                    </a:ext>
                  </a:extLst>
                </a:gridCol>
                <a:gridCol w="344575">
                  <a:extLst>
                    <a:ext uri="{9D8B030D-6E8A-4147-A177-3AD203B41FA5}">
                      <a16:colId xmlns:a16="http://schemas.microsoft.com/office/drawing/2014/main" val="20006"/>
                    </a:ext>
                  </a:extLst>
                </a:gridCol>
                <a:gridCol w="344575">
                  <a:extLst>
                    <a:ext uri="{9D8B030D-6E8A-4147-A177-3AD203B41FA5}">
                      <a16:colId xmlns:a16="http://schemas.microsoft.com/office/drawing/2014/main" val="20007"/>
                    </a:ext>
                  </a:extLst>
                </a:gridCol>
                <a:gridCol w="344575">
                  <a:extLst>
                    <a:ext uri="{9D8B030D-6E8A-4147-A177-3AD203B41FA5}">
                      <a16:colId xmlns:a16="http://schemas.microsoft.com/office/drawing/2014/main" val="20008"/>
                    </a:ext>
                  </a:extLst>
                </a:gridCol>
                <a:gridCol w="344575">
                  <a:extLst>
                    <a:ext uri="{9D8B030D-6E8A-4147-A177-3AD203B41FA5}">
                      <a16:colId xmlns:a16="http://schemas.microsoft.com/office/drawing/2014/main" val="20009"/>
                    </a:ext>
                  </a:extLst>
                </a:gridCol>
              </a:tblGrid>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1"/>
                  </a:ext>
                </a:extLst>
              </a:tr>
              <a:tr h="0">
                <a:tc>
                  <a:txBody>
                    <a:bodyPr/>
                    <a:lstStyle/>
                    <a:p>
                      <a:pPr marL="0" lvl="0" indent="0" algn="l" rtl="0">
                        <a:lnSpc>
                          <a:spcPct val="30000"/>
                        </a:lnSpc>
                        <a:spcBef>
                          <a:spcPts val="0"/>
                        </a:spcBef>
                        <a:spcAft>
                          <a:spcPts val="0"/>
                        </a:spcAft>
                        <a:buNone/>
                      </a:pPr>
                      <a:endParaRPr sz="8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2"/>
                  </a:ext>
                </a:extLst>
              </a:tr>
            </a:tbl>
          </a:graphicData>
        </a:graphic>
      </p:graphicFrame>
      <p:sp>
        <p:nvSpPr>
          <p:cNvPr id="559" name="Google Shape;559;p81"/>
          <p:cNvSpPr txBox="1"/>
          <p:nvPr/>
        </p:nvSpPr>
        <p:spPr>
          <a:xfrm>
            <a:off x="885925" y="3332300"/>
            <a:ext cx="454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60" name="Google Shape;560;p8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34. How Slicing Works In String Manipulation. Explain.</a:t>
            </a:r>
            <a:endParaRPr sz="2260" b="1"/>
          </a:p>
        </p:txBody>
      </p:sp>
      <p:sp>
        <p:nvSpPr>
          <p:cNvPr id="566" name="Google Shape;566;p82"/>
          <p:cNvSpPr txBox="1"/>
          <p:nvPr/>
        </p:nvSpPr>
        <p:spPr>
          <a:xfrm>
            <a:off x="794250" y="1501475"/>
            <a:ext cx="5245800" cy="431100"/>
          </a:xfrm>
          <a:prstGeom prst="rect">
            <a:avLst/>
          </a:prstGeom>
          <a:solidFill>
            <a:srgbClr val="F3F3F3"/>
          </a:solid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Syntax:</a:t>
            </a:r>
            <a:r>
              <a:rPr lang="en" sz="1600" b="1">
                <a:highlight>
                  <a:schemeClr val="lt1"/>
                </a:highlight>
                <a:latin typeface="Merriweather"/>
                <a:ea typeface="Merriweather"/>
                <a:cs typeface="Merriweather"/>
                <a:sym typeface="Merriweather"/>
              </a:rPr>
              <a:t> </a:t>
            </a:r>
            <a:r>
              <a:rPr lang="en" b="1">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67" name="Google Shape;567;p82"/>
          <p:cNvSpPr txBox="1"/>
          <p:nvPr/>
        </p:nvSpPr>
        <p:spPr>
          <a:xfrm>
            <a:off x="794250" y="2162450"/>
            <a:ext cx="37779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print(s[::-1])</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dlroWolleh</a:t>
            </a:r>
            <a:endParaRPr sz="1000" b="1">
              <a:latin typeface="Merriweather"/>
              <a:ea typeface="Merriweather"/>
              <a:cs typeface="Merriweather"/>
              <a:sym typeface="Merriweather"/>
            </a:endParaRPr>
          </a:p>
        </p:txBody>
      </p:sp>
      <p:graphicFrame>
        <p:nvGraphicFramePr>
          <p:cNvPr id="568" name="Google Shape;568;p82"/>
          <p:cNvGraphicFramePr/>
          <p:nvPr/>
        </p:nvGraphicFramePr>
        <p:xfrm>
          <a:off x="885913" y="2761869"/>
          <a:ext cx="3000000" cy="3000000"/>
        </p:xfrm>
        <a:graphic>
          <a:graphicData uri="http://schemas.openxmlformats.org/drawingml/2006/table">
            <a:tbl>
              <a:tblPr>
                <a:noFill/>
                <a:tableStyleId>{AEB4B668-9050-4981-912A-712F5E8A98D0}</a:tableStyleId>
              </a:tblPr>
              <a:tblGrid>
                <a:gridCol w="344575">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344575">
                  <a:extLst>
                    <a:ext uri="{9D8B030D-6E8A-4147-A177-3AD203B41FA5}">
                      <a16:colId xmlns:a16="http://schemas.microsoft.com/office/drawing/2014/main" val="20002"/>
                    </a:ext>
                  </a:extLst>
                </a:gridCol>
                <a:gridCol w="344575">
                  <a:extLst>
                    <a:ext uri="{9D8B030D-6E8A-4147-A177-3AD203B41FA5}">
                      <a16:colId xmlns:a16="http://schemas.microsoft.com/office/drawing/2014/main" val="20003"/>
                    </a:ext>
                  </a:extLst>
                </a:gridCol>
                <a:gridCol w="344575">
                  <a:extLst>
                    <a:ext uri="{9D8B030D-6E8A-4147-A177-3AD203B41FA5}">
                      <a16:colId xmlns:a16="http://schemas.microsoft.com/office/drawing/2014/main" val="20004"/>
                    </a:ext>
                  </a:extLst>
                </a:gridCol>
                <a:gridCol w="344575">
                  <a:extLst>
                    <a:ext uri="{9D8B030D-6E8A-4147-A177-3AD203B41FA5}">
                      <a16:colId xmlns:a16="http://schemas.microsoft.com/office/drawing/2014/main" val="20005"/>
                    </a:ext>
                  </a:extLst>
                </a:gridCol>
                <a:gridCol w="344575">
                  <a:extLst>
                    <a:ext uri="{9D8B030D-6E8A-4147-A177-3AD203B41FA5}">
                      <a16:colId xmlns:a16="http://schemas.microsoft.com/office/drawing/2014/main" val="20006"/>
                    </a:ext>
                  </a:extLst>
                </a:gridCol>
                <a:gridCol w="344575">
                  <a:extLst>
                    <a:ext uri="{9D8B030D-6E8A-4147-A177-3AD203B41FA5}">
                      <a16:colId xmlns:a16="http://schemas.microsoft.com/office/drawing/2014/main" val="20007"/>
                    </a:ext>
                  </a:extLst>
                </a:gridCol>
                <a:gridCol w="344575">
                  <a:extLst>
                    <a:ext uri="{9D8B030D-6E8A-4147-A177-3AD203B41FA5}">
                      <a16:colId xmlns:a16="http://schemas.microsoft.com/office/drawing/2014/main" val="20008"/>
                    </a:ext>
                  </a:extLst>
                </a:gridCol>
                <a:gridCol w="344575">
                  <a:extLst>
                    <a:ext uri="{9D8B030D-6E8A-4147-A177-3AD203B41FA5}">
                      <a16:colId xmlns:a16="http://schemas.microsoft.com/office/drawing/2014/main" val="20009"/>
                    </a:ext>
                  </a:extLst>
                </a:gridCol>
              </a:tblGrid>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1"/>
                  </a:ext>
                </a:extLst>
              </a:tr>
              <a:tr h="0">
                <a:tc>
                  <a:txBody>
                    <a:bodyPr/>
                    <a:lstStyle/>
                    <a:p>
                      <a:pPr marL="0" lvl="0" indent="0" algn="l" rtl="0">
                        <a:lnSpc>
                          <a:spcPct val="30000"/>
                        </a:lnSpc>
                        <a:spcBef>
                          <a:spcPts val="0"/>
                        </a:spcBef>
                        <a:spcAft>
                          <a:spcPts val="0"/>
                        </a:spcAft>
                        <a:buNone/>
                      </a:pPr>
                      <a:endParaRPr sz="8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2"/>
                  </a:ext>
                </a:extLst>
              </a:tr>
            </a:tbl>
          </a:graphicData>
        </a:graphic>
      </p:graphicFrame>
      <p:sp>
        <p:nvSpPr>
          <p:cNvPr id="569" name="Google Shape;569;p82"/>
          <p:cNvSpPr txBox="1"/>
          <p:nvPr/>
        </p:nvSpPr>
        <p:spPr>
          <a:xfrm>
            <a:off x="885925" y="3332300"/>
            <a:ext cx="454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70" name="Google Shape;570;p8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8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34. How Slicing Works In String Manipulation. Explain.</a:t>
            </a:r>
            <a:endParaRPr sz="2260" b="1"/>
          </a:p>
        </p:txBody>
      </p:sp>
      <p:sp>
        <p:nvSpPr>
          <p:cNvPr id="576" name="Google Shape;576;p83"/>
          <p:cNvSpPr txBox="1"/>
          <p:nvPr/>
        </p:nvSpPr>
        <p:spPr>
          <a:xfrm>
            <a:off x="794250" y="1501475"/>
            <a:ext cx="5245800" cy="431100"/>
          </a:xfrm>
          <a:prstGeom prst="rect">
            <a:avLst/>
          </a:prstGeom>
          <a:solidFill>
            <a:srgbClr val="F3F3F3"/>
          </a:solid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Syntax:</a:t>
            </a:r>
            <a:r>
              <a:rPr lang="en" sz="1600" b="1">
                <a:highlight>
                  <a:schemeClr val="lt1"/>
                </a:highlight>
                <a:latin typeface="Merriweather"/>
                <a:ea typeface="Merriweather"/>
                <a:cs typeface="Merriweather"/>
                <a:sym typeface="Merriweather"/>
              </a:rPr>
              <a:t> </a:t>
            </a:r>
            <a:r>
              <a:rPr lang="en" b="1">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77" name="Google Shape;577;p83"/>
          <p:cNvSpPr txBox="1"/>
          <p:nvPr/>
        </p:nvSpPr>
        <p:spPr>
          <a:xfrm>
            <a:off x="5046650" y="2131550"/>
            <a:ext cx="2415900" cy="1785600"/>
          </a:xfrm>
          <a:prstGeom prst="rect">
            <a:avLst/>
          </a:prstGeom>
          <a:solidFill>
            <a:srgbClr val="EEEEEE"/>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Merriweather"/>
                <a:ea typeface="Merriweather"/>
                <a:cs typeface="Merriweather"/>
                <a:sym typeface="Merriweather"/>
              </a:rPr>
              <a:t>print(s[:])  </a:t>
            </a:r>
            <a:r>
              <a:rPr lang="en" sz="1300" b="1">
                <a:latin typeface="Merriweather"/>
                <a:ea typeface="Merriweather"/>
                <a:cs typeface="Merriweather"/>
                <a:sym typeface="Merriweather"/>
              </a:rPr>
              <a:t>#HelloWorld</a:t>
            </a:r>
            <a:endParaRPr sz="1300" b="1">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print(s[::])  </a:t>
            </a:r>
            <a:r>
              <a:rPr lang="en" sz="1300" b="1">
                <a:latin typeface="Merriweather"/>
                <a:ea typeface="Merriweather"/>
                <a:cs typeface="Merriweather"/>
                <a:sym typeface="Merriweather"/>
              </a:rPr>
              <a:t>#HelloWorld</a:t>
            </a:r>
            <a:endParaRPr sz="1300" b="1">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print(s[:5])  </a:t>
            </a:r>
            <a:r>
              <a:rPr lang="en" sz="1300" b="1">
                <a:latin typeface="Merriweather"/>
                <a:ea typeface="Merriweather"/>
                <a:cs typeface="Merriweather"/>
                <a:sym typeface="Merriweather"/>
              </a:rPr>
              <a:t>#Hello</a:t>
            </a:r>
            <a:endParaRPr sz="1300" b="1">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print(s[2:5])  </a:t>
            </a:r>
            <a:r>
              <a:rPr lang="en" sz="1300" b="1">
                <a:latin typeface="Merriweather"/>
                <a:ea typeface="Merriweather"/>
                <a:cs typeface="Merriweather"/>
                <a:sym typeface="Merriweather"/>
              </a:rPr>
              <a:t>#llo</a:t>
            </a:r>
            <a:endParaRPr sz="1300" b="1">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print(s[2:8:2])  </a:t>
            </a:r>
            <a:r>
              <a:rPr lang="en" sz="1300" b="1">
                <a:latin typeface="Merriweather"/>
                <a:ea typeface="Merriweather"/>
                <a:cs typeface="Merriweather"/>
                <a:sym typeface="Merriweather"/>
              </a:rPr>
              <a:t>#loo</a:t>
            </a:r>
            <a:endParaRPr sz="1300" b="1">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print(s[8:1:-1])  </a:t>
            </a:r>
            <a:r>
              <a:rPr lang="en" sz="1300" b="1">
                <a:latin typeface="Merriweather"/>
                <a:ea typeface="Merriweather"/>
                <a:cs typeface="Merriweather"/>
                <a:sym typeface="Merriweather"/>
              </a:rPr>
              <a:t>#lroWoll</a:t>
            </a:r>
            <a:endParaRPr sz="1300" b="1">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print(s[-4:-2])  </a:t>
            </a:r>
            <a:r>
              <a:rPr lang="en" sz="1300" b="1">
                <a:latin typeface="Merriweather"/>
                <a:ea typeface="Merriweather"/>
                <a:cs typeface="Merriweather"/>
                <a:sym typeface="Merriweather"/>
              </a:rPr>
              <a:t>#or</a:t>
            </a:r>
            <a:endParaRPr sz="1300" b="1">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print(s[::-1])  </a:t>
            </a:r>
            <a:r>
              <a:rPr lang="en" sz="1300" b="1">
                <a:latin typeface="Merriweather"/>
                <a:ea typeface="Merriweather"/>
                <a:cs typeface="Merriweather"/>
                <a:sym typeface="Merriweather"/>
              </a:rPr>
              <a:t>#dlroWolleH</a:t>
            </a:r>
            <a:endParaRPr sz="1300" b="1">
              <a:latin typeface="Merriweather"/>
              <a:ea typeface="Merriweather"/>
              <a:cs typeface="Merriweather"/>
              <a:sym typeface="Merriweather"/>
            </a:endParaRPr>
          </a:p>
        </p:txBody>
      </p:sp>
      <p:sp>
        <p:nvSpPr>
          <p:cNvPr id="578" name="Google Shape;578;p83"/>
          <p:cNvSpPr txBox="1"/>
          <p:nvPr/>
        </p:nvSpPr>
        <p:spPr>
          <a:xfrm>
            <a:off x="794250" y="2162450"/>
            <a:ext cx="37779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b="1">
              <a:latin typeface="Merriweather"/>
              <a:ea typeface="Merriweather"/>
              <a:cs typeface="Merriweather"/>
              <a:sym typeface="Merriweather"/>
            </a:endParaRPr>
          </a:p>
        </p:txBody>
      </p:sp>
      <p:graphicFrame>
        <p:nvGraphicFramePr>
          <p:cNvPr id="579" name="Google Shape;579;p83"/>
          <p:cNvGraphicFramePr/>
          <p:nvPr/>
        </p:nvGraphicFramePr>
        <p:xfrm>
          <a:off x="885913" y="2761869"/>
          <a:ext cx="3000000" cy="3000000"/>
        </p:xfrm>
        <a:graphic>
          <a:graphicData uri="http://schemas.openxmlformats.org/drawingml/2006/table">
            <a:tbl>
              <a:tblPr>
                <a:noFill/>
                <a:tableStyleId>{AEB4B668-9050-4981-912A-712F5E8A98D0}</a:tableStyleId>
              </a:tblPr>
              <a:tblGrid>
                <a:gridCol w="344575">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344575">
                  <a:extLst>
                    <a:ext uri="{9D8B030D-6E8A-4147-A177-3AD203B41FA5}">
                      <a16:colId xmlns:a16="http://schemas.microsoft.com/office/drawing/2014/main" val="20002"/>
                    </a:ext>
                  </a:extLst>
                </a:gridCol>
                <a:gridCol w="344575">
                  <a:extLst>
                    <a:ext uri="{9D8B030D-6E8A-4147-A177-3AD203B41FA5}">
                      <a16:colId xmlns:a16="http://schemas.microsoft.com/office/drawing/2014/main" val="20003"/>
                    </a:ext>
                  </a:extLst>
                </a:gridCol>
                <a:gridCol w="344575">
                  <a:extLst>
                    <a:ext uri="{9D8B030D-6E8A-4147-A177-3AD203B41FA5}">
                      <a16:colId xmlns:a16="http://schemas.microsoft.com/office/drawing/2014/main" val="20004"/>
                    </a:ext>
                  </a:extLst>
                </a:gridCol>
                <a:gridCol w="344575">
                  <a:extLst>
                    <a:ext uri="{9D8B030D-6E8A-4147-A177-3AD203B41FA5}">
                      <a16:colId xmlns:a16="http://schemas.microsoft.com/office/drawing/2014/main" val="20005"/>
                    </a:ext>
                  </a:extLst>
                </a:gridCol>
                <a:gridCol w="344575">
                  <a:extLst>
                    <a:ext uri="{9D8B030D-6E8A-4147-A177-3AD203B41FA5}">
                      <a16:colId xmlns:a16="http://schemas.microsoft.com/office/drawing/2014/main" val="20006"/>
                    </a:ext>
                  </a:extLst>
                </a:gridCol>
                <a:gridCol w="344575">
                  <a:extLst>
                    <a:ext uri="{9D8B030D-6E8A-4147-A177-3AD203B41FA5}">
                      <a16:colId xmlns:a16="http://schemas.microsoft.com/office/drawing/2014/main" val="20007"/>
                    </a:ext>
                  </a:extLst>
                </a:gridCol>
                <a:gridCol w="344575">
                  <a:extLst>
                    <a:ext uri="{9D8B030D-6E8A-4147-A177-3AD203B41FA5}">
                      <a16:colId xmlns:a16="http://schemas.microsoft.com/office/drawing/2014/main" val="20008"/>
                    </a:ext>
                  </a:extLst>
                </a:gridCol>
                <a:gridCol w="344575">
                  <a:extLst>
                    <a:ext uri="{9D8B030D-6E8A-4147-A177-3AD203B41FA5}">
                      <a16:colId xmlns:a16="http://schemas.microsoft.com/office/drawing/2014/main" val="20009"/>
                    </a:ext>
                  </a:extLst>
                </a:gridCol>
              </a:tblGrid>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1"/>
                  </a:ext>
                </a:extLst>
              </a:tr>
              <a:tr h="0">
                <a:tc>
                  <a:txBody>
                    <a:bodyPr/>
                    <a:lstStyle/>
                    <a:p>
                      <a:pPr marL="0" lvl="0" indent="0" algn="l" rtl="0">
                        <a:lnSpc>
                          <a:spcPct val="30000"/>
                        </a:lnSpc>
                        <a:spcBef>
                          <a:spcPts val="0"/>
                        </a:spcBef>
                        <a:spcAft>
                          <a:spcPts val="0"/>
                        </a:spcAft>
                        <a:buNone/>
                      </a:pPr>
                      <a:endParaRPr sz="8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2"/>
                  </a:ext>
                </a:extLst>
              </a:tr>
            </a:tbl>
          </a:graphicData>
        </a:graphic>
      </p:graphicFrame>
      <p:sp>
        <p:nvSpPr>
          <p:cNvPr id="580" name="Google Shape;580;p83"/>
          <p:cNvSpPr txBox="1"/>
          <p:nvPr/>
        </p:nvSpPr>
        <p:spPr>
          <a:xfrm>
            <a:off x="885925" y="3332300"/>
            <a:ext cx="454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81" name="Google Shape;581;p8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84"/>
          <p:cNvSpPr txBox="1">
            <a:spLocks noGrp="1"/>
          </p:cNvSpPr>
          <p:nvPr>
            <p:ph type="title"/>
          </p:nvPr>
        </p:nvSpPr>
        <p:spPr>
          <a:xfrm>
            <a:off x="311700" y="3523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960" b="1"/>
              <a:t>35. Can You Concatenate Two Tuples. If Yes, How Is It Possible?        Since it is Immutable?</a:t>
            </a:r>
            <a:endParaRPr sz="1960" b="1"/>
          </a:p>
        </p:txBody>
      </p:sp>
      <p:sp>
        <p:nvSpPr>
          <p:cNvPr id="587" name="Google Shape;587;p84"/>
          <p:cNvSpPr txBox="1"/>
          <p:nvPr/>
        </p:nvSpPr>
        <p:spPr>
          <a:xfrm>
            <a:off x="675600" y="1574100"/>
            <a:ext cx="3000000" cy="17394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How To Concatenate Two Tuple:</a:t>
            </a:r>
            <a:endParaRPr sz="1300" b="1">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t1 = (1,2,3)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t2 = (7,9,10)</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t1 = t1 + t2</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print("After concatenation is : ", t1 )</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Output:</a:t>
            </a:r>
            <a:endParaRPr sz="1100">
              <a:latin typeface="Merriweather"/>
              <a:ea typeface="Merriweather"/>
              <a:cs typeface="Merriweather"/>
              <a:sym typeface="Merriweather"/>
            </a:endParaRPr>
          </a:p>
          <a:p>
            <a:pPr marL="0" lvl="0" indent="0" algn="l" rtl="0">
              <a:spcBef>
                <a:spcPts val="0"/>
              </a:spcBef>
              <a:spcAft>
                <a:spcPts val="0"/>
              </a:spcAft>
              <a:buNone/>
            </a:pPr>
            <a:r>
              <a:rPr lang="en" sz="1100" b="1">
                <a:latin typeface="Merriweather"/>
                <a:ea typeface="Merriweather"/>
                <a:cs typeface="Merriweather"/>
                <a:sym typeface="Merriweather"/>
              </a:rPr>
              <a:t>After concatenation is :  (1, 2, 3, 7, 9, 10)</a:t>
            </a:r>
            <a:endParaRPr sz="1100" b="1">
              <a:latin typeface="Merriweather"/>
              <a:ea typeface="Merriweather"/>
              <a:cs typeface="Merriweather"/>
              <a:sym typeface="Merriweather"/>
            </a:endParaRPr>
          </a:p>
        </p:txBody>
      </p:sp>
      <p:pic>
        <p:nvPicPr>
          <p:cNvPr id="588" name="Google Shape;588;p8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F9D5347C-827F-7514-1256-F01C227A3E9C}"/>
              </a:ext>
            </a:extLst>
          </p:cNvPr>
          <p:cNvSpPr>
            <a:spLocks noGrp="1" noChangeArrowheads="1"/>
          </p:cNvSpPr>
          <p:nvPr>
            <p:ph type="body" idx="1"/>
          </p:nvPr>
        </p:nvSpPr>
        <p:spPr bwMode="auto">
          <a:xfrm>
            <a:off x="311700" y="1385524"/>
            <a:ext cx="6787114" cy="331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Söhne"/>
              </a:rPr>
            </a:br>
            <a:r>
              <a:rPr kumimoji="0" lang="en-US" altLang="en-US" sz="1600" b="1" i="0" u="none" strike="noStrike" cap="none" normalizeH="0" baseline="0" dirty="0">
                <a:ln>
                  <a:noFill/>
                </a:ln>
                <a:solidFill>
                  <a:schemeClr val="tx1"/>
                </a:solidFill>
                <a:effectLst/>
                <a:latin typeface="Söhne"/>
              </a:rPr>
              <a:t>List Comprehensions: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Söhne"/>
              </a:rPr>
              <a:t>List comprehensions provide a concise way to create lists in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Söhne"/>
              </a:rPr>
              <a:t>What is a list comprehension in Python?</a:t>
            </a:r>
            <a:endParaRPr kumimoji="0" lang="en-US" altLang="en-US" sz="1600" b="0" i="0" u="none" strike="noStrike" cap="none" normalizeH="0" baseline="0" dirty="0">
              <a:ln>
                <a:noFill/>
              </a:ln>
              <a:solidFill>
                <a:schemeClr val="tx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Söhne"/>
              </a:rPr>
              <a:t>Answer:</a:t>
            </a:r>
            <a:r>
              <a:rPr kumimoji="0" lang="en-US" altLang="en-US" sz="1600" b="0" i="0" u="none" strike="noStrike" cap="none" normalizeH="0" baseline="0" dirty="0">
                <a:ln>
                  <a:noFill/>
                </a:ln>
                <a:solidFill>
                  <a:schemeClr val="tx1"/>
                </a:solidFill>
                <a:effectLst/>
                <a:latin typeface="Söhne"/>
              </a:rPr>
              <a:t> A list comprehension is a concise way to create lists in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Söhne"/>
              </a:rPr>
              <a:t>Python by applying an expression to each item in an </a:t>
            </a:r>
            <a:r>
              <a:rPr kumimoji="0" lang="en-US" altLang="en-US" sz="1600" b="0" i="0" u="none" strike="noStrike" cap="none" normalizeH="0" baseline="0" dirty="0" err="1">
                <a:ln>
                  <a:noFill/>
                </a:ln>
                <a:solidFill>
                  <a:schemeClr val="tx1"/>
                </a:solidFill>
                <a:effectLst/>
                <a:latin typeface="Söhne"/>
              </a:rPr>
              <a:t>iterable</a:t>
            </a:r>
            <a:r>
              <a:rPr kumimoji="0" lang="en-US" altLang="en-US" sz="1600" b="0" i="0" u="none" strike="noStrike" cap="none" normalizeH="0" baseline="0" dirty="0">
                <a:ln>
                  <a:noFill/>
                </a:ln>
                <a:solidFill>
                  <a:schemeClr val="tx1"/>
                </a:solidFill>
                <a:effectLst/>
                <a:latin typeface="Söhne"/>
              </a:rPr>
              <a:t> and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Söhne"/>
              </a:rPr>
              <a:t>optionally filtering the elements based on a condition.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Söhne"/>
              </a:rPr>
              <a:t>How does a list comprehension differ from a traditional for loop?</a:t>
            </a:r>
            <a:endParaRPr kumimoji="0" lang="en-US" altLang="en-US" sz="1600" b="0" i="0" u="none" strike="noStrike" cap="none" normalizeH="0" baseline="0" dirty="0">
              <a:ln>
                <a:noFill/>
              </a:ln>
              <a:solidFill>
                <a:schemeClr val="tx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Söhne"/>
              </a:rPr>
              <a:t>Answer:</a:t>
            </a:r>
            <a:r>
              <a:rPr kumimoji="0" lang="en-US" altLang="en-US" sz="1600" b="0" i="0" u="none" strike="noStrike" cap="none" normalizeH="0" baseline="0" dirty="0">
                <a:ln>
                  <a:noFill/>
                </a:ln>
                <a:solidFill>
                  <a:schemeClr val="tx1"/>
                </a:solidFill>
                <a:effectLst/>
                <a:latin typeface="Söhne"/>
              </a:rPr>
              <a:t> List comprehensions are more concise and readable than</a:t>
            </a:r>
            <a:endParaRPr lang="en-US" altLang="en-US" sz="1600" dirty="0">
              <a:latin typeface="Söhne"/>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Söhne"/>
              </a:rPr>
              <a:t> traditional for loops when creating lists. They condense the process </a:t>
            </a:r>
            <a:endParaRPr lang="en-US" altLang="en-US" sz="1600" dirty="0">
              <a:latin typeface="Söhne"/>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Söhne"/>
              </a:rPr>
              <a:t>of generating a list by applying an expression to each item from an </a:t>
            </a:r>
            <a:r>
              <a:rPr kumimoji="0" lang="en-US" altLang="en-US" sz="1600" b="0" i="0" u="none" strike="noStrike" cap="none" normalizeH="0" baseline="0" dirty="0" err="1">
                <a:ln>
                  <a:noFill/>
                </a:ln>
                <a:solidFill>
                  <a:schemeClr val="tx1"/>
                </a:solidFill>
                <a:effectLst/>
                <a:latin typeface="Söhne"/>
              </a:rPr>
              <a:t>iterable</a:t>
            </a:r>
            <a:r>
              <a:rPr kumimoji="0" lang="en-US" altLang="en-US" sz="1600" b="0" i="0" u="none" strike="noStrike" cap="none" normalizeH="0" baseline="0" dirty="0">
                <a:ln>
                  <a:noFill/>
                </a:ln>
                <a:solidFill>
                  <a:schemeClr val="tx1"/>
                </a:solidFill>
                <a:effectLst/>
                <a:latin typeface="Söhne"/>
              </a:rPr>
              <a:t>,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Söhne"/>
              </a:rPr>
              <a:t>eliminating the need for several lines of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04271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5"/>
          <p:cNvSpPr txBox="1">
            <a:spLocks noGrp="1"/>
          </p:cNvSpPr>
          <p:nvPr>
            <p:ph type="title"/>
          </p:nvPr>
        </p:nvSpPr>
        <p:spPr>
          <a:xfrm>
            <a:off x="311700" y="3523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960" b="1"/>
              <a:t>35. Can You Concatenate Two Tuples. If Yes, How Is It Possible?        Since it is Immutable?</a:t>
            </a:r>
            <a:endParaRPr sz="1960" b="1"/>
          </a:p>
        </p:txBody>
      </p:sp>
      <p:sp>
        <p:nvSpPr>
          <p:cNvPr id="594" name="Google Shape;594;p85"/>
          <p:cNvSpPr txBox="1"/>
          <p:nvPr/>
        </p:nvSpPr>
        <p:spPr>
          <a:xfrm>
            <a:off x="4572000" y="2094475"/>
            <a:ext cx="4045200" cy="1708500"/>
          </a:xfrm>
          <a:prstGeom prst="rect">
            <a:avLst/>
          </a:prstGeom>
          <a:solidFill>
            <a:srgbClr val="F9F9F9"/>
          </a:solid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erriweather"/>
                <a:ea typeface="Merriweather"/>
                <a:cs typeface="Merriweather"/>
                <a:sym typeface="Merriweather"/>
              </a:rPr>
              <a:t>list_1 = [1,2,3]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print(id(list_1))  </a:t>
            </a:r>
            <a:r>
              <a:rPr lang="en" sz="1100" b="1">
                <a:latin typeface="Merriweather"/>
                <a:ea typeface="Merriweather"/>
                <a:cs typeface="Merriweather"/>
                <a:sym typeface="Merriweather"/>
              </a:rPr>
              <a:t>#140180965602048</a:t>
            </a:r>
            <a:endParaRPr sz="11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list_2 = [7,9,10]</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print(id(list_2)) </a:t>
            </a:r>
            <a:r>
              <a:rPr lang="en" sz="1100" b="1">
                <a:latin typeface="Merriweather"/>
                <a:ea typeface="Merriweather"/>
                <a:cs typeface="Merriweather"/>
                <a:sym typeface="Merriweather"/>
              </a:rPr>
              <a:t> #140180965601408</a:t>
            </a:r>
            <a:endParaRPr sz="11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list_1.extend(list_2)</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list_3 = list_1</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print("The List after concatenation is : ", list_1 )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The List after concatenation is :  [1, 2, 3, 7, 9, 10]</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print(id(list_3))  </a:t>
            </a:r>
            <a:r>
              <a:rPr lang="en" sz="1100" b="1">
                <a:latin typeface="Merriweather"/>
                <a:ea typeface="Merriweather"/>
                <a:cs typeface="Merriweather"/>
                <a:sym typeface="Merriweather"/>
              </a:rPr>
              <a:t>#140180965602048</a:t>
            </a:r>
            <a:endParaRPr sz="1100" b="1">
              <a:latin typeface="Merriweather"/>
              <a:ea typeface="Merriweather"/>
              <a:cs typeface="Merriweather"/>
              <a:sym typeface="Merriweather"/>
            </a:endParaRPr>
          </a:p>
        </p:txBody>
      </p:sp>
      <p:sp>
        <p:nvSpPr>
          <p:cNvPr id="595" name="Google Shape;595;p85"/>
          <p:cNvSpPr txBox="1"/>
          <p:nvPr/>
        </p:nvSpPr>
        <p:spPr>
          <a:xfrm>
            <a:off x="590250" y="2094475"/>
            <a:ext cx="3780600" cy="1708500"/>
          </a:xfrm>
          <a:prstGeom prst="rect">
            <a:avLst/>
          </a:prstGeom>
          <a:solidFill>
            <a:srgbClr val="F9F9F9"/>
          </a:solid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erriweather"/>
                <a:ea typeface="Merriweather"/>
                <a:cs typeface="Merriweather"/>
                <a:sym typeface="Merriweather"/>
              </a:rPr>
              <a:t>tuple_1 = (1,2,3)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print(id(tuple_1))  </a:t>
            </a:r>
            <a:r>
              <a:rPr lang="en" sz="1100" b="1">
                <a:latin typeface="Merriweather"/>
                <a:ea typeface="Merriweather"/>
                <a:cs typeface="Merriweather"/>
                <a:sym typeface="Merriweather"/>
              </a:rPr>
              <a:t>#140180965800128</a:t>
            </a:r>
            <a:endParaRPr sz="11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tuple_2 = (7,9,10)</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print(id(tuple_2)) </a:t>
            </a:r>
            <a:r>
              <a:rPr lang="en" sz="1100" b="1">
                <a:latin typeface="Merriweather"/>
                <a:ea typeface="Merriweather"/>
                <a:cs typeface="Merriweather"/>
                <a:sym typeface="Merriweather"/>
              </a:rPr>
              <a:t> #140180965665600</a:t>
            </a:r>
            <a:endParaRPr sz="11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tuple_1 = tuple_1 + tuple_2</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tuple_3 = tuple_1</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print("The tuple after concatenation is : ", tuple_1 )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The tuple after concatenation is :  (1, 2, 3, 7, 9, 10)</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print(id(tuple_3))  </a:t>
            </a:r>
            <a:r>
              <a:rPr lang="en" sz="1100" b="1">
                <a:latin typeface="Merriweather"/>
                <a:ea typeface="Merriweather"/>
                <a:cs typeface="Merriweather"/>
                <a:sym typeface="Merriweather"/>
              </a:rPr>
              <a:t>#140180966177280</a:t>
            </a:r>
            <a:endParaRPr sz="1100">
              <a:latin typeface="Merriweather"/>
              <a:ea typeface="Merriweather"/>
              <a:cs typeface="Merriweather"/>
              <a:sym typeface="Merriweather"/>
            </a:endParaRPr>
          </a:p>
        </p:txBody>
      </p:sp>
      <p:sp>
        <p:nvSpPr>
          <p:cNvPr id="596" name="Google Shape;596;p85"/>
          <p:cNvSpPr txBox="1"/>
          <p:nvPr/>
        </p:nvSpPr>
        <p:spPr>
          <a:xfrm>
            <a:off x="590250" y="1536675"/>
            <a:ext cx="5347800" cy="4464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700" b="1">
                <a:latin typeface="Merriweather"/>
                <a:ea typeface="Merriweather"/>
                <a:cs typeface="Merriweather"/>
                <a:sym typeface="Merriweather"/>
              </a:rPr>
              <a:t>Why Tuple Is Immutable and List Is Mutable?</a:t>
            </a:r>
            <a:endParaRPr sz="1700" b="1">
              <a:latin typeface="Merriweather"/>
              <a:ea typeface="Merriweather"/>
              <a:cs typeface="Merriweather"/>
              <a:sym typeface="Merriweather"/>
            </a:endParaRPr>
          </a:p>
        </p:txBody>
      </p:sp>
      <p:sp>
        <p:nvSpPr>
          <p:cNvPr id="597" name="Google Shape;597;p85"/>
          <p:cNvSpPr txBox="1"/>
          <p:nvPr/>
        </p:nvSpPr>
        <p:spPr>
          <a:xfrm>
            <a:off x="590250" y="3914375"/>
            <a:ext cx="2062800" cy="8004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Lora"/>
                <a:ea typeface="Lora"/>
                <a:cs typeface="Lora"/>
                <a:sym typeface="Lora"/>
              </a:rPr>
              <a:t>Tuple Ids:</a:t>
            </a:r>
            <a:endParaRPr sz="1000">
              <a:latin typeface="Lora"/>
              <a:ea typeface="Lora"/>
              <a:cs typeface="Lora"/>
              <a:sym typeface="Lora"/>
            </a:endParaRPr>
          </a:p>
          <a:p>
            <a:pPr marL="0" lvl="0" indent="0" algn="l" rtl="0">
              <a:spcBef>
                <a:spcPts val="0"/>
              </a:spcBef>
              <a:spcAft>
                <a:spcPts val="0"/>
              </a:spcAft>
              <a:buNone/>
            </a:pPr>
            <a:r>
              <a:rPr lang="en" sz="1000">
                <a:latin typeface="Lora"/>
                <a:ea typeface="Lora"/>
                <a:cs typeface="Lora"/>
                <a:sym typeface="Lora"/>
              </a:rPr>
              <a:t>tuple_1 : </a:t>
            </a:r>
            <a:r>
              <a:rPr lang="en" sz="1000" b="1">
                <a:latin typeface="Lora"/>
                <a:ea typeface="Lora"/>
                <a:cs typeface="Lora"/>
                <a:sym typeface="Lora"/>
              </a:rPr>
              <a:t>#140180965800128</a:t>
            </a:r>
            <a:endParaRPr sz="1000" b="1">
              <a:latin typeface="Lora"/>
              <a:ea typeface="Lora"/>
              <a:cs typeface="Lora"/>
              <a:sym typeface="Lora"/>
            </a:endParaRPr>
          </a:p>
          <a:p>
            <a:pPr marL="0" lvl="0" indent="0" algn="l" rtl="0">
              <a:spcBef>
                <a:spcPts val="0"/>
              </a:spcBef>
              <a:spcAft>
                <a:spcPts val="0"/>
              </a:spcAft>
              <a:buNone/>
            </a:pPr>
            <a:r>
              <a:rPr lang="en" sz="1000">
                <a:latin typeface="Lora"/>
                <a:ea typeface="Lora"/>
                <a:cs typeface="Lora"/>
                <a:sym typeface="Lora"/>
              </a:rPr>
              <a:t>tuple_2 :</a:t>
            </a:r>
            <a:r>
              <a:rPr lang="en" sz="1000" b="1">
                <a:latin typeface="Lora"/>
                <a:ea typeface="Lora"/>
                <a:cs typeface="Lora"/>
                <a:sym typeface="Lora"/>
              </a:rPr>
              <a:t> #140180965665600</a:t>
            </a:r>
            <a:endParaRPr sz="1000" b="1">
              <a:latin typeface="Lora"/>
              <a:ea typeface="Lora"/>
              <a:cs typeface="Lora"/>
              <a:sym typeface="Lora"/>
            </a:endParaRPr>
          </a:p>
          <a:p>
            <a:pPr marL="0" lvl="0" indent="0" algn="l" rtl="0">
              <a:spcBef>
                <a:spcPts val="0"/>
              </a:spcBef>
              <a:spcAft>
                <a:spcPts val="0"/>
              </a:spcAft>
              <a:buNone/>
            </a:pPr>
            <a:r>
              <a:rPr lang="en" sz="1000">
                <a:latin typeface="Lora"/>
                <a:ea typeface="Lora"/>
                <a:cs typeface="Lora"/>
                <a:sym typeface="Lora"/>
              </a:rPr>
              <a:t>tuple_3 : </a:t>
            </a:r>
            <a:r>
              <a:rPr lang="en" sz="1000" b="1">
                <a:latin typeface="Lora"/>
                <a:ea typeface="Lora"/>
                <a:cs typeface="Lora"/>
                <a:sym typeface="Lora"/>
              </a:rPr>
              <a:t>#140180966177280</a:t>
            </a:r>
            <a:endParaRPr sz="1000">
              <a:latin typeface="Lora"/>
              <a:ea typeface="Lora"/>
              <a:cs typeface="Lora"/>
              <a:sym typeface="Lora"/>
            </a:endParaRPr>
          </a:p>
        </p:txBody>
      </p:sp>
      <p:sp>
        <p:nvSpPr>
          <p:cNvPr id="598" name="Google Shape;598;p85"/>
          <p:cNvSpPr txBox="1"/>
          <p:nvPr/>
        </p:nvSpPr>
        <p:spPr>
          <a:xfrm>
            <a:off x="2794450" y="3914375"/>
            <a:ext cx="1966200" cy="8004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Lora"/>
                <a:ea typeface="Lora"/>
                <a:cs typeface="Lora"/>
                <a:sym typeface="Lora"/>
              </a:rPr>
              <a:t>List Ids:</a:t>
            </a:r>
            <a:endParaRPr sz="1000">
              <a:latin typeface="Lora"/>
              <a:ea typeface="Lora"/>
              <a:cs typeface="Lora"/>
              <a:sym typeface="Lora"/>
            </a:endParaRPr>
          </a:p>
          <a:p>
            <a:pPr marL="0" lvl="0" indent="0" algn="l" rtl="0">
              <a:spcBef>
                <a:spcPts val="0"/>
              </a:spcBef>
              <a:spcAft>
                <a:spcPts val="0"/>
              </a:spcAft>
              <a:buNone/>
            </a:pPr>
            <a:r>
              <a:rPr lang="en" sz="1000">
                <a:latin typeface="Lora"/>
                <a:ea typeface="Lora"/>
                <a:cs typeface="Lora"/>
                <a:sym typeface="Lora"/>
              </a:rPr>
              <a:t>list_1 :</a:t>
            </a:r>
            <a:r>
              <a:rPr lang="en" sz="1000">
                <a:highlight>
                  <a:srgbClr val="FFFFFF"/>
                </a:highlight>
                <a:latin typeface="Lora"/>
                <a:ea typeface="Lora"/>
                <a:cs typeface="Lora"/>
                <a:sym typeface="Lora"/>
              </a:rPr>
              <a:t> </a:t>
            </a:r>
            <a:r>
              <a:rPr lang="en" sz="1000" b="1">
                <a:highlight>
                  <a:srgbClr val="FFFFFF"/>
                </a:highlight>
                <a:latin typeface="Lora"/>
                <a:ea typeface="Lora"/>
                <a:cs typeface="Lora"/>
                <a:sym typeface="Lora"/>
              </a:rPr>
              <a:t>#140180965602048</a:t>
            </a:r>
            <a:endParaRPr sz="1000" b="1">
              <a:highlight>
                <a:srgbClr val="FFFFFF"/>
              </a:highlight>
              <a:latin typeface="Lora"/>
              <a:ea typeface="Lora"/>
              <a:cs typeface="Lora"/>
              <a:sym typeface="Lora"/>
            </a:endParaRPr>
          </a:p>
          <a:p>
            <a:pPr marL="0" lvl="0" indent="0" algn="l" rtl="0">
              <a:spcBef>
                <a:spcPts val="0"/>
              </a:spcBef>
              <a:spcAft>
                <a:spcPts val="0"/>
              </a:spcAft>
              <a:buNone/>
            </a:pPr>
            <a:r>
              <a:rPr lang="en" sz="1000">
                <a:latin typeface="Lora"/>
                <a:ea typeface="Lora"/>
                <a:cs typeface="Lora"/>
                <a:sym typeface="Lora"/>
              </a:rPr>
              <a:t>list_2 :</a:t>
            </a:r>
            <a:r>
              <a:rPr lang="en" sz="1000" b="1">
                <a:latin typeface="Lora"/>
                <a:ea typeface="Lora"/>
                <a:cs typeface="Lora"/>
                <a:sym typeface="Lora"/>
              </a:rPr>
              <a:t> #140180965601408</a:t>
            </a:r>
            <a:endParaRPr sz="1000" b="1">
              <a:latin typeface="Lora"/>
              <a:ea typeface="Lora"/>
              <a:cs typeface="Lora"/>
              <a:sym typeface="Lora"/>
            </a:endParaRPr>
          </a:p>
          <a:p>
            <a:pPr marL="0" lvl="0" indent="0" algn="l" rtl="0">
              <a:spcBef>
                <a:spcPts val="0"/>
              </a:spcBef>
              <a:spcAft>
                <a:spcPts val="0"/>
              </a:spcAft>
              <a:buNone/>
            </a:pPr>
            <a:r>
              <a:rPr lang="en" sz="1000">
                <a:latin typeface="Lora"/>
                <a:ea typeface="Lora"/>
                <a:cs typeface="Lora"/>
                <a:sym typeface="Lora"/>
              </a:rPr>
              <a:t>list_3 :</a:t>
            </a:r>
            <a:r>
              <a:rPr lang="en" sz="1000">
                <a:highlight>
                  <a:srgbClr val="FFFFFF"/>
                </a:highlight>
                <a:latin typeface="Lora"/>
                <a:ea typeface="Lora"/>
                <a:cs typeface="Lora"/>
                <a:sym typeface="Lora"/>
              </a:rPr>
              <a:t> </a:t>
            </a:r>
            <a:r>
              <a:rPr lang="en" sz="1000" b="1">
                <a:highlight>
                  <a:srgbClr val="FFFFFF"/>
                </a:highlight>
                <a:latin typeface="Lora"/>
                <a:ea typeface="Lora"/>
                <a:cs typeface="Lora"/>
                <a:sym typeface="Lora"/>
              </a:rPr>
              <a:t>#140180965602048</a:t>
            </a:r>
            <a:endParaRPr sz="1000">
              <a:highlight>
                <a:srgbClr val="FFFFFF"/>
              </a:highlight>
              <a:latin typeface="Lora"/>
              <a:ea typeface="Lora"/>
              <a:cs typeface="Lora"/>
              <a:sym typeface="Lora"/>
            </a:endParaRPr>
          </a:p>
        </p:txBody>
      </p:sp>
      <p:pic>
        <p:nvPicPr>
          <p:cNvPr id="599" name="Google Shape;599;p8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8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36. Difference Between Python Arrays and Lists</a:t>
            </a:r>
            <a:endParaRPr sz="2400" b="1"/>
          </a:p>
        </p:txBody>
      </p:sp>
      <p:graphicFrame>
        <p:nvGraphicFramePr>
          <p:cNvPr id="605" name="Google Shape;605;p86"/>
          <p:cNvGraphicFramePr/>
          <p:nvPr/>
        </p:nvGraphicFramePr>
        <p:xfrm>
          <a:off x="472200" y="1453310"/>
          <a:ext cx="3000000" cy="3000000"/>
        </p:xfrm>
        <a:graphic>
          <a:graphicData uri="http://schemas.openxmlformats.org/drawingml/2006/table">
            <a:tbl>
              <a:tblPr>
                <a:solidFill>
                  <a:srgbClr val="FFFFFF"/>
                </a:solidFill>
                <a:tableStyleId>{BA0025C9-E698-4708-8D99-F54EBBFB8386}</a:tableStyleId>
              </a:tblPr>
              <a:tblGrid>
                <a:gridCol w="4138700">
                  <a:extLst>
                    <a:ext uri="{9D8B030D-6E8A-4147-A177-3AD203B41FA5}">
                      <a16:colId xmlns:a16="http://schemas.microsoft.com/office/drawing/2014/main" val="20000"/>
                    </a:ext>
                  </a:extLst>
                </a:gridCol>
                <a:gridCol w="4090275">
                  <a:extLst>
                    <a:ext uri="{9D8B030D-6E8A-4147-A177-3AD203B41FA5}">
                      <a16:colId xmlns:a16="http://schemas.microsoft.com/office/drawing/2014/main" val="20001"/>
                    </a:ext>
                  </a:extLst>
                </a:gridCol>
              </a:tblGrid>
              <a:tr h="298475">
                <a:tc>
                  <a:txBody>
                    <a:bodyPr/>
                    <a:lstStyle/>
                    <a:p>
                      <a:pPr marL="0" lvl="0" indent="0" algn="ctr" rtl="0">
                        <a:lnSpc>
                          <a:spcPct val="50000"/>
                        </a:lnSpc>
                        <a:spcBef>
                          <a:spcPts val="0"/>
                        </a:spcBef>
                        <a:spcAft>
                          <a:spcPts val="0"/>
                        </a:spcAft>
                        <a:buNone/>
                      </a:pPr>
                      <a:endParaRPr sz="1300" b="1">
                        <a:solidFill>
                          <a:srgbClr val="333333"/>
                        </a:solidFill>
                        <a:latin typeface="Merriweather"/>
                        <a:ea typeface="Merriweather"/>
                        <a:cs typeface="Merriweather"/>
                        <a:sym typeface="Merriweather"/>
                      </a:endParaRPr>
                    </a:p>
                    <a:p>
                      <a:pPr marL="0" lvl="0" indent="0" algn="ctr" rtl="0">
                        <a:lnSpc>
                          <a:spcPct val="50000"/>
                        </a:lnSpc>
                        <a:spcBef>
                          <a:spcPts val="0"/>
                        </a:spcBef>
                        <a:spcAft>
                          <a:spcPts val="0"/>
                        </a:spcAft>
                        <a:buNone/>
                      </a:pPr>
                      <a:r>
                        <a:rPr lang="en" sz="1300" b="1">
                          <a:solidFill>
                            <a:srgbClr val="333333"/>
                          </a:solidFill>
                          <a:latin typeface="Merriweather"/>
                          <a:ea typeface="Merriweather"/>
                          <a:cs typeface="Merriweather"/>
                          <a:sym typeface="Merriweather"/>
                        </a:rPr>
                        <a:t>LIST</a:t>
                      </a:r>
                      <a:endParaRPr sz="1300" b="1">
                        <a:solidFill>
                          <a:srgbClr val="333333"/>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solidFill>
                      <a:srgbClr val="D2D2D2"/>
                    </a:solidFill>
                  </a:tcPr>
                </a:tc>
                <a:tc>
                  <a:txBody>
                    <a:bodyPr/>
                    <a:lstStyle/>
                    <a:p>
                      <a:pPr marL="0" lvl="0" indent="0" algn="ctr" rtl="0">
                        <a:lnSpc>
                          <a:spcPct val="50000"/>
                        </a:lnSpc>
                        <a:spcBef>
                          <a:spcPts val="0"/>
                        </a:spcBef>
                        <a:spcAft>
                          <a:spcPts val="0"/>
                        </a:spcAft>
                        <a:buNone/>
                      </a:pPr>
                      <a:endParaRPr sz="1300" b="1">
                        <a:solidFill>
                          <a:srgbClr val="333333"/>
                        </a:solidFill>
                        <a:latin typeface="Merriweather"/>
                        <a:ea typeface="Merriweather"/>
                        <a:cs typeface="Merriweather"/>
                        <a:sym typeface="Merriweather"/>
                      </a:endParaRPr>
                    </a:p>
                    <a:p>
                      <a:pPr marL="0" lvl="0" indent="0" algn="ctr" rtl="0">
                        <a:lnSpc>
                          <a:spcPct val="50000"/>
                        </a:lnSpc>
                        <a:spcBef>
                          <a:spcPts val="0"/>
                        </a:spcBef>
                        <a:spcAft>
                          <a:spcPts val="0"/>
                        </a:spcAft>
                        <a:buNone/>
                      </a:pPr>
                      <a:r>
                        <a:rPr lang="en" sz="1300" b="1">
                          <a:solidFill>
                            <a:srgbClr val="333333"/>
                          </a:solidFill>
                          <a:latin typeface="Merriweather"/>
                          <a:ea typeface="Merriweather"/>
                          <a:cs typeface="Merriweather"/>
                          <a:sym typeface="Merriweather"/>
                        </a:rPr>
                        <a:t>ARRAY</a:t>
                      </a:r>
                      <a:endParaRPr sz="1300" b="1">
                        <a:solidFill>
                          <a:srgbClr val="333333"/>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solidFill>
                      <a:srgbClr val="D2D2D2"/>
                    </a:solidFill>
                  </a:tcPr>
                </a:tc>
                <a:extLst>
                  <a:ext uri="{0D108BD9-81ED-4DB2-BD59-A6C34878D82A}">
                    <a16:rowId xmlns:a16="http://schemas.microsoft.com/office/drawing/2014/main" val="10000"/>
                  </a:ext>
                </a:extLst>
              </a:tr>
              <a:tr h="265325">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 can store the value of different types.</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can only consist of value of same type.</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265325">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 cannot handle the direct arithmetic operations.</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can directly handle arithmetic operations.</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397975">
                <a:tc>
                  <a:txBody>
                    <a:bodyPr/>
                    <a:lstStyle/>
                    <a:p>
                      <a:pPr marL="0" lvl="0" indent="0" algn="just" rtl="0">
                        <a:lnSpc>
                          <a:spcPct val="50000"/>
                        </a:lnSpc>
                        <a:spcBef>
                          <a:spcPts val="0"/>
                        </a:spcBef>
                        <a:spcAft>
                          <a:spcPts val="0"/>
                        </a:spcAft>
                        <a:buNone/>
                      </a:pPr>
                      <a:endParaRPr sz="1000">
                        <a:solidFill>
                          <a:srgbClr val="333333"/>
                        </a:solidFill>
                        <a:highlight>
                          <a:schemeClr val="lt1"/>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The lists are the build-in data structure so we don't need to </a:t>
                      </a:r>
                      <a:endParaRPr sz="1000">
                        <a:solidFill>
                          <a:srgbClr val="333333"/>
                        </a:solidFill>
                        <a:highlight>
                          <a:schemeClr val="lt1"/>
                        </a:highlight>
                        <a:latin typeface="Merriweather"/>
                        <a:ea typeface="Merriweather"/>
                        <a:cs typeface="Merriweather"/>
                        <a:sym typeface="Merriweather"/>
                      </a:endParaRPr>
                    </a:p>
                    <a:p>
                      <a:pPr marL="0" lvl="0" indent="0" algn="just" rtl="0">
                        <a:lnSpc>
                          <a:spcPct val="50000"/>
                        </a:lnSpc>
                        <a:spcBef>
                          <a:spcPts val="0"/>
                        </a:spcBef>
                        <a:spcAft>
                          <a:spcPts val="0"/>
                        </a:spcAft>
                        <a:buNone/>
                      </a:pPr>
                      <a:endParaRPr sz="1000">
                        <a:solidFill>
                          <a:srgbClr val="333333"/>
                        </a:solidFill>
                        <a:highlight>
                          <a:schemeClr val="lt1"/>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import it.</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50000"/>
                        </a:lnSpc>
                        <a:spcBef>
                          <a:spcPts val="0"/>
                        </a:spcBef>
                        <a:spcAft>
                          <a:spcPts val="0"/>
                        </a:spcAft>
                        <a:buNone/>
                      </a:pPr>
                      <a:endParaRPr sz="1000">
                        <a:solidFill>
                          <a:srgbClr val="333333"/>
                        </a:solidFill>
                        <a:highlight>
                          <a:schemeClr val="lt1"/>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We need to import the array before work with the array</a:t>
                      </a:r>
                      <a:endParaRPr sz="1000">
                        <a:solidFill>
                          <a:srgbClr val="333333"/>
                        </a:solidFill>
                        <a:highlight>
                          <a:schemeClr val="lt1"/>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3"/>
                  </a:ext>
                </a:extLst>
              </a:tr>
              <a:tr h="265325">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lists are less compatible than the array to store the data.</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An array are much compatible than the list.</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4"/>
                  </a:ext>
                </a:extLst>
              </a:tr>
              <a:tr h="265325">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consumes a large memory.</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a more compact in memory size comparatively list.</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5"/>
                  </a:ext>
                </a:extLst>
              </a:tr>
              <a:tr h="265325">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suitable for storing the longer sequence of the data item.</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suitable for storing shorter sequence of data items.</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6"/>
                  </a:ext>
                </a:extLst>
              </a:tr>
              <a:tr h="265325">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We can print the entire list using explicit looping.</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We can print the entire list without using explicit looping.</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606" name="Google Shape;606;p86"/>
          <p:cNvSpPr txBox="1"/>
          <p:nvPr/>
        </p:nvSpPr>
        <p:spPr>
          <a:xfrm>
            <a:off x="6203675" y="4774050"/>
            <a:ext cx="4081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i="1">
                <a:latin typeface="Merriweather"/>
                <a:ea typeface="Merriweather"/>
                <a:cs typeface="Merriweather"/>
                <a:sym typeface="Merriweather"/>
              </a:rPr>
              <a:t>Source: https://www.javatpoint.com/python-array-vs-list</a:t>
            </a:r>
            <a:endParaRPr sz="800" i="1">
              <a:latin typeface="Merriweather"/>
              <a:ea typeface="Merriweather"/>
              <a:cs typeface="Merriweather"/>
              <a:sym typeface="Merriweather"/>
            </a:endParaRPr>
          </a:p>
        </p:txBody>
      </p:sp>
      <p:pic>
        <p:nvPicPr>
          <p:cNvPr id="607" name="Google Shape;607;p8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8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37. What Is _a, __a,  __a__ in Python?</a:t>
            </a:r>
            <a:endParaRPr sz="2400" b="1"/>
          </a:p>
        </p:txBody>
      </p:sp>
      <p:sp>
        <p:nvSpPr>
          <p:cNvPr id="613" name="Google Shape;613;p87"/>
          <p:cNvSpPr txBox="1"/>
          <p:nvPr/>
        </p:nvSpPr>
        <p:spPr>
          <a:xfrm>
            <a:off x="417925" y="1346175"/>
            <a:ext cx="8308200" cy="877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500" b="1">
                <a:highlight>
                  <a:schemeClr val="lt1"/>
                </a:highlight>
                <a:latin typeface="Merriweather"/>
                <a:ea typeface="Merriweather"/>
                <a:cs typeface="Merriweather"/>
                <a:sym typeface="Merriweather"/>
              </a:rPr>
              <a:t>_a</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doesn't have real private methods, so one underline in the beginning of a variable/function/method name means it's a private variable/function/method and It is for internal use only</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We also call it weak Private</a:t>
            </a:r>
            <a:endParaRPr sz="1000">
              <a:highlight>
                <a:schemeClr val="lt1"/>
              </a:highlight>
              <a:latin typeface="Merriweather"/>
              <a:ea typeface="Merriweather"/>
              <a:cs typeface="Merriweather"/>
              <a:sym typeface="Merriweather"/>
            </a:endParaRPr>
          </a:p>
        </p:txBody>
      </p:sp>
      <p:pic>
        <p:nvPicPr>
          <p:cNvPr id="614" name="Google Shape;614;p8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15" name="Google Shape;615;p87"/>
          <p:cNvSpPr txBox="1"/>
          <p:nvPr/>
        </p:nvSpPr>
        <p:spPr>
          <a:xfrm>
            <a:off x="417900" y="2317025"/>
            <a:ext cx="8308200" cy="1339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500" b="1">
                <a:highlight>
                  <a:schemeClr val="lt1"/>
                </a:highlight>
                <a:latin typeface="Merriweather"/>
                <a:ea typeface="Merriweather"/>
                <a:cs typeface="Merriweather"/>
                <a:sym typeface="Merriweather"/>
              </a:rPr>
              <a:t>__a</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Leading double underscore tell python interpreter to rewrite name in order to avoid conflict in subclass.</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Interpreter changes variable name with class extension and that feature known as the </a:t>
            </a:r>
            <a:r>
              <a:rPr lang="en" sz="1000" b="1">
                <a:highlight>
                  <a:schemeClr val="lt1"/>
                </a:highlight>
                <a:latin typeface="Merriweather"/>
                <a:ea typeface="Merriweather"/>
                <a:cs typeface="Merriweather"/>
                <a:sym typeface="Merriweather"/>
              </a:rPr>
              <a:t>Mangling</a:t>
            </a:r>
            <a:r>
              <a:rPr lang="en" sz="1000">
                <a:highlight>
                  <a:schemeClr val="lt1"/>
                </a:highlight>
                <a:latin typeface="Merriweather"/>
                <a:ea typeface="Merriweather"/>
                <a:cs typeface="Merriweather"/>
                <a:sym typeface="Merriweather"/>
              </a:rPr>
              <a:t>.</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 Mangling python interpreter modify variable name with __. </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So Multiple time It use as the Private member because another class can not access that variable directly. </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Main purpose for __ is to use variable/method in class only If you want to use it outside of the class you can make public api.</a:t>
            </a:r>
            <a:endParaRPr sz="1000">
              <a:highlight>
                <a:schemeClr val="lt1"/>
              </a:highlight>
              <a:latin typeface="Merriweather"/>
              <a:ea typeface="Merriweather"/>
              <a:cs typeface="Merriweather"/>
              <a:sym typeface="Merriweather"/>
            </a:endParaRPr>
          </a:p>
        </p:txBody>
      </p:sp>
      <p:sp>
        <p:nvSpPr>
          <p:cNvPr id="616" name="Google Shape;616;p87"/>
          <p:cNvSpPr txBox="1"/>
          <p:nvPr/>
        </p:nvSpPr>
        <p:spPr>
          <a:xfrm>
            <a:off x="417900" y="3749875"/>
            <a:ext cx="8308200" cy="877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500" b="1">
                <a:highlight>
                  <a:schemeClr val="lt1"/>
                </a:highlight>
                <a:latin typeface="Merriweather"/>
                <a:ea typeface="Merriweather"/>
                <a:cs typeface="Merriweather"/>
                <a:sym typeface="Merriweather"/>
              </a:rPr>
              <a:t>__a__ </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Name with start with __ and ends with same considers special methods in Python. </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provide this methods to use it as the operator overloading depending on the user.</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provides this convention to differentiate between the user defined function with the module’s function</a:t>
            </a:r>
            <a:endParaRPr sz="1000">
              <a:highlight>
                <a:schemeClr val="lt1"/>
              </a:highlight>
              <a:latin typeface="Merriweather"/>
              <a:ea typeface="Merriweather"/>
              <a:cs typeface="Merriweather"/>
              <a:sym typeface="Merriweathe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88"/>
          <p:cNvSpPr txBox="1">
            <a:spLocks noGrp="1"/>
          </p:cNvSpPr>
          <p:nvPr>
            <p:ph type="title"/>
          </p:nvPr>
        </p:nvSpPr>
        <p:spPr>
          <a:xfrm>
            <a:off x="311700" y="556650"/>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38. How To Read Multiple Values From Single Input?</a:t>
            </a:r>
            <a:endParaRPr sz="2260" b="1"/>
          </a:p>
        </p:txBody>
      </p:sp>
      <p:sp>
        <p:nvSpPr>
          <p:cNvPr id="622" name="Google Shape;622;p88"/>
          <p:cNvSpPr txBox="1"/>
          <p:nvPr/>
        </p:nvSpPr>
        <p:spPr>
          <a:xfrm>
            <a:off x="669875" y="1964375"/>
            <a:ext cx="4415700" cy="1539300"/>
          </a:xfrm>
          <a:prstGeom prst="rect">
            <a:avLst/>
          </a:prstGeom>
          <a:solidFill>
            <a:srgbClr val="F9F9F9"/>
          </a:solidFill>
          <a:ln w="9525" cap="flat" cmpd="sng">
            <a:solidFill>
              <a:srgbClr val="D9D9D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x = list(map(int, input("Enter a multiple value: ").split()))</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print("List of Values: ", x)</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x = [int(x) for x in input("Enter multiple value: ").split()]</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print("Number of list is: ", x)</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x = [int(x) for x in input("Enter multiple value: ").split(",")]</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print("Number of list is: ", x)</a:t>
            </a:r>
            <a:endParaRPr sz="1100">
              <a:highlight>
                <a:schemeClr val="lt1"/>
              </a:highlight>
              <a:latin typeface="Merriweather"/>
              <a:ea typeface="Merriweather"/>
              <a:cs typeface="Merriweather"/>
              <a:sym typeface="Merriweather"/>
            </a:endParaRPr>
          </a:p>
        </p:txBody>
      </p:sp>
      <p:sp>
        <p:nvSpPr>
          <p:cNvPr id="623" name="Google Shape;623;p88"/>
          <p:cNvSpPr txBox="1"/>
          <p:nvPr/>
        </p:nvSpPr>
        <p:spPr>
          <a:xfrm>
            <a:off x="669875" y="1409575"/>
            <a:ext cx="4415700" cy="415500"/>
          </a:xfrm>
          <a:prstGeom prst="rect">
            <a:avLst/>
          </a:prstGeom>
          <a:solidFill>
            <a:srgbClr val="F9F9F9"/>
          </a:solidFill>
          <a:ln w="9525" cap="flat" cmpd="sng">
            <a:solidFill>
              <a:srgbClr val="EFEFE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Merriweather"/>
                <a:ea typeface="Merriweather"/>
                <a:cs typeface="Merriweather"/>
                <a:sym typeface="Merriweather"/>
              </a:rPr>
              <a:t>By Using Split()</a:t>
            </a:r>
            <a:endParaRPr sz="1500">
              <a:latin typeface="Merriweather"/>
              <a:ea typeface="Merriweather"/>
              <a:cs typeface="Merriweather"/>
              <a:sym typeface="Merriweather"/>
            </a:endParaRPr>
          </a:p>
        </p:txBody>
      </p:sp>
      <p:pic>
        <p:nvPicPr>
          <p:cNvPr id="624" name="Google Shape;624;p8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8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t>39. How To Copy and Delete A Dictionary</a:t>
            </a:r>
            <a:endParaRPr sz="2500" b="1"/>
          </a:p>
        </p:txBody>
      </p:sp>
      <p:pic>
        <p:nvPicPr>
          <p:cNvPr id="630" name="Google Shape;630;p8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31" name="Google Shape;631;p89"/>
          <p:cNvSpPr txBox="1"/>
          <p:nvPr/>
        </p:nvSpPr>
        <p:spPr>
          <a:xfrm>
            <a:off x="311725" y="1435400"/>
            <a:ext cx="2355000" cy="2786100"/>
          </a:xfrm>
          <a:prstGeom prst="rect">
            <a:avLst/>
          </a:prstGeom>
          <a:solidFill>
            <a:srgbClr val="F9F9F9"/>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erriweather"/>
                <a:ea typeface="Merriweather"/>
                <a:cs typeface="Merriweather"/>
                <a:sym typeface="Merriweather"/>
              </a:rPr>
              <a:t>Delete By Using clear():</a:t>
            </a:r>
            <a:endParaRPr b="1">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d1 = {'A':1,'B':2,'C':3}</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d1.clear()</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print(d1)  #{}</a:t>
            </a:r>
            <a:endParaRPr sz="1200">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r>
              <a:rPr lang="en" b="1">
                <a:latin typeface="Merriweather"/>
                <a:ea typeface="Merriweather"/>
                <a:cs typeface="Merriweather"/>
                <a:sym typeface="Merriweather"/>
              </a:rPr>
              <a:t>Delete By Using pop():</a:t>
            </a:r>
            <a:endParaRPr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d1 = {'A':1,'B':2,'C':3}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print(d1)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d1.pop('A')</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print(d1)  # {'B': 2, 'C': 3}</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b="1">
                <a:latin typeface="Merriweather"/>
                <a:ea typeface="Merriweather"/>
                <a:cs typeface="Merriweather"/>
                <a:sym typeface="Merriweather"/>
              </a:rPr>
              <a:t>Delete By Using del():</a:t>
            </a:r>
            <a:endParaRPr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del d1['B']</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print(d1)  # {'C': 3}</a:t>
            </a:r>
            <a:endParaRPr sz="1100">
              <a:latin typeface="Merriweather"/>
              <a:ea typeface="Merriweather"/>
              <a:cs typeface="Merriweather"/>
              <a:sym typeface="Merriweather"/>
            </a:endParaRPr>
          </a:p>
        </p:txBody>
      </p:sp>
      <p:sp>
        <p:nvSpPr>
          <p:cNvPr id="632" name="Google Shape;632;p89"/>
          <p:cNvSpPr txBox="1"/>
          <p:nvPr/>
        </p:nvSpPr>
        <p:spPr>
          <a:xfrm>
            <a:off x="6183325" y="1472350"/>
            <a:ext cx="2649000" cy="3155400"/>
          </a:xfrm>
          <a:prstGeom prst="rect">
            <a:avLst/>
          </a:prstGeom>
          <a:solidFill>
            <a:srgbClr val="F9F9F9"/>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erriweather"/>
                <a:ea typeface="Merriweather"/>
                <a:cs typeface="Merriweather"/>
                <a:sym typeface="Merriweather"/>
              </a:rPr>
              <a:t>Benefit Of Using Copy():</a:t>
            </a:r>
            <a:endParaRPr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d3 = d2.copy()</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del d2['B']</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print(d2)   # {'A': 1,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print(d3)   # {'A': 1, 'B':2, 'C': 3}</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b="1">
                <a:latin typeface="Merriweather"/>
                <a:ea typeface="Merriweather"/>
                <a:cs typeface="Merriweather"/>
                <a:sym typeface="Merriweather"/>
              </a:rPr>
              <a:t>DrawBack Of Using ‘=’</a:t>
            </a:r>
            <a:endParaRPr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d3 = d2</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del d2['B']</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print(d2)  # {'A': 1,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print(d3)  # {'A': 1, 'C': 3}</a:t>
            </a:r>
            <a:endParaRPr sz="1100">
              <a:latin typeface="Merriweather"/>
              <a:ea typeface="Merriweather"/>
              <a:cs typeface="Merriweather"/>
              <a:sym typeface="Merriweather"/>
            </a:endParaRPr>
          </a:p>
        </p:txBody>
      </p:sp>
      <p:sp>
        <p:nvSpPr>
          <p:cNvPr id="633" name="Google Shape;633;p89"/>
          <p:cNvSpPr txBox="1"/>
          <p:nvPr/>
        </p:nvSpPr>
        <p:spPr>
          <a:xfrm>
            <a:off x="2925025" y="1472350"/>
            <a:ext cx="3028500" cy="2401200"/>
          </a:xfrm>
          <a:prstGeom prst="rect">
            <a:avLst/>
          </a:prstGeom>
          <a:solidFill>
            <a:srgbClr val="F9F9F9"/>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erriweather"/>
                <a:ea typeface="Merriweather"/>
                <a:cs typeface="Merriweather"/>
                <a:sym typeface="Merriweather"/>
              </a:rPr>
              <a:t>Copy A Dictionary Using copy():</a:t>
            </a:r>
            <a:endParaRPr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d3 = d2.copy()</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r>
              <a:rPr lang="en" b="1">
                <a:latin typeface="Merriweather"/>
                <a:ea typeface="Merriweather"/>
                <a:cs typeface="Merriweather"/>
                <a:sym typeface="Merriweather"/>
              </a:rPr>
              <a:t>Copy A Dictionary Using ‘=’:</a:t>
            </a:r>
            <a:endParaRPr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d3 = d2</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9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b="1"/>
              <a:t>40. Difference Between Anonymous and Lambda Function</a:t>
            </a:r>
            <a:endParaRPr sz="2400" b="1"/>
          </a:p>
        </p:txBody>
      </p:sp>
      <p:sp>
        <p:nvSpPr>
          <p:cNvPr id="639" name="Google Shape;639;p90"/>
          <p:cNvSpPr txBox="1"/>
          <p:nvPr/>
        </p:nvSpPr>
        <p:spPr>
          <a:xfrm>
            <a:off x="430900" y="1602200"/>
            <a:ext cx="81549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highlight>
                  <a:schemeClr val="lt1"/>
                </a:highlight>
                <a:latin typeface="Merriweather"/>
                <a:ea typeface="Merriweather"/>
                <a:cs typeface="Merriweather"/>
                <a:sym typeface="Merriweather"/>
              </a:rPr>
              <a:t>Lambda function:</a:t>
            </a:r>
            <a:endParaRPr b="1">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6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lang="en" sz="1100" b="1">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can have any number of arguments but only one expression.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The expression is evaluated and returned.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Lambda functions can be used wherever function objects are required.</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b="1">
                <a:highlight>
                  <a:schemeClr val="lt1"/>
                </a:highlight>
                <a:latin typeface="Merriweather"/>
                <a:ea typeface="Merriweather"/>
                <a:cs typeface="Merriweather"/>
                <a:sym typeface="Merriweather"/>
              </a:rPr>
              <a:t>Anonymous function:</a:t>
            </a:r>
            <a:endParaRPr>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a:t>
            </a:r>
            <a:r>
              <a:rPr lang="en" sz="1100" b="1">
                <a:highlight>
                  <a:schemeClr val="lt1"/>
                </a:highlight>
                <a:latin typeface="Merriweather"/>
                <a:ea typeface="Merriweather"/>
                <a:cs typeface="Merriweather"/>
                <a:sym typeface="Merriweather"/>
              </a:rPr>
              <a:t>Anonymous function</a:t>
            </a:r>
            <a:r>
              <a:rPr lang="en" sz="1100">
                <a:highlight>
                  <a:schemeClr val="lt1"/>
                </a:highlight>
                <a:latin typeface="Merriweather"/>
                <a:ea typeface="Merriweather"/>
                <a:cs typeface="Merriweather"/>
                <a:sym typeface="Merriweather"/>
              </a:rPr>
              <a:t> is a function that is defined without a name.</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While normal functions are defined using the </a:t>
            </a:r>
            <a:r>
              <a:rPr lang="en" sz="1100" b="1">
                <a:highlight>
                  <a:schemeClr val="lt1"/>
                </a:highlight>
                <a:latin typeface="Merriweather"/>
                <a:ea typeface="Merriweather"/>
                <a:cs typeface="Merriweather"/>
                <a:sym typeface="Merriweather"/>
              </a:rPr>
              <a:t>def </a:t>
            </a:r>
            <a:r>
              <a:rPr lang="en" sz="1100">
                <a:highlight>
                  <a:schemeClr val="lt1"/>
                </a:highlight>
                <a:latin typeface="Merriweather"/>
                <a:ea typeface="Merriweather"/>
                <a:cs typeface="Merriweather"/>
                <a:sym typeface="Merriweather"/>
              </a:rPr>
              <a:t>keyword, Anonymous functions are defined using the </a:t>
            </a:r>
            <a:r>
              <a:rPr lang="en" sz="1100" b="1">
                <a:highlight>
                  <a:schemeClr val="lt1"/>
                </a:highlight>
                <a:latin typeface="Merriweather"/>
                <a:ea typeface="Merriweather"/>
                <a:cs typeface="Merriweather"/>
                <a:sym typeface="Merriweather"/>
              </a:rPr>
              <a:t>lambda </a:t>
            </a:r>
            <a:r>
              <a:rPr lang="en" sz="1100">
                <a:highlight>
                  <a:schemeClr val="lt1"/>
                </a:highlight>
                <a:latin typeface="Merriweather"/>
                <a:ea typeface="Merriweather"/>
                <a:cs typeface="Merriweather"/>
                <a:sym typeface="Merriweather"/>
              </a:rPr>
              <a:t>keyword.</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Hence, anonymous functions are also called lambda functions.</a:t>
            </a:r>
            <a:endParaRPr sz="1100">
              <a:highlight>
                <a:schemeClr val="lt1"/>
              </a:highlight>
              <a:latin typeface="Merriweather"/>
              <a:ea typeface="Merriweather"/>
              <a:cs typeface="Merriweather"/>
              <a:sym typeface="Merriweather"/>
            </a:endParaRPr>
          </a:p>
        </p:txBody>
      </p:sp>
      <p:pic>
        <p:nvPicPr>
          <p:cNvPr id="640" name="Google Shape;640;p9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9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b="1"/>
              <a:t>40. Difference Between Anonymous and Lambda Function</a:t>
            </a:r>
            <a:endParaRPr sz="2400">
              <a:latin typeface="Arial"/>
              <a:ea typeface="Arial"/>
              <a:cs typeface="Arial"/>
              <a:sym typeface="Arial"/>
            </a:endParaRPr>
          </a:p>
        </p:txBody>
      </p:sp>
      <p:sp>
        <p:nvSpPr>
          <p:cNvPr id="646" name="Google Shape;646;p91"/>
          <p:cNvSpPr txBox="1"/>
          <p:nvPr/>
        </p:nvSpPr>
        <p:spPr>
          <a:xfrm>
            <a:off x="273050" y="1370075"/>
            <a:ext cx="85206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erriweather"/>
                <a:ea typeface="Merriweather"/>
                <a:cs typeface="Merriweather"/>
                <a:sym typeface="Merriweather"/>
              </a:rPr>
              <a:t>Syntax:</a:t>
            </a:r>
            <a:endParaRPr sz="1200">
              <a:latin typeface="Merriweather"/>
              <a:ea typeface="Merriweather"/>
              <a:cs typeface="Merriweather"/>
              <a:sym typeface="Merriweather"/>
            </a:endParaRPr>
          </a:p>
          <a:p>
            <a:pPr marL="0" lvl="0" indent="0" algn="l" rtl="0">
              <a:spcBef>
                <a:spcPts val="0"/>
              </a:spcBef>
              <a:spcAft>
                <a:spcPts val="0"/>
              </a:spcAft>
              <a:buNone/>
            </a:pPr>
            <a:endParaRPr sz="1000" b="1">
              <a:latin typeface="Merriweather"/>
              <a:ea typeface="Merriweather"/>
              <a:cs typeface="Merriweather"/>
              <a:sym typeface="Merriweather"/>
            </a:endParaRPr>
          </a:p>
          <a:p>
            <a:pPr marL="0" lvl="0" indent="0" algn="l" rtl="0">
              <a:spcBef>
                <a:spcPts val="0"/>
              </a:spcBef>
              <a:spcAft>
                <a:spcPts val="0"/>
              </a:spcAft>
              <a:buNone/>
            </a:pPr>
            <a:r>
              <a:rPr lang="en" sz="1000" b="1">
                <a:highlight>
                  <a:srgbClr val="EFEFEF"/>
                </a:highlight>
                <a:latin typeface="Merriweather"/>
                <a:ea typeface="Merriweather"/>
                <a:cs typeface="Merriweather"/>
                <a:sym typeface="Merriweather"/>
              </a:rPr>
              <a:t>lambda [arguments] : expression</a:t>
            </a:r>
            <a:endParaRPr sz="1000" b="1">
              <a:highlight>
                <a:srgbClr val="EFEFEF"/>
              </a:highlight>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2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200">
                <a:highlight>
                  <a:schemeClr val="lt1"/>
                </a:highlight>
                <a:latin typeface="Merriweather"/>
                <a:ea typeface="Merriweather"/>
                <a:cs typeface="Merriweather"/>
                <a:sym typeface="Merriweather"/>
              </a:rPr>
              <a:t>Exampl</a:t>
            </a:r>
            <a:r>
              <a:rPr lang="en" sz="1000">
                <a:highlight>
                  <a:schemeClr val="lt1"/>
                </a:highlight>
                <a:latin typeface="Merriweather"/>
                <a:ea typeface="Merriweather"/>
                <a:cs typeface="Merriweather"/>
                <a:sym typeface="Merriweather"/>
              </a:rPr>
              <a:t>e:</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square = lambda x : x * x</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square(5) #25</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The above lambda function definition is the same as the following function:</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def square(x):</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    return x * x</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b="1">
                <a:highlight>
                  <a:schemeClr val="lt1"/>
                </a:highlight>
                <a:latin typeface="Merriweather"/>
                <a:ea typeface="Merriweather"/>
                <a:cs typeface="Merriweather"/>
                <a:sym typeface="Merriweather"/>
              </a:rPr>
              <a:t>Anonymous Function:</a:t>
            </a:r>
            <a:r>
              <a:rPr lang="en" sz="1000">
                <a:highlight>
                  <a:schemeClr val="lt1"/>
                </a:highlight>
                <a:latin typeface="Merriweather"/>
                <a:ea typeface="Merriweather"/>
                <a:cs typeface="Merriweather"/>
                <a:sym typeface="Merriweather"/>
              </a:rPr>
              <a:t>  We can declare a lambda function and call it as an anonymous function, without assigning it to a variable.</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print((lambda x: x*x)(5))</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Above, lambda x: x*x defines an anonymous function and call it once by passing arguments in the parenthesis (lambda x: x*x)(5).</a:t>
            </a:r>
            <a:endParaRPr sz="1000">
              <a:highlight>
                <a:schemeClr val="lt1"/>
              </a:highlight>
              <a:latin typeface="Merriweather"/>
              <a:ea typeface="Merriweather"/>
              <a:cs typeface="Merriweather"/>
              <a:sym typeface="Merriweather"/>
            </a:endParaRPr>
          </a:p>
        </p:txBody>
      </p:sp>
      <p:pic>
        <p:nvPicPr>
          <p:cNvPr id="647" name="Google Shape;647;p9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9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t>41. How to achieve Multiprocessing and Multithreading in Python?</a:t>
            </a:r>
            <a:endParaRPr sz="1900" b="1"/>
          </a:p>
        </p:txBody>
      </p:sp>
      <p:sp>
        <p:nvSpPr>
          <p:cNvPr id="653" name="Google Shape;653;p92"/>
          <p:cNvSpPr txBox="1"/>
          <p:nvPr/>
        </p:nvSpPr>
        <p:spPr>
          <a:xfrm>
            <a:off x="0" y="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54" name="Google Shape;654;p92"/>
          <p:cNvSpPr txBox="1"/>
          <p:nvPr/>
        </p:nvSpPr>
        <p:spPr>
          <a:xfrm>
            <a:off x="482775" y="1531900"/>
            <a:ext cx="80289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highlight>
                  <a:schemeClr val="lt1"/>
                </a:highlight>
                <a:latin typeface="Merriweather"/>
                <a:ea typeface="Merriweather"/>
                <a:cs typeface="Merriweather"/>
                <a:sym typeface="Merriweather"/>
              </a:rPr>
              <a:t>Multithreading:</a:t>
            </a:r>
            <a:endParaRPr sz="1300" b="1">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700" b="1">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lang="en" sz="1100" b="1">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is a technique where multiple threads are spawned by a process to do different tasks, at about the same time, just one after the other.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This gives you the illusion that the threads are running in parallel, but they are actually run in a concurrent manner.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the Global Interpreter Lock (GIL) prevents the threads from running simultaneously.</a:t>
            </a:r>
            <a:endParaRPr sz="1100">
              <a:highlight>
                <a:schemeClr val="lt1"/>
              </a:highlight>
              <a:latin typeface="Merriweather"/>
              <a:ea typeface="Merriweather"/>
              <a:cs typeface="Merriweather"/>
              <a:sym typeface="Merriweather"/>
            </a:endParaRPr>
          </a:p>
        </p:txBody>
      </p:sp>
      <p:sp>
        <p:nvSpPr>
          <p:cNvPr id="655" name="Google Shape;655;p92"/>
          <p:cNvSpPr txBox="1"/>
          <p:nvPr/>
        </p:nvSpPr>
        <p:spPr>
          <a:xfrm>
            <a:off x="3992275" y="4577175"/>
            <a:ext cx="5029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i="1">
                <a:latin typeface="Merriweather"/>
                <a:ea typeface="Merriweather"/>
                <a:cs typeface="Merriweather"/>
                <a:sym typeface="Merriweather"/>
              </a:rPr>
              <a:t>https://www.geeksforgeeks.org/difference-between-multithreading-vs-multiprocessing-in-python/</a:t>
            </a:r>
            <a:endParaRPr sz="800" i="1">
              <a:latin typeface="Merriweather"/>
              <a:ea typeface="Merriweather"/>
              <a:cs typeface="Merriweather"/>
              <a:sym typeface="Merriweather"/>
            </a:endParaRPr>
          </a:p>
          <a:p>
            <a:pPr marL="0" lvl="0" indent="0" algn="l" rtl="0">
              <a:spcBef>
                <a:spcPts val="0"/>
              </a:spcBef>
              <a:spcAft>
                <a:spcPts val="0"/>
              </a:spcAft>
              <a:buNone/>
            </a:pPr>
            <a:r>
              <a:rPr lang="en" sz="800" i="1">
                <a:latin typeface="Merriweather"/>
                <a:ea typeface="Merriweather"/>
                <a:cs typeface="Merriweather"/>
                <a:sym typeface="Merriweather"/>
              </a:rPr>
              <a:t>https://www.geeksforgeeks.org/multiprocessing-python-set-1/</a:t>
            </a:r>
            <a:endParaRPr sz="800" i="1">
              <a:latin typeface="Merriweather"/>
              <a:ea typeface="Merriweather"/>
              <a:cs typeface="Merriweather"/>
              <a:sym typeface="Merriweather"/>
            </a:endParaRPr>
          </a:p>
        </p:txBody>
      </p:sp>
      <p:pic>
        <p:nvPicPr>
          <p:cNvPr id="656" name="Google Shape;656;p92"/>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57" name="Google Shape;657;p92"/>
          <p:cNvSpPr txBox="1"/>
          <p:nvPr/>
        </p:nvSpPr>
        <p:spPr>
          <a:xfrm>
            <a:off x="482775" y="2978800"/>
            <a:ext cx="80289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highlight>
                  <a:schemeClr val="lt1"/>
                </a:highlight>
                <a:latin typeface="Merriweather"/>
                <a:ea typeface="Merriweather"/>
                <a:cs typeface="Merriweather"/>
                <a:sym typeface="Merriweather"/>
              </a:rPr>
              <a:t>Multiprocessing:</a:t>
            </a:r>
            <a:endParaRPr sz="1300" b="1">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7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 is a technique where parallelism in its truest form is achieved.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Multiple processes are run across multiple CPU cores, which do not share the resources among them.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Each process can have many threads running in its own memory space.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each process has its own instance of Python interpreter doing the job of executing the instructions.</a:t>
            </a:r>
            <a:endParaRPr sz="1100">
              <a:highlight>
                <a:schemeClr val="lt1"/>
              </a:highlight>
              <a:latin typeface="Merriweather"/>
              <a:ea typeface="Merriweather"/>
              <a:cs typeface="Merriweather"/>
              <a:sym typeface="Merriweathe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9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b="1"/>
              <a:t>41. How to achieve Multiprocessing and Multithreading in Python?</a:t>
            </a:r>
            <a:endParaRPr sz="1800">
              <a:latin typeface="Arial"/>
              <a:ea typeface="Arial"/>
              <a:cs typeface="Arial"/>
              <a:sym typeface="Arial"/>
            </a:endParaRPr>
          </a:p>
        </p:txBody>
      </p:sp>
      <p:sp>
        <p:nvSpPr>
          <p:cNvPr id="663" name="Google Shape;663;p93"/>
          <p:cNvSpPr txBox="1"/>
          <p:nvPr/>
        </p:nvSpPr>
        <p:spPr>
          <a:xfrm>
            <a:off x="0" y="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64" name="Google Shape;664;p93"/>
          <p:cNvSpPr txBox="1"/>
          <p:nvPr/>
        </p:nvSpPr>
        <p:spPr>
          <a:xfrm>
            <a:off x="4893925" y="1407550"/>
            <a:ext cx="3589800" cy="3432600"/>
          </a:xfrm>
          <a:prstGeom prst="rect">
            <a:avLst/>
          </a:prstGeom>
          <a:solidFill>
            <a:srgbClr val="F9F9F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 A multithreaded program in python</a:t>
            </a:r>
            <a:endParaRPr sz="1300" b="1">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import time</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from threading import Thread</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num= 0</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The bottleneck of the code which is CPU-bound</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def upgrade(n):</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while num&lt;400000000:</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num=num+1</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Creation of multiple threads</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t1 = Thread(target=upgrade, args=(num//2,))</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t2 = Thread(target=upgrade, args=(num//2,))</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multi thread architecture, recording time</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start = time.time()</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t1.start()</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t2.start()</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t1.join()</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t2.join()</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end = time.time()</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print('Time taken in seconds -', end - start)</a:t>
            </a:r>
            <a:endParaRPr sz="900">
              <a:latin typeface="Merriweather"/>
              <a:ea typeface="Merriweather"/>
              <a:cs typeface="Merriweather"/>
              <a:sym typeface="Merriweather"/>
            </a:endParaRPr>
          </a:p>
        </p:txBody>
      </p:sp>
      <p:sp>
        <p:nvSpPr>
          <p:cNvPr id="665" name="Google Shape;665;p93"/>
          <p:cNvSpPr txBox="1"/>
          <p:nvPr/>
        </p:nvSpPr>
        <p:spPr>
          <a:xfrm>
            <a:off x="311725" y="1407550"/>
            <a:ext cx="4653300" cy="3155400"/>
          </a:xfrm>
          <a:prstGeom prst="rect">
            <a:avLst/>
          </a:prstGeom>
          <a:solidFill>
            <a:srgbClr val="F9F9F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 importing the multiprocessing module</a:t>
            </a:r>
            <a:endParaRPr sz="1300" b="1">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import multiprocessing</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def print_cube(num):</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print("Cube: {}".format(num * num * num))</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def print_square(num):</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print("Square: {}".format(num * num))</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if __name__ == "__main__":</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creating processes</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p1 = multiprocessing.Process(target=print_square, args=(10,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p2 = multiprocessing.Process(target=print_cube, args=(10,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p1.start()</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p2.start()</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wait until process 1 is finished</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p1.join()</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p2.join()</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both processes finished</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print("Done!")</a:t>
            </a:r>
            <a:endParaRPr sz="900">
              <a:latin typeface="Merriweather"/>
              <a:ea typeface="Merriweather"/>
              <a:cs typeface="Merriweather"/>
              <a:sym typeface="Merriweather"/>
            </a:endParaRPr>
          </a:p>
        </p:txBody>
      </p:sp>
      <p:pic>
        <p:nvPicPr>
          <p:cNvPr id="666" name="Google Shape;666;p9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9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a:t>42. What is GIL. Explain</a:t>
            </a:r>
            <a:endParaRPr sz="2600" b="1"/>
          </a:p>
        </p:txBody>
      </p:sp>
      <p:sp>
        <p:nvSpPr>
          <p:cNvPr id="672" name="Google Shape;672;p94"/>
          <p:cNvSpPr txBox="1"/>
          <p:nvPr/>
        </p:nvSpPr>
        <p:spPr>
          <a:xfrm>
            <a:off x="311725" y="1466925"/>
            <a:ext cx="8465100" cy="23397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Global Interpreter Lock (GIL) of Python allows only one thread to be executed at a time. It is often a hurdle, as it does not allow multi-threading in python to save time</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Python Global Interpreter Lock or GIL, in simple words, is a mutex (or a lock) that allows only one thread to hold the control of the Python interpreter.</a:t>
            </a:r>
            <a:endParaRPr sz="1000">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This means that only one thread can be in a state of execution at any point in time. The impact of the GIL isn’t visible to developers who execute single-threaded programs, but it can be a performance bottleneck in CPU-bound and multi-threaded code.</a:t>
            </a:r>
            <a:endParaRPr sz="1000">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Since the GIL allows only one thread to execute at a time even in a multi-threaded architecture with more than one CPU core, the GIL has gained a reputation as an “infamous” feature of Python.</a:t>
            </a:r>
            <a:endParaRPr sz="1000">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Basically, GIL in Python doesn’t allow multi-threading which can sometimes be considered as a disadvantage. </a:t>
            </a:r>
            <a:endParaRPr sz="1000">
              <a:highlight>
                <a:schemeClr val="lt1"/>
              </a:highlight>
              <a:latin typeface="Merriweather"/>
              <a:ea typeface="Merriweather"/>
              <a:cs typeface="Merriweather"/>
              <a:sym typeface="Merriweather"/>
            </a:endParaRPr>
          </a:p>
        </p:txBody>
      </p:sp>
      <p:pic>
        <p:nvPicPr>
          <p:cNvPr id="673" name="Google Shape;673;p9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600"/>
              <a:t>4. How Memory Managed In Python?</a:t>
            </a:r>
            <a:endParaRPr sz="2600"/>
          </a:p>
        </p:txBody>
      </p:sp>
      <p:sp>
        <p:nvSpPr>
          <p:cNvPr id="205" name="Google Shape;205;p41"/>
          <p:cNvSpPr txBox="1"/>
          <p:nvPr/>
        </p:nvSpPr>
        <p:spPr>
          <a:xfrm>
            <a:off x="322800" y="1456000"/>
            <a:ext cx="8411700" cy="2555100"/>
          </a:xfrm>
          <a:prstGeom prst="rect">
            <a:avLst/>
          </a:prstGeom>
          <a:solidFill>
            <a:srgbClr val="EEEEEE"/>
          </a:solid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Memory management in Python involves a </a:t>
            </a:r>
            <a:r>
              <a:rPr lang="en" sz="1100" b="1">
                <a:solidFill>
                  <a:schemeClr val="dk1"/>
                </a:solidFill>
                <a:latin typeface="Merriweather"/>
                <a:ea typeface="Merriweather"/>
                <a:cs typeface="Merriweather"/>
                <a:sym typeface="Merriweather"/>
              </a:rPr>
              <a:t>private heap</a:t>
            </a:r>
            <a:r>
              <a:rPr lang="en" sz="1100">
                <a:solidFill>
                  <a:schemeClr val="dk1"/>
                </a:solidFill>
                <a:latin typeface="Merriweather"/>
                <a:ea typeface="Merriweather"/>
                <a:cs typeface="Merriweather"/>
                <a:sym typeface="Merriweather"/>
              </a:rPr>
              <a:t> containing all Python objects and data structures. Interpreter takes care of Python heap and that the programmer has no access to it.</a:t>
            </a:r>
            <a:endParaRPr sz="1100">
              <a:solidFill>
                <a:schemeClr val="dk1"/>
              </a:solidFill>
              <a:latin typeface="Merriweather"/>
              <a:ea typeface="Merriweather"/>
              <a:cs typeface="Merriweather"/>
              <a:sym typeface="Merriweather"/>
            </a:endParaRPr>
          </a:p>
          <a:p>
            <a:pPr marL="457200" lvl="0" indent="-298450" algn="l" rtl="0">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allocation of heap space for Python objects is done by </a:t>
            </a:r>
            <a:r>
              <a:rPr lang="en" sz="1100" b="1">
                <a:solidFill>
                  <a:schemeClr val="dk1"/>
                </a:solidFill>
                <a:latin typeface="Merriweather"/>
                <a:ea typeface="Merriweather"/>
                <a:cs typeface="Merriweather"/>
                <a:sym typeface="Merriweather"/>
              </a:rPr>
              <a:t>Python memory manager</a:t>
            </a:r>
            <a:r>
              <a:rPr lang="en" sz="1100">
                <a:solidFill>
                  <a:schemeClr val="dk1"/>
                </a:solidFill>
                <a:latin typeface="Merriweather"/>
                <a:ea typeface="Merriweather"/>
                <a:cs typeface="Merriweather"/>
                <a:sym typeface="Merriweather"/>
              </a:rPr>
              <a:t>. The core API of Python provides some tools for the programmer to code reliable and more robust program.</a:t>
            </a:r>
            <a:endParaRPr sz="1100">
              <a:solidFill>
                <a:schemeClr val="dk1"/>
              </a:solidFill>
              <a:latin typeface="Merriweather"/>
              <a:ea typeface="Merriweather"/>
              <a:cs typeface="Merriweather"/>
              <a:sym typeface="Merriweather"/>
            </a:endParaRPr>
          </a:p>
          <a:p>
            <a:pPr marL="457200" lvl="0" indent="-298450" algn="l" rtl="0">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Python also has a build-in garbage collector which recycles all the unused memory. When an object is no longer referenced by the program, the heap space it occupies can be freed. The garbage collector determines objects which are no longer referenced by the program frees the occupied memory and make it available to the heap space.</a:t>
            </a:r>
            <a:endParaRPr sz="1100">
              <a:solidFill>
                <a:schemeClr val="dk1"/>
              </a:solidFill>
              <a:latin typeface="Merriweather"/>
              <a:ea typeface="Merriweather"/>
              <a:cs typeface="Merriweather"/>
              <a:sym typeface="Merriweather"/>
            </a:endParaRPr>
          </a:p>
          <a:p>
            <a:pPr marL="457200" lvl="0" indent="-298450" algn="l" rtl="0">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gc module defines functions to enable /disable garbage collector:</a:t>
            </a:r>
            <a:endParaRPr sz="1100">
              <a:solidFill>
                <a:schemeClr val="dk1"/>
              </a:solidFill>
              <a:latin typeface="Merriweather"/>
              <a:ea typeface="Merriweather"/>
              <a:cs typeface="Merriweather"/>
              <a:sym typeface="Merriweather"/>
            </a:endParaRPr>
          </a:p>
          <a:p>
            <a:pPr marL="457200" lvl="0" indent="0" algn="l" rtl="0">
              <a:lnSpc>
                <a:spcPct val="115000"/>
              </a:lnSpc>
              <a:spcBef>
                <a:spcPts val="0"/>
              </a:spcBef>
              <a:spcAft>
                <a:spcPts val="0"/>
              </a:spcAft>
              <a:buNone/>
            </a:pPr>
            <a:endParaRPr sz="1100">
              <a:solidFill>
                <a:schemeClr val="dk1"/>
              </a:solidFill>
              <a:latin typeface="Merriweather"/>
              <a:ea typeface="Merriweather"/>
              <a:cs typeface="Merriweather"/>
              <a:sym typeface="Merriweather"/>
            </a:endParaRPr>
          </a:p>
          <a:p>
            <a:pPr marL="457200" lvl="0" indent="-298450" algn="l" rtl="0">
              <a:lnSpc>
                <a:spcPct val="150000"/>
              </a:lnSpc>
              <a:spcBef>
                <a:spcPts val="0"/>
              </a:spcBef>
              <a:spcAft>
                <a:spcPts val="0"/>
              </a:spcAft>
              <a:buClr>
                <a:schemeClr val="dk1"/>
              </a:buClr>
              <a:buSzPts val="1100"/>
              <a:buFont typeface="Merriweather"/>
              <a:buChar char="-"/>
            </a:pPr>
            <a:r>
              <a:rPr lang="en" sz="1100" b="1">
                <a:solidFill>
                  <a:schemeClr val="dk1"/>
                </a:solidFill>
                <a:latin typeface="Merriweather"/>
                <a:ea typeface="Merriweather"/>
                <a:cs typeface="Merriweather"/>
                <a:sym typeface="Merriweather"/>
              </a:rPr>
              <a:t>gc.enable()</a:t>
            </a:r>
            <a:r>
              <a:rPr lang="en" sz="1100">
                <a:solidFill>
                  <a:schemeClr val="dk1"/>
                </a:solidFill>
                <a:latin typeface="Merriweather"/>
                <a:ea typeface="Merriweather"/>
                <a:cs typeface="Merriweather"/>
                <a:sym typeface="Merriweather"/>
              </a:rPr>
              <a:t> -Enables automatic garbage collection.</a:t>
            </a:r>
            <a:endParaRPr sz="1100">
              <a:solidFill>
                <a:schemeClr val="dk1"/>
              </a:solidFill>
              <a:latin typeface="Merriweather"/>
              <a:ea typeface="Merriweather"/>
              <a:cs typeface="Merriweather"/>
              <a:sym typeface="Merriweather"/>
            </a:endParaRPr>
          </a:p>
          <a:p>
            <a:pPr marL="457200" lvl="0" indent="-298450" algn="l" rtl="0">
              <a:lnSpc>
                <a:spcPct val="150000"/>
              </a:lnSpc>
              <a:spcBef>
                <a:spcPts val="0"/>
              </a:spcBef>
              <a:spcAft>
                <a:spcPts val="0"/>
              </a:spcAft>
              <a:buClr>
                <a:schemeClr val="dk1"/>
              </a:buClr>
              <a:buSzPts val="1100"/>
              <a:buFont typeface="Merriweather"/>
              <a:buChar char="-"/>
            </a:pPr>
            <a:r>
              <a:rPr lang="en" sz="1100" b="1">
                <a:solidFill>
                  <a:schemeClr val="dk1"/>
                </a:solidFill>
                <a:latin typeface="Merriweather"/>
                <a:ea typeface="Merriweather"/>
                <a:cs typeface="Merriweather"/>
                <a:sym typeface="Merriweather"/>
              </a:rPr>
              <a:t>gc.disable()</a:t>
            </a:r>
            <a:r>
              <a:rPr lang="en" sz="1100">
                <a:solidFill>
                  <a:schemeClr val="dk1"/>
                </a:solidFill>
                <a:latin typeface="Merriweather"/>
                <a:ea typeface="Merriweather"/>
                <a:cs typeface="Merriweather"/>
                <a:sym typeface="Merriweather"/>
              </a:rPr>
              <a:t> - Disables automatic garbage collection.</a:t>
            </a:r>
            <a:endParaRPr sz="1100">
              <a:solidFill>
                <a:schemeClr val="dk1"/>
              </a:solidFill>
              <a:latin typeface="Merriweather"/>
              <a:ea typeface="Merriweather"/>
              <a:cs typeface="Merriweather"/>
              <a:sym typeface="Merriweather"/>
            </a:endParaRPr>
          </a:p>
        </p:txBody>
      </p:sp>
      <p:sp>
        <p:nvSpPr>
          <p:cNvPr id="206" name="Google Shape;206;p41"/>
          <p:cNvSpPr txBox="1"/>
          <p:nvPr/>
        </p:nvSpPr>
        <p:spPr>
          <a:xfrm>
            <a:off x="5215650" y="4798350"/>
            <a:ext cx="6517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i="1">
                <a:latin typeface="Merriweather"/>
                <a:ea typeface="Merriweather"/>
                <a:cs typeface="Merriweather"/>
                <a:sym typeface="Merriweather"/>
              </a:rPr>
              <a:t>Source: https://www.careerride.com/python-memory-management.aspx</a:t>
            </a:r>
            <a:endParaRPr sz="800" i="1">
              <a:latin typeface="Merriweather"/>
              <a:ea typeface="Merriweather"/>
              <a:cs typeface="Merriweather"/>
              <a:sym typeface="Merriweather"/>
            </a:endParaRPr>
          </a:p>
        </p:txBody>
      </p:sp>
      <p:pic>
        <p:nvPicPr>
          <p:cNvPr id="207" name="Google Shape;207;p4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9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43. How Class and Object Created in Python?</a:t>
            </a:r>
            <a:endParaRPr sz="2400" b="1"/>
          </a:p>
        </p:txBody>
      </p:sp>
      <p:sp>
        <p:nvSpPr>
          <p:cNvPr id="679" name="Google Shape;679;p95"/>
          <p:cNvSpPr txBox="1"/>
          <p:nvPr/>
        </p:nvSpPr>
        <p:spPr>
          <a:xfrm>
            <a:off x="311725" y="1429775"/>
            <a:ext cx="7295400" cy="31245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Python is an object oriented programming language.</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Almost everything in Python is an object, with its properties and methods.</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 Class is like an object constructor, or a "blueprint" for creating objects.</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300" b="1">
                <a:highlight>
                  <a:schemeClr val="lt1"/>
                </a:highlight>
                <a:latin typeface="Merriweather"/>
                <a:ea typeface="Merriweather"/>
                <a:cs typeface="Merriweather"/>
                <a:sym typeface="Merriweather"/>
              </a:rPr>
              <a:t>Create a Class: </a:t>
            </a:r>
            <a:endParaRPr sz="13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To create a class, use the keyword ‘class’:</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class MyClass:</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  x = 5</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300" b="1">
                <a:highlight>
                  <a:schemeClr val="lt1"/>
                </a:highlight>
                <a:latin typeface="Merriweather"/>
                <a:ea typeface="Merriweather"/>
                <a:cs typeface="Merriweather"/>
                <a:sym typeface="Merriweather"/>
              </a:rPr>
              <a:t>Create Object:</a:t>
            </a:r>
            <a:endParaRPr sz="13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Now we can use the class named MyClass to create objects:</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Create an object named obj, and print the value of x:)</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obj= MyClass()</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print(obj.x)</a:t>
            </a:r>
            <a:endParaRPr sz="1100">
              <a:highlight>
                <a:schemeClr val="lt1"/>
              </a:highlight>
              <a:latin typeface="Merriweather"/>
              <a:ea typeface="Merriweather"/>
              <a:cs typeface="Merriweather"/>
              <a:sym typeface="Merriweather"/>
            </a:endParaRPr>
          </a:p>
        </p:txBody>
      </p:sp>
      <p:pic>
        <p:nvPicPr>
          <p:cNvPr id="680" name="Google Shape;680;p9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9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44. Explain Namespace and Its Types in Python.</a:t>
            </a:r>
            <a:endParaRPr sz="2400" b="1"/>
          </a:p>
        </p:txBody>
      </p:sp>
      <p:sp>
        <p:nvSpPr>
          <p:cNvPr id="686" name="Google Shape;686;p96"/>
          <p:cNvSpPr txBox="1"/>
          <p:nvPr/>
        </p:nvSpPr>
        <p:spPr>
          <a:xfrm>
            <a:off x="536350" y="1567425"/>
            <a:ext cx="8188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highlight>
                  <a:schemeClr val="lt1"/>
                </a:highlight>
                <a:latin typeface="Merriweather"/>
                <a:ea typeface="Merriweather"/>
                <a:cs typeface="Merriweather"/>
                <a:sym typeface="Merriweather"/>
              </a:rPr>
              <a:t>Namespace:</a:t>
            </a:r>
            <a:endParaRPr sz="1600" b="1">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800" b="1">
              <a:highlight>
                <a:schemeClr val="lt1"/>
              </a:highlight>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python we deal with variables, functions, libraries and modules etc. </a:t>
            </a:r>
            <a:endParaRPr sz="1200">
              <a:highlight>
                <a:schemeClr val="lt1"/>
              </a:highlight>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There is a chance the name of the variable you are going to use is already existing as name of another variable or as the name of another function or another method. </a:t>
            </a:r>
            <a:endParaRPr sz="1200">
              <a:highlight>
                <a:schemeClr val="lt1"/>
              </a:highlight>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such scenario, we need to learn about how all these names are managed by a python program. This is the concept of </a:t>
            </a:r>
            <a:r>
              <a:rPr lang="en" sz="1200" b="1">
                <a:highlight>
                  <a:schemeClr val="lt1"/>
                </a:highlight>
                <a:latin typeface="Merriweather"/>
                <a:ea typeface="Merriweather"/>
                <a:cs typeface="Merriweather"/>
                <a:sym typeface="Merriweather"/>
              </a:rPr>
              <a:t>namespace</a:t>
            </a:r>
            <a:r>
              <a:rPr lang="en" sz="1200">
                <a:highlight>
                  <a:schemeClr val="lt1"/>
                </a:highlight>
                <a:latin typeface="Merriweather"/>
                <a:ea typeface="Merriweather"/>
                <a:cs typeface="Merriweather"/>
                <a:sym typeface="Merriweather"/>
              </a:rPr>
              <a:t>.</a:t>
            </a:r>
            <a:endParaRPr sz="1200">
              <a:highlight>
                <a:schemeClr val="lt1"/>
              </a:highlight>
              <a:latin typeface="Merriweather"/>
              <a:ea typeface="Merriweather"/>
              <a:cs typeface="Merriweather"/>
              <a:sym typeface="Merriweather"/>
            </a:endParaRPr>
          </a:p>
        </p:txBody>
      </p:sp>
      <p:pic>
        <p:nvPicPr>
          <p:cNvPr id="687" name="Google Shape;687;p9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9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44. Explain Namespace and Its Types in Python.</a:t>
            </a:r>
            <a:endParaRPr sz="2400" b="1"/>
          </a:p>
        </p:txBody>
      </p:sp>
      <p:sp>
        <p:nvSpPr>
          <p:cNvPr id="693" name="Google Shape;693;p97"/>
          <p:cNvSpPr txBox="1"/>
          <p:nvPr/>
        </p:nvSpPr>
        <p:spPr>
          <a:xfrm>
            <a:off x="554925" y="1456000"/>
            <a:ext cx="8188800" cy="287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highlight>
                  <a:schemeClr val="lt1"/>
                </a:highlight>
                <a:latin typeface="Merriweather"/>
                <a:ea typeface="Merriweather"/>
                <a:cs typeface="Merriweather"/>
                <a:sym typeface="Merriweather"/>
              </a:rPr>
              <a:t>Categories Of Namespace: </a:t>
            </a:r>
            <a:r>
              <a:rPr lang="en" sz="1100">
                <a:highlight>
                  <a:schemeClr val="lt1"/>
                </a:highlight>
                <a:latin typeface="Merriweather"/>
                <a:ea typeface="Merriweather"/>
                <a:cs typeface="Merriweather"/>
                <a:sym typeface="Merriweather"/>
              </a:rPr>
              <a:t>Following are the three categories of namespace</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7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Local Namespace</a:t>
            </a:r>
            <a:r>
              <a:rPr lang="en" sz="1100">
                <a:highlight>
                  <a:schemeClr val="lt1"/>
                </a:highlight>
                <a:latin typeface="Merriweather"/>
                <a:ea typeface="Merriweather"/>
                <a:cs typeface="Merriweather"/>
                <a:sym typeface="Merriweather"/>
              </a:rPr>
              <a:t>: All the names of the functions and variables declared by a program are held in this namespace. This namespace exists as long as the program runs.</a:t>
            </a: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Global Namespace</a:t>
            </a:r>
            <a:r>
              <a:rPr lang="en" sz="1100">
                <a:highlight>
                  <a:schemeClr val="lt1"/>
                </a:highlight>
                <a:latin typeface="Merriweather"/>
                <a:ea typeface="Merriweather"/>
                <a:cs typeface="Merriweather"/>
                <a:sym typeface="Merriweather"/>
              </a:rPr>
              <a:t>: This namespace holds all the names of functions and other variables that are included in the modules being used in the python program. It includes all the names that are part of the Local namespace.</a:t>
            </a: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Built-in Namespace</a:t>
            </a:r>
            <a:r>
              <a:rPr lang="en" sz="1100">
                <a:highlight>
                  <a:schemeClr val="lt1"/>
                </a:highlight>
                <a:latin typeface="Merriweather"/>
                <a:ea typeface="Merriweather"/>
                <a:cs typeface="Merriweather"/>
                <a:sym typeface="Merriweather"/>
              </a:rPr>
              <a:t>: This is the highest level of namespace which is available with default names available as part of the python interpreter that is loaded as the programing environment. It include Global Namespace which in turn include the local namespace.</a:t>
            </a: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r>
              <a:rPr lang="en" sz="1100">
                <a:highlight>
                  <a:schemeClr val="lt1"/>
                </a:highlight>
                <a:latin typeface="Merriweather"/>
                <a:ea typeface="Merriweather"/>
                <a:cs typeface="Merriweather"/>
                <a:sym typeface="Merriweather"/>
              </a:rPr>
              <a:t>We can access all the names defined in the built-in namespace as follows.</a:t>
            </a: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r>
              <a:rPr lang="en" sz="1100">
                <a:highlight>
                  <a:schemeClr val="lt1"/>
                </a:highlight>
                <a:latin typeface="Merriweather"/>
                <a:ea typeface="Merriweather"/>
                <a:cs typeface="Merriweather"/>
                <a:sym typeface="Merriweather"/>
              </a:rPr>
              <a:t>builtin_names = dir(__builtins__)</a:t>
            </a: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r>
              <a:rPr lang="en" sz="1100">
                <a:highlight>
                  <a:schemeClr val="lt1"/>
                </a:highlight>
                <a:latin typeface="Merriweather"/>
                <a:ea typeface="Merriweather"/>
                <a:cs typeface="Merriweather"/>
                <a:sym typeface="Merriweather"/>
              </a:rPr>
              <a:t>for name in builtin_names:</a:t>
            </a: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r>
              <a:rPr lang="en" sz="1100">
                <a:highlight>
                  <a:schemeClr val="lt1"/>
                </a:highlight>
                <a:latin typeface="Merriweather"/>
                <a:ea typeface="Merriweather"/>
                <a:cs typeface="Merriweather"/>
                <a:sym typeface="Merriweather"/>
              </a:rPr>
              <a:t>    print(name)</a:t>
            </a:r>
            <a:endParaRPr sz="1100">
              <a:highlight>
                <a:schemeClr val="lt1"/>
              </a:highlight>
              <a:latin typeface="Merriweather"/>
              <a:ea typeface="Merriweather"/>
              <a:cs typeface="Merriweather"/>
              <a:sym typeface="Merriweather"/>
            </a:endParaRPr>
          </a:p>
        </p:txBody>
      </p:sp>
      <p:pic>
        <p:nvPicPr>
          <p:cNvPr id="694" name="Google Shape;694;p9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9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45. Explain Recursion by Reversing a List.</a:t>
            </a:r>
            <a:endParaRPr sz="2400" b="1"/>
          </a:p>
        </p:txBody>
      </p:sp>
      <p:sp>
        <p:nvSpPr>
          <p:cNvPr id="700" name="Google Shape;700;p98"/>
          <p:cNvSpPr txBox="1"/>
          <p:nvPr/>
        </p:nvSpPr>
        <p:spPr>
          <a:xfrm>
            <a:off x="882000" y="1522625"/>
            <a:ext cx="3330900" cy="18471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erriweather"/>
                <a:ea typeface="Merriweather"/>
                <a:cs typeface="Merriweather"/>
                <a:sym typeface="Merriweather"/>
              </a:rPr>
              <a:t>def reverseList(lst):</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    if not lst:</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        return []</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    return [lst[-1]] + reverseList(lst[:-1])</a:t>
            </a:r>
            <a:endParaRPr sz="1200">
              <a:latin typeface="Merriweather"/>
              <a:ea typeface="Merriweather"/>
              <a:cs typeface="Merriweather"/>
              <a:sym typeface="Merriweather"/>
            </a:endParaRPr>
          </a:p>
          <a:p>
            <a:pPr marL="0" lvl="0" indent="0" algn="l" rtl="0">
              <a:spcBef>
                <a:spcPts val="0"/>
              </a:spcBef>
              <a:spcAft>
                <a:spcPts val="0"/>
              </a:spcAft>
              <a:buNone/>
            </a:pP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print(reverseList([1, 2, 3, 4, 5]))</a:t>
            </a:r>
            <a:endParaRPr sz="1200">
              <a:latin typeface="Merriweather"/>
              <a:ea typeface="Merriweather"/>
              <a:cs typeface="Merriweather"/>
              <a:sym typeface="Merriweather"/>
            </a:endParaRPr>
          </a:p>
          <a:p>
            <a:pPr marL="0" lvl="0" indent="0" algn="l" rtl="0">
              <a:spcBef>
                <a:spcPts val="0"/>
              </a:spcBef>
              <a:spcAft>
                <a:spcPts val="0"/>
              </a:spcAft>
              <a:buNone/>
            </a:pP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Output:</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[5,4,3,2,1]</a:t>
            </a:r>
            <a:endParaRPr sz="1200">
              <a:latin typeface="Merriweather"/>
              <a:ea typeface="Merriweather"/>
              <a:cs typeface="Merriweather"/>
              <a:sym typeface="Merriweather"/>
            </a:endParaRPr>
          </a:p>
        </p:txBody>
      </p:sp>
      <p:pic>
        <p:nvPicPr>
          <p:cNvPr id="701" name="Google Shape;701;p9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9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a:t>46. What are Unittests in Python</a:t>
            </a:r>
            <a:endParaRPr sz="2700" b="1"/>
          </a:p>
        </p:txBody>
      </p:sp>
      <p:sp>
        <p:nvSpPr>
          <p:cNvPr id="707" name="Google Shape;707;p99"/>
          <p:cNvSpPr txBox="1"/>
          <p:nvPr/>
        </p:nvSpPr>
        <p:spPr>
          <a:xfrm>
            <a:off x="413700" y="1403100"/>
            <a:ext cx="8316600" cy="2955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highlight>
                  <a:schemeClr val="lt1"/>
                </a:highlight>
                <a:latin typeface="Merriweather"/>
                <a:ea typeface="Merriweather"/>
                <a:cs typeface="Merriweather"/>
                <a:sym typeface="Merriweather"/>
              </a:rPr>
              <a:t>Unit Testing</a:t>
            </a:r>
            <a:r>
              <a:rPr lang="en" sz="1000">
                <a:highlight>
                  <a:schemeClr val="lt1"/>
                </a:highlight>
                <a:latin typeface="Merriweather"/>
                <a:ea typeface="Merriweather"/>
                <a:cs typeface="Merriweather"/>
                <a:sym typeface="Merriweather"/>
              </a:rPr>
              <a:t> is the first level of software testing where the smallest testable parts of a software are tested. This is used to validate that each unit of the software performs as designed. The unittest test framework is python's xUnit style framework. This is how you can import it.</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457200" algn="l" rtl="0">
              <a:spcBef>
                <a:spcPts val="0"/>
              </a:spcBef>
              <a:spcAft>
                <a:spcPts val="0"/>
              </a:spcAft>
              <a:buNone/>
            </a:pPr>
            <a:r>
              <a:rPr lang="en" sz="1000" b="1">
                <a:highlight>
                  <a:schemeClr val="lt1"/>
                </a:highlight>
                <a:latin typeface="Merriweather"/>
                <a:ea typeface="Merriweather"/>
                <a:cs typeface="Merriweather"/>
                <a:sym typeface="Merriweather"/>
              </a:rPr>
              <a:t>import unittest</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is a software testing method by which individual units of source code are put under various tests to determine whether they are fit for use (Source). It determines and ascertains the quality of your code.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Generally, when the development process is complete, the developer codes criteria, or the results that are known to be potentially practical and useful, into the test script to verify a particular unit's correctness. During test case execution, various frameworks log tests that fail any criterion and report them in a summary.</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developers are expected to write automated test scripts, which ensures that each and every section or a unit meets its design and behaves as expected.</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Though writing manual tests for your code is definitely a tedious and time-consuming task, Python's built-in unit testing framework has made life a lot easier.</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unit test framework in Python is called unittest, which comes packaged with Python.</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makes your code future proof since you anticipate the cases where your code could potentially fail or produce a bug. Though you cannot predict all of the cases, you still address most of them.</a:t>
            </a:r>
            <a:endParaRPr sz="1000">
              <a:highlight>
                <a:schemeClr val="lt1"/>
              </a:highlight>
              <a:latin typeface="Merriweather"/>
              <a:ea typeface="Merriweather"/>
              <a:cs typeface="Merriweather"/>
              <a:sym typeface="Merriweather"/>
            </a:endParaRPr>
          </a:p>
        </p:txBody>
      </p:sp>
      <p:pic>
        <p:nvPicPr>
          <p:cNvPr id="708" name="Google Shape;708;p9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100"/>
          <p:cNvSpPr txBox="1">
            <a:spLocks noGrp="1"/>
          </p:cNvSpPr>
          <p:nvPr>
            <p:ph type="title"/>
          </p:nvPr>
        </p:nvSpPr>
        <p:spPr>
          <a:xfrm>
            <a:off x="311700" y="352400"/>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b="1"/>
              <a:t>47. How to use Map, Filter and Reduce Function in Python?</a:t>
            </a:r>
            <a:endParaRPr sz="2200" b="1"/>
          </a:p>
        </p:txBody>
      </p:sp>
      <p:pic>
        <p:nvPicPr>
          <p:cNvPr id="714" name="Google Shape;714;p100"/>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715" name="Google Shape;715;p100"/>
          <p:cNvSpPr txBox="1"/>
          <p:nvPr/>
        </p:nvSpPr>
        <p:spPr>
          <a:xfrm>
            <a:off x="274575" y="1401925"/>
            <a:ext cx="2471400" cy="28014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latin typeface="Merriweather"/>
                <a:ea typeface="Merriweather"/>
                <a:cs typeface="Merriweather"/>
                <a:sym typeface="Merriweather"/>
              </a:rPr>
              <a:t>Map() Function</a:t>
            </a:r>
            <a:endParaRPr sz="1600" b="1">
              <a:latin typeface="Merriweather"/>
              <a:ea typeface="Merriweather"/>
              <a:cs typeface="Merriweather"/>
              <a:sym typeface="Merriweather"/>
            </a:endParaRPr>
          </a:p>
          <a:p>
            <a:pPr marL="0" lvl="0" indent="0" algn="l" rtl="0">
              <a:spcBef>
                <a:spcPts val="0"/>
              </a:spcBef>
              <a:spcAft>
                <a:spcPts val="0"/>
              </a:spcAft>
              <a:buNone/>
            </a:pPr>
            <a:endParaRPr sz="4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map() function iterates through all items in the given iterable and executes the function we passed as an argument on each of them.</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map(function, iterable(s))</a:t>
            </a:r>
            <a:endParaRPr sz="1000" b="1">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map_object = </a:t>
            </a:r>
            <a:r>
              <a:rPr lang="en" sz="1000" b="1">
                <a:latin typeface="Merriweather"/>
                <a:ea typeface="Merriweather"/>
                <a:cs typeface="Merriweather"/>
                <a:sym typeface="Merriweather"/>
              </a:rPr>
              <a:t>map</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print(list(map_object)) </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[True, False, False]</a:t>
            </a:r>
            <a:endParaRPr sz="1000">
              <a:latin typeface="Merriweather"/>
              <a:ea typeface="Merriweather"/>
              <a:cs typeface="Merriweather"/>
              <a:sym typeface="Merriweather"/>
            </a:endParaRPr>
          </a:p>
        </p:txBody>
      </p:sp>
      <p:sp>
        <p:nvSpPr>
          <p:cNvPr id="716" name="Google Shape;716;p100"/>
          <p:cNvSpPr txBox="1"/>
          <p:nvPr/>
        </p:nvSpPr>
        <p:spPr>
          <a:xfrm>
            <a:off x="2830699" y="1401925"/>
            <a:ext cx="2717100" cy="32631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latin typeface="Merriweather"/>
                <a:ea typeface="Merriweather"/>
                <a:cs typeface="Merriweather"/>
                <a:sym typeface="Merriweather"/>
              </a:rPr>
              <a:t>Filter() Function</a:t>
            </a:r>
            <a:endParaRPr sz="1600" b="1">
              <a:latin typeface="Merriweather"/>
              <a:ea typeface="Merriweather"/>
              <a:cs typeface="Merriweather"/>
              <a:sym typeface="Merriweather"/>
            </a:endParaRPr>
          </a:p>
          <a:p>
            <a:pPr marL="0" lvl="0" indent="0" algn="l" rtl="0">
              <a:spcBef>
                <a:spcPts val="0"/>
              </a:spcBef>
              <a:spcAft>
                <a:spcPts val="0"/>
              </a:spcAft>
              <a:buNone/>
            </a:pPr>
            <a:endParaRPr sz="4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filter() function takes a function object and an iterable and creates a new list.</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As the name suggests, filter() forms a new list that contains only elements that satisfy a certain condition, i.e. the function we passed returns True.</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filter(function, iterable(s))</a:t>
            </a:r>
            <a:endParaRPr sz="1000" b="1">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filter_object = </a:t>
            </a:r>
            <a:r>
              <a:rPr lang="en" sz="1000" b="1">
                <a:latin typeface="Merriweather"/>
                <a:ea typeface="Merriweather"/>
                <a:cs typeface="Merriweather"/>
                <a:sym typeface="Merriweather"/>
              </a:rPr>
              <a:t>filter</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print(list(filter_object)) </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['Apple', 'Apricot']</a:t>
            </a:r>
            <a:endParaRPr sz="1000">
              <a:latin typeface="Merriweather"/>
              <a:ea typeface="Merriweather"/>
              <a:cs typeface="Merriweather"/>
              <a:sym typeface="Merriweather"/>
            </a:endParaRPr>
          </a:p>
        </p:txBody>
      </p:sp>
      <p:sp>
        <p:nvSpPr>
          <p:cNvPr id="717" name="Google Shape;717;p100"/>
          <p:cNvSpPr txBox="1"/>
          <p:nvPr/>
        </p:nvSpPr>
        <p:spPr>
          <a:xfrm>
            <a:off x="5683100" y="1401925"/>
            <a:ext cx="3056400" cy="37248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latin typeface="Merriweather"/>
                <a:ea typeface="Merriweather"/>
                <a:cs typeface="Merriweather"/>
                <a:sym typeface="Merriweather"/>
              </a:rPr>
              <a:t>Reduce() Function</a:t>
            </a:r>
            <a:endParaRPr sz="1600" b="1">
              <a:latin typeface="Merriweather"/>
              <a:ea typeface="Merriweather"/>
              <a:cs typeface="Merriweather"/>
              <a:sym typeface="Merriweather"/>
            </a:endParaRPr>
          </a:p>
          <a:p>
            <a:pPr marL="0" lvl="0" indent="0" algn="ctr" rtl="0">
              <a:spcBef>
                <a:spcPts val="0"/>
              </a:spcBef>
              <a:spcAft>
                <a:spcPts val="0"/>
              </a:spcAft>
              <a:buNone/>
            </a:pPr>
            <a:endParaRPr sz="4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reduce() Function  works differently than map() and filter(). It does not return a new list based on the function and iterable we've passed. Instead, it returns a single value.</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Also, in Python 3 reduce() isn't a built-in function anymore, and it can be found in the functools module.</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reduce(function, sequence[, initial])</a:t>
            </a:r>
            <a:endParaRPr sz="1000" b="1">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from functools import reduce</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list = [2, 4, 7, 3]</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print(reduce(lambda x, y: x + y, list))</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print("With an initial value: " + str(reduce(lambda x, y: x + y, list, 10)))</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16</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With an initial value: 26</a:t>
            </a:r>
            <a:endParaRPr sz="1100">
              <a:latin typeface="Merriweather"/>
              <a:ea typeface="Merriweather"/>
              <a:cs typeface="Merriweather"/>
              <a:sym typeface="Merriweathe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0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48. Difference Between Shallow Copy and Deep Copy</a:t>
            </a:r>
            <a:endParaRPr sz="2400" b="1"/>
          </a:p>
        </p:txBody>
      </p:sp>
      <p:sp>
        <p:nvSpPr>
          <p:cNvPr id="723" name="Google Shape;723;p101"/>
          <p:cNvSpPr txBox="1"/>
          <p:nvPr/>
        </p:nvSpPr>
        <p:spPr>
          <a:xfrm>
            <a:off x="482775" y="1429775"/>
            <a:ext cx="82887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highlight>
                  <a:schemeClr val="lt1"/>
                </a:highlight>
                <a:latin typeface="Merriweather"/>
                <a:ea typeface="Merriweather"/>
                <a:cs typeface="Merriweather"/>
                <a:sym typeface="Merriweather"/>
              </a:rPr>
              <a:t>Shallow Copy:</a:t>
            </a:r>
            <a:endParaRPr sz="15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Shallow copies duplicate as little as possible. A shallow copy of a collection is a copy of the collection structure, not the elements. With a shallow copy, two collections now share the individual elements.</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Shallow copying is creating a new object and then copying the non static fields of the current object to the new object. If the field is a value type, a bit by bit copy of the field is performed. If the field is a reference type, the reference is copied but the referred object is not, therefore the original object and its clone refer to the same object.</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500" b="1">
                <a:highlight>
                  <a:schemeClr val="lt1"/>
                </a:highlight>
                <a:latin typeface="Merriweather"/>
                <a:ea typeface="Merriweather"/>
                <a:cs typeface="Merriweather"/>
                <a:sym typeface="Merriweather"/>
              </a:rPr>
              <a:t>Deep Copy:</a:t>
            </a:r>
            <a:endParaRPr sz="15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Deep copies duplicate everything. A deep copy of a collection is two collections with all of the elements in the original collection duplicated.</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Deep copy is creating a new object and then copying the non-static fields of the current object to the new object. If a field is a value type, a bit by bit copy of the field is performed. If a field is a reference type, a new copy of the referred object is performed. A deep copy of an object is a new object with entirely new instance variables, it does not share objects with the old. While performing Deep Copy the classes to be cloned must be flagged as [Serializable].</a:t>
            </a:r>
            <a:endParaRPr sz="1000">
              <a:highlight>
                <a:schemeClr val="lt1"/>
              </a:highlight>
              <a:latin typeface="Merriweather"/>
              <a:ea typeface="Merriweather"/>
              <a:cs typeface="Merriweather"/>
              <a:sym typeface="Merriweather"/>
            </a:endParaRPr>
          </a:p>
        </p:txBody>
      </p:sp>
      <p:pic>
        <p:nvPicPr>
          <p:cNvPr id="724" name="Google Shape;724;p10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10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t>49. How An Object Be Copied in Python</a:t>
            </a:r>
            <a:endParaRPr sz="2500" b="1"/>
          </a:p>
        </p:txBody>
      </p:sp>
      <p:sp>
        <p:nvSpPr>
          <p:cNvPr id="730" name="Google Shape;730;p102"/>
          <p:cNvSpPr txBox="1"/>
          <p:nvPr/>
        </p:nvSpPr>
        <p:spPr>
          <a:xfrm>
            <a:off x="731325" y="1595275"/>
            <a:ext cx="6944700" cy="492600"/>
          </a:xfrm>
          <a:prstGeom prst="rect">
            <a:avLst/>
          </a:prstGeom>
          <a:solidFill>
            <a:srgbClr val="EFEFE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Merriweather"/>
                <a:ea typeface="Merriweather"/>
                <a:cs typeface="Merriweather"/>
                <a:sym typeface="Merriweather"/>
              </a:rPr>
              <a:t>You can Explain Deep Copy and Shallow Copy In This</a:t>
            </a:r>
            <a:endParaRPr sz="2000" b="1">
              <a:latin typeface="Merriweather"/>
              <a:ea typeface="Merriweather"/>
              <a:cs typeface="Merriweather"/>
              <a:sym typeface="Merriweather"/>
            </a:endParaRPr>
          </a:p>
        </p:txBody>
      </p:sp>
      <p:pic>
        <p:nvPicPr>
          <p:cNvPr id="731" name="Google Shape;731;p10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103"/>
          <p:cNvSpPr txBox="1"/>
          <p:nvPr/>
        </p:nvSpPr>
        <p:spPr>
          <a:xfrm>
            <a:off x="371375" y="352800"/>
            <a:ext cx="8251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chemeClr val="lt1"/>
                </a:solidFill>
                <a:latin typeface="Merriweather"/>
                <a:ea typeface="Merriweather"/>
                <a:cs typeface="Merriweather"/>
                <a:sym typeface="Merriweather"/>
              </a:rPr>
              <a:t>50. What does term MONKEY PATCHING refer to in python?</a:t>
            </a:r>
            <a:endParaRPr sz="2100">
              <a:solidFill>
                <a:schemeClr val="lt1"/>
              </a:solidFill>
              <a:latin typeface="Merriweather"/>
              <a:ea typeface="Merriweather"/>
              <a:cs typeface="Merriweather"/>
              <a:sym typeface="Merriweather"/>
            </a:endParaRPr>
          </a:p>
        </p:txBody>
      </p:sp>
      <p:sp>
        <p:nvSpPr>
          <p:cNvPr id="737" name="Google Shape;737;p103"/>
          <p:cNvSpPr txBox="1"/>
          <p:nvPr/>
        </p:nvSpPr>
        <p:spPr>
          <a:xfrm>
            <a:off x="413075" y="1318375"/>
            <a:ext cx="8168100" cy="357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erriweather"/>
                <a:ea typeface="Merriweather"/>
                <a:cs typeface="Merriweather"/>
                <a:sym typeface="Merriweather"/>
              </a:rPr>
              <a:t>In Python, the term monkey patch refers to dynamic (or run-time) modifications of a class or module. In Python, we can actually change the behavior of code at run-time.</a:t>
            </a:r>
            <a:endParaRPr sz="11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 monkey.py</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class A:</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     def func(self):</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          print ("func() is called")</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We use above module (monkey) in below code and change behavior of func() at run-time by assigning different value.</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import monkey</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def monkey_func(self):</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	print ("monkey_func() is called")</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replacing address of "func" with "monkey_func"</a:t>
            </a:r>
            <a:endParaRPr sz="900">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monkey.A.func = monkey_func</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obj = monkey.A()</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calling function "func" whose address got replaced</a:t>
            </a:r>
            <a:endParaRPr sz="900">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 with function "monkey_func()"</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obj.func()</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Examples:</a:t>
            </a:r>
            <a:endParaRPr sz="900">
              <a:latin typeface="Merriweather"/>
              <a:ea typeface="Merriweather"/>
              <a:cs typeface="Merriweather"/>
              <a:sym typeface="Merriweather"/>
            </a:endParaRPr>
          </a:p>
          <a:p>
            <a:pPr marL="0" lvl="0" indent="0" algn="l" rtl="0">
              <a:spcBef>
                <a:spcPts val="0"/>
              </a:spcBef>
              <a:spcAft>
                <a:spcPts val="0"/>
              </a:spcAft>
              <a:buNone/>
            </a:pPr>
            <a:r>
              <a:rPr lang="en" sz="900" b="1">
                <a:highlight>
                  <a:srgbClr val="C7CCBE"/>
                </a:highlight>
                <a:latin typeface="Merriweather"/>
                <a:ea typeface="Merriweather"/>
                <a:cs typeface="Merriweather"/>
                <a:sym typeface="Merriweather"/>
              </a:rPr>
              <a:t>Output :monkey_func() is called</a:t>
            </a:r>
            <a:endParaRPr sz="900" b="1">
              <a:highlight>
                <a:srgbClr val="C7CCBE"/>
              </a:highlight>
              <a:latin typeface="Merriweather"/>
              <a:ea typeface="Merriweather"/>
              <a:cs typeface="Merriweather"/>
              <a:sym typeface="Merriweather"/>
            </a:endParaRPr>
          </a:p>
        </p:txBody>
      </p:sp>
      <p:pic>
        <p:nvPicPr>
          <p:cNvPr id="738" name="Google Shape;738;p10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10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51. What is Operator Overloading &amp; Dunder Method.</a:t>
            </a:r>
            <a:endParaRPr sz="2400" b="1"/>
          </a:p>
        </p:txBody>
      </p:sp>
      <p:sp>
        <p:nvSpPr>
          <p:cNvPr id="744" name="Google Shape;744;p104"/>
          <p:cNvSpPr txBox="1"/>
          <p:nvPr/>
        </p:nvSpPr>
        <p:spPr>
          <a:xfrm>
            <a:off x="311725" y="1724425"/>
            <a:ext cx="5289900" cy="1293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Dunder methods in Python are special methods. </a:t>
            </a:r>
            <a:endParaRPr sz="1200">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In Python, we sometimes see method names with a double underscore (__), such as the __init__ method that every class has. These methods are called “dunder” methods. </a:t>
            </a:r>
            <a:endParaRPr sz="1200">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In Python, Dunder methods are used for operator overloading and customizing some other function’s behavior.</a:t>
            </a:r>
            <a:endParaRPr sz="1200">
              <a:latin typeface="Merriweather"/>
              <a:ea typeface="Merriweather"/>
              <a:cs typeface="Merriweather"/>
              <a:sym typeface="Merriweather"/>
            </a:endParaRPr>
          </a:p>
        </p:txBody>
      </p:sp>
      <p:sp>
        <p:nvSpPr>
          <p:cNvPr id="745" name="Google Shape;745;p104"/>
          <p:cNvSpPr txBox="1"/>
          <p:nvPr/>
        </p:nvSpPr>
        <p:spPr>
          <a:xfrm>
            <a:off x="5942750" y="1724425"/>
            <a:ext cx="2630700" cy="2416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Some Examples:</a:t>
            </a:r>
            <a:endParaRPr sz="13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__add__(self,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__sub__(self,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__mul__(self,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__truediv__(self,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__floordiv__(self,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__mod__(self,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__pow__(self,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&gt;&gt;	__rshift__(self,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&lt;&lt;	__lshift__(self,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&amp;	__and__(self,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__or__(self,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__xor__(self, other)</a:t>
            </a:r>
            <a:endParaRPr sz="1100">
              <a:latin typeface="Merriweather"/>
              <a:ea typeface="Merriweather"/>
              <a:cs typeface="Merriweather"/>
              <a:sym typeface="Merriweather"/>
            </a:endParaRPr>
          </a:p>
        </p:txBody>
      </p:sp>
      <p:pic>
        <p:nvPicPr>
          <p:cNvPr id="746" name="Google Shape;746;p10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5. Difference Between Generators And Iterators</a:t>
            </a:r>
            <a:endParaRPr sz="2400" dirty="0"/>
          </a:p>
        </p:txBody>
      </p:sp>
      <p:sp>
        <p:nvSpPr>
          <p:cNvPr id="213" name="Google Shape;213;p42"/>
          <p:cNvSpPr txBox="1"/>
          <p:nvPr/>
        </p:nvSpPr>
        <p:spPr>
          <a:xfrm>
            <a:off x="4723525" y="1474025"/>
            <a:ext cx="4108800" cy="3155400"/>
          </a:xfrm>
          <a:prstGeom prst="rect">
            <a:avLst/>
          </a:prstGeom>
          <a:solidFill>
            <a:srgbClr val="EEEEEE"/>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0" algn="ctr" rtl="0">
              <a:spcBef>
                <a:spcPts val="0"/>
              </a:spcBef>
              <a:spcAft>
                <a:spcPts val="0"/>
              </a:spcAft>
              <a:buNone/>
            </a:pPr>
            <a:r>
              <a:rPr lang="en" b="1">
                <a:latin typeface="Merriweather"/>
                <a:ea typeface="Merriweather"/>
                <a:cs typeface="Merriweather"/>
                <a:sym typeface="Merriweather"/>
              </a:rPr>
              <a:t>ITERATOR</a:t>
            </a:r>
            <a:endParaRPr b="1">
              <a:latin typeface="Merriweather"/>
              <a:ea typeface="Merriweather"/>
              <a:cs typeface="Merriweather"/>
              <a:sym typeface="Merriweather"/>
            </a:endParaRPr>
          </a:p>
          <a:p>
            <a:pPr marL="457200" lvl="0" indent="0" algn="ctr" rtl="0">
              <a:spcBef>
                <a:spcPts val="0"/>
              </a:spcBef>
              <a:spcAft>
                <a:spcPts val="0"/>
              </a:spcAft>
              <a:buNone/>
            </a:pPr>
            <a:endParaRPr sz="7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latin typeface="Merriweather"/>
                <a:ea typeface="Merriweather"/>
                <a:cs typeface="Merriweather"/>
                <a:sym typeface="Merriweather"/>
              </a:rPr>
              <a:t>An iterator is an object which contains a countable number of values and it is used to iterate over iterable objects like list, tuples, sets, etc.</a:t>
            </a:r>
            <a:endParaRPr sz="9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latin typeface="Merriweather"/>
                <a:ea typeface="Merriweather"/>
                <a:cs typeface="Merriweather"/>
                <a:sym typeface="Merriweather"/>
              </a:rPr>
              <a:t>Iterators are used mostly to iterate or convert other objects to an iterator using iter() function.       </a:t>
            </a:r>
            <a:endParaRPr sz="9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latin typeface="Merriweather"/>
                <a:ea typeface="Merriweather"/>
                <a:cs typeface="Merriweather"/>
                <a:sym typeface="Merriweather"/>
              </a:rPr>
              <a:t>Iterator uses iter() and next() functions. </a:t>
            </a:r>
            <a:endParaRPr sz="9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latin typeface="Merriweather"/>
                <a:ea typeface="Merriweather"/>
                <a:cs typeface="Merriweather"/>
                <a:sym typeface="Merriweather"/>
              </a:rPr>
              <a:t>Every iterator is not a generator.</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457200" lvl="0" indent="0" algn="l" rtl="0">
              <a:spcBef>
                <a:spcPts val="0"/>
              </a:spcBef>
              <a:spcAft>
                <a:spcPts val="0"/>
              </a:spcAft>
              <a:buNone/>
            </a:pPr>
            <a:r>
              <a:rPr lang="en" sz="900" b="1">
                <a:latin typeface="Merriweather"/>
                <a:ea typeface="Merriweather"/>
                <a:cs typeface="Merriweather"/>
                <a:sym typeface="Merriweather"/>
              </a:rPr>
              <a:t>Example:</a:t>
            </a:r>
            <a:endParaRPr sz="900" b="1">
              <a:latin typeface="Merriweather"/>
              <a:ea typeface="Merriweather"/>
              <a:cs typeface="Merriweather"/>
              <a:sym typeface="Merriweather"/>
            </a:endParaRPr>
          </a:p>
          <a:p>
            <a:pPr marL="457200" lvl="0" indent="0" algn="l" rtl="0">
              <a:spcBef>
                <a:spcPts val="0"/>
              </a:spcBef>
              <a:spcAft>
                <a:spcPts val="0"/>
              </a:spcAft>
              <a:buNone/>
            </a:pPr>
            <a:endParaRPr sz="400">
              <a:latin typeface="Merriweather"/>
              <a:ea typeface="Merriweather"/>
              <a:cs typeface="Merriweather"/>
              <a:sym typeface="Merriweather"/>
            </a:endParaRPr>
          </a:p>
          <a:p>
            <a:pPr marL="457200" lvl="0" indent="0" algn="l" rtl="0">
              <a:spcBef>
                <a:spcPts val="0"/>
              </a:spcBef>
              <a:spcAft>
                <a:spcPts val="0"/>
              </a:spcAft>
              <a:buNone/>
            </a:pPr>
            <a:r>
              <a:rPr lang="en" sz="900">
                <a:latin typeface="Merriweather"/>
                <a:ea typeface="Merriweather"/>
                <a:cs typeface="Merriweather"/>
                <a:sym typeface="Merriweather"/>
              </a:rPr>
              <a:t>iter_list = iter(['A', 'B', 'C'])</a:t>
            </a:r>
            <a:endParaRPr sz="900">
              <a:latin typeface="Merriweather"/>
              <a:ea typeface="Merriweather"/>
              <a:cs typeface="Merriweather"/>
              <a:sym typeface="Merriweather"/>
            </a:endParaRPr>
          </a:p>
          <a:p>
            <a:pPr marL="457200" lvl="0" indent="0" algn="l" rtl="0">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marL="457200" lvl="0" indent="0" algn="l" rtl="0">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marL="457200" lvl="0" indent="0" algn="l" rtl="0">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marL="457200" lvl="0" indent="0" algn="l" rtl="0">
              <a:spcBef>
                <a:spcPts val="0"/>
              </a:spcBef>
              <a:spcAft>
                <a:spcPts val="0"/>
              </a:spcAft>
              <a:buNone/>
            </a:pPr>
            <a:endParaRPr sz="900">
              <a:latin typeface="Merriweather"/>
              <a:ea typeface="Merriweather"/>
              <a:cs typeface="Merriweather"/>
              <a:sym typeface="Merriweather"/>
            </a:endParaRPr>
          </a:p>
          <a:p>
            <a:pPr marL="457200" lvl="0" indent="0" algn="l" rtl="0">
              <a:spcBef>
                <a:spcPts val="0"/>
              </a:spcBef>
              <a:spcAft>
                <a:spcPts val="0"/>
              </a:spcAft>
              <a:buNone/>
            </a:pPr>
            <a:r>
              <a:rPr lang="en" sz="900" b="1">
                <a:latin typeface="Merriweather"/>
                <a:ea typeface="Merriweather"/>
                <a:cs typeface="Merriweather"/>
                <a:sym typeface="Merriweather"/>
              </a:rPr>
              <a:t>Output:</a:t>
            </a:r>
            <a:endParaRPr sz="900" b="1">
              <a:latin typeface="Merriweather"/>
              <a:ea typeface="Merriweather"/>
              <a:cs typeface="Merriweather"/>
              <a:sym typeface="Merriweather"/>
            </a:endParaRPr>
          </a:p>
          <a:p>
            <a:pPr marL="457200" lvl="0" indent="0" algn="l" rtl="0">
              <a:spcBef>
                <a:spcPts val="0"/>
              </a:spcBef>
              <a:spcAft>
                <a:spcPts val="0"/>
              </a:spcAft>
              <a:buNone/>
            </a:pPr>
            <a:r>
              <a:rPr lang="en" sz="900">
                <a:latin typeface="Merriweather"/>
                <a:ea typeface="Merriweather"/>
                <a:cs typeface="Merriweather"/>
                <a:sym typeface="Merriweather"/>
              </a:rPr>
              <a:t>A</a:t>
            </a:r>
            <a:endParaRPr sz="900">
              <a:latin typeface="Merriweather"/>
              <a:ea typeface="Merriweather"/>
              <a:cs typeface="Merriweather"/>
              <a:sym typeface="Merriweather"/>
            </a:endParaRPr>
          </a:p>
          <a:p>
            <a:pPr marL="457200" lvl="0" indent="0" algn="l" rtl="0">
              <a:spcBef>
                <a:spcPts val="0"/>
              </a:spcBef>
              <a:spcAft>
                <a:spcPts val="0"/>
              </a:spcAft>
              <a:buNone/>
            </a:pPr>
            <a:r>
              <a:rPr lang="en" sz="900">
                <a:latin typeface="Merriweather"/>
                <a:ea typeface="Merriweather"/>
                <a:cs typeface="Merriweather"/>
                <a:sym typeface="Merriweather"/>
              </a:rPr>
              <a:t>B</a:t>
            </a:r>
            <a:endParaRPr sz="900">
              <a:latin typeface="Merriweather"/>
              <a:ea typeface="Merriweather"/>
              <a:cs typeface="Merriweather"/>
              <a:sym typeface="Merriweather"/>
            </a:endParaRPr>
          </a:p>
          <a:p>
            <a:pPr marL="457200" lvl="0" indent="0" algn="l" rtl="0">
              <a:spcBef>
                <a:spcPts val="0"/>
              </a:spcBef>
              <a:spcAft>
                <a:spcPts val="0"/>
              </a:spcAft>
              <a:buNone/>
            </a:pPr>
            <a:r>
              <a:rPr lang="en" sz="900">
                <a:latin typeface="Merriweather"/>
                <a:ea typeface="Merriweather"/>
                <a:cs typeface="Merriweather"/>
                <a:sym typeface="Merriweather"/>
              </a:rPr>
              <a:t>C</a:t>
            </a:r>
            <a:endParaRPr sz="900">
              <a:latin typeface="Merriweather"/>
              <a:ea typeface="Merriweather"/>
              <a:cs typeface="Merriweather"/>
              <a:sym typeface="Merriweather"/>
            </a:endParaRPr>
          </a:p>
          <a:p>
            <a:pPr marL="0" lvl="0" indent="0" algn="l" rtl="0">
              <a:spcBef>
                <a:spcPts val="0"/>
              </a:spcBef>
              <a:spcAft>
                <a:spcPts val="0"/>
              </a:spcAft>
              <a:buNone/>
            </a:pPr>
            <a:endParaRPr sz="600">
              <a:latin typeface="Merriweather"/>
              <a:ea typeface="Merriweather"/>
              <a:cs typeface="Merriweather"/>
              <a:sym typeface="Merriweather"/>
            </a:endParaRPr>
          </a:p>
        </p:txBody>
      </p:sp>
      <p:sp>
        <p:nvSpPr>
          <p:cNvPr id="214" name="Google Shape;214;p42"/>
          <p:cNvSpPr txBox="1"/>
          <p:nvPr/>
        </p:nvSpPr>
        <p:spPr>
          <a:xfrm>
            <a:off x="311725" y="1479725"/>
            <a:ext cx="4003200" cy="3144000"/>
          </a:xfrm>
          <a:prstGeom prst="rect">
            <a:avLst/>
          </a:prstGeom>
          <a:solidFill>
            <a:srgbClr val="EEEEEE"/>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0" algn="ctr" rtl="0">
              <a:spcBef>
                <a:spcPts val="0"/>
              </a:spcBef>
              <a:spcAft>
                <a:spcPts val="0"/>
              </a:spcAft>
              <a:buNone/>
            </a:pPr>
            <a:r>
              <a:rPr lang="en" sz="1500" b="1">
                <a:latin typeface="Merriweather"/>
                <a:ea typeface="Merriweather"/>
                <a:cs typeface="Merriweather"/>
                <a:sym typeface="Merriweather"/>
              </a:rPr>
              <a:t>GENERATOR</a:t>
            </a:r>
            <a:endParaRPr sz="1500" b="1">
              <a:latin typeface="Merriweather"/>
              <a:ea typeface="Merriweather"/>
              <a:cs typeface="Merriweather"/>
              <a:sym typeface="Merriweather"/>
            </a:endParaRPr>
          </a:p>
          <a:p>
            <a:pPr marL="457200" lvl="0" indent="0" algn="ctr" rtl="0">
              <a:spcBef>
                <a:spcPts val="0"/>
              </a:spcBef>
              <a:spcAft>
                <a:spcPts val="0"/>
              </a:spcAft>
              <a:buNone/>
            </a:pPr>
            <a:endParaRPr sz="7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latin typeface="Merriweather"/>
                <a:ea typeface="Merriweather"/>
                <a:cs typeface="Merriweather"/>
                <a:sym typeface="Merriweather"/>
              </a:rPr>
              <a:t>Generators are iterators which can execute only once. </a:t>
            </a:r>
            <a:endParaRPr sz="9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latin typeface="Merriweather"/>
                <a:ea typeface="Merriweather"/>
                <a:cs typeface="Merriweather"/>
                <a:sym typeface="Merriweather"/>
              </a:rPr>
              <a:t>Generator uses “yield” keyword.</a:t>
            </a:r>
            <a:endParaRPr sz="9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latin typeface="Merriweather"/>
                <a:ea typeface="Merriweather"/>
                <a:cs typeface="Merriweather"/>
                <a:sym typeface="Merriweather"/>
              </a:rPr>
              <a:t>Generators are mostly used in loops to generate an iterator by returning all the values in the loop without affecting the iteration of the loop.</a:t>
            </a:r>
            <a:endParaRPr sz="9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latin typeface="Merriweather"/>
                <a:ea typeface="Merriweather"/>
                <a:cs typeface="Merriweather"/>
                <a:sym typeface="Merriweather"/>
              </a:rPr>
              <a:t>Every generator is an iterator.</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a:t>
            </a:r>
            <a:r>
              <a:rPr lang="en" sz="800" b="1">
                <a:latin typeface="Merriweather"/>
                <a:ea typeface="Merriweather"/>
                <a:cs typeface="Merriweather"/>
                <a:sym typeface="Merriweather"/>
              </a:rPr>
              <a:t>EXAMPLE:</a:t>
            </a:r>
            <a:endParaRPr sz="800" b="1">
              <a:latin typeface="Merriweather"/>
              <a:ea typeface="Merriweather"/>
              <a:cs typeface="Merriweather"/>
              <a:sym typeface="Merriweather"/>
            </a:endParaRPr>
          </a:p>
          <a:p>
            <a:pPr marL="0" lvl="0" indent="0" algn="l" rtl="0">
              <a:spcBef>
                <a:spcPts val="0"/>
              </a:spcBef>
              <a:spcAft>
                <a:spcPts val="0"/>
              </a:spcAft>
              <a:buNone/>
            </a:pPr>
            <a:endParaRPr sz="200" b="1">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def sqr(n):</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    for i in range(1, n+1):</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        yield i*i </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a = sqr(3)  </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marL="457200" lvl="0" indent="0" algn="l" rtl="0">
              <a:spcBef>
                <a:spcPts val="0"/>
              </a:spcBef>
              <a:spcAft>
                <a:spcPts val="0"/>
              </a:spcAft>
              <a:buNone/>
            </a:pPr>
            <a:endParaRPr sz="800">
              <a:latin typeface="Merriweather"/>
              <a:ea typeface="Merriweather"/>
              <a:cs typeface="Merriweather"/>
              <a:sym typeface="Merriweather"/>
            </a:endParaRPr>
          </a:p>
          <a:p>
            <a:pPr marL="457200" lvl="0" indent="0" algn="l" rtl="0">
              <a:spcBef>
                <a:spcPts val="0"/>
              </a:spcBef>
              <a:spcAft>
                <a:spcPts val="0"/>
              </a:spcAft>
              <a:buNone/>
            </a:pPr>
            <a:r>
              <a:rPr lang="en" sz="800" b="1">
                <a:latin typeface="Merriweather"/>
                <a:ea typeface="Merriweather"/>
                <a:cs typeface="Merriweather"/>
                <a:sym typeface="Merriweather"/>
              </a:rPr>
              <a:t>Output:</a:t>
            </a:r>
            <a:endParaRPr sz="800" b="1">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1</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4</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9</a:t>
            </a:r>
            <a:endParaRPr sz="800">
              <a:latin typeface="Merriweather"/>
              <a:ea typeface="Merriweather"/>
              <a:cs typeface="Merriweather"/>
              <a:sym typeface="Merriweather"/>
            </a:endParaRPr>
          </a:p>
        </p:txBody>
      </p:sp>
      <p:pic>
        <p:nvPicPr>
          <p:cNvPr id="215" name="Google Shape;215;p4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10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52. Draw Pattern.</a:t>
            </a:r>
            <a:endParaRPr sz="2400"/>
          </a:p>
        </p:txBody>
      </p:sp>
      <p:sp>
        <p:nvSpPr>
          <p:cNvPr id="752" name="Google Shape;752;p105"/>
          <p:cNvSpPr txBox="1"/>
          <p:nvPr/>
        </p:nvSpPr>
        <p:spPr>
          <a:xfrm>
            <a:off x="139250" y="1439050"/>
            <a:ext cx="39831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 This is the example of print simple pyramid pattern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n = int(input("Enter the number of rows"))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outer loop to handle number of rows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for i in range(0, n):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inner loop to handle number of columns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values is changing according to outer loop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for j in range(0, i + 1):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printing stars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 ", end="")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ending line after each row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  </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marL="0" lvl="0" indent="0" algn="just" rtl="0">
              <a:lnSpc>
                <a:spcPct val="115000"/>
              </a:lnSpc>
              <a:spcBef>
                <a:spcPts val="0"/>
              </a:spcBef>
              <a:spcAft>
                <a:spcPts val="0"/>
              </a:spcAft>
              <a:buNone/>
            </a:pPr>
            <a:r>
              <a:rPr lang="en" sz="1200">
                <a:solidFill>
                  <a:schemeClr val="dk1"/>
                </a:solidFill>
                <a:latin typeface="Merriweather"/>
                <a:ea typeface="Merriweather"/>
                <a:cs typeface="Merriweather"/>
                <a:sym typeface="Merriweather"/>
              </a:rPr>
              <a:t>* * * * *</a:t>
            </a:r>
            <a:endParaRPr sz="1000">
              <a:latin typeface="Merriweather"/>
              <a:ea typeface="Merriweather"/>
              <a:cs typeface="Merriweather"/>
              <a:sym typeface="Merriweather"/>
            </a:endParaRPr>
          </a:p>
        </p:txBody>
      </p:sp>
      <p:sp>
        <p:nvSpPr>
          <p:cNvPr id="753" name="Google Shape;753;p105"/>
          <p:cNvSpPr txBox="1"/>
          <p:nvPr/>
        </p:nvSpPr>
        <p:spPr>
          <a:xfrm>
            <a:off x="4122225" y="3045250"/>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sz="1200">
              <a:solidFill>
                <a:schemeClr val="dk1"/>
              </a:solidFill>
              <a:latin typeface="Merriweather"/>
              <a:ea typeface="Merriweather"/>
              <a:cs typeface="Merriweather"/>
              <a:sym typeface="Merriweather"/>
            </a:endParaRPr>
          </a:p>
        </p:txBody>
      </p:sp>
      <p:sp>
        <p:nvSpPr>
          <p:cNvPr id="754" name="Google Shape;754;p105"/>
          <p:cNvSpPr txBox="1"/>
          <p:nvPr/>
        </p:nvSpPr>
        <p:spPr>
          <a:xfrm>
            <a:off x="5728425" y="1439050"/>
            <a:ext cx="3000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marL="0" lvl="0" indent="0" algn="just" rtl="0">
              <a:lnSpc>
                <a:spcPct val="115000"/>
              </a:lnSpc>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p:txBody>
      </p:sp>
      <p:sp>
        <p:nvSpPr>
          <p:cNvPr id="755" name="Google Shape;755;p105"/>
          <p:cNvSpPr txBox="1"/>
          <p:nvPr/>
        </p:nvSpPr>
        <p:spPr>
          <a:xfrm>
            <a:off x="4827825" y="1346188"/>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marL="0" lvl="0" indent="0" algn="just" rtl="0">
              <a:lnSpc>
                <a:spcPct val="115000"/>
              </a:lnSpc>
              <a:spcBef>
                <a:spcPts val="0"/>
              </a:spcBef>
              <a:spcAft>
                <a:spcPts val="0"/>
              </a:spcAft>
              <a:buNone/>
            </a:pPr>
            <a:r>
              <a:rPr lang="en" sz="1200">
                <a:solidFill>
                  <a:schemeClr val="dk1"/>
                </a:solidFill>
                <a:latin typeface="Merriweather"/>
                <a:ea typeface="Merriweather"/>
                <a:cs typeface="Merriweather"/>
                <a:sym typeface="Merriweather"/>
              </a:rPr>
              <a:t>*</a:t>
            </a:r>
            <a:endParaRPr sz="1200">
              <a:solidFill>
                <a:schemeClr val="dk1"/>
              </a:solidFill>
              <a:latin typeface="Merriweather"/>
              <a:ea typeface="Merriweather"/>
              <a:cs typeface="Merriweather"/>
              <a:sym typeface="Merriweather"/>
            </a:endParaRPr>
          </a:p>
        </p:txBody>
      </p:sp>
      <p:sp>
        <p:nvSpPr>
          <p:cNvPr id="756" name="Google Shape;756;p105"/>
          <p:cNvSpPr txBox="1"/>
          <p:nvPr/>
        </p:nvSpPr>
        <p:spPr>
          <a:xfrm>
            <a:off x="6434025" y="2822875"/>
            <a:ext cx="3000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1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2 2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3 3 3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4 4 4 4  </a:t>
            </a:r>
            <a:endParaRPr sz="1200">
              <a:solidFill>
                <a:schemeClr val="dk1"/>
              </a:solidFill>
              <a:latin typeface="Merriweather"/>
              <a:ea typeface="Merriweather"/>
              <a:cs typeface="Merriweather"/>
              <a:sym typeface="Merriweather"/>
            </a:endParaRPr>
          </a:p>
          <a:p>
            <a:pPr marL="0" lvl="0" indent="0" algn="just" rtl="0">
              <a:lnSpc>
                <a:spcPct val="115000"/>
              </a:lnSpc>
              <a:spcBef>
                <a:spcPts val="0"/>
              </a:spcBef>
              <a:spcAft>
                <a:spcPts val="0"/>
              </a:spcAft>
              <a:buNone/>
            </a:pPr>
            <a:r>
              <a:rPr lang="en" sz="1200">
                <a:solidFill>
                  <a:schemeClr val="dk1"/>
                </a:solidFill>
                <a:latin typeface="Merriweather"/>
                <a:ea typeface="Merriweather"/>
                <a:cs typeface="Merriweather"/>
                <a:sym typeface="Merriweather"/>
              </a:rPr>
              <a:t>5 5 5 5 5 </a:t>
            </a:r>
            <a:endParaRPr sz="1200">
              <a:solidFill>
                <a:schemeClr val="dk1"/>
              </a:solidFill>
              <a:latin typeface="Merriweather"/>
              <a:ea typeface="Merriweather"/>
              <a:cs typeface="Merriweather"/>
              <a:sym typeface="Merriweather"/>
            </a:endParaRPr>
          </a:p>
        </p:txBody>
      </p:sp>
      <p:sp>
        <p:nvSpPr>
          <p:cNvPr id="757" name="Google Shape;757;p105"/>
          <p:cNvSpPr txBox="1"/>
          <p:nvPr/>
        </p:nvSpPr>
        <p:spPr>
          <a:xfrm>
            <a:off x="5330950" y="2899825"/>
            <a:ext cx="50208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p:txBody>
      </p:sp>
      <p:sp>
        <p:nvSpPr>
          <p:cNvPr id="758" name="Google Shape;758;p105"/>
          <p:cNvSpPr txBox="1"/>
          <p:nvPr/>
        </p:nvSpPr>
        <p:spPr>
          <a:xfrm>
            <a:off x="6500750" y="1131238"/>
            <a:ext cx="30000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p:txBody>
      </p:sp>
      <p:pic>
        <p:nvPicPr>
          <p:cNvPr id="759" name="Google Shape;759;p10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106"/>
          <p:cNvSpPr txBox="1">
            <a:spLocks noGrp="1"/>
          </p:cNvSpPr>
          <p:nvPr>
            <p:ph type="title"/>
          </p:nvPr>
        </p:nvSpPr>
        <p:spPr>
          <a:xfrm>
            <a:off x="1316025" y="340575"/>
            <a:ext cx="69165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Thanks! Hope It Helps You!</a:t>
            </a:r>
            <a:endParaRPr sz="2900"/>
          </a:p>
        </p:txBody>
      </p:sp>
      <p:sp>
        <p:nvSpPr>
          <p:cNvPr id="765" name="Google Shape;765;p106"/>
          <p:cNvSpPr txBox="1"/>
          <p:nvPr/>
        </p:nvSpPr>
        <p:spPr>
          <a:xfrm>
            <a:off x="946625" y="1615275"/>
            <a:ext cx="7231200" cy="725100"/>
          </a:xfrm>
          <a:prstGeom prst="rect">
            <a:avLst/>
          </a:prstGeom>
          <a:solidFill>
            <a:schemeClr val="dk1"/>
          </a:solid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a:solidFill>
                  <a:schemeClr val="lt1"/>
                </a:solidFill>
                <a:latin typeface="Merriweather"/>
                <a:ea typeface="Merriweather"/>
                <a:cs typeface="Merriweather"/>
                <a:sym typeface="Merriweather"/>
              </a:rPr>
              <a:t>Watch The Answers For The Remaining Questions On My Youtube Channel.</a:t>
            </a:r>
            <a:endParaRPr b="1">
              <a:solidFill>
                <a:schemeClr val="lt1"/>
              </a:solidFill>
              <a:latin typeface="Merriweather"/>
              <a:ea typeface="Merriweather"/>
              <a:cs typeface="Merriweather"/>
              <a:sym typeface="Merriweather"/>
            </a:endParaRPr>
          </a:p>
          <a:p>
            <a:pPr marL="0" lvl="0" indent="0" algn="just" rtl="0">
              <a:lnSpc>
                <a:spcPct val="115000"/>
              </a:lnSpc>
              <a:spcBef>
                <a:spcPts val="0"/>
              </a:spcBef>
              <a:spcAft>
                <a:spcPts val="0"/>
              </a:spcAft>
              <a:buNone/>
            </a:pPr>
            <a:r>
              <a:rPr lang="en" b="1">
                <a:solidFill>
                  <a:schemeClr val="lt1"/>
                </a:solidFill>
                <a:latin typeface="Merriweather"/>
                <a:ea typeface="Merriweather"/>
                <a:cs typeface="Merriweather"/>
                <a:sym typeface="Merriweather"/>
              </a:rPr>
              <a:t>Link For The Remaining Questions </a:t>
            </a:r>
            <a:r>
              <a:rPr lang="en" sz="1200" b="1">
                <a:solidFill>
                  <a:schemeClr val="lt1"/>
                </a:solidFill>
                <a:latin typeface="Merriweather"/>
                <a:ea typeface="Merriweather"/>
                <a:cs typeface="Merriweather"/>
                <a:sym typeface="Merriweather"/>
              </a:rPr>
              <a:t> :</a:t>
            </a:r>
            <a:r>
              <a:rPr lang="en" sz="1200">
                <a:latin typeface="Merriweather"/>
                <a:ea typeface="Merriweather"/>
                <a:cs typeface="Merriweather"/>
                <a:sym typeface="Merriweather"/>
              </a:rPr>
              <a:t> </a:t>
            </a:r>
            <a:r>
              <a:rPr lang="en" sz="1900" b="1" u="sng">
                <a:solidFill>
                  <a:srgbClr val="00FFFF"/>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https://youtu.be/YeupGcOW-3k</a:t>
            </a:r>
            <a:endParaRPr sz="1200">
              <a:latin typeface="Merriweather"/>
              <a:ea typeface="Merriweather"/>
              <a:cs typeface="Merriweather"/>
              <a:sym typeface="Merriweather"/>
            </a:endParaRPr>
          </a:p>
        </p:txBody>
      </p:sp>
      <p:sp>
        <p:nvSpPr>
          <p:cNvPr id="766" name="Google Shape;766;p106"/>
          <p:cNvSpPr txBox="1"/>
          <p:nvPr/>
        </p:nvSpPr>
        <p:spPr>
          <a:xfrm>
            <a:off x="4122225" y="3045250"/>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sz="1200">
              <a:solidFill>
                <a:schemeClr val="dk1"/>
              </a:solidFill>
              <a:latin typeface="Merriweather"/>
              <a:ea typeface="Merriweather"/>
              <a:cs typeface="Merriweather"/>
              <a:sym typeface="Merriweather"/>
            </a:endParaRPr>
          </a:p>
        </p:txBody>
      </p:sp>
      <p:pic>
        <p:nvPicPr>
          <p:cNvPr id="767" name="Google Shape;767;p106"/>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68" name="Google Shape;768;p106"/>
          <p:cNvSpPr txBox="1"/>
          <p:nvPr/>
        </p:nvSpPr>
        <p:spPr>
          <a:xfrm>
            <a:off x="1202575" y="2571750"/>
            <a:ext cx="6358500" cy="18549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Connect with me:</a:t>
            </a:r>
            <a:endParaRPr sz="15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Youtube: </a:t>
            </a:r>
            <a:r>
              <a:rPr lang="en" sz="1550" b="1" u="sng">
                <a:solidFill>
                  <a:schemeClr val="hlink"/>
                </a:solidFill>
                <a:highlight>
                  <a:srgbClr val="FFFFFF"/>
                </a:highlight>
                <a:latin typeface="Roboto"/>
                <a:ea typeface="Roboto"/>
                <a:cs typeface="Roboto"/>
                <a:sym typeface="Roboto"/>
                <a:hlinkClick r:id="rId5"/>
              </a:rPr>
              <a:t>https://www.youtube.com/c/nitmantalks</a:t>
            </a:r>
            <a:endParaRPr sz="15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Instagram: </a:t>
            </a:r>
            <a:r>
              <a:rPr lang="en" sz="1550" b="1" u="sng">
                <a:solidFill>
                  <a:schemeClr val="hlink"/>
                </a:solidFill>
                <a:highlight>
                  <a:srgbClr val="FFFFFF"/>
                </a:highlight>
                <a:latin typeface="Roboto"/>
                <a:ea typeface="Roboto"/>
                <a:cs typeface="Roboto"/>
                <a:sym typeface="Roboto"/>
                <a:hlinkClick r:id="rId6"/>
              </a:rPr>
              <a:t>https://www.instagram.com/nitinmangotra/</a:t>
            </a:r>
            <a:endParaRPr sz="15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LinkedIn: </a:t>
            </a:r>
            <a:r>
              <a:rPr lang="en" sz="1550" b="1" u="sng">
                <a:solidFill>
                  <a:schemeClr val="hlink"/>
                </a:solidFill>
                <a:highlight>
                  <a:srgbClr val="FFFFFF"/>
                </a:highlight>
                <a:latin typeface="Roboto"/>
                <a:ea typeface="Roboto"/>
                <a:cs typeface="Roboto"/>
                <a:sym typeface="Roboto"/>
                <a:hlinkClick r:id="rId7"/>
              </a:rPr>
              <a:t>https://www.linkedin.com/in/nitin-mangotra-9a075a149/</a:t>
            </a:r>
            <a:endParaRPr sz="15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Facebook: </a:t>
            </a:r>
            <a:r>
              <a:rPr lang="en" sz="1550" b="1" u="sng">
                <a:solidFill>
                  <a:schemeClr val="hlink"/>
                </a:solidFill>
                <a:highlight>
                  <a:srgbClr val="FFFFFF"/>
                </a:highlight>
                <a:latin typeface="Roboto"/>
                <a:ea typeface="Roboto"/>
                <a:cs typeface="Roboto"/>
                <a:sym typeface="Roboto"/>
                <a:hlinkClick r:id="rId8"/>
              </a:rPr>
              <a:t>https://www.facebook.com/NitManTalks/</a:t>
            </a:r>
            <a:endParaRPr sz="15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Twitter: </a:t>
            </a:r>
            <a:r>
              <a:rPr lang="en" sz="1550" b="1" u="sng">
                <a:solidFill>
                  <a:schemeClr val="hlink"/>
                </a:solidFill>
                <a:highlight>
                  <a:srgbClr val="FFFFFF"/>
                </a:highlight>
                <a:latin typeface="Roboto"/>
                <a:ea typeface="Roboto"/>
                <a:cs typeface="Roboto"/>
                <a:sym typeface="Roboto"/>
                <a:hlinkClick r:id="rId9"/>
              </a:rPr>
              <a:t>https://twitter.com/nitinmangotra07/</a:t>
            </a:r>
            <a:endParaRPr sz="15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Telegram: </a:t>
            </a:r>
            <a:r>
              <a:rPr lang="en" sz="1550" b="1" u="sng">
                <a:solidFill>
                  <a:schemeClr val="hlink"/>
                </a:solidFill>
                <a:highlight>
                  <a:srgbClr val="FFFFFF"/>
                </a:highlight>
                <a:latin typeface="Roboto"/>
                <a:ea typeface="Roboto"/>
                <a:cs typeface="Roboto"/>
                <a:sym typeface="Roboto"/>
                <a:hlinkClick r:id="rId10"/>
              </a:rPr>
              <a:t>https://t.me/nitmantalks/</a:t>
            </a:r>
            <a:endParaRPr sz="1800" b="1">
              <a:latin typeface="Roboto"/>
              <a:ea typeface="Roboto"/>
              <a:cs typeface="Roboto"/>
              <a:sym typeface="Roboto"/>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107"/>
          <p:cNvSpPr txBox="1">
            <a:spLocks noGrp="1"/>
          </p:cNvSpPr>
          <p:nvPr>
            <p:ph type="title"/>
          </p:nvPr>
        </p:nvSpPr>
        <p:spPr>
          <a:xfrm>
            <a:off x="758325" y="1444125"/>
            <a:ext cx="7530600" cy="2338800"/>
          </a:xfrm>
          <a:prstGeom prst="rect">
            <a:avLst/>
          </a:prstGeom>
          <a:solidFill>
            <a:schemeClr val="dk1"/>
          </a:soli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60" b="1"/>
              <a:t>Please Do Comment Your Feedback In Comment Section Of My Video On Youtube. </a:t>
            </a:r>
            <a:endParaRPr sz="1260" b="1"/>
          </a:p>
          <a:p>
            <a:pPr marL="0" lvl="0" indent="0" algn="l" rtl="0">
              <a:spcBef>
                <a:spcPts val="0"/>
              </a:spcBef>
              <a:spcAft>
                <a:spcPts val="0"/>
              </a:spcAft>
              <a:buSzPts val="990"/>
              <a:buNone/>
            </a:pPr>
            <a:r>
              <a:rPr lang="en" sz="1260" b="1"/>
              <a:t>Here Is The Link: </a:t>
            </a:r>
            <a:r>
              <a:rPr lang="en" sz="1200" b="1"/>
              <a:t> </a:t>
            </a:r>
            <a:r>
              <a:rPr lang="en" sz="1900" b="1" u="sng">
                <a:solidFill>
                  <a:srgbClr val="00FFFF"/>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https://youtu.be/YeupGcOW-3k</a:t>
            </a:r>
            <a:endParaRPr sz="1260" b="1">
              <a:solidFill>
                <a:srgbClr val="00FFFF"/>
              </a:solidFill>
            </a:endParaRPr>
          </a:p>
          <a:p>
            <a:pPr marL="0" lvl="0" indent="0" algn="l" rtl="0">
              <a:spcBef>
                <a:spcPts val="0"/>
              </a:spcBef>
              <a:spcAft>
                <a:spcPts val="0"/>
              </a:spcAft>
              <a:buSzPts val="990"/>
              <a:buNone/>
            </a:pPr>
            <a:endParaRPr sz="1260" b="1"/>
          </a:p>
          <a:p>
            <a:pPr marL="0" lvl="0" indent="0" algn="l" rtl="0">
              <a:spcBef>
                <a:spcPts val="0"/>
              </a:spcBef>
              <a:spcAft>
                <a:spcPts val="0"/>
              </a:spcAft>
              <a:buSzPts val="990"/>
              <a:buNone/>
            </a:pPr>
            <a:r>
              <a:rPr lang="en" sz="1260" b="1"/>
              <a:t>When You Get Placed In Any Company Because Of My Video, DO Let Me Know.</a:t>
            </a:r>
            <a:endParaRPr sz="1260" b="1"/>
          </a:p>
          <a:p>
            <a:pPr marL="0" lvl="0" indent="0" algn="l" rtl="0">
              <a:spcBef>
                <a:spcPts val="0"/>
              </a:spcBef>
              <a:spcAft>
                <a:spcPts val="0"/>
              </a:spcAft>
              <a:buSzPts val="990"/>
              <a:buNone/>
            </a:pPr>
            <a:r>
              <a:rPr lang="en" sz="1260" b="1"/>
              <a:t>It will Give Me More Satisfaction and Will Motivate me to make more such video Content!!</a:t>
            </a:r>
            <a:endParaRPr sz="1260" b="1"/>
          </a:p>
          <a:p>
            <a:pPr marL="0" lvl="0" indent="0" algn="l" rtl="0">
              <a:spcBef>
                <a:spcPts val="0"/>
              </a:spcBef>
              <a:spcAft>
                <a:spcPts val="0"/>
              </a:spcAft>
              <a:buSzPts val="990"/>
              <a:buNone/>
            </a:pPr>
            <a:endParaRPr sz="1260" b="1"/>
          </a:p>
          <a:p>
            <a:pPr marL="0" lvl="0" indent="0" algn="l" rtl="0">
              <a:spcBef>
                <a:spcPts val="0"/>
              </a:spcBef>
              <a:spcAft>
                <a:spcPts val="0"/>
              </a:spcAft>
              <a:buSzPts val="990"/>
              <a:buNone/>
            </a:pPr>
            <a:r>
              <a:rPr lang="en" sz="1260" b="1"/>
              <a:t>Thanks</a:t>
            </a:r>
            <a:endParaRPr sz="1260" b="1"/>
          </a:p>
          <a:p>
            <a:pPr marL="0" lvl="0" indent="0" algn="l" rtl="0">
              <a:spcBef>
                <a:spcPts val="0"/>
              </a:spcBef>
              <a:spcAft>
                <a:spcPts val="0"/>
              </a:spcAft>
              <a:buSzPts val="990"/>
              <a:buNone/>
            </a:pPr>
            <a:r>
              <a:rPr lang="en" sz="1260" b="1"/>
              <a:t>PS: Don’t Forget To Connect WIth ME.</a:t>
            </a:r>
            <a:endParaRPr sz="1260" b="1"/>
          </a:p>
          <a:p>
            <a:pPr marL="0" lvl="0" indent="0" algn="l" rtl="0">
              <a:spcBef>
                <a:spcPts val="0"/>
              </a:spcBef>
              <a:spcAft>
                <a:spcPts val="0"/>
              </a:spcAft>
              <a:buSzPts val="990"/>
              <a:buNone/>
            </a:pPr>
            <a:r>
              <a:rPr lang="en" sz="1260" b="1"/>
              <a:t>Regards,</a:t>
            </a:r>
            <a:endParaRPr sz="1260" b="1"/>
          </a:p>
          <a:p>
            <a:pPr marL="0" lvl="0" indent="0" algn="l" rtl="0">
              <a:spcBef>
                <a:spcPts val="0"/>
              </a:spcBef>
              <a:spcAft>
                <a:spcPts val="0"/>
              </a:spcAft>
              <a:buSzPts val="990"/>
              <a:buNone/>
            </a:pPr>
            <a:r>
              <a:rPr lang="en" sz="1260" b="1"/>
              <a:t>Nitin Mangotra (NitMan)</a:t>
            </a:r>
            <a:endParaRPr sz="1260" b="1"/>
          </a:p>
        </p:txBody>
      </p:sp>
      <p:pic>
        <p:nvPicPr>
          <p:cNvPr id="774" name="Google Shape;774;p107"/>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75" name="Google Shape;775;p107"/>
          <p:cNvSpPr txBox="1"/>
          <p:nvPr/>
        </p:nvSpPr>
        <p:spPr>
          <a:xfrm>
            <a:off x="4039425" y="3439325"/>
            <a:ext cx="4249500" cy="13161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Connect with me:</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Youtube: </a:t>
            </a:r>
            <a:r>
              <a:rPr lang="en" sz="1050" b="1" u="sng">
                <a:solidFill>
                  <a:schemeClr val="hlink"/>
                </a:solidFill>
                <a:highlight>
                  <a:srgbClr val="FFFFFF"/>
                </a:highlight>
                <a:latin typeface="Roboto"/>
                <a:ea typeface="Roboto"/>
                <a:cs typeface="Roboto"/>
                <a:sym typeface="Roboto"/>
                <a:hlinkClick r:id="rId5"/>
              </a:rPr>
              <a:t>https://www.youtube.com/c/nitmantalks</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Instagram: </a:t>
            </a:r>
            <a:r>
              <a:rPr lang="en" sz="1050" b="1" u="sng">
                <a:solidFill>
                  <a:schemeClr val="hlink"/>
                </a:solidFill>
                <a:highlight>
                  <a:srgbClr val="FFFFFF"/>
                </a:highlight>
                <a:latin typeface="Roboto"/>
                <a:ea typeface="Roboto"/>
                <a:cs typeface="Roboto"/>
                <a:sym typeface="Roboto"/>
                <a:hlinkClick r:id="rId6"/>
              </a:rPr>
              <a:t>https://www.instagram.com/nitinmangotra/</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LinkedIn: </a:t>
            </a:r>
            <a:r>
              <a:rPr lang="en" sz="1050" b="1" u="sng">
                <a:solidFill>
                  <a:schemeClr val="hlink"/>
                </a:solidFill>
                <a:highlight>
                  <a:srgbClr val="FFFFFF"/>
                </a:highlight>
                <a:latin typeface="Roboto"/>
                <a:ea typeface="Roboto"/>
                <a:cs typeface="Roboto"/>
                <a:sym typeface="Roboto"/>
                <a:hlinkClick r:id="rId7"/>
              </a:rPr>
              <a:t>https://www.linkedin.com/in/nitin-mangotra-9a075a149/</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Facebook: </a:t>
            </a:r>
            <a:r>
              <a:rPr lang="en" sz="1050" b="1" u="sng">
                <a:solidFill>
                  <a:schemeClr val="hlink"/>
                </a:solidFill>
                <a:highlight>
                  <a:srgbClr val="FFFFFF"/>
                </a:highlight>
                <a:latin typeface="Roboto"/>
                <a:ea typeface="Roboto"/>
                <a:cs typeface="Roboto"/>
                <a:sym typeface="Roboto"/>
                <a:hlinkClick r:id="rId8"/>
              </a:rPr>
              <a:t>https://www.facebook.com/NitManTalks/</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Twitter: </a:t>
            </a:r>
            <a:r>
              <a:rPr lang="en" sz="1050" b="1" u="sng">
                <a:solidFill>
                  <a:schemeClr val="hlink"/>
                </a:solidFill>
                <a:highlight>
                  <a:srgbClr val="FFFFFF"/>
                </a:highlight>
                <a:latin typeface="Roboto"/>
                <a:ea typeface="Roboto"/>
                <a:cs typeface="Roboto"/>
                <a:sym typeface="Roboto"/>
                <a:hlinkClick r:id="rId9"/>
              </a:rPr>
              <a:t>https://twitter.com/nitinmangotra07/</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Telegram: </a:t>
            </a:r>
            <a:r>
              <a:rPr lang="en" sz="1050" b="1" u="sng">
                <a:solidFill>
                  <a:schemeClr val="hlink"/>
                </a:solidFill>
                <a:highlight>
                  <a:srgbClr val="FFFFFF"/>
                </a:highlight>
                <a:latin typeface="Roboto"/>
                <a:ea typeface="Roboto"/>
                <a:cs typeface="Roboto"/>
                <a:sym typeface="Roboto"/>
                <a:hlinkClick r:id="rId10"/>
              </a:rPr>
              <a:t>https://t.me/nitmantalks/</a:t>
            </a:r>
            <a:endParaRPr sz="1300" b="1">
              <a:latin typeface="Roboto"/>
              <a:ea typeface="Roboto"/>
              <a:cs typeface="Roboto"/>
              <a:sym typeface="Roboto"/>
            </a:endParaRPr>
          </a:p>
        </p:txBody>
      </p:sp>
      <p:sp>
        <p:nvSpPr>
          <p:cNvPr id="776" name="Google Shape;776;p107"/>
          <p:cNvSpPr txBox="1">
            <a:spLocks noGrp="1"/>
          </p:cNvSpPr>
          <p:nvPr>
            <p:ph type="title"/>
          </p:nvPr>
        </p:nvSpPr>
        <p:spPr>
          <a:xfrm>
            <a:off x="1316025" y="340575"/>
            <a:ext cx="69165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Do Connect With Me!!!!</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dirty="0"/>
              <a:t>6. What is ‘init’ Keyword In Python?</a:t>
            </a:r>
            <a:endParaRPr sz="4300" b="1" dirty="0"/>
          </a:p>
        </p:txBody>
      </p:sp>
      <p:graphicFrame>
        <p:nvGraphicFramePr>
          <p:cNvPr id="221" name="Google Shape;221;p43"/>
          <p:cNvGraphicFramePr/>
          <p:nvPr/>
        </p:nvGraphicFramePr>
        <p:xfrm>
          <a:off x="4420300" y="2271563"/>
          <a:ext cx="4097450" cy="2535850"/>
        </p:xfrm>
        <a:graphic>
          <a:graphicData uri="http://schemas.openxmlformats.org/drawingml/2006/table">
            <a:tbl>
              <a:tblPr>
                <a:noFill/>
                <a:tableStyleId>{BA0025C9-E698-4708-8D99-F54EBBFB8386}</a:tableStyleId>
              </a:tblPr>
              <a:tblGrid>
                <a:gridCol w="4097450">
                  <a:extLst>
                    <a:ext uri="{9D8B030D-6E8A-4147-A177-3AD203B41FA5}">
                      <a16:colId xmlns:a16="http://schemas.microsoft.com/office/drawing/2014/main" val="20000"/>
                    </a:ext>
                  </a:extLst>
                </a:gridCol>
              </a:tblGrid>
              <a:tr h="2535850">
                <a:tc>
                  <a:txBody>
                    <a:bodyPr/>
                    <a:lstStyle/>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 Sample class with init method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class Person: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 init method or constructor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def __init__(self, name):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self.name = name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 Sample Method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def say_hi(self):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print('Hello, my name is', self.name)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p = Person('Nitin')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p.say_hi()   </a:t>
                      </a:r>
                      <a:endParaRPr sz="900">
                        <a:solidFill>
                          <a:srgbClr val="080808"/>
                        </a:solidFill>
                        <a:highlight>
                          <a:srgbClr val="F2F2F2"/>
                        </a:highlight>
                        <a:latin typeface="Merriweather"/>
                        <a:ea typeface="Merriweather"/>
                        <a:cs typeface="Merriweather"/>
                        <a:sym typeface="Merriweather"/>
                      </a:endParaRPr>
                    </a:p>
                  </a:txBody>
                  <a:tcPr marL="95250" marR="95250" marT="133350" marB="133350" anchor="ctr">
                    <a:solidFill>
                      <a:srgbClr val="EEEEEE"/>
                    </a:solidFill>
                  </a:tcPr>
                </a:tc>
                <a:extLst>
                  <a:ext uri="{0D108BD9-81ED-4DB2-BD59-A6C34878D82A}">
                    <a16:rowId xmlns:a16="http://schemas.microsoft.com/office/drawing/2014/main" val="10000"/>
                  </a:ext>
                </a:extLst>
              </a:tr>
            </a:tbl>
          </a:graphicData>
        </a:graphic>
      </p:graphicFrame>
      <p:sp>
        <p:nvSpPr>
          <p:cNvPr id="222" name="Google Shape;222;p43"/>
          <p:cNvSpPr txBox="1"/>
          <p:nvPr/>
        </p:nvSpPr>
        <p:spPr>
          <a:xfrm>
            <a:off x="6979650" y="4286475"/>
            <a:ext cx="1797900" cy="5952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000" b="1">
                <a:solidFill>
                  <a:srgbClr val="273239"/>
                </a:solidFill>
                <a:highlight>
                  <a:srgbClr val="F2F2F2"/>
                </a:highlight>
                <a:latin typeface="Merriweather"/>
                <a:ea typeface="Merriweather"/>
                <a:cs typeface="Merriweather"/>
                <a:sym typeface="Merriweather"/>
              </a:rPr>
              <a:t>Output: </a:t>
            </a:r>
            <a:endParaRPr sz="1000" b="1">
              <a:solidFill>
                <a:srgbClr val="273239"/>
              </a:solidFill>
              <a:highlight>
                <a:srgbClr val="F2F2F2"/>
              </a:highlight>
              <a:latin typeface="Merriweather"/>
              <a:ea typeface="Merriweather"/>
              <a:cs typeface="Merriweather"/>
              <a:sym typeface="Merriweather"/>
            </a:endParaRPr>
          </a:p>
          <a:p>
            <a:pPr marL="0" lvl="0" indent="0" algn="l" rtl="0">
              <a:lnSpc>
                <a:spcPct val="100000"/>
              </a:lnSpc>
              <a:spcBef>
                <a:spcPts val="800"/>
              </a:spcBef>
              <a:spcAft>
                <a:spcPts val="800"/>
              </a:spcAft>
              <a:buNone/>
            </a:pPr>
            <a:r>
              <a:rPr lang="en" sz="1000">
                <a:solidFill>
                  <a:srgbClr val="273239"/>
                </a:solidFill>
                <a:highlight>
                  <a:srgbClr val="F2F2F2"/>
                </a:highlight>
                <a:latin typeface="Merriweather"/>
                <a:ea typeface="Merriweather"/>
                <a:cs typeface="Merriweather"/>
                <a:sym typeface="Merriweather"/>
              </a:rPr>
              <a:t>Hello, my name is Nitin</a:t>
            </a:r>
            <a:endParaRPr sz="1000">
              <a:solidFill>
                <a:srgbClr val="273239"/>
              </a:solidFill>
              <a:highlight>
                <a:srgbClr val="F2F2F2"/>
              </a:highlight>
              <a:latin typeface="Merriweather"/>
              <a:ea typeface="Merriweather"/>
              <a:cs typeface="Merriweather"/>
              <a:sym typeface="Merriweather"/>
            </a:endParaRPr>
          </a:p>
        </p:txBody>
      </p:sp>
      <p:sp>
        <p:nvSpPr>
          <p:cNvPr id="223" name="Google Shape;223;p43"/>
          <p:cNvSpPr txBox="1"/>
          <p:nvPr/>
        </p:nvSpPr>
        <p:spPr>
          <a:xfrm>
            <a:off x="274575" y="1775325"/>
            <a:ext cx="3854700" cy="2462700"/>
          </a:xfrm>
          <a:prstGeom prst="rect">
            <a:avLst/>
          </a:prstGeom>
          <a:solidFill>
            <a:srgbClr val="EEEEEE"/>
          </a:solidFill>
          <a:ln w="9525" cap="flat" cmpd="sng">
            <a:solidFill>
              <a:srgbClr val="EEEEEE"/>
            </a:solidFill>
            <a:prstDash val="dot"/>
            <a:round/>
            <a:headEnd type="none" w="sm" len="sm"/>
            <a:tailEnd type="none" w="sm" len="sm"/>
          </a:ln>
        </p:spPr>
        <p:txBody>
          <a:bodyPr spcFirstLastPara="1" wrap="square" lIns="91425" tIns="91425" rIns="91425" bIns="91425" anchor="t" anchorCtr="0">
            <a:spAutoFit/>
          </a:bodyPr>
          <a:lstStyle/>
          <a:p>
            <a:pPr marL="0" lvl="0" indent="0" algn="l" rtl="0">
              <a:lnSpc>
                <a:spcPct val="160000"/>
              </a:lnSpc>
              <a:spcBef>
                <a:spcPts val="0"/>
              </a:spcBef>
              <a:spcAft>
                <a:spcPts val="0"/>
              </a:spcAft>
              <a:buNone/>
            </a:pPr>
            <a:r>
              <a:rPr lang="en" sz="1000">
                <a:solidFill>
                  <a:srgbClr val="080808"/>
                </a:solidFill>
                <a:highlight>
                  <a:srgbClr val="F2F2F2"/>
                </a:highlight>
                <a:latin typeface="Merriweather"/>
                <a:ea typeface="Merriweather"/>
                <a:cs typeface="Merriweather"/>
                <a:sym typeface="Merriweather"/>
              </a:rPr>
              <a:t>The __init__.py file lets the Python interpreter know that a directory contains code for a </a:t>
            </a:r>
            <a:r>
              <a:rPr lang="en" sz="1000">
                <a:solidFill>
                  <a:srgbClr val="080808"/>
                </a:solidFill>
                <a:highlight>
                  <a:srgbClr val="F2F2F2"/>
                </a:highlight>
                <a:uFill>
                  <a:noFill/>
                </a:uFill>
                <a:latin typeface="Merriweather"/>
                <a:ea typeface="Merriweather"/>
                <a:cs typeface="Merriweather"/>
                <a:sym typeface="Merriweather"/>
                <a:hlinkClick r:id="rId3">
                  <a:extLst>
                    <a:ext uri="{A12FA001-AC4F-418D-AE19-62706E023703}">
                      <ahyp:hlinkClr xmlns:ahyp="http://schemas.microsoft.com/office/drawing/2018/hyperlinkcolor" val="tx"/>
                    </a:ext>
                  </a:extLst>
                </a:hlinkClick>
              </a:rPr>
              <a:t>Python module</a:t>
            </a:r>
            <a:r>
              <a:rPr lang="en" sz="1000">
                <a:solidFill>
                  <a:srgbClr val="080808"/>
                </a:solidFill>
                <a:highlight>
                  <a:srgbClr val="F2F2F2"/>
                </a:highlight>
                <a:latin typeface="Merriweather"/>
                <a:ea typeface="Merriweather"/>
                <a:cs typeface="Merriweather"/>
                <a:sym typeface="Merriweather"/>
              </a:rPr>
              <a:t>. It can be blank. Without one, you cannot import modules from another folder into your project.</a:t>
            </a:r>
            <a:endParaRPr sz="1000">
              <a:solidFill>
                <a:srgbClr val="080808"/>
              </a:solidFill>
              <a:highlight>
                <a:srgbClr val="F2F2F2"/>
              </a:highlight>
              <a:latin typeface="Merriweather"/>
              <a:ea typeface="Merriweather"/>
              <a:cs typeface="Merriweather"/>
              <a:sym typeface="Merriweather"/>
            </a:endParaRPr>
          </a:p>
          <a:p>
            <a:pPr marL="0" lvl="0" indent="0" algn="l" rtl="0">
              <a:lnSpc>
                <a:spcPct val="160000"/>
              </a:lnSpc>
              <a:spcBef>
                <a:spcPts val="1200"/>
              </a:spcBef>
              <a:spcAft>
                <a:spcPts val="1200"/>
              </a:spcAft>
              <a:buNone/>
            </a:pPr>
            <a:r>
              <a:rPr lang="en" sz="1000">
                <a:solidFill>
                  <a:srgbClr val="080808"/>
                </a:solidFill>
                <a:highlight>
                  <a:srgbClr val="F2F2F2"/>
                </a:highlight>
                <a:latin typeface="Merriweather"/>
                <a:ea typeface="Merriweather"/>
                <a:cs typeface="Merriweather"/>
                <a:sym typeface="Merriweather"/>
              </a:rPr>
              <a:t>The role of the __init__.py file is similar to the __init__ function in a Python class. The file essentially the constructor of your package or directory without it being called such. It sets up how packages or functions will be imported into your other files.</a:t>
            </a:r>
            <a:endParaRPr sz="1000">
              <a:solidFill>
                <a:srgbClr val="080808"/>
              </a:solidFill>
              <a:highlight>
                <a:srgbClr val="F2F2F2"/>
              </a:highlight>
              <a:latin typeface="Merriweather"/>
              <a:ea typeface="Merriweather"/>
              <a:cs typeface="Merriweather"/>
              <a:sym typeface="Merriweather"/>
            </a:endParaRPr>
          </a:p>
        </p:txBody>
      </p:sp>
      <p:sp>
        <p:nvSpPr>
          <p:cNvPr id="224" name="Google Shape;224;p43"/>
          <p:cNvSpPr txBox="1"/>
          <p:nvPr/>
        </p:nvSpPr>
        <p:spPr>
          <a:xfrm>
            <a:off x="5596300" y="1281088"/>
            <a:ext cx="534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highlight>
                  <a:srgbClr val="F2F2F2"/>
                </a:highlight>
                <a:latin typeface="Merriweather"/>
                <a:ea typeface="Merriweather"/>
                <a:cs typeface="Merriweather"/>
                <a:sym typeface="Merriweather"/>
              </a:rPr>
              <a:t>__init__() function</a:t>
            </a:r>
            <a:endParaRPr b="1">
              <a:highlight>
                <a:srgbClr val="F2F2F2"/>
              </a:highlight>
              <a:latin typeface="Merriweather"/>
              <a:ea typeface="Merriweather"/>
              <a:cs typeface="Merriweather"/>
              <a:sym typeface="Merriweather"/>
            </a:endParaRPr>
          </a:p>
        </p:txBody>
      </p:sp>
      <p:sp>
        <p:nvSpPr>
          <p:cNvPr id="225" name="Google Shape;225;p43"/>
          <p:cNvSpPr txBox="1"/>
          <p:nvPr/>
        </p:nvSpPr>
        <p:spPr>
          <a:xfrm>
            <a:off x="1113025" y="1319513"/>
            <a:ext cx="245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highlight>
                  <a:srgbClr val="F2F2F2"/>
                </a:highlight>
                <a:latin typeface="Merriweather"/>
                <a:ea typeface="Merriweather"/>
                <a:cs typeface="Merriweather"/>
                <a:sym typeface="Merriweather"/>
              </a:rPr>
              <a:t>__init__.py file</a:t>
            </a:r>
            <a:endParaRPr b="1">
              <a:highlight>
                <a:srgbClr val="F2F2F2"/>
              </a:highlight>
              <a:latin typeface="Merriweather"/>
              <a:ea typeface="Merriweather"/>
              <a:cs typeface="Merriweather"/>
              <a:sym typeface="Merriweather"/>
            </a:endParaRPr>
          </a:p>
        </p:txBody>
      </p:sp>
      <p:sp>
        <p:nvSpPr>
          <p:cNvPr id="226" name="Google Shape;226;p43"/>
          <p:cNvSpPr txBox="1"/>
          <p:nvPr/>
        </p:nvSpPr>
        <p:spPr>
          <a:xfrm>
            <a:off x="4420325" y="1775325"/>
            <a:ext cx="4097400" cy="692700"/>
          </a:xfrm>
          <a:prstGeom prst="rect">
            <a:avLst/>
          </a:prstGeom>
          <a:solidFill>
            <a:srgbClr val="EEEEEE"/>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273239"/>
                </a:solidFill>
                <a:highlight>
                  <a:srgbClr val="F2F2F2"/>
                </a:highlight>
                <a:latin typeface="Merriweather"/>
                <a:ea typeface="Merriweather"/>
                <a:cs typeface="Merriweather"/>
                <a:sym typeface="Merriweather"/>
              </a:rPr>
              <a:t>The __init__ method is similar to </a:t>
            </a:r>
            <a:r>
              <a:rPr lang="en" sz="1100" b="1">
                <a:solidFill>
                  <a:srgbClr val="273239"/>
                </a:solidFill>
                <a:highlight>
                  <a:srgbClr val="F2F2F2"/>
                </a:highlight>
                <a:latin typeface="Merriweather"/>
                <a:ea typeface="Merriweather"/>
                <a:cs typeface="Merriweather"/>
                <a:sym typeface="Merriweather"/>
              </a:rPr>
              <a:t>constructors </a:t>
            </a:r>
            <a:r>
              <a:rPr lang="en" sz="1100">
                <a:solidFill>
                  <a:srgbClr val="273239"/>
                </a:solidFill>
                <a:highlight>
                  <a:srgbClr val="F2F2F2"/>
                </a:highlight>
                <a:latin typeface="Merriweather"/>
                <a:ea typeface="Merriweather"/>
                <a:cs typeface="Merriweather"/>
                <a:sym typeface="Merriweather"/>
              </a:rPr>
              <a:t>in C++ and Java. Constructors are used to initialize the object’s state. </a:t>
            </a:r>
            <a:endParaRPr sz="1100">
              <a:solidFill>
                <a:srgbClr val="273239"/>
              </a:solidFill>
              <a:highlight>
                <a:srgbClr val="F2F2F2"/>
              </a:highlight>
              <a:latin typeface="Merriweather"/>
              <a:ea typeface="Merriweather"/>
              <a:cs typeface="Merriweather"/>
              <a:sym typeface="Merriweather"/>
            </a:endParaRPr>
          </a:p>
        </p:txBody>
      </p:sp>
      <p:pic>
        <p:nvPicPr>
          <p:cNvPr id="227" name="Google Shape;227;p43"/>
          <p:cNvPicPr preferRelativeResize="0"/>
          <p:nvPr/>
        </p:nvPicPr>
        <p:blipFill>
          <a:blip r:embed="rId4">
            <a:alphaModFix/>
          </a:blip>
          <a:stretch>
            <a:fillRect/>
          </a:stretch>
        </p:blipFill>
        <p:spPr>
          <a:xfrm>
            <a:off x="8672125" y="0"/>
            <a:ext cx="471875" cy="471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b="1" dirty="0"/>
              <a:t>7. Difference Between Modules and Packages in Python</a:t>
            </a:r>
            <a:endParaRPr sz="4100" b="1" dirty="0"/>
          </a:p>
        </p:txBody>
      </p:sp>
      <p:pic>
        <p:nvPicPr>
          <p:cNvPr id="233" name="Google Shape;233;p44"/>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34" name="Google Shape;234;p44"/>
          <p:cNvSpPr txBox="1"/>
          <p:nvPr/>
        </p:nvSpPr>
        <p:spPr>
          <a:xfrm>
            <a:off x="395650" y="1478225"/>
            <a:ext cx="83433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latin typeface="Merriweather"/>
                <a:ea typeface="Merriweather"/>
                <a:cs typeface="Merriweather"/>
                <a:sym typeface="Merriweather"/>
              </a:rPr>
              <a:t>Module</a:t>
            </a:r>
            <a:endParaRPr sz="1600" b="1" dirty="0">
              <a:latin typeface="Merriweather"/>
              <a:ea typeface="Merriweather"/>
              <a:cs typeface="Merriweather"/>
              <a:sym typeface="Merriweather"/>
            </a:endParaRPr>
          </a:p>
          <a:p>
            <a:pPr marL="0" lvl="0" indent="0" algn="l" rtl="0">
              <a:spcBef>
                <a:spcPts val="0"/>
              </a:spcBef>
              <a:spcAft>
                <a:spcPts val="0"/>
              </a:spcAft>
              <a:buNone/>
            </a:pPr>
            <a:endParaRPr sz="500" b="1" dirty="0">
              <a:latin typeface="Merriweather"/>
              <a:ea typeface="Merriweather"/>
              <a:cs typeface="Merriweather"/>
              <a:sym typeface="Merriweather"/>
            </a:endParaRPr>
          </a:p>
          <a:p>
            <a:pPr marL="0" lvl="0" indent="0" algn="l" rtl="0">
              <a:spcBef>
                <a:spcPts val="0"/>
              </a:spcBef>
              <a:spcAft>
                <a:spcPts val="0"/>
              </a:spcAft>
              <a:buNone/>
            </a:pPr>
            <a:r>
              <a:rPr lang="en" sz="1200" dirty="0">
                <a:latin typeface="Merriweather"/>
                <a:ea typeface="Merriweather"/>
                <a:cs typeface="Merriweather"/>
                <a:sym typeface="Merriweather"/>
              </a:rPr>
              <a:t>The module is a simple Python file that contains collections of functions and global variables and with having a .py extension file. It is an executable file and to organize all the modules we have the concept called </a:t>
            </a:r>
            <a:r>
              <a:rPr lang="en" sz="1200" b="1" dirty="0">
                <a:latin typeface="Merriweather"/>
                <a:ea typeface="Merriweather"/>
                <a:cs typeface="Merriweather"/>
                <a:sym typeface="Merriweather"/>
              </a:rPr>
              <a:t>Package </a:t>
            </a:r>
            <a:r>
              <a:rPr lang="en" sz="1200" dirty="0">
                <a:latin typeface="Merriweather"/>
                <a:ea typeface="Merriweather"/>
                <a:cs typeface="Merriweather"/>
                <a:sym typeface="Merriweather"/>
              </a:rPr>
              <a:t>in Python.</a:t>
            </a:r>
            <a:endParaRPr sz="1200" dirty="0">
              <a:latin typeface="Merriweather"/>
              <a:ea typeface="Merriweather"/>
              <a:cs typeface="Merriweather"/>
              <a:sym typeface="Merriweather"/>
            </a:endParaRPr>
          </a:p>
          <a:p>
            <a:pPr marL="0" lvl="0" indent="0" algn="l" rtl="0">
              <a:spcBef>
                <a:spcPts val="0"/>
              </a:spcBef>
              <a:spcAft>
                <a:spcPts val="0"/>
              </a:spcAft>
              <a:buNone/>
            </a:pPr>
            <a:endParaRPr sz="700" dirty="0">
              <a:latin typeface="Merriweather"/>
              <a:ea typeface="Merriweather"/>
              <a:cs typeface="Merriweather"/>
              <a:sym typeface="Merriweather"/>
            </a:endParaRPr>
          </a:p>
          <a:p>
            <a:pPr marL="0" lvl="0" indent="0" algn="l" rtl="0">
              <a:spcBef>
                <a:spcPts val="0"/>
              </a:spcBef>
              <a:spcAft>
                <a:spcPts val="0"/>
              </a:spcAft>
              <a:buNone/>
            </a:pPr>
            <a:r>
              <a:rPr lang="en" sz="1200" dirty="0">
                <a:latin typeface="Merriweather"/>
                <a:ea typeface="Merriweather"/>
                <a:cs typeface="Merriweather"/>
                <a:sym typeface="Merriweather"/>
              </a:rPr>
              <a:t>A module is a single file (or files) that are imported under one import and used. E.g.</a:t>
            </a:r>
            <a:endParaRPr sz="1200" dirty="0">
              <a:latin typeface="Merriweather"/>
              <a:ea typeface="Merriweather"/>
              <a:cs typeface="Merriweather"/>
              <a:sym typeface="Merriweather"/>
            </a:endParaRPr>
          </a:p>
          <a:p>
            <a:pPr marL="0" lvl="0" indent="457200" algn="l" rtl="0">
              <a:spcBef>
                <a:spcPts val="0"/>
              </a:spcBef>
              <a:spcAft>
                <a:spcPts val="0"/>
              </a:spcAft>
              <a:buNone/>
            </a:pPr>
            <a:r>
              <a:rPr lang="en" sz="1200" dirty="0">
                <a:highlight>
                  <a:srgbClr val="F2F2F2"/>
                </a:highlight>
                <a:latin typeface="Merriweather"/>
                <a:ea typeface="Merriweather"/>
                <a:cs typeface="Merriweather"/>
                <a:sym typeface="Merriweather"/>
              </a:rPr>
              <a:t>import my_module</a:t>
            </a:r>
            <a:endParaRPr sz="1200" dirty="0">
              <a:highlight>
                <a:srgbClr val="F2F2F2"/>
              </a:highlight>
              <a:latin typeface="Merriweather"/>
              <a:ea typeface="Merriweather"/>
              <a:cs typeface="Merriweather"/>
              <a:sym typeface="Merriweather"/>
            </a:endParaRPr>
          </a:p>
        </p:txBody>
      </p:sp>
      <p:sp>
        <p:nvSpPr>
          <p:cNvPr id="235" name="Google Shape;235;p44"/>
          <p:cNvSpPr txBox="1"/>
          <p:nvPr/>
        </p:nvSpPr>
        <p:spPr>
          <a:xfrm>
            <a:off x="469150" y="3137600"/>
            <a:ext cx="8196300" cy="155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Package</a:t>
            </a:r>
            <a:endParaRPr sz="1600" b="1">
              <a:latin typeface="Merriweather"/>
              <a:ea typeface="Merriweather"/>
              <a:cs typeface="Merriweather"/>
              <a:sym typeface="Merriweather"/>
            </a:endParaRPr>
          </a:p>
          <a:p>
            <a:pPr marL="0" lvl="0" indent="0" algn="l" rtl="0">
              <a:spcBef>
                <a:spcPts val="0"/>
              </a:spcBef>
              <a:spcAft>
                <a:spcPts val="0"/>
              </a:spcAft>
              <a:buNone/>
            </a:pPr>
            <a:endParaRPr sz="500" b="1">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The package is a simple directory having collections of modules. This directory contains Python modules and also having __init__.py file by which the interpreter interprets it as a Package. The package is simply a namespace. The package also contains sub-packages inside it.</a:t>
            </a:r>
            <a:endParaRPr sz="1200">
              <a:latin typeface="Merriweather"/>
              <a:ea typeface="Merriweather"/>
              <a:cs typeface="Merriweather"/>
              <a:sym typeface="Merriweather"/>
            </a:endParaRPr>
          </a:p>
          <a:p>
            <a:pPr marL="0" lvl="0" indent="0" algn="l" rtl="0">
              <a:spcBef>
                <a:spcPts val="0"/>
              </a:spcBef>
              <a:spcAft>
                <a:spcPts val="0"/>
              </a:spcAft>
              <a:buNone/>
            </a:pPr>
            <a:endParaRPr sz="8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A package is a collection of modules in directories that give a package hierarchy.</a:t>
            </a:r>
            <a:endParaRPr sz="1200">
              <a:latin typeface="Merriweather"/>
              <a:ea typeface="Merriweather"/>
              <a:cs typeface="Merriweather"/>
              <a:sym typeface="Merriweather"/>
            </a:endParaRPr>
          </a:p>
          <a:p>
            <a:pPr marL="0" lvl="0" indent="457200" algn="l" rtl="0">
              <a:spcBef>
                <a:spcPts val="0"/>
              </a:spcBef>
              <a:spcAft>
                <a:spcPts val="0"/>
              </a:spcAft>
              <a:buNone/>
            </a:pPr>
            <a:r>
              <a:rPr lang="en" sz="1200">
                <a:highlight>
                  <a:srgbClr val="F2F2F2"/>
                </a:highlight>
                <a:latin typeface="Merriweather"/>
                <a:ea typeface="Merriweather"/>
                <a:cs typeface="Merriweather"/>
                <a:sym typeface="Merriweather"/>
              </a:rPr>
              <a:t>from my_package.abc import a</a:t>
            </a:r>
            <a:endParaRPr sz="1200">
              <a:highlight>
                <a:srgbClr val="F2F2F2"/>
              </a:highlight>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11462</Words>
  <Application>Microsoft Office PowerPoint</Application>
  <PresentationFormat>On-screen Show (16:9)</PresentationFormat>
  <Paragraphs>2222</Paragraphs>
  <Slides>72</Slides>
  <Notes>71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72</vt:i4>
      </vt:variant>
    </vt:vector>
  </HeadingPairs>
  <TitlesOfParts>
    <vt:vector size="81" baseType="lpstr">
      <vt:lpstr>Lora</vt:lpstr>
      <vt:lpstr>Roboto</vt:lpstr>
      <vt:lpstr>Impact</vt:lpstr>
      <vt:lpstr>Merriweather</vt:lpstr>
      <vt:lpstr>Söhne</vt:lpstr>
      <vt:lpstr>Arial</vt:lpstr>
      <vt:lpstr>Simple Light</vt:lpstr>
      <vt:lpstr>Paradigm</vt:lpstr>
      <vt:lpstr>Paradigm</vt:lpstr>
      <vt:lpstr>52 Python Developer Interview Questions-Answers</vt:lpstr>
      <vt:lpstr>Difference Between List and Tuple</vt:lpstr>
      <vt:lpstr>A Decorator is just a function that takes another function as an argument, add some kind of functionality and then returns another function.  All of this without altering the source code of the original function that you passed in.</vt:lpstr>
      <vt:lpstr>3. Difference Between List and Dict Comprehension</vt:lpstr>
      <vt:lpstr>PowerPoint Presentation</vt:lpstr>
      <vt:lpstr>4. How Memory Managed In Python?</vt:lpstr>
      <vt:lpstr>5. Difference Between Generators And Iterators</vt:lpstr>
      <vt:lpstr>6. What is ‘init’ Keyword In Python?</vt:lpstr>
      <vt:lpstr>7. Difference Between Modules and Packages in Python</vt:lpstr>
      <vt:lpstr>8. Difference Between Range and Xrange?</vt:lpstr>
      <vt:lpstr>9. What are Generators. Explain it with Example.</vt:lpstr>
      <vt:lpstr>10. What are in-built Data Types in Python OR        Explain Mutable and Immutable Data Types</vt:lpstr>
      <vt:lpstr>11. Explain Ternary Operator in Python?</vt:lpstr>
      <vt:lpstr>12. What is Inheritance In Python</vt:lpstr>
      <vt:lpstr>13. Difference Between Local and Global Variable in Python</vt:lpstr>
      <vt:lpstr>14. Explain Break, Continue and Pass Statement</vt:lpstr>
      <vt:lpstr>15. What is 'self' Keyword in python?</vt:lpstr>
      <vt:lpstr>16. Difference Between Pickling and Unpickling?</vt:lpstr>
      <vt:lpstr>17. Explain Function of List, Set, Tuple And Dictionary?</vt:lpstr>
      <vt:lpstr>17. Explain Function of List, Set, Tuple And Dictionary?</vt:lpstr>
      <vt:lpstr>17. Explain Function of List, Set, Tuple And Dictionary?</vt:lpstr>
      <vt:lpstr>18. What are Python Iterators?</vt:lpstr>
      <vt:lpstr>PowerPoint Presentation</vt:lpstr>
      <vt:lpstr>20. What does *args and **kwargs mean? Expain</vt:lpstr>
      <vt:lpstr>21. What is "Open" and "With" statement in Python?</vt:lpstr>
      <vt:lpstr>22. Different Ways To Read And Write In A File In Python?</vt:lpstr>
      <vt:lpstr>23. What is Pythonpath?</vt:lpstr>
      <vt:lpstr>24. How Exception Handled In Python?</vt:lpstr>
      <vt:lpstr>25. Difference Between Python 2.0 &amp; Python 3.0</vt:lpstr>
      <vt:lpstr>25. Difference Between Python 2.0 &amp; Python 3.0</vt:lpstr>
      <vt:lpstr>26. What is ‘PIP’ In Python</vt:lpstr>
      <vt:lpstr>27. Where Python Is Used?</vt:lpstr>
      <vt:lpstr>28. How to use F String and Format or Replacement Operator?</vt:lpstr>
      <vt:lpstr>29. How to Get List of all keys in a Dictionary?</vt:lpstr>
      <vt:lpstr>30. Difference Between Abstraction and Encapsulation.</vt:lpstr>
      <vt:lpstr>31. Does Python Support Multiple Inheritance. (Diamond Problem)</vt:lpstr>
      <vt:lpstr>31. Does Python Support Multiple Inheritance. (Diamond Problem)</vt:lpstr>
      <vt:lpstr>32. How to initialize Empty List, Tuple, Dict and Set?</vt:lpstr>
      <vt:lpstr>33. Difference Between .py and .pyc</vt:lpstr>
      <vt:lpstr>34. How Slicing Works In String Manipulation. Explain.</vt:lpstr>
      <vt:lpstr>34. How Slicing Works In String Manipulation. Explain.</vt:lpstr>
      <vt:lpstr>34. How Slicing Works In String Manipulation. Explain.</vt:lpstr>
      <vt:lpstr>34. How Slicing Works In String Manipulation. Explain.</vt:lpstr>
      <vt:lpstr>34. How Slicing Works In String Manipulation. Explain.</vt:lpstr>
      <vt:lpstr>34. How Slicing Works In String Manipulation. Explain.</vt:lpstr>
      <vt:lpstr>34. How Slicing Works In String Manipulation. Explain.</vt:lpstr>
      <vt:lpstr>34. How Slicing Works In String Manipulation. Explain.</vt:lpstr>
      <vt:lpstr>34. How Slicing Works In String Manipulation. Explain.</vt:lpstr>
      <vt:lpstr>35. Can You Concatenate Two Tuples. If Yes, How Is It Possible?        Since it is Immutable?</vt:lpstr>
      <vt:lpstr>35. Can You Concatenate Two Tuples. If Yes, How Is It Possible?        Since it is Immutable?</vt:lpstr>
      <vt:lpstr>36. Difference Between Python Arrays and Lists</vt:lpstr>
      <vt:lpstr>37. What Is _a, __a,  __a__ in Python?</vt:lpstr>
      <vt:lpstr>38. How To Read Multiple Values From Single Input?</vt:lpstr>
      <vt:lpstr>39. How To Copy and Delete A Dictionary</vt:lpstr>
      <vt:lpstr>40. Difference Between Anonymous and Lambda Function</vt:lpstr>
      <vt:lpstr>40. Difference Between Anonymous and Lambda Function</vt:lpstr>
      <vt:lpstr>41. How to achieve Multiprocessing and Multithreading in Python?</vt:lpstr>
      <vt:lpstr>41. How to achieve Multiprocessing and Multithreading in Python?</vt:lpstr>
      <vt:lpstr>42. What is GIL. Explain</vt:lpstr>
      <vt:lpstr>43. How Class and Object Created in Python?</vt:lpstr>
      <vt:lpstr>44. Explain Namespace and Its Types in Python.</vt:lpstr>
      <vt:lpstr>44. Explain Namespace and Its Types in Python.</vt:lpstr>
      <vt:lpstr>45. Explain Recursion by Reversing a List.</vt:lpstr>
      <vt:lpstr>46. What are Unittests in Python</vt:lpstr>
      <vt:lpstr>47. How to use Map, Filter and Reduce Function in Python?</vt:lpstr>
      <vt:lpstr>48. Difference Between Shallow Copy and Deep Copy</vt:lpstr>
      <vt:lpstr>49. How An Object Be Copied in Python</vt:lpstr>
      <vt:lpstr>PowerPoint Presentation</vt:lpstr>
      <vt:lpstr>51. What is Operator Overloading &amp; Dunder Method.</vt:lpstr>
      <vt:lpstr>52. Draw Pattern.</vt:lpstr>
      <vt:lpstr>Thanks! Hope It Helps You!</vt:lpstr>
      <vt:lpstr>Please Do Comment Your Feedback In Comment Section Of My Video On Youtube.  Here Is The Link:  https://youtu.be/YeupGcOW-3k  When You Get Placed In Any Company Because Of My Video, DO Let Me Know. It will Give Me More Satisfaction and Will Motivate me to make more such video Content!!  Thanks PS: Don’t Forget To Connect WIth ME. Regards, Nitin Mangotra (NitMan)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 Python Developer Interview Questions-Answers</dc:title>
  <cp:lastModifiedBy>Penchalareddy P</cp:lastModifiedBy>
  <cp:revision>2</cp:revision>
  <dcterms:modified xsi:type="dcterms:W3CDTF">2023-11-23T11:31:42Z</dcterms:modified>
</cp:coreProperties>
</file>