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619231" y="187452"/>
            <a:ext cx="1190244" cy="12115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47955"/>
            <a:ext cx="113030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232661"/>
            <a:ext cx="10358120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Bharath@pylabs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9938" y="2043176"/>
            <a:ext cx="5379085" cy="17513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 marR="708025">
              <a:lnSpc>
                <a:spcPct val="100000"/>
              </a:lnSpc>
              <a:spcBef>
                <a:spcPts val="105"/>
              </a:spcBef>
            </a:pPr>
            <a:r>
              <a:rPr dirty="0" sz="8000" i="0">
                <a:solidFill>
                  <a:srgbClr val="006EC0"/>
                </a:solidFill>
                <a:latin typeface="Calibri"/>
                <a:cs typeface="Calibri"/>
              </a:rPr>
              <a:t>ML</a:t>
            </a:r>
            <a:r>
              <a:rPr dirty="0" sz="8000" spc="-45" i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 sz="8000" spc="-10" i="0">
                <a:solidFill>
                  <a:srgbClr val="006EC0"/>
                </a:solidFill>
                <a:latin typeface="Calibri"/>
                <a:cs typeface="Calibri"/>
              </a:rPr>
              <a:t>Labs</a:t>
            </a:r>
            <a:endParaRPr sz="8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000" spc="-5" i="0">
                <a:solidFill>
                  <a:srgbClr val="001F5F"/>
                </a:solidFill>
                <a:latin typeface="Calibri"/>
                <a:cs typeface="Calibri"/>
              </a:rPr>
              <a:t>Delivering</a:t>
            </a:r>
            <a:r>
              <a:rPr dirty="0" sz="2000" spc="-45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5" i="0">
                <a:solidFill>
                  <a:srgbClr val="001F5F"/>
                </a:solidFill>
                <a:latin typeface="Calibri"/>
                <a:cs typeface="Calibri"/>
              </a:rPr>
              <a:t>Enterprise</a:t>
            </a:r>
            <a:r>
              <a:rPr dirty="0" sz="2000" spc="-10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0">
                <a:solidFill>
                  <a:srgbClr val="001F5F"/>
                </a:solidFill>
                <a:latin typeface="Calibri"/>
                <a:cs typeface="Calibri"/>
              </a:rPr>
              <a:t>Machine</a:t>
            </a:r>
            <a:r>
              <a:rPr dirty="0" sz="2000" spc="-50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0">
                <a:solidFill>
                  <a:srgbClr val="001F5F"/>
                </a:solidFill>
                <a:latin typeface="Calibri"/>
                <a:cs typeface="Calibri"/>
              </a:rPr>
              <a:t>Leaning ,</a:t>
            </a:r>
            <a:r>
              <a:rPr dirty="0" sz="2000" spc="-20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0">
                <a:solidFill>
                  <a:srgbClr val="001F5F"/>
                </a:solidFill>
                <a:latin typeface="Calibri"/>
                <a:cs typeface="Calibri"/>
              </a:rPr>
              <a:t>AI</a:t>
            </a:r>
            <a:r>
              <a:rPr dirty="0" sz="2000" spc="-25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0">
                <a:solidFill>
                  <a:srgbClr val="001F5F"/>
                </a:solidFill>
                <a:latin typeface="Calibri"/>
                <a:cs typeface="Calibri"/>
              </a:rPr>
              <a:t>Services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45529" y="2757042"/>
            <a:ext cx="4902200" cy="2233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ML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Labs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Pvt</a:t>
            </a:r>
            <a:r>
              <a:rPr dirty="0" sz="2400" spc="-80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Ltd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05"/>
              </a:spcBef>
              <a:tabLst>
                <a:tab pos="1350010" algn="l"/>
                <a:tab pos="2945765" algn="l"/>
              </a:tabLst>
            </a:pPr>
            <a:r>
              <a:rPr dirty="0" sz="2400" spc="-10" b="1">
                <a:latin typeface="Calibri"/>
                <a:cs typeface="Calibri"/>
              </a:rPr>
              <a:t>Ma</a:t>
            </a:r>
            <a:r>
              <a:rPr dirty="0" sz="2400" spc="-65" b="1">
                <a:latin typeface="Calibri"/>
                <a:cs typeface="Calibri"/>
              </a:rPr>
              <a:t>r</a:t>
            </a:r>
            <a:r>
              <a:rPr dirty="0" sz="2400" spc="-35" b="1">
                <a:latin typeface="Calibri"/>
                <a:cs typeface="Calibri"/>
              </a:rPr>
              <a:t>a</a:t>
            </a:r>
            <a:r>
              <a:rPr dirty="0" sz="2400" spc="-20" b="1">
                <a:latin typeface="Calibri"/>
                <a:cs typeface="Calibri"/>
              </a:rPr>
              <a:t>th</a:t>
            </a:r>
            <a:r>
              <a:rPr dirty="0" sz="2400" spc="-10" b="1">
                <a:latin typeface="Calibri"/>
                <a:cs typeface="Calibri"/>
              </a:rPr>
              <a:t>a</a:t>
            </a:r>
            <a:r>
              <a:rPr dirty="0" sz="2400" spc="-20" b="1">
                <a:latin typeface="Calibri"/>
                <a:cs typeface="Calibri"/>
              </a:rPr>
              <a:t>h</a:t>
            </a:r>
            <a:r>
              <a:rPr dirty="0" sz="2400" spc="-10" b="1">
                <a:latin typeface="Calibri"/>
                <a:cs typeface="Calibri"/>
              </a:rPr>
              <a:t>a</a:t>
            </a:r>
            <a:r>
              <a:rPr dirty="0" sz="2400" spc="-15" b="1">
                <a:latin typeface="Calibri"/>
                <a:cs typeface="Calibri"/>
              </a:rPr>
              <a:t>ll</a:t>
            </a:r>
            <a:r>
              <a:rPr dirty="0" sz="2400" b="1">
                <a:latin typeface="Calibri"/>
                <a:cs typeface="Calibri"/>
              </a:rPr>
              <a:t>i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5" b="1">
                <a:latin typeface="Calibri"/>
                <a:cs typeface="Calibri"/>
              </a:rPr>
              <a:t>,</a:t>
            </a:r>
            <a:r>
              <a:rPr dirty="0" sz="2400" spc="-5" b="1">
                <a:latin typeface="Calibri"/>
                <a:cs typeface="Calibri"/>
              </a:rPr>
              <a:t>3</a:t>
            </a:r>
            <a:r>
              <a:rPr dirty="0" baseline="20833" sz="2400" spc="-52" b="1">
                <a:latin typeface="Calibri"/>
                <a:cs typeface="Calibri"/>
              </a:rPr>
              <a:t>r</a:t>
            </a:r>
            <a:r>
              <a:rPr dirty="0" baseline="20833" sz="2400" spc="-7" b="1">
                <a:latin typeface="Calibri"/>
                <a:cs typeface="Calibri"/>
              </a:rPr>
              <a:t>d</a:t>
            </a:r>
            <a:r>
              <a:rPr dirty="0" baseline="20833" sz="2400" spc="7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Floor	</a:t>
            </a:r>
            <a:r>
              <a:rPr dirty="0" sz="2400" spc="-15" b="1">
                <a:latin typeface="Calibri"/>
                <a:cs typeface="Calibri"/>
              </a:rPr>
              <a:t>A</a:t>
            </a:r>
            <a:r>
              <a:rPr dirty="0" sz="2400" spc="-20" b="1">
                <a:latin typeface="Calibri"/>
                <a:cs typeface="Calibri"/>
              </a:rPr>
              <a:t>bo</a:t>
            </a:r>
            <a:r>
              <a:rPr dirty="0" sz="2400" spc="-35" b="1">
                <a:latin typeface="Calibri"/>
                <a:cs typeface="Calibri"/>
              </a:rPr>
              <a:t>v</a:t>
            </a:r>
            <a:r>
              <a:rPr dirty="0" sz="2400" b="1">
                <a:latin typeface="Calibri"/>
                <a:cs typeface="Calibri"/>
              </a:rPr>
              <a:t>e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Kh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45" b="1">
                <a:latin typeface="Calibri"/>
                <a:cs typeface="Calibri"/>
              </a:rPr>
              <a:t>z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25" b="1">
                <a:latin typeface="Calibri"/>
                <a:cs typeface="Calibri"/>
              </a:rPr>
              <a:t>n</a:t>
            </a:r>
            <a:r>
              <a:rPr dirty="0" sz="2400" b="1">
                <a:latin typeface="Calibri"/>
                <a:cs typeface="Calibri"/>
              </a:rPr>
              <a:t>a  </a:t>
            </a:r>
            <a:r>
              <a:rPr dirty="0" sz="2400" spc="-15" b="1">
                <a:latin typeface="Calibri"/>
                <a:cs typeface="Calibri"/>
              </a:rPr>
              <a:t>Jewellery	</a:t>
            </a:r>
            <a:r>
              <a:rPr dirty="0" sz="2400" spc="-20" b="1">
                <a:latin typeface="Calibri"/>
                <a:cs typeface="Calibri"/>
              </a:rPr>
              <a:t>Bangalore</a:t>
            </a:r>
            <a:r>
              <a:rPr dirty="0" sz="2400" spc="-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560066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latin typeface="Calibri"/>
                <a:cs typeface="Calibri"/>
              </a:rPr>
              <a:t>91-7338339898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400" spc="-10" b="1">
                <a:latin typeface="Calibri"/>
                <a:cs typeface="Calibri"/>
              </a:rPr>
              <a:t>91-7829396922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Connect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:</a:t>
            </a:r>
            <a:r>
              <a:rPr dirty="0" u="heavy" sz="2400" spc="-40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400" spc="-20" b="1">
                <a:solidFill>
                  <a:srgbClr val="FFC000"/>
                </a:solidFill>
                <a:uFill>
                  <a:solidFill>
                    <a:srgbClr val="FFC000"/>
                  </a:solidFill>
                </a:uFill>
                <a:latin typeface="Calibri"/>
                <a:cs typeface="Calibri"/>
                <a:hlinkClick r:id="rId2"/>
              </a:rPr>
              <a:t>Bharath@pylabs.com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2948" y="247014"/>
            <a:ext cx="283654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Decision</a:t>
            </a:r>
            <a:r>
              <a:rPr dirty="0" spc="-65"/>
              <a:t> </a:t>
            </a:r>
            <a:r>
              <a:rPr dirty="0" spc="-5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08861"/>
            <a:ext cx="10182225" cy="4053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Introduction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69900" marR="511175" indent="513715">
              <a:lnSpc>
                <a:spcPct val="100000"/>
              </a:lnSpc>
              <a:spcBef>
                <a:spcPts val="25"/>
              </a:spcBef>
            </a:pPr>
            <a:r>
              <a:rPr dirty="0" sz="2000" spc="-5">
                <a:latin typeface="Calibri"/>
                <a:cs typeface="Calibri"/>
              </a:rPr>
              <a:t>Decision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Trees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supervised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machine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learning algorithms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representation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 </a:t>
            </a:r>
            <a:r>
              <a:rPr dirty="0" sz="2000" spc="-5">
                <a:latin typeface="Calibri"/>
                <a:cs typeface="Calibri"/>
              </a:rPr>
              <a:t>Human</a:t>
            </a:r>
            <a:r>
              <a:rPr dirty="0" sz="2000">
                <a:latin typeface="Calibri"/>
                <a:cs typeface="Calibri"/>
              </a:rPr>
              <a:t> Decision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Making.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Here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deal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Categorical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unlike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other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ML </a:t>
            </a:r>
            <a:r>
              <a:rPr dirty="0" sz="2000" spc="-5">
                <a:latin typeface="Calibri"/>
                <a:cs typeface="Calibri"/>
              </a:rPr>
              <a:t>Algorithms.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There</a:t>
            </a:r>
            <a:r>
              <a:rPr dirty="0" sz="2000">
                <a:latin typeface="Calibri"/>
                <a:cs typeface="Calibri"/>
              </a:rPr>
              <a:t> 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linear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relationship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between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independent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</a:t>
            </a:r>
            <a:r>
              <a:rPr dirty="0" sz="2000" spc="-10">
                <a:latin typeface="Calibri"/>
                <a:cs typeface="Calibri"/>
              </a:rPr>
              <a:t>target </a:t>
            </a:r>
            <a:r>
              <a:rPr dirty="0" sz="2000" spc="-5">
                <a:latin typeface="Calibri"/>
                <a:cs typeface="Calibri"/>
              </a:rPr>
              <a:t> variable,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so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</a:t>
            </a:r>
            <a:r>
              <a:rPr dirty="0" sz="2000">
                <a:latin typeface="Calibri"/>
                <a:cs typeface="Calibri"/>
              </a:rPr>
              <a:t> 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>
                <a:latin typeface="Calibri"/>
                <a:cs typeface="Calibri"/>
              </a:rPr>
              <a:t> model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high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nonlinear </a:t>
            </a:r>
            <a:r>
              <a:rPr dirty="0" sz="2000" spc="-10">
                <a:latin typeface="Calibri"/>
                <a:cs typeface="Calibri"/>
              </a:rPr>
              <a:t>data.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</a:t>
            </a:r>
            <a:r>
              <a:rPr dirty="0" sz="2000" spc="-10">
                <a:latin typeface="Calibri"/>
                <a:cs typeface="Calibri"/>
              </a:rPr>
              <a:t> are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very </a:t>
            </a:r>
            <a:r>
              <a:rPr dirty="0" sz="2000">
                <a:latin typeface="Calibri"/>
                <a:cs typeface="Calibri"/>
              </a:rPr>
              <a:t>popular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because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outputs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 </a:t>
            </a:r>
            <a:r>
              <a:rPr dirty="0" sz="2000" spc="-5">
                <a:latin typeface="Calibri"/>
                <a:cs typeface="Calibri"/>
              </a:rPr>
              <a:t>be easily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understood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by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business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people.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libri"/>
              <a:cs typeface="Calibri"/>
            </a:endParaRPr>
          </a:p>
          <a:p>
            <a:pPr marL="469900" marR="5080" indent="628015">
              <a:lnSpc>
                <a:spcPct val="100000"/>
              </a:lnSpc>
            </a:pPr>
            <a:r>
              <a:rPr dirty="0" sz="2000" spc="-5">
                <a:latin typeface="Calibri"/>
                <a:cs typeface="Calibri"/>
              </a:rPr>
              <a:t>They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form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tree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like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models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make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predictions,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like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decisions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made in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real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world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with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series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questions.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decision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tree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splits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0">
                <a:latin typeface="Calibri"/>
                <a:cs typeface="Calibri"/>
              </a:rPr>
              <a:t> data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into</a:t>
            </a:r>
            <a:r>
              <a:rPr dirty="0" sz="2000">
                <a:latin typeface="Calibri"/>
                <a:cs typeface="Calibri"/>
              </a:rPr>
              <a:t> multiple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splits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 the 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further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split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done</a:t>
            </a:r>
            <a:r>
              <a:rPr dirty="0" sz="2000" spc="-5">
                <a:latin typeface="Calibri"/>
                <a:cs typeface="Calibri"/>
              </a:rPr>
              <a:t> by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raising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question</a:t>
            </a:r>
            <a:r>
              <a:rPr dirty="0" sz="2000">
                <a:latin typeface="Calibri"/>
                <a:cs typeface="Calibri"/>
              </a:rPr>
              <a:t> and the </a:t>
            </a:r>
            <a:r>
              <a:rPr dirty="0" sz="2000" spc="-5">
                <a:latin typeface="Calibri"/>
                <a:cs typeface="Calibri"/>
              </a:rPr>
              <a:t>question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raised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attributes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>
                <a:latin typeface="Calibri"/>
                <a:cs typeface="Calibri"/>
              </a:rPr>
              <a:t> the </a:t>
            </a:r>
            <a:r>
              <a:rPr dirty="0" sz="2000" spc="-5">
                <a:latin typeface="Calibri"/>
                <a:cs typeface="Calibri"/>
              </a:rPr>
              <a:t>most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important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predictor</a:t>
            </a:r>
            <a:r>
              <a:rPr dirty="0" sz="2000">
                <a:latin typeface="Calibri"/>
                <a:cs typeface="Calibri"/>
              </a:rPr>
              <a:t> and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that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split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occurs.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They</a:t>
            </a:r>
            <a:r>
              <a:rPr dirty="0" sz="2000" spc="-10">
                <a:latin typeface="Calibri"/>
                <a:cs typeface="Calibri"/>
              </a:rPr>
              <a:t> are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easily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interpretable</a:t>
            </a:r>
            <a:r>
              <a:rPr dirty="0" sz="2000" spc="-10">
                <a:latin typeface="Calibri"/>
                <a:cs typeface="Calibri"/>
              </a:rPr>
              <a:t>,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because </a:t>
            </a:r>
            <a:r>
              <a:rPr dirty="0" sz="2000" spc="-10">
                <a:latin typeface="Calibri"/>
                <a:cs typeface="Calibri"/>
              </a:rPr>
              <a:t>we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always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identify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various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factors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to</a:t>
            </a:r>
            <a:r>
              <a:rPr dirty="0" sz="2000" spc="-5">
                <a:latin typeface="Calibri"/>
                <a:cs typeface="Calibri"/>
              </a:rPr>
              <a:t> split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data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.If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data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split </a:t>
            </a:r>
            <a:r>
              <a:rPr dirty="0" sz="2000" spc="-4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into</a:t>
            </a:r>
            <a:r>
              <a:rPr dirty="0" sz="2000" spc="-5">
                <a:latin typeface="Calibri"/>
                <a:cs typeface="Calibri"/>
              </a:rPr>
              <a:t> two </a:t>
            </a:r>
            <a:r>
              <a:rPr dirty="0" sz="2000" spc="-10">
                <a:latin typeface="Calibri"/>
                <a:cs typeface="Calibri"/>
              </a:rPr>
              <a:t>are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more</a:t>
            </a:r>
            <a:r>
              <a:rPr dirty="0" sz="2000">
                <a:latin typeface="Calibri"/>
                <a:cs typeface="Calibri"/>
              </a:rPr>
              <a:t> partitions this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called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Multiway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decision</a:t>
            </a:r>
            <a:r>
              <a:rPr dirty="0" sz="2000" spc="-10">
                <a:latin typeface="Calibri"/>
                <a:cs typeface="Calibri"/>
              </a:rPr>
              <a:t> tree.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894" y="151003"/>
            <a:ext cx="72072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0">
                <a:latin typeface="Trebuchet MS"/>
                <a:cs typeface="Trebuchet MS"/>
              </a:rPr>
              <a:t>Lets</a:t>
            </a:r>
            <a:r>
              <a:rPr dirty="0" sz="2400" spc="5" b="0">
                <a:latin typeface="Trebuchet MS"/>
                <a:cs typeface="Trebuchet MS"/>
              </a:rPr>
              <a:t> </a:t>
            </a:r>
            <a:r>
              <a:rPr dirty="0" sz="2400" b="0">
                <a:latin typeface="Trebuchet MS"/>
                <a:cs typeface="Trebuchet MS"/>
              </a:rPr>
              <a:t>see</a:t>
            </a:r>
            <a:r>
              <a:rPr dirty="0" sz="2400" spc="-15" b="0">
                <a:latin typeface="Trebuchet MS"/>
                <a:cs typeface="Trebuchet MS"/>
              </a:rPr>
              <a:t> </a:t>
            </a:r>
            <a:r>
              <a:rPr dirty="0" sz="2400" spc="-5" b="0">
                <a:latin typeface="Trebuchet MS"/>
                <a:cs typeface="Trebuchet MS"/>
              </a:rPr>
              <a:t>an example how an Decision</a:t>
            </a:r>
            <a:r>
              <a:rPr dirty="0" sz="2400" b="0">
                <a:latin typeface="Trebuchet MS"/>
                <a:cs typeface="Trebuchet MS"/>
              </a:rPr>
              <a:t> </a:t>
            </a:r>
            <a:r>
              <a:rPr dirty="0" sz="2400" spc="-5" b="0">
                <a:latin typeface="Trebuchet MS"/>
                <a:cs typeface="Trebuchet MS"/>
              </a:rPr>
              <a:t>Tree</a:t>
            </a:r>
            <a:r>
              <a:rPr dirty="0" sz="2400" spc="-10" b="0">
                <a:latin typeface="Trebuchet MS"/>
                <a:cs typeface="Trebuchet MS"/>
              </a:rPr>
              <a:t> </a:t>
            </a:r>
            <a:r>
              <a:rPr dirty="0" sz="2400" spc="-5" b="0">
                <a:latin typeface="Trebuchet MS"/>
                <a:cs typeface="Trebuchet MS"/>
              </a:rPr>
              <a:t>look</a:t>
            </a:r>
            <a:r>
              <a:rPr dirty="0" sz="2400" b="0">
                <a:latin typeface="Trebuchet MS"/>
                <a:cs typeface="Trebuchet MS"/>
              </a:rPr>
              <a:t> </a:t>
            </a:r>
            <a:r>
              <a:rPr dirty="0" sz="2400" spc="-5" b="0">
                <a:latin typeface="Trebuchet MS"/>
                <a:cs typeface="Trebuchet MS"/>
              </a:rPr>
              <a:t>like: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5732475"/>
            <a:ext cx="91166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libri"/>
                <a:cs typeface="Calibri"/>
              </a:rPr>
              <a:t>Here</a:t>
            </a:r>
            <a:r>
              <a:rPr dirty="0" sz="2000">
                <a:latin typeface="Calibri"/>
                <a:cs typeface="Calibri"/>
              </a:rPr>
              <a:t> 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first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split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he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based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on </a:t>
            </a:r>
            <a:r>
              <a:rPr dirty="0" sz="2000">
                <a:latin typeface="Calibri"/>
                <a:cs typeface="Calibri"/>
              </a:rPr>
              <a:t>Age,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we </a:t>
            </a:r>
            <a:r>
              <a:rPr dirty="0" sz="2000" spc="-5">
                <a:latin typeface="Calibri"/>
                <a:cs typeface="Calibri"/>
              </a:rPr>
              <a:t>will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discuss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further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how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split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made</a:t>
            </a:r>
            <a:r>
              <a:rPr dirty="0" sz="2000" spc="-5">
                <a:latin typeface="Calibri"/>
                <a:cs typeface="Calibri"/>
              </a:rPr>
              <a:t> on</a:t>
            </a:r>
            <a:r>
              <a:rPr dirty="0" sz="2000">
                <a:latin typeface="Calibri"/>
                <a:cs typeface="Calibri"/>
              </a:rPr>
              <a:t> Age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7994" y="1329041"/>
            <a:ext cx="7854605" cy="36484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4682" y="147955"/>
            <a:ext cx="536702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Algorithms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"/>
              <a:t>Decision</a:t>
            </a:r>
            <a:r>
              <a:rPr dirty="0" spc="-25"/>
              <a:t> </a:t>
            </a:r>
            <a:r>
              <a:rPr dirty="0" spc="-5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131062"/>
            <a:ext cx="9307830" cy="171640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2400" spc="-5" b="1">
                <a:latin typeface="Calibri"/>
                <a:cs typeface="Calibri"/>
              </a:rPr>
              <a:t>Homogeneity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Measures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 marR="5080" indent="887094">
              <a:lnSpc>
                <a:spcPct val="102299"/>
              </a:lnSpc>
              <a:spcBef>
                <a:spcPts val="550"/>
              </a:spcBef>
            </a:pPr>
            <a:r>
              <a:rPr dirty="0" sz="1800" spc="-5">
                <a:latin typeface="Calibri"/>
                <a:cs typeface="Calibri"/>
              </a:rPr>
              <a:t>Suppose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dataset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8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attributes,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can’t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randomly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select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5">
                <a:latin typeface="Calibri"/>
                <a:cs typeface="Calibri"/>
              </a:rPr>
              <a:t>attribute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split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selection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criterion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choose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attributes,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Homogeneity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Measure. </a:t>
            </a:r>
            <a:r>
              <a:rPr dirty="0" sz="1800" spc="-35">
                <a:latin typeface="Calibri"/>
                <a:cs typeface="Calibri"/>
              </a:rPr>
              <a:t>We 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going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pick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attribute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Homogeneity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Measure.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Lets</a:t>
            </a:r>
            <a:r>
              <a:rPr dirty="0" sz="1800">
                <a:latin typeface="Calibri"/>
                <a:cs typeface="Calibri"/>
              </a:rPr>
              <a:t> see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fig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below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understand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better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about </a:t>
            </a:r>
            <a:r>
              <a:rPr dirty="0" sz="1800" spc="-5">
                <a:latin typeface="Calibri"/>
                <a:cs typeface="Calibri"/>
              </a:rPr>
              <a:t>Homogeneity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3048000"/>
            <a:ext cx="80010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8065" y="147955"/>
            <a:ext cx="195707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Gini</a:t>
            </a:r>
            <a:r>
              <a:rPr dirty="0" spc="-80"/>
              <a:t> </a:t>
            </a:r>
            <a:r>
              <a:rPr dirty="0" spc="-5"/>
              <a:t>Index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61034"/>
            <a:ext cx="965962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245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Homogeneity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Measure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calculate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Gini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Gini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attribute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equal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 then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Homogeneity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attribute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high.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1983689"/>
            <a:ext cx="22053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Formula</a:t>
            </a:r>
            <a:r>
              <a:rPr dirty="0" sz="1800" spc="-15">
                <a:latin typeface="Calibri"/>
                <a:cs typeface="Calibri"/>
              </a:rPr>
              <a:t> 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Gini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Index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1063" y="2009597"/>
            <a:ext cx="57105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5" b="1">
                <a:latin typeface="Calibri"/>
                <a:cs typeface="Calibri"/>
              </a:rPr>
              <a:t>Key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point: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Gini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=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1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Homogeneity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is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high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if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Gini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=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0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less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Homogeneity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2800" y="1905000"/>
            <a:ext cx="895726" cy="4768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00" y="2438400"/>
            <a:ext cx="3429000" cy="30480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140" y="2609215"/>
            <a:ext cx="10489565" cy="3576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Lets </a:t>
            </a:r>
            <a:r>
              <a:rPr dirty="0" sz="1800">
                <a:latin typeface="Calibri"/>
                <a:cs typeface="Calibri"/>
              </a:rPr>
              <a:t>see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example</a:t>
            </a:r>
            <a:r>
              <a:rPr dirty="0" sz="1800" spc="-5">
                <a:latin typeface="Calibri"/>
                <a:cs typeface="Calibri"/>
              </a:rPr>
              <a:t> how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calculate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Gini </a:t>
            </a:r>
            <a:r>
              <a:rPr dirty="0" sz="1800" spc="-10">
                <a:latin typeface="Calibri"/>
                <a:cs typeface="Calibri"/>
              </a:rPr>
              <a:t>Index: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Lets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first</a:t>
            </a:r>
            <a:r>
              <a:rPr dirty="0" sz="1800" b="1">
                <a:latin typeface="Calibri"/>
                <a:cs typeface="Calibri"/>
              </a:rPr>
              <a:t> split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data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Gender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3645535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Calibri"/>
                <a:cs typeface="Calibri"/>
              </a:rPr>
              <a:t>Gini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Index(gender)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(fraction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total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observations</a:t>
            </a:r>
            <a:r>
              <a:rPr dirty="0" sz="1800">
                <a:latin typeface="Calibri"/>
                <a:cs typeface="Calibri"/>
              </a:rPr>
              <a:t> 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male)*Gini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male +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(fraction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total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observations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female)*Gini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female.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=1/2((1/50)*2+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(49/50)*2)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+1/2((3/5)*2+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(2/5)*2)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0.74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Split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Age: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0.7((26/70)*2+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(44/70)*2)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+ 0.3 </a:t>
            </a:r>
            <a:r>
              <a:rPr dirty="0" sz="1800" spc="-5">
                <a:latin typeface="Calibri"/>
                <a:cs typeface="Calibri"/>
              </a:rPr>
              <a:t>((1/6)*2+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(5/6)*2)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0.59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  <a:spcBef>
                <a:spcPts val="5"/>
              </a:spcBef>
            </a:pPr>
            <a:r>
              <a:rPr dirty="0" sz="1800" spc="-5">
                <a:latin typeface="Calibri"/>
                <a:cs typeface="Calibri"/>
              </a:rPr>
              <a:t>So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Gini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Index</a:t>
            </a:r>
            <a:r>
              <a:rPr dirty="0" sz="1800" spc="-15">
                <a:latin typeface="Calibri"/>
                <a:cs typeface="Calibri"/>
              </a:rPr>
              <a:t> for</a:t>
            </a:r>
            <a:r>
              <a:rPr dirty="0" sz="1800">
                <a:latin typeface="Calibri"/>
                <a:cs typeface="Calibri"/>
              </a:rPr>
              <a:t> Gender is </a:t>
            </a:r>
            <a:r>
              <a:rPr dirty="0" sz="1800" spc="-5">
                <a:latin typeface="Calibri"/>
                <a:cs typeface="Calibri"/>
              </a:rPr>
              <a:t>close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 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split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Gender.</a:t>
            </a:r>
            <a:endParaRPr sz="1800">
              <a:latin typeface="Calibri"/>
              <a:cs typeface="Calibri"/>
            </a:endParaRPr>
          </a:p>
          <a:p>
            <a:pPr marL="7918450">
              <a:lnSpc>
                <a:spcPts val="2100"/>
              </a:lnSpc>
            </a:pPr>
            <a:r>
              <a:rPr dirty="0" sz="1800" i="1">
                <a:latin typeface="Calibri"/>
                <a:cs typeface="Calibri"/>
              </a:rPr>
              <a:t>P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=</a:t>
            </a:r>
            <a:r>
              <a:rPr dirty="0" sz="1800" spc="-10" i="1">
                <a:latin typeface="Calibri"/>
                <a:cs typeface="Calibri"/>
              </a:rPr>
              <a:t> playing,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N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=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Not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playing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8948" y="147955"/>
            <a:ext cx="62484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Entropy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5"/>
              <a:t>Information</a:t>
            </a:r>
            <a:r>
              <a:rPr dirty="0" spc="-25"/>
              <a:t> </a:t>
            </a:r>
            <a:r>
              <a:rPr dirty="0" spc="-5"/>
              <a:t>Gained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37234"/>
            <a:ext cx="9725025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Entropy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quantifies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degree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disorder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given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ranges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=0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means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high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Homogeneity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Formula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algn="just" marL="694055" marR="6083300" indent="-68199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Where </a:t>
            </a:r>
            <a:r>
              <a:rPr dirty="0" sz="1800" spc="-5">
                <a:latin typeface="Calibri"/>
                <a:cs typeface="Calibri"/>
              </a:rPr>
              <a:t>pi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Probability </a:t>
            </a:r>
            <a:r>
              <a:rPr dirty="0" sz="1800" spc="-5">
                <a:latin typeface="Calibri"/>
                <a:cs typeface="Calibri"/>
              </a:rPr>
              <a:t>of finding </a:t>
            </a:r>
            <a:r>
              <a:rPr dirty="0" sz="1800">
                <a:latin typeface="Calibri"/>
                <a:cs typeface="Calibri"/>
              </a:rPr>
              <a:t>label i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5">
                <a:latin typeface="Calibri"/>
                <a:cs typeface="Calibri"/>
              </a:rPr>
              <a:t>Number of </a:t>
            </a:r>
            <a:r>
              <a:rPr dirty="0" sz="1800" spc="-15">
                <a:latin typeface="Calibri"/>
                <a:cs typeface="Calibri"/>
              </a:rPr>
              <a:t>different </a:t>
            </a:r>
            <a:r>
              <a:rPr dirty="0" sz="1800" spc="-5">
                <a:latin typeface="Calibri"/>
                <a:cs typeface="Calibri"/>
              </a:rPr>
              <a:t>labels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ε[D]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 spc="-10">
                <a:latin typeface="Calibri"/>
                <a:cs typeface="Calibri"/>
              </a:rPr>
              <a:t> Dataset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  <a:p>
            <a:pPr marL="12700" marR="1367155">
              <a:lnSpc>
                <a:spcPct val="200000"/>
              </a:lnSpc>
            </a:pPr>
            <a:r>
              <a:rPr dirty="0" sz="1800" spc="-5" b="1">
                <a:latin typeface="Calibri"/>
                <a:cs typeface="Calibri"/>
              </a:rPr>
              <a:t>Information Gained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Measures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how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decreases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splitting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Formula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Information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Gained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40" y="4804029"/>
            <a:ext cx="12211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Where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ε[D]</a:t>
            </a:r>
            <a:endParaRPr sz="1800">
              <a:latin typeface="Calibri"/>
              <a:cs typeface="Calibri"/>
            </a:endParaRPr>
          </a:p>
          <a:p>
            <a:pPr marL="69405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ε</a:t>
            </a:r>
            <a:r>
              <a:rPr dirty="0" sz="1800" spc="-5">
                <a:latin typeface="Calibri"/>
                <a:cs typeface="Calibri"/>
              </a:rPr>
              <a:t>[</a:t>
            </a:r>
            <a:r>
              <a:rPr dirty="0" sz="1800" spc="-30">
                <a:latin typeface="Calibri"/>
                <a:cs typeface="Calibri"/>
              </a:rPr>
              <a:t>D</a:t>
            </a:r>
            <a:r>
              <a:rPr dirty="0" sz="1800">
                <a:latin typeface="Calibri"/>
                <a:cs typeface="Calibri"/>
              </a:rPr>
              <a:t>A]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1444" y="4804029"/>
            <a:ext cx="43827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parent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set</a:t>
            </a:r>
            <a:endParaRPr sz="18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 spc="-5">
                <a:latin typeface="Calibri"/>
                <a:cs typeface="Calibri"/>
              </a:rPr>
              <a:t> of</a:t>
            </a:r>
            <a:r>
              <a:rPr dirty="0" sz="1800" spc="-10">
                <a:latin typeface="Calibri"/>
                <a:cs typeface="Calibri"/>
              </a:rPr>
              <a:t> Partitions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Obtained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splitting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69822" y="5352999"/>
            <a:ext cx="74479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762000" algn="l"/>
              </a:tabLst>
            </a:pPr>
            <a:r>
              <a:rPr dirty="0" sz="1800" spc="-10">
                <a:latin typeface="Calibri"/>
                <a:cs typeface="Calibri"/>
              </a:rPr>
              <a:t>ε[DA=i]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Entropy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Partitions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attribute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5">
                <a:latin typeface="Calibri"/>
                <a:cs typeface="Calibri"/>
              </a:rPr>
              <a:t> points</a:t>
            </a:r>
            <a:r>
              <a:rPr dirty="0" sz="1800">
                <a:latin typeface="Calibri"/>
                <a:cs typeface="Calibri"/>
              </a:rPr>
              <a:t> 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DA=i	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points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where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attribute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758190" algn="l"/>
              </a:tabLst>
            </a:pPr>
            <a:r>
              <a:rPr dirty="0" sz="1800">
                <a:latin typeface="Calibri"/>
                <a:cs typeface="Calibri"/>
              </a:rPr>
              <a:t>K	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 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different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labels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2057400"/>
            <a:ext cx="1924812" cy="2865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4267200"/>
            <a:ext cx="5114544" cy="2865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1992" y="147955"/>
            <a:ext cx="433387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Splitting</a:t>
            </a:r>
            <a:r>
              <a:rPr dirty="0" spc="-30"/>
              <a:t> </a:t>
            </a:r>
            <a:r>
              <a:rPr dirty="0" spc="-5"/>
              <a:t>by</a:t>
            </a:r>
            <a:r>
              <a:rPr dirty="0" spc="-35"/>
              <a:t> </a:t>
            </a:r>
            <a:r>
              <a:rPr dirty="0"/>
              <a:t>R-squared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237234"/>
            <a:ext cx="9416415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R-squared</a:t>
            </a:r>
            <a:r>
              <a:rPr dirty="0" sz="1800">
                <a:latin typeface="Calibri"/>
                <a:cs typeface="Calibri"/>
              </a:rPr>
              <a:t> 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calculated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continuous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variables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calculated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similar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 </a:t>
            </a: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Regression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model.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Split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date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R-squared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 should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greater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original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Formula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R-squared: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(RSS/TSS)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794510" marR="4881880" indent="-68135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Where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RSS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Residual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Standard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Error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 </a:t>
            </a:r>
            <a:r>
              <a:rPr dirty="0" sz="1800" spc="-40">
                <a:latin typeface="Calibri"/>
                <a:cs typeface="Calibri"/>
              </a:rPr>
              <a:t>Total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squares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0" y="2286000"/>
            <a:ext cx="43434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6232" y="147955"/>
            <a:ext cx="61468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Over</a:t>
            </a:r>
            <a:r>
              <a:rPr dirty="0" spc="-30"/>
              <a:t> </a:t>
            </a:r>
            <a:r>
              <a:rPr dirty="0" spc="-5"/>
              <a:t>fitting</a:t>
            </a:r>
            <a:r>
              <a:rPr dirty="0" spc="-30"/>
              <a:t> </a:t>
            </a:r>
            <a:r>
              <a:rPr dirty="0"/>
              <a:t>Control</a:t>
            </a:r>
            <a:r>
              <a:rPr dirty="0" spc="-25"/>
              <a:t> </a:t>
            </a:r>
            <a:r>
              <a:rPr dirty="0" spc="-5"/>
              <a:t>Techniques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32661"/>
            <a:ext cx="9497695" cy="213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Calibri"/>
                <a:cs typeface="Calibri"/>
              </a:rPr>
              <a:t>Truncation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007744">
              <a:lnSpc>
                <a:spcPct val="100000"/>
              </a:lnSpc>
              <a:spcBef>
                <a:spcPts val="35"/>
              </a:spcBef>
            </a:pPr>
            <a:r>
              <a:rPr dirty="0" sz="1800" spc="-5">
                <a:latin typeface="Calibri"/>
                <a:cs typeface="Calibri"/>
              </a:rPr>
              <a:t>This </a:t>
            </a:r>
            <a:r>
              <a:rPr dirty="0" sz="1800" spc="-20">
                <a:latin typeface="Calibri"/>
                <a:cs typeface="Calibri"/>
              </a:rPr>
              <a:t>Technique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will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growing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So 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over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fit</a:t>
            </a:r>
            <a:r>
              <a:rPr dirty="0" sz="1800">
                <a:latin typeface="Calibri"/>
                <a:cs typeface="Calibri"/>
              </a:rPr>
              <a:t> 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up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having </a:t>
            </a:r>
            <a:r>
              <a:rPr dirty="0" sz="1800" spc="-10">
                <a:latin typeface="Calibri"/>
                <a:cs typeface="Calibri"/>
              </a:rPr>
              <a:t>leaves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few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points.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Pruning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 indent="890269">
              <a:lnSpc>
                <a:spcPct val="100000"/>
              </a:lnSpc>
              <a:spcBef>
                <a:spcPts val="35"/>
              </a:spcBef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Tree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grow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till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cut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branches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from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deep. </a:t>
            </a:r>
            <a:r>
              <a:rPr dirty="0" sz="1800" spc="-5">
                <a:latin typeface="Calibri"/>
                <a:cs typeface="Calibri"/>
              </a:rPr>
              <a:t>This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-10">
                <a:latin typeface="Calibri"/>
                <a:cs typeface="Calibri"/>
              </a:rPr>
              <a:t>most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commonly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used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avoid</a:t>
            </a:r>
            <a:r>
              <a:rPr dirty="0" sz="1800" spc="-5">
                <a:latin typeface="Calibri"/>
                <a:cs typeface="Calibri"/>
              </a:rPr>
              <a:t> over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fitting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47955"/>
            <a:ext cx="94678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Advantages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/>
              <a:t> </a:t>
            </a:r>
            <a:r>
              <a:rPr dirty="0" spc="-5"/>
              <a:t>Disadvantages </a:t>
            </a:r>
            <a:r>
              <a:rPr dirty="0"/>
              <a:t>of </a:t>
            </a:r>
            <a:r>
              <a:rPr dirty="0" spc="-5"/>
              <a:t>Decision 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461261"/>
            <a:ext cx="7341234" cy="121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Calibri"/>
                <a:cs typeface="Calibri"/>
              </a:rPr>
              <a:t>Advantages</a:t>
            </a:r>
            <a:endParaRPr sz="24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latin typeface="Calibri"/>
                <a:cs typeface="Calibri"/>
              </a:rPr>
              <a:t>Prediction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Decision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Trees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>
                <a:latin typeface="Calibri"/>
                <a:cs typeface="Calibri"/>
              </a:rPr>
              <a:t> easily </a:t>
            </a:r>
            <a:r>
              <a:rPr dirty="0" sz="1800" spc="-10">
                <a:latin typeface="Calibri"/>
                <a:cs typeface="Calibri"/>
              </a:rPr>
              <a:t>interpretable.</a:t>
            </a:r>
            <a:endParaRPr sz="18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latin typeface="Calibri"/>
                <a:cs typeface="Calibri"/>
              </a:rPr>
              <a:t>Does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normalisation,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because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only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values within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seamlessly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handle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">
                <a:latin typeface="Calibri"/>
                <a:cs typeface="Calibri"/>
              </a:rPr>
              <a:t> kinds of </a:t>
            </a:r>
            <a:r>
              <a:rPr dirty="0" sz="1800" spc="-1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39" y="3366338"/>
            <a:ext cx="6352540" cy="945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Disadvantages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latin typeface="Calibri"/>
                <a:cs typeface="Calibri"/>
              </a:rPr>
              <a:t>Decision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Tress</a:t>
            </a:r>
            <a:r>
              <a:rPr dirty="0" sz="1800" spc="-10">
                <a:latin typeface="Calibri"/>
                <a:cs typeface="Calibri"/>
              </a:rPr>
              <a:t> tends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over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fit</a:t>
            </a:r>
            <a:r>
              <a:rPr dirty="0" sz="1800">
                <a:latin typeface="Calibri"/>
                <a:cs typeface="Calibri"/>
              </a:rPr>
              <a:t> 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data,</a:t>
            </a:r>
            <a:r>
              <a:rPr dirty="0" sz="1800" spc="-5">
                <a:latin typeface="Calibri"/>
                <a:cs typeface="Calibri"/>
              </a:rPr>
              <a:t> 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allowed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grow.</a:t>
            </a:r>
            <a:endParaRPr sz="1800">
              <a:latin typeface="Calibri"/>
              <a:cs typeface="Calibri"/>
            </a:endParaRPr>
          </a:p>
          <a:p>
            <a:pPr marL="248920" indent="-236220">
              <a:lnSpc>
                <a:spcPct val="100000"/>
              </a:lnSpc>
              <a:buFont typeface="Arial MT"/>
              <a:buChar char="•"/>
              <a:tabLst>
                <a:tab pos="248285" algn="l"/>
                <a:tab pos="248920" algn="l"/>
              </a:tabLst>
            </a:pPr>
            <a:r>
              <a:rPr dirty="0" sz="1800" spc="-5">
                <a:latin typeface="Calibri"/>
                <a:cs typeface="Calibri"/>
              </a:rPr>
              <a:t>Decision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Trees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tend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very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unstable.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C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ML LABS</dc:creator>
  <dc:title>PowerPoint Presentation</dc:title>
  <dcterms:created xsi:type="dcterms:W3CDTF">2024-12-06T05:39:55Z</dcterms:created>
  <dcterms:modified xsi:type="dcterms:W3CDTF">2024-12-06T05:39:55Z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2024-12-06T00:00:00Z</vt:filetime>
  </property>
</Properties>
</file>