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19231" y="187452"/>
            <a:ext cx="1190244" cy="1211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2789" y="147955"/>
            <a:ext cx="54698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389634"/>
            <a:ext cx="1029970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harath@pylab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938" y="2043176"/>
            <a:ext cx="5378450" cy="1751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R="708025">
              <a:lnSpc>
                <a:spcPct val="100000"/>
              </a:lnSpc>
              <a:spcBef>
                <a:spcPts val="105"/>
              </a:spcBef>
            </a:pPr>
            <a:r>
              <a:rPr dirty="0" sz="8000" b="1" i="0">
                <a:solidFill>
                  <a:srgbClr val="006EC0"/>
                </a:solidFill>
                <a:latin typeface="Calibri"/>
                <a:cs typeface="Calibri"/>
              </a:rPr>
              <a:t>ML</a:t>
            </a:r>
            <a:r>
              <a:rPr dirty="0" sz="8000" spc="-15" b="1" i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8000" spc="-20" b="1" i="0">
                <a:solidFill>
                  <a:srgbClr val="006EC0"/>
                </a:solidFill>
                <a:latin typeface="Calibri"/>
                <a:cs typeface="Calibri"/>
              </a:rPr>
              <a:t>Labs</a:t>
            </a:r>
            <a:endParaRPr sz="8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000" b="1" i="0">
                <a:solidFill>
                  <a:srgbClr val="001F5F"/>
                </a:solidFill>
                <a:latin typeface="Calibri"/>
                <a:cs typeface="Calibri"/>
              </a:rPr>
              <a:t>Delivering</a:t>
            </a:r>
            <a:r>
              <a:rPr dirty="0" sz="2000" spc="-75" b="1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b="1" i="0">
                <a:solidFill>
                  <a:srgbClr val="001F5F"/>
                </a:solidFill>
                <a:latin typeface="Calibri"/>
                <a:cs typeface="Calibri"/>
              </a:rPr>
              <a:t>Enterprise</a:t>
            </a:r>
            <a:r>
              <a:rPr dirty="0" sz="2000" spc="-40" b="1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b="1" i="0">
                <a:solidFill>
                  <a:srgbClr val="001F5F"/>
                </a:solidFill>
                <a:latin typeface="Calibri"/>
                <a:cs typeface="Calibri"/>
              </a:rPr>
              <a:t>Machine</a:t>
            </a:r>
            <a:r>
              <a:rPr dirty="0" sz="2000" spc="-80" b="1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b="1" i="0">
                <a:solidFill>
                  <a:srgbClr val="001F5F"/>
                </a:solidFill>
                <a:latin typeface="Calibri"/>
                <a:cs typeface="Calibri"/>
              </a:rPr>
              <a:t>Leaning</a:t>
            </a:r>
            <a:r>
              <a:rPr dirty="0" sz="2000" spc="-30" b="1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b="1" i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z="2000" spc="-50" b="1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b="1" i="0">
                <a:solidFill>
                  <a:srgbClr val="001F5F"/>
                </a:solidFill>
                <a:latin typeface="Calibri"/>
                <a:cs typeface="Calibri"/>
              </a:rPr>
              <a:t>AI</a:t>
            </a:r>
            <a:r>
              <a:rPr dirty="0" sz="2000" spc="-50" b="1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b="1" i="0">
                <a:solidFill>
                  <a:srgbClr val="001F5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444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rebuchet MS"/>
                <a:cs typeface="Trebuchet MS"/>
              </a:rPr>
              <a:t>Random</a:t>
            </a:r>
            <a:r>
              <a:rPr dirty="0" spc="-155" b="1">
                <a:latin typeface="Trebuchet MS"/>
                <a:cs typeface="Trebuchet MS"/>
              </a:rPr>
              <a:t> </a:t>
            </a:r>
            <a:r>
              <a:rPr dirty="0" spc="-10" b="1">
                <a:latin typeface="Trebuchet MS"/>
                <a:cs typeface="Trebuchet MS"/>
              </a:rPr>
              <a:t>Forest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0739" y="1152271"/>
            <a:ext cx="9092565" cy="212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7744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learning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Random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Forest,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Ensembles.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dirty="0" sz="2400" b="1">
                <a:latin typeface="Calibri"/>
                <a:cs typeface="Calibri"/>
              </a:rPr>
              <a:t>Ensembles</a:t>
            </a:r>
            <a:r>
              <a:rPr dirty="0" sz="2400" spc="-110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5080" indent="1024255">
              <a:lnSpc>
                <a:spcPct val="102400"/>
              </a:lnSpc>
              <a:spcBef>
                <a:spcPts val="550"/>
              </a:spcBef>
            </a:pP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means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things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viewed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rather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individually.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models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prediction,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unlike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Tree.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Random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forest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popular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ensemble </a:t>
            </a:r>
            <a:r>
              <a:rPr dirty="0" sz="1800">
                <a:latin typeface="Calibri"/>
                <a:cs typeface="Calibri"/>
              </a:rPr>
              <a:t>technique.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Ensemble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made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combinations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large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trees.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Random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forest </a:t>
            </a:r>
            <a:r>
              <a:rPr dirty="0" sz="1800">
                <a:latin typeface="Calibri"/>
                <a:cs typeface="Calibri"/>
              </a:rPr>
              <a:t>Bagging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technique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Ensemble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figure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866" y="3615732"/>
            <a:ext cx="8162209" cy="29673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rebuchet MS"/>
                <a:cs typeface="Trebuchet MS"/>
              </a:rPr>
              <a:t>Creating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Random</a:t>
            </a:r>
            <a:r>
              <a:rPr dirty="0" spc="-25" b="1">
                <a:latin typeface="Trebuchet MS"/>
                <a:cs typeface="Trebuchet MS"/>
              </a:rPr>
              <a:t> </a:t>
            </a:r>
            <a:r>
              <a:rPr dirty="0" spc="-10" b="1">
                <a:latin typeface="Trebuchet MS"/>
                <a:cs typeface="Trebuchet MS"/>
              </a:rPr>
              <a:t>Forest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84" y="2057398"/>
            <a:ext cx="3514367" cy="46375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59740" y="1084834"/>
            <a:ext cx="10079990" cy="401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130937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Random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Forest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nearly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hyper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parameters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Tree.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collection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trees.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Random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Forest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created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bagging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(bootstrapped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aggregation)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discussed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it’s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ensemble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technique.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bagging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choosing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Random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Samples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</a:t>
            </a:r>
            <a:r>
              <a:rPr dirty="0" sz="1800" spc="5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samples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trained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Random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forest.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figure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illustrates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total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flow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Random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forest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196850" algn="l"/>
              </a:tabLst>
            </a:pP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training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random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bootstrap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samples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taken.</a:t>
            </a:r>
            <a:endParaRPr sz="18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196850" algn="l"/>
              </a:tabLst>
            </a:pP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Bootstrap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sample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30-</a:t>
            </a:r>
            <a:r>
              <a:rPr dirty="0" sz="1800">
                <a:latin typeface="Calibri"/>
                <a:cs typeface="Calibri"/>
              </a:rPr>
              <a:t>70%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dataset.</a:t>
            </a:r>
            <a:endParaRPr sz="18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196850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Trees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Bootstrap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sample.</a:t>
            </a:r>
            <a:endParaRPr sz="18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196850" algn="l"/>
              </a:tabLst>
            </a:pPr>
            <a:r>
              <a:rPr dirty="0" sz="1800">
                <a:latin typeface="Calibri"/>
                <a:cs typeface="Calibri"/>
              </a:rPr>
              <a:t>Finally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take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Majority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scores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OOB(out-</a:t>
            </a:r>
            <a:r>
              <a:rPr dirty="0" spc="-10"/>
              <a:t>of-</a:t>
            </a:r>
            <a:r>
              <a:rPr dirty="0"/>
              <a:t>Bag)</a:t>
            </a:r>
            <a:r>
              <a:rPr dirty="0" spc="20"/>
              <a:t> </a:t>
            </a:r>
            <a:r>
              <a:rPr dirty="0" spc="-10"/>
              <a:t>Error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389634"/>
            <a:ext cx="968756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815" indent="94361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OOB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error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cross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validation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error.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calculated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training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Bootstrap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samples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taken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several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not </a:t>
            </a: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means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unseen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particular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b="1">
                <a:latin typeface="Calibri"/>
                <a:cs typeface="Calibri"/>
              </a:rPr>
              <a:t>Lets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take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12700" marR="5080" indent="890269">
              <a:lnSpc>
                <a:spcPct val="100000"/>
              </a:lnSpc>
              <a:tabLst>
                <a:tab pos="4208145" algn="l"/>
              </a:tabLst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200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build</a:t>
            </a:r>
            <a:r>
              <a:rPr dirty="0" sz="1800">
                <a:latin typeface="Calibri"/>
                <a:cs typeface="Calibri"/>
              </a:rPr>
              <a:t>	Random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Forest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40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tree </a:t>
            </a:r>
            <a:r>
              <a:rPr dirty="0" sz="1800" spc="-10">
                <a:latin typeface="Calibri"/>
                <a:cs typeface="Calibri"/>
              </a:rPr>
              <a:t>contain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25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points.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found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15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“i”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still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data </a:t>
            </a:r>
            <a:r>
              <a:rPr dirty="0" sz="1800">
                <a:latin typeface="Calibri"/>
                <a:cs typeface="Calibri"/>
              </a:rPr>
              <a:t>point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Assume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10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output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taken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5">
                <a:latin typeface="Calibri"/>
                <a:cs typeface="Calibri"/>
              </a:rPr>
              <a:t> 0.</a:t>
            </a:r>
            <a:endParaRPr sz="1800">
              <a:latin typeface="Calibri"/>
              <a:cs typeface="Calibri"/>
            </a:endParaRPr>
          </a:p>
          <a:p>
            <a:pPr marL="12700" marR="316865" indent="786130">
              <a:lnSpc>
                <a:spcPct val="100000"/>
              </a:lnSpc>
              <a:spcBef>
                <a:spcPts val="2165"/>
              </a:spcBef>
            </a:pP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OOB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error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calculated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wrongly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proportion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total </a:t>
            </a:r>
            <a:r>
              <a:rPr dirty="0" sz="1800">
                <a:latin typeface="Calibri"/>
                <a:cs typeface="Calibri"/>
              </a:rPr>
              <a:t>number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Random</a:t>
            </a:r>
            <a:r>
              <a:rPr dirty="0" spc="-65"/>
              <a:t> </a:t>
            </a:r>
            <a:r>
              <a:rPr dirty="0" spc="-10"/>
              <a:t>Forest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54000" algn="l"/>
              </a:tabLst>
            </a:pPr>
            <a:r>
              <a:rPr dirty="0"/>
              <a:t>Can</a:t>
            </a:r>
            <a:r>
              <a:rPr dirty="0" spc="-50"/>
              <a:t> </a:t>
            </a:r>
            <a:r>
              <a:rPr dirty="0" spc="-10"/>
              <a:t>Parallelize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training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forest,</a:t>
            </a:r>
            <a:r>
              <a:rPr dirty="0" spc="-55"/>
              <a:t> </a:t>
            </a:r>
            <a:r>
              <a:rPr dirty="0"/>
              <a:t>because</a:t>
            </a:r>
            <a:r>
              <a:rPr dirty="0" spc="-35"/>
              <a:t> </a:t>
            </a:r>
            <a:r>
              <a:rPr dirty="0"/>
              <a:t>each</a:t>
            </a:r>
            <a:r>
              <a:rPr dirty="0" spc="-40"/>
              <a:t> </a:t>
            </a:r>
            <a:r>
              <a:rPr dirty="0"/>
              <a:t>tree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 spc="-10"/>
              <a:t>constructed</a:t>
            </a:r>
            <a:r>
              <a:rPr dirty="0" spc="-20"/>
              <a:t> </a:t>
            </a:r>
            <a:r>
              <a:rPr dirty="0" spc="-10"/>
              <a:t>independently.</a:t>
            </a:r>
          </a:p>
          <a:p>
            <a:pPr marL="254000" indent="-241300">
              <a:lnSpc>
                <a:spcPct val="100000"/>
              </a:lnSpc>
              <a:spcBef>
                <a:spcPts val="2160"/>
              </a:spcBef>
              <a:buFont typeface="Courier New"/>
              <a:buChar char="o"/>
              <a:tabLst>
                <a:tab pos="254000" algn="l"/>
              </a:tabLst>
            </a:pPr>
            <a:r>
              <a:rPr dirty="0"/>
              <a:t>Random</a:t>
            </a:r>
            <a:r>
              <a:rPr dirty="0" spc="-40"/>
              <a:t> </a:t>
            </a:r>
            <a:r>
              <a:rPr dirty="0"/>
              <a:t>forest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more</a:t>
            </a:r>
            <a:r>
              <a:rPr dirty="0" spc="-45"/>
              <a:t> </a:t>
            </a:r>
            <a:r>
              <a:rPr dirty="0"/>
              <a:t>stable</a:t>
            </a:r>
            <a:r>
              <a:rPr dirty="0" spc="-40"/>
              <a:t> </a:t>
            </a:r>
            <a:r>
              <a:rPr dirty="0"/>
              <a:t>than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single</a:t>
            </a:r>
            <a:r>
              <a:rPr dirty="0" spc="-45"/>
              <a:t> </a:t>
            </a:r>
            <a:r>
              <a:rPr dirty="0"/>
              <a:t>decision</a:t>
            </a:r>
            <a:r>
              <a:rPr dirty="0" spc="-35"/>
              <a:t> </a:t>
            </a:r>
            <a:r>
              <a:rPr dirty="0" spc="-10"/>
              <a:t>tree,</a:t>
            </a:r>
          </a:p>
          <a:p>
            <a:pPr marL="254000" indent="-241300">
              <a:lnSpc>
                <a:spcPct val="100000"/>
              </a:lnSpc>
              <a:spcBef>
                <a:spcPts val="2160"/>
              </a:spcBef>
              <a:buFont typeface="Courier New"/>
              <a:buChar char="o"/>
              <a:tabLst>
                <a:tab pos="254000" algn="l"/>
              </a:tabLst>
            </a:pPr>
            <a:r>
              <a:rPr dirty="0"/>
              <a:t>Random</a:t>
            </a:r>
            <a:r>
              <a:rPr dirty="0" spc="-35"/>
              <a:t> </a:t>
            </a:r>
            <a:r>
              <a:rPr dirty="0" spc="-10"/>
              <a:t>forest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immune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curse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dimensionality.</a:t>
            </a:r>
          </a:p>
          <a:p>
            <a:pPr marL="254000" indent="-241300">
              <a:lnSpc>
                <a:spcPct val="100000"/>
              </a:lnSpc>
              <a:spcBef>
                <a:spcPts val="2160"/>
              </a:spcBef>
              <a:buFont typeface="Courier New"/>
              <a:buChar char="o"/>
              <a:tabLst>
                <a:tab pos="254000" algn="l"/>
              </a:tabLst>
            </a:pPr>
            <a:r>
              <a:rPr dirty="0"/>
              <a:t>We</a:t>
            </a:r>
            <a:r>
              <a:rPr dirty="0" spc="-55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 spc="-10"/>
              <a:t>calculate</a:t>
            </a:r>
            <a:r>
              <a:rPr dirty="0" spc="-30"/>
              <a:t> </a:t>
            </a:r>
            <a:r>
              <a:rPr dirty="0"/>
              <a:t>OOB</a:t>
            </a:r>
            <a:r>
              <a:rPr dirty="0" spc="-60"/>
              <a:t> </a:t>
            </a:r>
            <a:r>
              <a:rPr dirty="0"/>
              <a:t>error</a:t>
            </a:r>
            <a:r>
              <a:rPr dirty="0" spc="-55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/>
              <a:t>training</a:t>
            </a:r>
            <a:r>
              <a:rPr dirty="0" spc="-40"/>
              <a:t> </a:t>
            </a:r>
            <a:r>
              <a:rPr dirty="0"/>
              <a:t>data,</a:t>
            </a:r>
            <a:r>
              <a:rPr dirty="0" spc="-50"/>
              <a:t> </a:t>
            </a:r>
            <a:r>
              <a:rPr dirty="0"/>
              <a:t>which</a:t>
            </a:r>
            <a:r>
              <a:rPr dirty="0" spc="-30"/>
              <a:t> </a:t>
            </a:r>
            <a:r>
              <a:rPr dirty="0"/>
              <a:t>gives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correct</a:t>
            </a:r>
            <a:r>
              <a:rPr dirty="0" spc="-50"/>
              <a:t> </a:t>
            </a:r>
            <a:r>
              <a:rPr dirty="0"/>
              <a:t>view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random</a:t>
            </a:r>
            <a:r>
              <a:rPr dirty="0" spc="-50"/>
              <a:t> </a:t>
            </a:r>
            <a:r>
              <a:rPr dirty="0" spc="-10"/>
              <a:t>forest</a:t>
            </a:r>
            <a:r>
              <a:rPr dirty="0" spc="-55"/>
              <a:t> </a:t>
            </a:r>
            <a:r>
              <a:rPr dirty="0"/>
              <a:t>on</a:t>
            </a:r>
            <a:r>
              <a:rPr dirty="0" spc="-45"/>
              <a:t> </a:t>
            </a:r>
            <a:r>
              <a:rPr dirty="0"/>
              <a:t>unseen</a:t>
            </a:r>
            <a:r>
              <a:rPr dirty="0" spc="-50"/>
              <a:t> </a:t>
            </a:r>
            <a:r>
              <a:rPr dirty="0" spc="-10"/>
              <a:t>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45529" y="2757042"/>
            <a:ext cx="4901565" cy="223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ML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Labs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Pvt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Ltd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105"/>
              </a:spcBef>
              <a:tabLst>
                <a:tab pos="1350010" algn="l"/>
                <a:tab pos="2945765" algn="l"/>
              </a:tabLst>
            </a:pPr>
            <a:r>
              <a:rPr dirty="0" sz="2400" spc="-25" b="1">
                <a:latin typeface="Calibri"/>
                <a:cs typeface="Calibri"/>
              </a:rPr>
              <a:t>Marathahalli</a:t>
            </a:r>
            <a:r>
              <a:rPr dirty="0" sz="2400" spc="-1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,3</a:t>
            </a:r>
            <a:r>
              <a:rPr dirty="0" baseline="20833" sz="2400" b="1">
                <a:latin typeface="Calibri"/>
                <a:cs typeface="Calibri"/>
              </a:rPr>
              <a:t>rd</a:t>
            </a:r>
            <a:r>
              <a:rPr dirty="0" baseline="20833" sz="2400" spc="-44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Floor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 b="1">
                <a:latin typeface="Calibri"/>
                <a:cs typeface="Calibri"/>
              </a:rPr>
              <a:t>Above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Khazana </a:t>
            </a:r>
            <a:r>
              <a:rPr dirty="0" sz="2400" spc="-10" b="1">
                <a:latin typeface="Calibri"/>
                <a:cs typeface="Calibri"/>
              </a:rPr>
              <a:t>Jewellery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20" b="1">
                <a:latin typeface="Calibri"/>
                <a:cs typeface="Calibri"/>
              </a:rPr>
              <a:t>Bangalore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560066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latin typeface="Calibri"/>
                <a:cs typeface="Calibri"/>
              </a:rPr>
              <a:t>91-7338339898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91-7829396922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Connect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u="sng" sz="2400" spc="-50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2400" spc="-10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  <a:hlinkClick r:id="rId2"/>
              </a:rPr>
              <a:t>Bharath@pylabs.com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ML LABS</dc:creator>
  <dc:title>PowerPoint Presentation</dc:title>
  <dcterms:created xsi:type="dcterms:W3CDTF">2024-12-06T05:40:19Z</dcterms:created>
  <dcterms:modified xsi:type="dcterms:W3CDTF">2024-12-06T05:40:19Z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2024-12-06T00:00:00Z</vt:filetime>
  </property>
  <property fmtid="{D5CDD505-2E9C-101B-9397-08002B2CF9AE}" pid="5" name="Producer">
    <vt:lpwstr>Microsoft® PowerPoint® for Microsoft 365</vt:lpwstr>
  </property>
</Properties>
</file>