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71" r:id="rId3"/>
    <p:sldId id="276" r:id="rId4"/>
    <p:sldId id="277" r:id="rId5"/>
    <p:sldId id="275" r:id="rId6"/>
    <p:sldId id="272" r:id="rId7"/>
    <p:sldId id="280" r:id="rId8"/>
    <p:sldId id="281" r:id="rId9"/>
    <p:sldId id="282" r:id="rId10"/>
    <p:sldId id="283" r:id="rId11"/>
    <p:sldId id="284" r:id="rId12"/>
    <p:sldId id="279" r:id="rId13"/>
    <p:sldId id="278" r:id="rId14"/>
    <p:sldId id="270" r:id="rId15"/>
    <p:sldId id="273" r:id="rId16"/>
    <p:sldId id="269" r:id="rId17"/>
    <p:sldId id="268" r:id="rId18"/>
    <p:sldId id="267" r:id="rId19"/>
    <p:sldId id="266" r:id="rId20"/>
    <p:sldId id="265" r:id="rId21"/>
    <p:sldId id="264" r:id="rId22"/>
    <p:sldId id="263" r:id="rId23"/>
    <p:sldId id="262" r:id="rId24"/>
    <p:sldId id="261" r:id="rId25"/>
    <p:sldId id="260" r:id="rId26"/>
    <p:sldId id="259" r:id="rId27"/>
    <p:sldId id="288" r:id="rId28"/>
    <p:sldId id="292" r:id="rId29"/>
    <p:sldId id="291" r:id="rId30"/>
    <p:sldId id="274" r:id="rId31"/>
    <p:sldId id="287" r:id="rId32"/>
    <p:sldId id="28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FA35C1-5058-4BF8-B947-CE42882C0BA7}" type="datetimeFigureOut">
              <a:rPr lang="en-US" smtClean="0"/>
              <a:t>12/5/2018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CA0B0E-EBE7-41AE-9843-72D40424B84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77C320-0D2C-48F2-AAED-542E697CCD25}" type="datetime1">
              <a:rPr lang="en-US" smtClean="0"/>
              <a:t>12/5/2018</a:t>
            </a:fld>
            <a:endParaRPr lang="en-US"/>
          </a:p>
        </p:txBody>
      </p:sp>
      <p:sp>
        <p:nvSpPr>
          <p:cNvPr id="5" name="Footer Placeholder 4"/>
          <p:cNvSpPr>
            <a:spLocks noGrp="1"/>
          </p:cNvSpPr>
          <p:nvPr>
            <p:ph type="ftr" sz="quarter" idx="11"/>
          </p:nvPr>
        </p:nvSpPr>
        <p:spPr/>
        <p:txBody>
          <a:bodyPr/>
          <a:lstStyle/>
          <a:p>
            <a:r>
              <a:rPr lang="en-US" smtClean="0"/>
              <a:t>https://www.github.com/ReddyTheRuler</a:t>
            </a:r>
            <a:endParaRPr lang="en-US"/>
          </a:p>
        </p:txBody>
      </p:sp>
      <p:sp>
        <p:nvSpPr>
          <p:cNvPr id="6" name="Slide Number Placeholder 5"/>
          <p:cNvSpPr>
            <a:spLocks noGrp="1"/>
          </p:cNvSpPr>
          <p:nvPr>
            <p:ph type="sldNum" sz="quarter" idx="12"/>
          </p:nvPr>
        </p:nvSpPr>
        <p:spPr/>
        <p:txBody>
          <a:bodyPr/>
          <a:lstStyle/>
          <a:p>
            <a:fld id="{38D29237-AC25-43BF-9F30-8081FDE34C2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5B7D05-0860-4139-AD0D-F1507FB4CEA1}" type="datetime1">
              <a:rPr lang="en-US" smtClean="0"/>
              <a:t>12/5/2018</a:t>
            </a:fld>
            <a:endParaRPr lang="en-US"/>
          </a:p>
        </p:txBody>
      </p:sp>
      <p:sp>
        <p:nvSpPr>
          <p:cNvPr id="5" name="Footer Placeholder 4"/>
          <p:cNvSpPr>
            <a:spLocks noGrp="1"/>
          </p:cNvSpPr>
          <p:nvPr>
            <p:ph type="ftr" sz="quarter" idx="11"/>
          </p:nvPr>
        </p:nvSpPr>
        <p:spPr/>
        <p:txBody>
          <a:bodyPr/>
          <a:lstStyle/>
          <a:p>
            <a:r>
              <a:rPr lang="en-US" smtClean="0"/>
              <a:t>https://www.github.com/ReddyTheRuler</a:t>
            </a:r>
            <a:endParaRPr lang="en-US"/>
          </a:p>
        </p:txBody>
      </p:sp>
      <p:sp>
        <p:nvSpPr>
          <p:cNvPr id="6" name="Slide Number Placeholder 5"/>
          <p:cNvSpPr>
            <a:spLocks noGrp="1"/>
          </p:cNvSpPr>
          <p:nvPr>
            <p:ph type="sldNum" sz="quarter" idx="12"/>
          </p:nvPr>
        </p:nvSpPr>
        <p:spPr/>
        <p:txBody>
          <a:bodyPr/>
          <a:lstStyle/>
          <a:p>
            <a:fld id="{38D29237-AC25-43BF-9F30-8081FDE34C2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6252AF-7225-4B6C-8D69-E62A29E0B915}" type="datetime1">
              <a:rPr lang="en-US" smtClean="0"/>
              <a:t>12/5/2018</a:t>
            </a:fld>
            <a:endParaRPr lang="en-US"/>
          </a:p>
        </p:txBody>
      </p:sp>
      <p:sp>
        <p:nvSpPr>
          <p:cNvPr id="5" name="Footer Placeholder 4"/>
          <p:cNvSpPr>
            <a:spLocks noGrp="1"/>
          </p:cNvSpPr>
          <p:nvPr>
            <p:ph type="ftr" sz="quarter" idx="11"/>
          </p:nvPr>
        </p:nvSpPr>
        <p:spPr/>
        <p:txBody>
          <a:bodyPr/>
          <a:lstStyle/>
          <a:p>
            <a:r>
              <a:rPr lang="en-US" smtClean="0"/>
              <a:t>https://www.github.com/ReddyTheRuler</a:t>
            </a:r>
            <a:endParaRPr lang="en-US"/>
          </a:p>
        </p:txBody>
      </p:sp>
      <p:sp>
        <p:nvSpPr>
          <p:cNvPr id="6" name="Slide Number Placeholder 5"/>
          <p:cNvSpPr>
            <a:spLocks noGrp="1"/>
          </p:cNvSpPr>
          <p:nvPr>
            <p:ph type="sldNum" sz="quarter" idx="12"/>
          </p:nvPr>
        </p:nvSpPr>
        <p:spPr/>
        <p:txBody>
          <a:bodyPr/>
          <a:lstStyle/>
          <a:p>
            <a:fld id="{38D29237-AC25-43BF-9F30-8081FDE34C2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CA0045-DCE6-4AE1-ADC2-AD9FA41D5730}" type="datetime1">
              <a:rPr lang="en-US" smtClean="0"/>
              <a:t>12/5/2018</a:t>
            </a:fld>
            <a:endParaRPr lang="en-US"/>
          </a:p>
        </p:txBody>
      </p:sp>
      <p:sp>
        <p:nvSpPr>
          <p:cNvPr id="5" name="Footer Placeholder 4"/>
          <p:cNvSpPr>
            <a:spLocks noGrp="1"/>
          </p:cNvSpPr>
          <p:nvPr>
            <p:ph type="ftr" sz="quarter" idx="11"/>
          </p:nvPr>
        </p:nvSpPr>
        <p:spPr/>
        <p:txBody>
          <a:bodyPr/>
          <a:lstStyle/>
          <a:p>
            <a:r>
              <a:rPr lang="en-US" smtClean="0"/>
              <a:t>https://www.github.com/ReddyTheRuler</a:t>
            </a:r>
            <a:endParaRPr lang="en-US"/>
          </a:p>
        </p:txBody>
      </p:sp>
      <p:sp>
        <p:nvSpPr>
          <p:cNvPr id="6" name="Slide Number Placeholder 5"/>
          <p:cNvSpPr>
            <a:spLocks noGrp="1"/>
          </p:cNvSpPr>
          <p:nvPr>
            <p:ph type="sldNum" sz="quarter" idx="12"/>
          </p:nvPr>
        </p:nvSpPr>
        <p:spPr/>
        <p:txBody>
          <a:bodyPr/>
          <a:lstStyle/>
          <a:p>
            <a:fld id="{38D29237-AC25-43BF-9F30-8081FDE34C2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A3E1D2-147E-49FC-8C6B-C03548301508}" type="datetime1">
              <a:rPr lang="en-US" smtClean="0"/>
              <a:t>12/5/2018</a:t>
            </a:fld>
            <a:endParaRPr lang="en-US"/>
          </a:p>
        </p:txBody>
      </p:sp>
      <p:sp>
        <p:nvSpPr>
          <p:cNvPr id="5" name="Footer Placeholder 4"/>
          <p:cNvSpPr>
            <a:spLocks noGrp="1"/>
          </p:cNvSpPr>
          <p:nvPr>
            <p:ph type="ftr" sz="quarter" idx="11"/>
          </p:nvPr>
        </p:nvSpPr>
        <p:spPr/>
        <p:txBody>
          <a:bodyPr/>
          <a:lstStyle/>
          <a:p>
            <a:r>
              <a:rPr lang="en-US" smtClean="0"/>
              <a:t>https://www.github.com/ReddyTheRuler</a:t>
            </a:r>
            <a:endParaRPr lang="en-US"/>
          </a:p>
        </p:txBody>
      </p:sp>
      <p:sp>
        <p:nvSpPr>
          <p:cNvPr id="6" name="Slide Number Placeholder 5"/>
          <p:cNvSpPr>
            <a:spLocks noGrp="1"/>
          </p:cNvSpPr>
          <p:nvPr>
            <p:ph type="sldNum" sz="quarter" idx="12"/>
          </p:nvPr>
        </p:nvSpPr>
        <p:spPr/>
        <p:txBody>
          <a:bodyPr/>
          <a:lstStyle/>
          <a:p>
            <a:fld id="{38D29237-AC25-43BF-9F30-8081FDE34C2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0B24C2-2DA8-4FD3-A820-3F1622310A8B}" type="datetime1">
              <a:rPr lang="en-US" smtClean="0"/>
              <a:t>12/5/2018</a:t>
            </a:fld>
            <a:endParaRPr lang="en-US"/>
          </a:p>
        </p:txBody>
      </p:sp>
      <p:sp>
        <p:nvSpPr>
          <p:cNvPr id="6" name="Footer Placeholder 5"/>
          <p:cNvSpPr>
            <a:spLocks noGrp="1"/>
          </p:cNvSpPr>
          <p:nvPr>
            <p:ph type="ftr" sz="quarter" idx="11"/>
          </p:nvPr>
        </p:nvSpPr>
        <p:spPr/>
        <p:txBody>
          <a:bodyPr/>
          <a:lstStyle/>
          <a:p>
            <a:r>
              <a:rPr lang="en-US" smtClean="0"/>
              <a:t>https://www.github.com/ReddyTheRuler</a:t>
            </a:r>
            <a:endParaRPr lang="en-US"/>
          </a:p>
        </p:txBody>
      </p:sp>
      <p:sp>
        <p:nvSpPr>
          <p:cNvPr id="7" name="Slide Number Placeholder 6"/>
          <p:cNvSpPr>
            <a:spLocks noGrp="1"/>
          </p:cNvSpPr>
          <p:nvPr>
            <p:ph type="sldNum" sz="quarter" idx="12"/>
          </p:nvPr>
        </p:nvSpPr>
        <p:spPr/>
        <p:txBody>
          <a:bodyPr/>
          <a:lstStyle/>
          <a:p>
            <a:fld id="{38D29237-AC25-43BF-9F30-8081FDE34C2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3182F0-FB49-441E-B9E6-EEAA1045A32A}" type="datetime1">
              <a:rPr lang="en-US" smtClean="0"/>
              <a:t>12/5/2018</a:t>
            </a:fld>
            <a:endParaRPr lang="en-US"/>
          </a:p>
        </p:txBody>
      </p:sp>
      <p:sp>
        <p:nvSpPr>
          <p:cNvPr id="8" name="Footer Placeholder 7"/>
          <p:cNvSpPr>
            <a:spLocks noGrp="1"/>
          </p:cNvSpPr>
          <p:nvPr>
            <p:ph type="ftr" sz="quarter" idx="11"/>
          </p:nvPr>
        </p:nvSpPr>
        <p:spPr/>
        <p:txBody>
          <a:bodyPr/>
          <a:lstStyle/>
          <a:p>
            <a:r>
              <a:rPr lang="en-US" smtClean="0"/>
              <a:t>https://www.github.com/ReddyTheRuler</a:t>
            </a:r>
            <a:endParaRPr lang="en-US"/>
          </a:p>
        </p:txBody>
      </p:sp>
      <p:sp>
        <p:nvSpPr>
          <p:cNvPr id="9" name="Slide Number Placeholder 8"/>
          <p:cNvSpPr>
            <a:spLocks noGrp="1"/>
          </p:cNvSpPr>
          <p:nvPr>
            <p:ph type="sldNum" sz="quarter" idx="12"/>
          </p:nvPr>
        </p:nvSpPr>
        <p:spPr/>
        <p:txBody>
          <a:bodyPr/>
          <a:lstStyle/>
          <a:p>
            <a:fld id="{38D29237-AC25-43BF-9F30-8081FDE34C2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FA35C5-9519-4DB8-AE9E-A931D9BD687A}" type="datetime1">
              <a:rPr lang="en-US" smtClean="0"/>
              <a:t>12/5/2018</a:t>
            </a:fld>
            <a:endParaRPr lang="en-US"/>
          </a:p>
        </p:txBody>
      </p:sp>
      <p:sp>
        <p:nvSpPr>
          <p:cNvPr id="4" name="Footer Placeholder 3"/>
          <p:cNvSpPr>
            <a:spLocks noGrp="1"/>
          </p:cNvSpPr>
          <p:nvPr>
            <p:ph type="ftr" sz="quarter" idx="11"/>
          </p:nvPr>
        </p:nvSpPr>
        <p:spPr/>
        <p:txBody>
          <a:bodyPr/>
          <a:lstStyle/>
          <a:p>
            <a:r>
              <a:rPr lang="en-US" smtClean="0"/>
              <a:t>https://www.github.com/ReddyTheRuler</a:t>
            </a:r>
            <a:endParaRPr lang="en-US"/>
          </a:p>
        </p:txBody>
      </p:sp>
      <p:sp>
        <p:nvSpPr>
          <p:cNvPr id="5" name="Slide Number Placeholder 4"/>
          <p:cNvSpPr>
            <a:spLocks noGrp="1"/>
          </p:cNvSpPr>
          <p:nvPr>
            <p:ph type="sldNum" sz="quarter" idx="12"/>
          </p:nvPr>
        </p:nvSpPr>
        <p:spPr/>
        <p:txBody>
          <a:bodyPr/>
          <a:lstStyle/>
          <a:p>
            <a:fld id="{38D29237-AC25-43BF-9F30-8081FDE34C2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B723A7-DADC-40FF-87C2-1C421E737A4D}" type="datetime1">
              <a:rPr lang="en-US" smtClean="0"/>
              <a:t>12/5/2018</a:t>
            </a:fld>
            <a:endParaRPr lang="en-US"/>
          </a:p>
        </p:txBody>
      </p:sp>
      <p:sp>
        <p:nvSpPr>
          <p:cNvPr id="3" name="Footer Placeholder 2"/>
          <p:cNvSpPr>
            <a:spLocks noGrp="1"/>
          </p:cNvSpPr>
          <p:nvPr>
            <p:ph type="ftr" sz="quarter" idx="11"/>
          </p:nvPr>
        </p:nvSpPr>
        <p:spPr/>
        <p:txBody>
          <a:bodyPr/>
          <a:lstStyle/>
          <a:p>
            <a:r>
              <a:rPr lang="en-US" smtClean="0"/>
              <a:t>https://www.github.com/ReddyTheRuler</a:t>
            </a:r>
            <a:endParaRPr lang="en-US"/>
          </a:p>
        </p:txBody>
      </p:sp>
      <p:sp>
        <p:nvSpPr>
          <p:cNvPr id="4" name="Slide Number Placeholder 3"/>
          <p:cNvSpPr>
            <a:spLocks noGrp="1"/>
          </p:cNvSpPr>
          <p:nvPr>
            <p:ph type="sldNum" sz="quarter" idx="12"/>
          </p:nvPr>
        </p:nvSpPr>
        <p:spPr/>
        <p:txBody>
          <a:bodyPr/>
          <a:lstStyle/>
          <a:p>
            <a:fld id="{38D29237-AC25-43BF-9F30-8081FDE34C2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C78200-2549-45E6-864C-C99405CDE635}" type="datetime1">
              <a:rPr lang="en-US" smtClean="0"/>
              <a:t>12/5/2018</a:t>
            </a:fld>
            <a:endParaRPr lang="en-US"/>
          </a:p>
        </p:txBody>
      </p:sp>
      <p:sp>
        <p:nvSpPr>
          <p:cNvPr id="6" name="Footer Placeholder 5"/>
          <p:cNvSpPr>
            <a:spLocks noGrp="1"/>
          </p:cNvSpPr>
          <p:nvPr>
            <p:ph type="ftr" sz="quarter" idx="11"/>
          </p:nvPr>
        </p:nvSpPr>
        <p:spPr/>
        <p:txBody>
          <a:bodyPr/>
          <a:lstStyle/>
          <a:p>
            <a:r>
              <a:rPr lang="en-US" smtClean="0"/>
              <a:t>https://www.github.com/ReddyTheRuler</a:t>
            </a:r>
            <a:endParaRPr lang="en-US"/>
          </a:p>
        </p:txBody>
      </p:sp>
      <p:sp>
        <p:nvSpPr>
          <p:cNvPr id="7" name="Slide Number Placeholder 6"/>
          <p:cNvSpPr>
            <a:spLocks noGrp="1"/>
          </p:cNvSpPr>
          <p:nvPr>
            <p:ph type="sldNum" sz="quarter" idx="12"/>
          </p:nvPr>
        </p:nvSpPr>
        <p:spPr/>
        <p:txBody>
          <a:bodyPr/>
          <a:lstStyle/>
          <a:p>
            <a:fld id="{38D29237-AC25-43BF-9F30-8081FDE34C2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950311-CFEE-4B8E-8EAE-69900633EED7}" type="datetime1">
              <a:rPr lang="en-US" smtClean="0"/>
              <a:t>12/5/2018</a:t>
            </a:fld>
            <a:endParaRPr lang="en-US"/>
          </a:p>
        </p:txBody>
      </p:sp>
      <p:sp>
        <p:nvSpPr>
          <p:cNvPr id="6" name="Footer Placeholder 5"/>
          <p:cNvSpPr>
            <a:spLocks noGrp="1"/>
          </p:cNvSpPr>
          <p:nvPr>
            <p:ph type="ftr" sz="quarter" idx="11"/>
          </p:nvPr>
        </p:nvSpPr>
        <p:spPr/>
        <p:txBody>
          <a:bodyPr/>
          <a:lstStyle/>
          <a:p>
            <a:r>
              <a:rPr lang="en-US" smtClean="0"/>
              <a:t>https://www.github.com/ReddyTheRuler</a:t>
            </a:r>
            <a:endParaRPr lang="en-US"/>
          </a:p>
        </p:txBody>
      </p:sp>
      <p:sp>
        <p:nvSpPr>
          <p:cNvPr id="7" name="Slide Number Placeholder 6"/>
          <p:cNvSpPr>
            <a:spLocks noGrp="1"/>
          </p:cNvSpPr>
          <p:nvPr>
            <p:ph type="sldNum" sz="quarter" idx="12"/>
          </p:nvPr>
        </p:nvSpPr>
        <p:spPr/>
        <p:txBody>
          <a:bodyPr/>
          <a:lstStyle/>
          <a:p>
            <a:fld id="{38D29237-AC25-43BF-9F30-8081FDE34C2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158D29-0BEC-4793-B6A0-5C3F74BB38AE}" type="datetime1">
              <a:rPr lang="en-US" smtClean="0"/>
              <a:t>12/5/2018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https://www.github.com/ReddyTheRuler</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D29237-AC25-43BF-9F30-8081FDE34C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ngular.io/guide/typescript-configur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762000"/>
            <a:ext cx="7543800" cy="5509200"/>
          </a:xfrm>
          <a:prstGeom prst="rect">
            <a:avLst/>
          </a:prstGeom>
          <a:noFill/>
        </p:spPr>
        <p:txBody>
          <a:bodyPr wrap="square" rtlCol="0">
            <a:spAutoFit/>
          </a:bodyPr>
          <a:lstStyle/>
          <a:p>
            <a:r>
              <a:rPr lang="en-US" b="1" dirty="0" smtClean="0">
                <a:solidFill>
                  <a:schemeClr val="accent1">
                    <a:lumMod val="75000"/>
                  </a:schemeClr>
                </a:solidFill>
              </a:rPr>
              <a:t>Angular JS </a:t>
            </a:r>
          </a:p>
          <a:p>
            <a:pPr algn="just"/>
            <a:r>
              <a:rPr lang="en-US" dirty="0" smtClean="0"/>
              <a:t>JavaScript framework  for creating web and mobile single page applications.</a:t>
            </a:r>
          </a:p>
          <a:p>
            <a:pPr algn="just"/>
            <a:endParaRPr lang="en-US" dirty="0"/>
          </a:p>
          <a:p>
            <a:pPr algn="just"/>
            <a:r>
              <a:rPr lang="en-US" dirty="0" err="1" smtClean="0"/>
              <a:t>AngularJS</a:t>
            </a:r>
            <a:r>
              <a:rPr lang="en-US" dirty="0" smtClean="0"/>
              <a:t> </a:t>
            </a:r>
            <a:r>
              <a:rPr lang="en-US" dirty="0"/>
              <a:t>is an open-source, JavaScript-based, </a:t>
            </a:r>
            <a:r>
              <a:rPr lang="en-US" dirty="0" smtClean="0"/>
              <a:t>front-end web </a:t>
            </a:r>
            <a:r>
              <a:rPr lang="en-US" dirty="0"/>
              <a:t>application framework  </a:t>
            </a:r>
            <a:r>
              <a:rPr lang="en-US" dirty="0" smtClean="0"/>
              <a:t>for </a:t>
            </a:r>
            <a:r>
              <a:rPr lang="en-US" dirty="0"/>
              <a:t>dynamic web app development. </a:t>
            </a:r>
            <a:r>
              <a:rPr lang="en-US" dirty="0" smtClean="0"/>
              <a:t>It </a:t>
            </a:r>
            <a:r>
              <a:rPr lang="en-US" dirty="0"/>
              <a:t>utilizes HTML as a template language.  </a:t>
            </a:r>
            <a:r>
              <a:rPr lang="en-US" dirty="0" smtClean="0"/>
              <a:t>By </a:t>
            </a:r>
            <a:r>
              <a:rPr lang="en-US" dirty="0"/>
              <a:t>extending HTML attributes with directives and binding data to  </a:t>
            </a:r>
            <a:r>
              <a:rPr lang="en-US" dirty="0" smtClean="0"/>
              <a:t>HTML </a:t>
            </a:r>
            <a:r>
              <a:rPr lang="en-US" dirty="0"/>
              <a:t>with expressions, </a:t>
            </a:r>
            <a:r>
              <a:rPr lang="en-US" dirty="0" err="1"/>
              <a:t>AngularJS</a:t>
            </a:r>
            <a:r>
              <a:rPr lang="en-US" dirty="0"/>
              <a:t> creates an environment  </a:t>
            </a:r>
            <a:r>
              <a:rPr lang="en-US" dirty="0" smtClean="0"/>
              <a:t>that </a:t>
            </a:r>
            <a:r>
              <a:rPr lang="en-US" dirty="0"/>
              <a:t>is readable, extraordinarily expressive and quick to develop. </a:t>
            </a:r>
            <a:endParaRPr lang="en-US" dirty="0" smtClean="0"/>
          </a:p>
          <a:p>
            <a:pPr algn="just"/>
            <a:endParaRPr lang="en-US" dirty="0"/>
          </a:p>
          <a:p>
            <a:pPr algn="just"/>
            <a:endParaRPr lang="en-US" dirty="0" smtClean="0"/>
          </a:p>
          <a:p>
            <a:pPr algn="just"/>
            <a:r>
              <a:rPr lang="en-US" b="1" dirty="0" smtClean="0">
                <a:solidFill>
                  <a:schemeClr val="accent1">
                    <a:lumMod val="75000"/>
                  </a:schemeClr>
                </a:solidFill>
              </a:rPr>
              <a:t>Angular</a:t>
            </a:r>
            <a:endParaRPr lang="en-US" b="1" dirty="0">
              <a:solidFill>
                <a:schemeClr val="accent1">
                  <a:lumMod val="75000"/>
                </a:schemeClr>
              </a:solidFill>
            </a:endParaRPr>
          </a:p>
          <a:p>
            <a:pPr algn="just"/>
            <a:r>
              <a:rPr lang="en-US" dirty="0"/>
              <a:t>Angular is the blanket term used to refer to Angular 2, Angular 4  </a:t>
            </a:r>
            <a:r>
              <a:rPr lang="en-US" dirty="0" smtClean="0"/>
              <a:t>&amp; 6 and </a:t>
            </a:r>
            <a:r>
              <a:rPr lang="en-US" dirty="0"/>
              <a:t>all other versions that come after </a:t>
            </a:r>
            <a:r>
              <a:rPr lang="en-US" dirty="0" err="1"/>
              <a:t>AngularJS</a:t>
            </a:r>
            <a:r>
              <a:rPr lang="en-US" dirty="0"/>
              <a:t>. Both Angular </a:t>
            </a:r>
            <a:r>
              <a:rPr lang="en-US" dirty="0" smtClean="0"/>
              <a:t>2,4,5 </a:t>
            </a:r>
            <a:r>
              <a:rPr lang="en-US" dirty="0"/>
              <a:t>and </a:t>
            </a:r>
            <a:r>
              <a:rPr lang="en-US" dirty="0" smtClean="0"/>
              <a:t>6 </a:t>
            </a:r>
            <a:r>
              <a:rPr lang="en-US" dirty="0"/>
              <a:t>are open-source, </a:t>
            </a:r>
            <a:r>
              <a:rPr lang="en-US" dirty="0" err="1" smtClean="0"/>
              <a:t>TypeScript</a:t>
            </a:r>
            <a:r>
              <a:rPr lang="en-US" dirty="0" smtClean="0"/>
              <a:t>-based </a:t>
            </a:r>
            <a:r>
              <a:rPr lang="en-US" dirty="0"/>
              <a:t>front-end web application platforms. </a:t>
            </a:r>
          </a:p>
          <a:p>
            <a:endParaRPr lang="en-US" dirty="0" smtClean="0"/>
          </a:p>
          <a:p>
            <a:endParaRPr lang="en-US" dirty="0"/>
          </a:p>
          <a:p>
            <a:endParaRPr lang="en-US" dirty="0" smtClean="0"/>
          </a:p>
          <a:p>
            <a:endParaRPr lang="en-US" dirty="0" smtClean="0"/>
          </a:p>
          <a:p>
            <a:endParaRPr lang="en-US" dirty="0"/>
          </a:p>
        </p:txBody>
      </p:sp>
      <p:sp>
        <p:nvSpPr>
          <p:cNvPr id="3" name="Footer Placeholder 2"/>
          <p:cNvSpPr>
            <a:spLocks noGrp="1"/>
          </p:cNvSpPr>
          <p:nvPr>
            <p:ph type="ftr" sz="quarter" idx="11"/>
          </p:nvPr>
        </p:nvSpPr>
        <p:spPr/>
        <p:txBody>
          <a:bodyPr/>
          <a:lstStyle/>
          <a:p>
            <a:r>
              <a:rPr lang="en-US" smtClean="0"/>
              <a:t>https://www.github.com/ReddyTheRuler</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8382000" cy="6217087"/>
          </a:xfrm>
          <a:prstGeom prst="rect">
            <a:avLst/>
          </a:prstGeom>
        </p:spPr>
        <p:txBody>
          <a:bodyPr wrap="square">
            <a:spAutoFit/>
          </a:bodyPr>
          <a:lstStyle/>
          <a:p>
            <a:r>
              <a:rPr lang="en-US" b="1" dirty="0" smtClean="0"/>
              <a:t>Metadata</a:t>
            </a:r>
            <a:r>
              <a:rPr lang="en-US" dirty="0" smtClean="0"/>
              <a:t> − This has the extra data defined for the Angular class. It is defined with a decorator(A </a:t>
            </a:r>
            <a:r>
              <a:rPr lang="en-US" b="1" dirty="0" smtClean="0"/>
              <a:t>Decorator</a:t>
            </a:r>
            <a:r>
              <a:rPr lang="en-US" dirty="0" smtClean="0"/>
              <a:t> is a special kind of declaration that can be attached to a class declaration, method, </a:t>
            </a:r>
            <a:r>
              <a:rPr lang="en-US" dirty="0" err="1" smtClean="0"/>
              <a:t>accessor</a:t>
            </a:r>
            <a:r>
              <a:rPr lang="en-US" dirty="0" smtClean="0"/>
              <a:t>, property, or parameter. </a:t>
            </a:r>
            <a:r>
              <a:rPr lang="en-US" b="1" dirty="0" smtClean="0"/>
              <a:t>Decorators</a:t>
            </a:r>
            <a:r>
              <a:rPr lang="en-US" dirty="0" smtClean="0"/>
              <a:t> use the form @expression)</a:t>
            </a:r>
          </a:p>
          <a:p>
            <a:endParaRPr lang="en-US" dirty="0" smtClean="0"/>
          </a:p>
          <a:p>
            <a:r>
              <a:rPr lang="en-US" sz="1400" dirty="0" smtClean="0"/>
              <a:t>import { Component } from '@angular/core';</a:t>
            </a:r>
          </a:p>
          <a:p>
            <a:endParaRPr lang="en-US" sz="1400" dirty="0" smtClean="0"/>
          </a:p>
          <a:p>
            <a:r>
              <a:rPr lang="en-US" sz="1400" dirty="0" smtClean="0"/>
              <a:t>@Component ({</a:t>
            </a:r>
          </a:p>
          <a:p>
            <a:r>
              <a:rPr lang="en-US" sz="1400" dirty="0" smtClean="0"/>
              <a:t>   selector: 'my-app',</a:t>
            </a:r>
          </a:p>
          <a:p>
            <a:r>
              <a:rPr lang="en-US" sz="1400" dirty="0" smtClean="0"/>
              <a:t>   template: ` &lt;div&gt;</a:t>
            </a:r>
          </a:p>
          <a:p>
            <a:r>
              <a:rPr lang="en-US" sz="1400" dirty="0" smtClean="0"/>
              <a:t>      &lt;h1&gt;{{</a:t>
            </a:r>
            <a:r>
              <a:rPr lang="en-US" sz="1400" dirty="0" err="1" smtClean="0"/>
              <a:t>appTitle</a:t>
            </a:r>
            <a:r>
              <a:rPr lang="en-US" sz="1400" dirty="0" smtClean="0"/>
              <a:t>}}&lt;/h1&gt;</a:t>
            </a:r>
          </a:p>
          <a:p>
            <a:r>
              <a:rPr lang="en-US" sz="1400" dirty="0" smtClean="0"/>
              <a:t>      &lt;div&gt; Hello Team&lt;/div&gt;</a:t>
            </a:r>
          </a:p>
          <a:p>
            <a:r>
              <a:rPr lang="en-US" sz="1400" dirty="0" smtClean="0"/>
              <a:t>   &lt;/div&gt; `,</a:t>
            </a:r>
          </a:p>
          <a:p>
            <a:r>
              <a:rPr lang="en-US" sz="1400" dirty="0" smtClean="0"/>
              <a:t>})</a:t>
            </a:r>
          </a:p>
          <a:p>
            <a:endParaRPr lang="en-US" sz="1400" dirty="0" smtClean="0"/>
          </a:p>
          <a:p>
            <a:r>
              <a:rPr lang="en-US" sz="1400" dirty="0" smtClean="0"/>
              <a:t>export class </a:t>
            </a:r>
            <a:r>
              <a:rPr lang="en-US" sz="1400" dirty="0" err="1" smtClean="0"/>
              <a:t>AppComponent</a:t>
            </a:r>
            <a:r>
              <a:rPr lang="en-US" sz="1400" dirty="0" smtClean="0"/>
              <a:t> {</a:t>
            </a:r>
          </a:p>
          <a:p>
            <a:r>
              <a:rPr lang="en-US" sz="1400" dirty="0" smtClean="0"/>
              <a:t>   </a:t>
            </a:r>
            <a:r>
              <a:rPr lang="en-US" sz="1400" dirty="0" err="1" smtClean="0"/>
              <a:t>appTitle</a:t>
            </a:r>
            <a:r>
              <a:rPr lang="en-US" sz="1400" dirty="0" smtClean="0"/>
              <a:t>: string = 'Welcome';</a:t>
            </a:r>
          </a:p>
          <a:p>
            <a:r>
              <a:rPr lang="en-US" sz="1400" dirty="0" smtClean="0"/>
              <a:t>}</a:t>
            </a:r>
          </a:p>
          <a:p>
            <a:r>
              <a:rPr lang="en-US" dirty="0" smtClean="0"/>
              <a:t>In the above example, the following things need to be noted −</a:t>
            </a:r>
          </a:p>
          <a:p>
            <a:r>
              <a:rPr lang="en-US" dirty="0" smtClean="0"/>
              <a:t>We are using the import keyword to import the ‘Component’ decorator from the angular/core module.</a:t>
            </a:r>
          </a:p>
          <a:p>
            <a:r>
              <a:rPr lang="en-US" dirty="0" smtClean="0"/>
              <a:t>We are then using the decorator to define a component.</a:t>
            </a:r>
          </a:p>
          <a:p>
            <a:endParaRPr lang="en-US" dirty="0" smtClean="0"/>
          </a:p>
          <a:p>
            <a:r>
              <a:rPr lang="en-US" dirty="0" smtClean="0"/>
              <a:t>The component has a selector called ‘my-app’. This is nothing but our custom html tag which can be used in our main html page.</a:t>
            </a:r>
          </a:p>
        </p:txBody>
      </p:sp>
      <p:sp>
        <p:nvSpPr>
          <p:cNvPr id="3" name="Footer Placeholder 2"/>
          <p:cNvSpPr>
            <a:spLocks noGrp="1"/>
          </p:cNvSpPr>
          <p:nvPr>
            <p:ph type="ftr" sz="quarter" idx="11"/>
          </p:nvPr>
        </p:nvSpPr>
        <p:spPr/>
        <p:txBody>
          <a:bodyPr/>
          <a:lstStyle/>
          <a:p>
            <a:r>
              <a:rPr lang="en-US" smtClean="0"/>
              <a:t>https://www.github.com/ReddyTheRuler</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8686800" cy="6740307"/>
          </a:xfrm>
          <a:prstGeom prst="rect">
            <a:avLst/>
          </a:prstGeom>
        </p:spPr>
        <p:txBody>
          <a:bodyPr wrap="square">
            <a:spAutoFit/>
          </a:bodyPr>
          <a:lstStyle/>
          <a:p>
            <a:r>
              <a:rPr lang="en-US" b="1" dirty="0" smtClean="0"/>
              <a:t>Module</a:t>
            </a:r>
            <a:r>
              <a:rPr lang="en-US" dirty="0" smtClean="0"/>
              <a:t> in Angular refers to a place where you can group the components, directives, pipes, and services, which are related to the application.</a:t>
            </a:r>
          </a:p>
          <a:p>
            <a:endParaRPr lang="en-US" dirty="0" smtClean="0"/>
          </a:p>
          <a:p>
            <a:r>
              <a:rPr lang="en-US" dirty="0" smtClean="0"/>
              <a:t>In case you are developing a website, the header, footer, left, center and the right section become part of a module.</a:t>
            </a:r>
          </a:p>
          <a:p>
            <a:r>
              <a:rPr lang="en-US" dirty="0" smtClean="0"/>
              <a:t>When you create a new project using the Angular –</a:t>
            </a:r>
            <a:r>
              <a:rPr lang="en-US" dirty="0" err="1" smtClean="0"/>
              <a:t>cli</a:t>
            </a:r>
            <a:r>
              <a:rPr lang="en-US" dirty="0" smtClean="0"/>
              <a:t> command, the </a:t>
            </a:r>
            <a:r>
              <a:rPr lang="en-US" dirty="0" err="1" smtClean="0"/>
              <a:t>ngmodule</a:t>
            </a:r>
            <a:r>
              <a:rPr lang="en-US" dirty="0" smtClean="0"/>
              <a:t> is created in the </a:t>
            </a:r>
            <a:r>
              <a:rPr lang="en-US" dirty="0" err="1" smtClean="0"/>
              <a:t>app.module.ts</a:t>
            </a:r>
            <a:r>
              <a:rPr lang="en-US" dirty="0" smtClean="0"/>
              <a:t> file by default.</a:t>
            </a:r>
          </a:p>
          <a:p>
            <a:endParaRPr lang="en-US" dirty="0" smtClean="0"/>
          </a:p>
          <a:p>
            <a:r>
              <a:rPr lang="en-US" dirty="0" smtClean="0"/>
              <a:t>Declaration</a:t>
            </a:r>
          </a:p>
          <a:p>
            <a:r>
              <a:rPr lang="en-US" dirty="0" smtClean="0"/>
              <a:t>It is an array of components created. If any new component gets created, it will be imported first and the reference will be included in declarations as shown below −</a:t>
            </a:r>
          </a:p>
          <a:p>
            <a:r>
              <a:rPr lang="en-US" sz="1400" dirty="0" smtClean="0"/>
              <a:t>declarations: [</a:t>
            </a:r>
          </a:p>
          <a:p>
            <a:r>
              <a:rPr lang="en-US" sz="1400" dirty="0" smtClean="0"/>
              <a:t>   </a:t>
            </a:r>
            <a:r>
              <a:rPr lang="en-US" sz="1400" dirty="0" err="1" smtClean="0"/>
              <a:t>AppComponent</a:t>
            </a:r>
            <a:r>
              <a:rPr lang="en-US" sz="1400" dirty="0" smtClean="0"/>
              <a:t>,</a:t>
            </a:r>
          </a:p>
          <a:p>
            <a:r>
              <a:rPr lang="en-US" sz="1400" dirty="0" smtClean="0"/>
              <a:t>   </a:t>
            </a:r>
            <a:r>
              <a:rPr lang="en-US" sz="1400" dirty="0" err="1" smtClean="0"/>
              <a:t>NewCmpComponent</a:t>
            </a:r>
            <a:endParaRPr lang="en-US" sz="1400" dirty="0" smtClean="0"/>
          </a:p>
          <a:p>
            <a:r>
              <a:rPr lang="en-US" sz="1400" dirty="0" smtClean="0"/>
              <a:t>]</a:t>
            </a:r>
          </a:p>
          <a:p>
            <a:r>
              <a:rPr lang="en-US" dirty="0" smtClean="0"/>
              <a:t>Import</a:t>
            </a:r>
          </a:p>
          <a:p>
            <a:r>
              <a:rPr lang="en-US" dirty="0" smtClean="0"/>
              <a:t>It is an array of modules required to be used in the application. It can also be used by the components in the Declaration array. For example, right now in the @</a:t>
            </a:r>
            <a:r>
              <a:rPr lang="en-US" dirty="0" err="1" smtClean="0"/>
              <a:t>NgModule</a:t>
            </a:r>
            <a:r>
              <a:rPr lang="en-US" dirty="0" smtClean="0"/>
              <a:t> we see the Browser Module imported</a:t>
            </a:r>
          </a:p>
          <a:p>
            <a:r>
              <a:rPr lang="en-US" dirty="0" smtClean="0"/>
              <a:t>import { </a:t>
            </a:r>
            <a:r>
              <a:rPr lang="en-US" dirty="0" err="1" smtClean="0"/>
              <a:t>FormsModule</a:t>
            </a:r>
            <a:r>
              <a:rPr lang="en-US" dirty="0" smtClean="0"/>
              <a:t> } from '@angular/forms';</a:t>
            </a:r>
          </a:p>
          <a:p>
            <a:r>
              <a:rPr lang="en-US" dirty="0" smtClean="0"/>
              <a:t>The import in the @</a:t>
            </a:r>
            <a:r>
              <a:rPr lang="en-US" dirty="0" err="1" smtClean="0"/>
              <a:t>NgModule</a:t>
            </a:r>
            <a:r>
              <a:rPr lang="en-US" dirty="0" smtClean="0"/>
              <a:t> will be like the following −</a:t>
            </a:r>
          </a:p>
          <a:p>
            <a:r>
              <a:rPr lang="en-US" sz="1400" smtClean="0"/>
              <a:t>imports</a:t>
            </a:r>
            <a:r>
              <a:rPr lang="en-US" sz="1400" dirty="0" smtClean="0"/>
              <a:t>: [</a:t>
            </a:r>
          </a:p>
          <a:p>
            <a:r>
              <a:rPr lang="en-US" sz="1400" dirty="0" smtClean="0"/>
              <a:t>   </a:t>
            </a:r>
            <a:r>
              <a:rPr lang="en-US" sz="1400" dirty="0" err="1" smtClean="0"/>
              <a:t>BrowserModule</a:t>
            </a:r>
            <a:r>
              <a:rPr lang="en-US" sz="1400" dirty="0" smtClean="0"/>
              <a:t>,</a:t>
            </a:r>
          </a:p>
          <a:p>
            <a:r>
              <a:rPr lang="en-US" sz="1400" dirty="0" smtClean="0"/>
              <a:t>   </a:t>
            </a:r>
            <a:r>
              <a:rPr lang="en-US" sz="1400" dirty="0" err="1" smtClean="0"/>
              <a:t>FormsModule</a:t>
            </a:r>
            <a:endParaRPr lang="en-US" sz="1400" dirty="0" smtClean="0"/>
          </a:p>
          <a:p>
            <a:r>
              <a:rPr lang="en-US" sz="1400" dirty="0" smtClean="0"/>
              <a:t>]</a:t>
            </a:r>
            <a:endParaRPr lang="en-US" sz="1400" dirty="0"/>
          </a:p>
        </p:txBody>
      </p:sp>
      <p:sp>
        <p:nvSpPr>
          <p:cNvPr id="3" name="Footer Placeholder 2"/>
          <p:cNvSpPr>
            <a:spLocks noGrp="1"/>
          </p:cNvSpPr>
          <p:nvPr>
            <p:ph type="ftr" sz="quarter" idx="11"/>
          </p:nvPr>
        </p:nvSpPr>
        <p:spPr/>
        <p:txBody>
          <a:bodyPr/>
          <a:lstStyle/>
          <a:p>
            <a:r>
              <a:rPr lang="en-US" smtClean="0"/>
              <a:t>https://www.github.com/ReddyTheRuler</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85800"/>
            <a:ext cx="8305800" cy="3970318"/>
          </a:xfrm>
          <a:prstGeom prst="rect">
            <a:avLst/>
          </a:prstGeom>
        </p:spPr>
        <p:txBody>
          <a:bodyPr wrap="square">
            <a:spAutoFit/>
          </a:bodyPr>
          <a:lstStyle/>
          <a:p>
            <a:r>
              <a:rPr lang="en-US" dirty="0"/>
              <a:t>Expressions are used to bind application data to HTML. Expressions are written inside double curly braces such as in {{ expression</a:t>
            </a:r>
            <a:r>
              <a:rPr lang="en-US" dirty="0" smtClean="0"/>
              <a:t>}}</a:t>
            </a:r>
          </a:p>
          <a:p>
            <a:endParaRPr lang="en-US" dirty="0"/>
          </a:p>
          <a:p>
            <a:r>
              <a:rPr lang="en-US" dirty="0" smtClean="0"/>
              <a:t> </a:t>
            </a:r>
            <a:r>
              <a:rPr lang="en-US" dirty="0"/>
              <a:t>Using </a:t>
            </a:r>
            <a:r>
              <a:rPr lang="en-US" dirty="0" smtClean="0"/>
              <a:t>numbers:</a:t>
            </a:r>
          </a:p>
          <a:p>
            <a:r>
              <a:rPr lang="en-US" dirty="0" smtClean="0"/>
              <a:t>&lt;p&gt;Expense on Books : {{cost * quantity}} Rs&lt;/p&gt; </a:t>
            </a:r>
          </a:p>
          <a:p>
            <a:endParaRPr lang="en-US" dirty="0"/>
          </a:p>
          <a:p>
            <a:r>
              <a:rPr lang="en-US" dirty="0" smtClean="0"/>
              <a:t>Using Strings:</a:t>
            </a:r>
            <a:endParaRPr lang="en-US" dirty="0"/>
          </a:p>
          <a:p>
            <a:r>
              <a:rPr lang="en-US" dirty="0" smtClean="0"/>
              <a:t>&lt;p&gt;Hello {{</a:t>
            </a:r>
            <a:r>
              <a:rPr lang="en-US" dirty="0" err="1" smtClean="0"/>
              <a:t>student.firstname</a:t>
            </a:r>
            <a:r>
              <a:rPr lang="en-US" dirty="0" smtClean="0"/>
              <a:t> + " " + </a:t>
            </a:r>
            <a:r>
              <a:rPr lang="en-US" dirty="0" err="1" smtClean="0"/>
              <a:t>student.lastname</a:t>
            </a:r>
            <a:r>
              <a:rPr lang="en-US" dirty="0" smtClean="0"/>
              <a:t>}}!&lt;/p&gt;</a:t>
            </a:r>
          </a:p>
          <a:p>
            <a:endParaRPr lang="en-US" dirty="0"/>
          </a:p>
          <a:p>
            <a:r>
              <a:rPr lang="en-US" dirty="0" smtClean="0"/>
              <a:t> </a:t>
            </a:r>
            <a:r>
              <a:rPr lang="en-US" dirty="0"/>
              <a:t>Using </a:t>
            </a:r>
            <a:r>
              <a:rPr lang="en-US" dirty="0" smtClean="0"/>
              <a:t>Object:</a:t>
            </a:r>
            <a:endParaRPr lang="en-US" dirty="0"/>
          </a:p>
          <a:p>
            <a:r>
              <a:rPr lang="en-US" dirty="0" smtClean="0"/>
              <a:t>&lt;p&gt;Roll No: {{</a:t>
            </a:r>
            <a:r>
              <a:rPr lang="en-US" dirty="0" err="1" smtClean="0"/>
              <a:t>student.rollno</a:t>
            </a:r>
            <a:r>
              <a:rPr lang="en-US" dirty="0" smtClean="0"/>
              <a:t>}}&lt;/p&gt;</a:t>
            </a:r>
          </a:p>
          <a:p>
            <a:endParaRPr lang="en-US" dirty="0"/>
          </a:p>
          <a:p>
            <a:r>
              <a:rPr lang="en-US" dirty="0" smtClean="0"/>
              <a:t> </a:t>
            </a:r>
            <a:r>
              <a:rPr lang="en-US" dirty="0"/>
              <a:t>Using </a:t>
            </a:r>
            <a:r>
              <a:rPr lang="en-US" dirty="0" smtClean="0"/>
              <a:t>Array:</a:t>
            </a:r>
            <a:endParaRPr lang="en-US" dirty="0"/>
          </a:p>
          <a:p>
            <a:r>
              <a:rPr lang="en-US" dirty="0" smtClean="0"/>
              <a:t>&lt;p&gt;Marks(Math): {{marks[3]}}&lt;/p&gt;</a:t>
            </a:r>
            <a:endParaRPr lang="en-US" dirty="0"/>
          </a:p>
        </p:txBody>
      </p:sp>
      <p:sp>
        <p:nvSpPr>
          <p:cNvPr id="3" name="Footer Placeholder 2"/>
          <p:cNvSpPr>
            <a:spLocks noGrp="1"/>
          </p:cNvSpPr>
          <p:nvPr>
            <p:ph type="ftr" sz="quarter" idx="11"/>
          </p:nvPr>
        </p:nvSpPr>
        <p:spPr/>
        <p:txBody>
          <a:bodyPr/>
          <a:lstStyle/>
          <a:p>
            <a:r>
              <a:rPr lang="en-US" smtClean="0"/>
              <a:t>https://www.github.com/ReddyTheRuler</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85800"/>
            <a:ext cx="7467600" cy="3970318"/>
          </a:xfrm>
          <a:prstGeom prst="rect">
            <a:avLst/>
          </a:prstGeom>
        </p:spPr>
        <p:txBody>
          <a:bodyPr wrap="square">
            <a:spAutoFit/>
          </a:bodyPr>
          <a:lstStyle/>
          <a:p>
            <a:pPr algn="just"/>
            <a:r>
              <a:rPr lang="en-US" dirty="0" smtClean="0"/>
              <a:t>Directives </a:t>
            </a:r>
            <a:r>
              <a:rPr lang="en-US" dirty="0"/>
              <a:t>are used to extend HTML. They are special attributes starting with </a:t>
            </a:r>
            <a:r>
              <a:rPr lang="en-US" b="1" dirty="0" err="1"/>
              <a:t>ng</a:t>
            </a:r>
            <a:r>
              <a:rPr lang="en-US" dirty="0"/>
              <a:t>-prefix. Let us discuss the following directives −</a:t>
            </a:r>
          </a:p>
          <a:p>
            <a:pPr algn="just"/>
            <a:r>
              <a:rPr lang="en-US" b="1" dirty="0" err="1"/>
              <a:t>ng</a:t>
            </a:r>
            <a:r>
              <a:rPr lang="en-US" b="1" dirty="0"/>
              <a:t>-app</a:t>
            </a:r>
            <a:r>
              <a:rPr lang="en-US" dirty="0"/>
              <a:t> − This directive starts an </a:t>
            </a:r>
            <a:r>
              <a:rPr lang="en-US" dirty="0" smtClean="0"/>
              <a:t>Angular </a:t>
            </a:r>
            <a:r>
              <a:rPr lang="en-US" dirty="0"/>
              <a:t>Application.</a:t>
            </a:r>
          </a:p>
          <a:p>
            <a:pPr algn="just"/>
            <a:r>
              <a:rPr lang="en-US" b="1" dirty="0" err="1"/>
              <a:t>ng</a:t>
            </a:r>
            <a:r>
              <a:rPr lang="en-US" b="1" dirty="0"/>
              <a:t>-init</a:t>
            </a:r>
            <a:r>
              <a:rPr lang="en-US" dirty="0"/>
              <a:t> − This directive initializes application data.</a:t>
            </a:r>
          </a:p>
          <a:p>
            <a:pPr algn="just"/>
            <a:r>
              <a:rPr lang="en-US" b="1" dirty="0" err="1"/>
              <a:t>ng</a:t>
            </a:r>
            <a:r>
              <a:rPr lang="en-US" b="1" dirty="0"/>
              <a:t>-model</a:t>
            </a:r>
            <a:r>
              <a:rPr lang="en-US" dirty="0"/>
              <a:t> − This directive defines the model that is variable to be used in </a:t>
            </a:r>
            <a:r>
              <a:rPr lang="en-US" dirty="0" smtClean="0"/>
              <a:t>Angular.</a:t>
            </a:r>
            <a:endParaRPr lang="en-US" dirty="0"/>
          </a:p>
          <a:p>
            <a:pPr algn="just"/>
            <a:r>
              <a:rPr lang="en-US" b="1" dirty="0" err="1"/>
              <a:t>ng</a:t>
            </a:r>
            <a:r>
              <a:rPr lang="en-US" b="1" dirty="0"/>
              <a:t>-repeat</a:t>
            </a:r>
            <a:r>
              <a:rPr lang="en-US" dirty="0"/>
              <a:t> − This directive repeats HTML elements for each item in a collection</a:t>
            </a:r>
            <a:r>
              <a:rPr lang="en-US" dirty="0" smtClean="0"/>
              <a:t>.</a:t>
            </a:r>
          </a:p>
          <a:p>
            <a:pPr algn="just"/>
            <a:endParaRPr lang="en-US" dirty="0"/>
          </a:p>
          <a:p>
            <a:pPr algn="just"/>
            <a:endParaRPr lang="en-US" dirty="0" smtClean="0"/>
          </a:p>
          <a:p>
            <a:pPr algn="just"/>
            <a:r>
              <a:rPr lang="en-US" dirty="0" smtClean="0"/>
              <a:t> </a:t>
            </a:r>
            <a:r>
              <a:rPr lang="en-US" dirty="0"/>
              <a:t>The </a:t>
            </a:r>
            <a:r>
              <a:rPr lang="en-US" dirty="0" err="1"/>
              <a:t>ng</a:t>
            </a:r>
            <a:r>
              <a:rPr lang="en-US" dirty="0"/>
              <a:t>-app directive starts an </a:t>
            </a:r>
            <a:r>
              <a:rPr lang="en-US" dirty="0" smtClean="0"/>
              <a:t>Angular </a:t>
            </a:r>
            <a:r>
              <a:rPr lang="en-US" dirty="0"/>
              <a:t>Application. It defines the root element. It automatically initializes or bootstraps the application when the web page containing </a:t>
            </a:r>
            <a:r>
              <a:rPr lang="en-US" dirty="0" smtClean="0"/>
              <a:t>Angular </a:t>
            </a:r>
            <a:r>
              <a:rPr lang="en-US" dirty="0"/>
              <a:t>Application is loaded. It is also used to load various </a:t>
            </a:r>
            <a:r>
              <a:rPr lang="en-US" dirty="0" smtClean="0"/>
              <a:t>Angular </a:t>
            </a:r>
            <a:r>
              <a:rPr lang="en-US" dirty="0"/>
              <a:t>modules in </a:t>
            </a:r>
            <a:r>
              <a:rPr lang="en-US" dirty="0" smtClean="0"/>
              <a:t>Angular </a:t>
            </a:r>
            <a:r>
              <a:rPr lang="en-US" dirty="0"/>
              <a:t>Application.</a:t>
            </a:r>
          </a:p>
        </p:txBody>
      </p:sp>
      <p:sp>
        <p:nvSpPr>
          <p:cNvPr id="3" name="Footer Placeholder 2"/>
          <p:cNvSpPr>
            <a:spLocks noGrp="1"/>
          </p:cNvSpPr>
          <p:nvPr>
            <p:ph type="ftr" sz="quarter" idx="11"/>
          </p:nvPr>
        </p:nvSpPr>
        <p:spPr/>
        <p:txBody>
          <a:bodyPr/>
          <a:lstStyle/>
          <a:p>
            <a:r>
              <a:rPr lang="en-US" smtClean="0"/>
              <a:t>https://www.github.com/ReddyTheRuler</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762000"/>
            <a:ext cx="5485348" cy="6740307"/>
          </a:xfrm>
          <a:prstGeom prst="rect">
            <a:avLst/>
          </a:prstGeom>
          <a:noFill/>
        </p:spPr>
        <p:txBody>
          <a:bodyPr wrap="none" rtlCol="0">
            <a:spAutoFit/>
          </a:bodyPr>
          <a:lstStyle/>
          <a:p>
            <a:r>
              <a:rPr lang="en-US" dirty="0" smtClean="0"/>
              <a:t>Angular is application for tree of components</a:t>
            </a:r>
          </a:p>
          <a:p>
            <a:r>
              <a:rPr lang="en-US" dirty="0" smtClean="0"/>
              <a:t>Angular Applications are Modular</a:t>
            </a:r>
          </a:p>
          <a:p>
            <a:r>
              <a:rPr lang="en-US" dirty="0" smtClean="0"/>
              <a:t>Every Angular App has at least one module: the root app</a:t>
            </a:r>
          </a:p>
          <a:p>
            <a:endParaRPr lang="en-US" dirty="0"/>
          </a:p>
          <a:p>
            <a:r>
              <a:rPr lang="en-US" dirty="0" smtClean="0"/>
              <a:t>Each Application has:</a:t>
            </a:r>
          </a:p>
          <a:p>
            <a:r>
              <a:rPr lang="en-US" dirty="0" smtClean="0"/>
              <a:t>Declarations:</a:t>
            </a:r>
          </a:p>
          <a:p>
            <a:r>
              <a:rPr lang="en-US" dirty="0" smtClean="0"/>
              <a:t>Exports:</a:t>
            </a:r>
          </a:p>
          <a:p>
            <a:r>
              <a:rPr lang="en-US" dirty="0" smtClean="0"/>
              <a:t>Imports:</a:t>
            </a:r>
          </a:p>
          <a:p>
            <a:r>
              <a:rPr lang="en-US" dirty="0" smtClean="0"/>
              <a:t>Providers:</a:t>
            </a:r>
          </a:p>
          <a:p>
            <a:endParaRPr lang="en-US" dirty="0"/>
          </a:p>
          <a:p>
            <a:endParaRPr lang="en-US" dirty="0" smtClean="0"/>
          </a:p>
          <a:p>
            <a:r>
              <a:rPr lang="en-US" dirty="0" smtClean="0"/>
              <a:t>Metadata:</a:t>
            </a:r>
          </a:p>
          <a:p>
            <a:r>
              <a:rPr lang="en-US" dirty="0" smtClean="0"/>
              <a:t>Tell Angular how to process a class.</a:t>
            </a:r>
          </a:p>
          <a:p>
            <a:r>
              <a:rPr lang="en-US" dirty="0" smtClean="0"/>
              <a:t>Selector:</a:t>
            </a:r>
          </a:p>
          <a:p>
            <a:r>
              <a:rPr lang="en-US" dirty="0" err="1" smtClean="0"/>
              <a:t>TemplateURL</a:t>
            </a:r>
            <a:endParaRPr lang="en-US" dirty="0" smtClean="0"/>
          </a:p>
          <a:p>
            <a:r>
              <a:rPr lang="en-US" dirty="0" smtClean="0"/>
              <a:t>Providers:</a:t>
            </a:r>
          </a:p>
          <a:p>
            <a:endParaRPr lang="en-US" dirty="0"/>
          </a:p>
          <a:p>
            <a:r>
              <a:rPr lang="en-US" dirty="0" smtClean="0"/>
              <a:t>Other </a:t>
            </a:r>
            <a:r>
              <a:rPr lang="en-US" dirty="0" err="1" smtClean="0"/>
              <a:t>Metdata</a:t>
            </a:r>
            <a:r>
              <a:rPr lang="en-US" dirty="0" smtClean="0"/>
              <a:t> decorators include:</a:t>
            </a:r>
          </a:p>
          <a:p>
            <a:r>
              <a:rPr lang="en-US" dirty="0" smtClean="0"/>
              <a:t>@</a:t>
            </a:r>
            <a:r>
              <a:rPr lang="en-US" dirty="0" err="1" smtClean="0"/>
              <a:t>injectable</a:t>
            </a:r>
            <a:r>
              <a:rPr lang="en-US" dirty="0" smtClean="0"/>
              <a:t>, @Input, @Output</a:t>
            </a:r>
          </a:p>
          <a:p>
            <a:endParaRPr lang="en-US" dirty="0" smtClean="0"/>
          </a:p>
          <a:p>
            <a:endParaRPr lang="en-US" dirty="0" smtClean="0"/>
          </a:p>
          <a:p>
            <a:endParaRPr lang="en-US" dirty="0"/>
          </a:p>
          <a:p>
            <a:endParaRPr lang="en-US" dirty="0" smtClean="0"/>
          </a:p>
          <a:p>
            <a:endParaRPr lang="en-US" dirty="0"/>
          </a:p>
        </p:txBody>
      </p:sp>
      <p:sp>
        <p:nvSpPr>
          <p:cNvPr id="3" name="Footer Placeholder 2"/>
          <p:cNvSpPr>
            <a:spLocks noGrp="1"/>
          </p:cNvSpPr>
          <p:nvPr>
            <p:ph type="ftr" sz="quarter" idx="11"/>
          </p:nvPr>
        </p:nvSpPr>
        <p:spPr/>
        <p:txBody>
          <a:bodyPr/>
          <a:lstStyle/>
          <a:p>
            <a:r>
              <a:rPr lang="en-US" smtClean="0"/>
              <a:t>https://www.github.com/ReddyTheRuler</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381000"/>
            <a:ext cx="8153400" cy="2862322"/>
          </a:xfrm>
          <a:prstGeom prst="rect">
            <a:avLst/>
          </a:prstGeom>
        </p:spPr>
        <p:txBody>
          <a:bodyPr wrap="square">
            <a:spAutoFit/>
          </a:bodyPr>
          <a:lstStyle/>
          <a:p>
            <a:r>
              <a:rPr lang="en-US" dirty="0" smtClean="0"/>
              <a:t>Example of angular 6 element</a:t>
            </a:r>
          </a:p>
          <a:p>
            <a:r>
              <a:rPr lang="en-US" dirty="0" smtClean="0"/>
              <a:t>Now let’s begin with new component</a:t>
            </a:r>
          </a:p>
          <a:p>
            <a:endParaRPr lang="en-US" dirty="0" smtClean="0"/>
          </a:p>
          <a:p>
            <a:r>
              <a:rPr lang="en-US" dirty="0" smtClean="0"/>
              <a:t>Step1 : Ng g c temp</a:t>
            </a:r>
          </a:p>
          <a:p>
            <a:endParaRPr lang="en-US" dirty="0" smtClean="0"/>
          </a:p>
          <a:p>
            <a:r>
              <a:rPr lang="en-US" b="1" dirty="0" smtClean="0"/>
              <a:t> Components</a:t>
            </a:r>
            <a:r>
              <a:rPr lang="en-US" dirty="0" smtClean="0"/>
              <a:t> are the most basic UI building block of an </a:t>
            </a:r>
            <a:r>
              <a:rPr lang="en-US" b="1" dirty="0" smtClean="0"/>
              <a:t>Angular</a:t>
            </a:r>
            <a:r>
              <a:rPr lang="en-US" dirty="0" smtClean="0"/>
              <a:t> app. An </a:t>
            </a:r>
            <a:r>
              <a:rPr lang="en-US" b="1" dirty="0" smtClean="0"/>
              <a:t>Angular</a:t>
            </a:r>
            <a:r>
              <a:rPr lang="en-US" dirty="0" smtClean="0"/>
              <a:t> app contains a tree of </a:t>
            </a:r>
            <a:r>
              <a:rPr lang="en-US" b="1" dirty="0" smtClean="0"/>
              <a:t>Angular components.</a:t>
            </a:r>
          </a:p>
          <a:p>
            <a:endParaRPr lang="en-US" b="1" dirty="0" smtClean="0"/>
          </a:p>
          <a:p>
            <a:endParaRPr lang="en-US" dirty="0" smtClean="0"/>
          </a:p>
          <a:p>
            <a:endParaRPr lang="en-US" dirty="0"/>
          </a:p>
        </p:txBody>
      </p:sp>
      <p:sp>
        <p:nvSpPr>
          <p:cNvPr id="3" name="Rectangle 2"/>
          <p:cNvSpPr/>
          <p:nvPr/>
        </p:nvSpPr>
        <p:spPr>
          <a:xfrm>
            <a:off x="609600" y="2590800"/>
            <a:ext cx="6781800" cy="369332"/>
          </a:xfrm>
          <a:prstGeom prst="rect">
            <a:avLst/>
          </a:prstGeom>
        </p:spPr>
        <p:txBody>
          <a:bodyPr wrap="square">
            <a:spAutoFit/>
          </a:bodyPr>
          <a:lstStyle/>
          <a:p>
            <a:r>
              <a:rPr lang="en-US" dirty="0" smtClean="0"/>
              <a:t>A </a:t>
            </a:r>
            <a:r>
              <a:rPr lang="en-US" i="1" dirty="0" smtClean="0"/>
              <a:t>component</a:t>
            </a:r>
            <a:r>
              <a:rPr lang="en-US" dirty="0" smtClean="0"/>
              <a:t> controls a patch of screen called a </a:t>
            </a:r>
            <a:r>
              <a:rPr lang="en-US" i="1" dirty="0" smtClean="0"/>
              <a:t>view</a:t>
            </a:r>
            <a:r>
              <a:rPr lang="en-US" dirty="0" smtClean="0"/>
              <a:t>.</a:t>
            </a:r>
            <a:endParaRPr lang="en-US" dirty="0"/>
          </a:p>
        </p:txBody>
      </p:sp>
      <p:sp>
        <p:nvSpPr>
          <p:cNvPr id="5" name="Footer Placeholder 4"/>
          <p:cNvSpPr>
            <a:spLocks noGrp="1"/>
          </p:cNvSpPr>
          <p:nvPr>
            <p:ph type="ftr" sz="quarter" idx="11"/>
          </p:nvPr>
        </p:nvSpPr>
        <p:spPr/>
        <p:txBody>
          <a:bodyPr/>
          <a:lstStyle/>
          <a:p>
            <a:r>
              <a:rPr lang="en-US" smtClean="0"/>
              <a:t>https://www.github.com/ReddyTheRuler</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838200" y="457200"/>
            <a:ext cx="6553200" cy="61247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After Angular Installation</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Create Component and Overview</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&lt;app-root&gt; Root component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Single component contains “app”.</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App.component.css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App.component.html</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App.component.spec.ts</a:t>
            </a: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(logic)</a:t>
            </a:r>
            <a:endParaRPr lang="en-US" sz="1200" dirty="0">
              <a:latin typeface="Arial" pitchFamily="34" charset="0"/>
              <a:ea typeface="Calibr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Above three files provide functionality</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Add !!!</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See change.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App.component.ts</a:t>
            </a: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title = '</a:t>
            </a:r>
            <a:r>
              <a:rPr kumimoji="0" lang="en-US" sz="2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FirstAppApp</a:t>
            </a: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appcompoent.css: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h1 {</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color:green</a:t>
            </a: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097" name="Picture 1"/>
          <p:cNvPicPr>
            <a:picLocks noChangeAspect="1" noChangeArrowheads="1"/>
          </p:cNvPicPr>
          <p:nvPr/>
        </p:nvPicPr>
        <p:blipFill>
          <a:blip r:embed="rId2" cstate="print"/>
          <a:srcRect/>
          <a:stretch>
            <a:fillRect/>
          </a:stretch>
        </p:blipFill>
        <p:spPr bwMode="auto">
          <a:xfrm>
            <a:off x="4114800" y="5638800"/>
            <a:ext cx="4648200" cy="885825"/>
          </a:xfrm>
          <a:prstGeom prst="rect">
            <a:avLst/>
          </a:prstGeom>
          <a:noFill/>
        </p:spPr>
      </p:pic>
      <p:sp>
        <p:nvSpPr>
          <p:cNvPr id="4" name="Footer Placeholder 3"/>
          <p:cNvSpPr>
            <a:spLocks noGrp="1"/>
          </p:cNvSpPr>
          <p:nvPr>
            <p:ph type="ftr" sz="quarter" idx="11"/>
          </p:nvPr>
        </p:nvSpPr>
        <p:spPr/>
        <p:txBody>
          <a:bodyPr/>
          <a:lstStyle/>
          <a:p>
            <a:r>
              <a:rPr lang="en-US" smtClean="0"/>
              <a:t>https://www.github.com/ReddyTheRuler</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09600"/>
            <a:ext cx="7086600" cy="4247317"/>
          </a:xfrm>
          <a:prstGeom prst="rect">
            <a:avLst/>
          </a:prstGeom>
          <a:noFill/>
        </p:spPr>
        <p:txBody>
          <a:bodyPr wrap="square" rtlCol="0">
            <a:spAutoFit/>
          </a:bodyPr>
          <a:lstStyle/>
          <a:p>
            <a:endParaRPr lang="en-US" dirty="0" smtClean="0"/>
          </a:p>
          <a:p>
            <a:r>
              <a:rPr lang="en-US" b="1" dirty="0" smtClean="0">
                <a:solidFill>
                  <a:schemeClr val="accent1">
                    <a:lumMod val="75000"/>
                  </a:schemeClr>
                </a:solidFill>
              </a:rPr>
              <a:t>Creating </a:t>
            </a:r>
            <a:r>
              <a:rPr lang="en-US" b="1" dirty="0">
                <a:solidFill>
                  <a:schemeClr val="accent1">
                    <a:lumMod val="75000"/>
                  </a:schemeClr>
                </a:solidFill>
              </a:rPr>
              <a:t>your own component:</a:t>
            </a:r>
            <a:endParaRPr lang="en-US" dirty="0">
              <a:solidFill>
                <a:schemeClr val="accent1">
                  <a:lumMod val="75000"/>
                </a:schemeClr>
              </a:solidFill>
            </a:endParaRPr>
          </a:p>
          <a:p>
            <a:r>
              <a:rPr lang="en-US" dirty="0"/>
              <a:t>Every component has html </a:t>
            </a:r>
            <a:r>
              <a:rPr lang="en-US" dirty="0" err="1"/>
              <a:t>ts</a:t>
            </a:r>
            <a:r>
              <a:rPr lang="en-US" dirty="0"/>
              <a:t> &amp; </a:t>
            </a:r>
            <a:r>
              <a:rPr lang="en-US" dirty="0" err="1"/>
              <a:t>css</a:t>
            </a:r>
            <a:r>
              <a:rPr lang="en-US" dirty="0"/>
              <a:t> files:</a:t>
            </a:r>
          </a:p>
          <a:p>
            <a:r>
              <a:rPr lang="en-US" b="1" dirty="0">
                <a:solidFill>
                  <a:schemeClr val="accent1">
                    <a:lumMod val="75000"/>
                  </a:schemeClr>
                </a:solidFill>
              </a:rPr>
              <a:t>Binding data to component class:</a:t>
            </a:r>
            <a:endParaRPr lang="en-US" dirty="0">
              <a:solidFill>
                <a:schemeClr val="accent1">
                  <a:lumMod val="75000"/>
                </a:schemeClr>
              </a:solidFill>
            </a:endParaRPr>
          </a:p>
          <a:p>
            <a:r>
              <a:rPr lang="en-US" dirty="0"/>
              <a:t>&lt;p&gt;</a:t>
            </a:r>
          </a:p>
          <a:p>
            <a:r>
              <a:rPr lang="en-US" dirty="0"/>
              <a:t>  date works!  {{ message }}</a:t>
            </a:r>
          </a:p>
          <a:p>
            <a:r>
              <a:rPr lang="en-US" dirty="0"/>
              <a:t>&lt;/p&gt;</a:t>
            </a:r>
          </a:p>
          <a:p>
            <a:r>
              <a:rPr lang="en-US" dirty="0"/>
              <a:t> </a:t>
            </a:r>
          </a:p>
          <a:p>
            <a:r>
              <a:rPr lang="en-US" dirty="0"/>
              <a:t>export class </a:t>
            </a:r>
            <a:r>
              <a:rPr lang="en-US" dirty="0" err="1"/>
              <a:t>DateComponent</a:t>
            </a:r>
            <a:r>
              <a:rPr lang="en-US" dirty="0"/>
              <a:t> implements </a:t>
            </a:r>
            <a:r>
              <a:rPr lang="en-US" dirty="0" err="1"/>
              <a:t>OnInit</a:t>
            </a:r>
            <a:r>
              <a:rPr lang="en-US" dirty="0"/>
              <a:t> {</a:t>
            </a:r>
          </a:p>
          <a:p>
            <a:r>
              <a:rPr lang="en-US" dirty="0"/>
              <a:t> </a:t>
            </a:r>
          </a:p>
          <a:p>
            <a:r>
              <a:rPr lang="en-US" dirty="0"/>
              <a:t>  message: string = "hello";</a:t>
            </a:r>
          </a:p>
          <a:p>
            <a:r>
              <a:rPr lang="en-US" dirty="0"/>
              <a:t> </a:t>
            </a:r>
          </a:p>
          <a:p>
            <a:r>
              <a:rPr lang="en-US" dirty="0"/>
              <a:t>message: string = new Date().</a:t>
            </a:r>
            <a:r>
              <a:rPr lang="en-US" dirty="0" err="1"/>
              <a:t>toDateString</a:t>
            </a:r>
            <a:r>
              <a:rPr lang="en-US" dirty="0"/>
              <a:t>();</a:t>
            </a:r>
          </a:p>
          <a:p>
            <a:r>
              <a:rPr lang="en-US" dirty="0"/>
              <a:t>Output:  date works! Sat Nov 10 2018</a:t>
            </a:r>
          </a:p>
          <a:p>
            <a:endParaRPr lang="en-US" dirty="0"/>
          </a:p>
        </p:txBody>
      </p:sp>
      <p:sp>
        <p:nvSpPr>
          <p:cNvPr id="3" name="Footer Placeholder 2"/>
          <p:cNvSpPr>
            <a:spLocks noGrp="1"/>
          </p:cNvSpPr>
          <p:nvPr>
            <p:ph type="ftr" sz="quarter" idx="11"/>
          </p:nvPr>
        </p:nvSpPr>
        <p:spPr/>
        <p:txBody>
          <a:bodyPr/>
          <a:lstStyle/>
          <a:p>
            <a:r>
              <a:rPr lang="en-US" smtClean="0"/>
              <a:t>https://www.github.com/ReddyTheRuler</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ChangeArrowheads="1"/>
          </p:cNvSpPr>
          <p:nvPr/>
        </p:nvSpPr>
        <p:spPr bwMode="auto">
          <a:xfrm>
            <a:off x="914400" y="685800"/>
            <a:ext cx="7315200"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accent1">
                    <a:lumMod val="75000"/>
                  </a:schemeClr>
                </a:solidFill>
                <a:effectLst/>
                <a:latin typeface="Arial" pitchFamily="34" charset="0"/>
                <a:ea typeface="Times New Roman" pitchFamily="18" charset="0"/>
                <a:cs typeface="Arial" pitchFamily="34" charset="0"/>
              </a:rPr>
              <a:t>Data binding and </a:t>
            </a:r>
            <a:r>
              <a:rPr kumimoji="0" lang="en-US" b="1" i="0" u="none" strike="noStrike" cap="none" normalizeH="0" baseline="0" dirty="0" err="1" smtClean="0">
                <a:ln>
                  <a:noFill/>
                </a:ln>
                <a:solidFill>
                  <a:schemeClr val="accent1">
                    <a:lumMod val="75000"/>
                  </a:schemeClr>
                </a:solidFill>
                <a:effectLst/>
                <a:latin typeface="Arial" pitchFamily="34" charset="0"/>
                <a:ea typeface="Times New Roman" pitchFamily="18" charset="0"/>
                <a:cs typeface="Arial" pitchFamily="34" charset="0"/>
              </a:rPr>
              <a:t>async</a:t>
            </a:r>
            <a:endParaRPr kumimoji="0" lang="en-US" b="1" i="0" u="none" strike="noStrike" cap="none" normalizeH="0" baseline="0" dirty="0" smtClean="0">
              <a:ln>
                <a:noFill/>
              </a:ln>
              <a:solidFill>
                <a:schemeClr val="accent1">
                  <a:lumMod val="7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export class </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DateComponent</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implements </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OnInit</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message: string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constructor()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//Angular6 </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setInterval</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setInterval</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let </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curr</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new Date();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this.message</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curr</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},1000</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Footer Placeholder 2"/>
          <p:cNvSpPr>
            <a:spLocks noGrp="1"/>
          </p:cNvSpPr>
          <p:nvPr>
            <p:ph type="ftr" sz="quarter" idx="11"/>
          </p:nvPr>
        </p:nvSpPr>
        <p:spPr/>
        <p:txBody>
          <a:bodyPr/>
          <a:lstStyle/>
          <a:p>
            <a:r>
              <a:rPr lang="en-US" smtClean="0"/>
              <a:t>https://www.github.com/ReddyTheRuler</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2020874" cy="923330"/>
          </a:xfrm>
          <a:prstGeom prst="rect">
            <a:avLst/>
          </a:prstGeom>
          <a:noFill/>
        </p:spPr>
        <p:txBody>
          <a:bodyPr wrap="none" rtlCol="0">
            <a:spAutoFit/>
          </a:bodyPr>
          <a:lstStyle/>
          <a:p>
            <a:r>
              <a:rPr lang="en-US" b="1" dirty="0" smtClean="0">
                <a:solidFill>
                  <a:schemeClr val="accent1">
                    <a:lumMod val="75000"/>
                  </a:schemeClr>
                </a:solidFill>
              </a:rPr>
              <a:t>Angular Templates:</a:t>
            </a:r>
          </a:p>
          <a:p>
            <a:endParaRPr lang="en-US" b="1" dirty="0" smtClean="0">
              <a:solidFill>
                <a:schemeClr val="accent1">
                  <a:lumMod val="75000"/>
                </a:schemeClr>
              </a:solidFill>
            </a:endParaRPr>
          </a:p>
          <a:p>
            <a:endParaRPr lang="en-US" b="1" dirty="0">
              <a:solidFill>
                <a:schemeClr val="accent1">
                  <a:lumMod val="75000"/>
                </a:schemeClr>
              </a:solidFill>
            </a:endParaRPr>
          </a:p>
        </p:txBody>
      </p:sp>
      <p:pic>
        <p:nvPicPr>
          <p:cNvPr id="7169" name="Picture 1"/>
          <p:cNvPicPr>
            <a:picLocks noChangeAspect="1" noChangeArrowheads="1"/>
          </p:cNvPicPr>
          <p:nvPr/>
        </p:nvPicPr>
        <p:blipFill>
          <a:blip r:embed="rId2" cstate="print"/>
          <a:srcRect/>
          <a:stretch>
            <a:fillRect/>
          </a:stretch>
        </p:blipFill>
        <p:spPr bwMode="auto">
          <a:xfrm>
            <a:off x="1120334" y="838200"/>
            <a:ext cx="7004854" cy="5257800"/>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smtClean="0"/>
              <a:t>https://www.github.com/ReddyTheRuler</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81000"/>
            <a:ext cx="8305800" cy="3970318"/>
          </a:xfrm>
          <a:prstGeom prst="rect">
            <a:avLst/>
          </a:prstGeom>
        </p:spPr>
        <p:txBody>
          <a:bodyPr wrap="square">
            <a:spAutoFit/>
          </a:bodyPr>
          <a:lstStyle/>
          <a:p>
            <a:pPr algn="just"/>
            <a:r>
              <a:rPr lang="en-US" b="1" dirty="0" err="1" smtClean="0">
                <a:solidFill>
                  <a:schemeClr val="accent1">
                    <a:lumMod val="75000"/>
                  </a:schemeClr>
                </a:solidFill>
              </a:rPr>
              <a:t>AngularJS</a:t>
            </a:r>
            <a:endParaRPr lang="en-US" b="1" dirty="0" smtClean="0">
              <a:solidFill>
                <a:schemeClr val="accent1">
                  <a:lumMod val="75000"/>
                </a:schemeClr>
              </a:solidFill>
            </a:endParaRPr>
          </a:p>
          <a:p>
            <a:pPr algn="just"/>
            <a:endParaRPr lang="en-US" dirty="0" smtClean="0"/>
          </a:p>
          <a:p>
            <a:pPr algn="just"/>
            <a:r>
              <a:rPr lang="en-US" dirty="0" smtClean="0"/>
              <a:t>The architecture of </a:t>
            </a:r>
            <a:r>
              <a:rPr lang="en-US" dirty="0" err="1" smtClean="0"/>
              <a:t>AngularJS</a:t>
            </a:r>
            <a:r>
              <a:rPr lang="en-US" dirty="0" smtClean="0"/>
              <a:t> is based on model-view-controller (MVC) design. The model is the central component that expresses the application's behavior and manages its data, logic, and rules. The view generates an output based on the information in the model. The controller accepts input, converts it into commands and sends the commands to the model and the view.</a:t>
            </a:r>
          </a:p>
          <a:p>
            <a:pPr algn="just"/>
            <a:r>
              <a:rPr lang="en-US" dirty="0" err="1" smtClean="0"/>
              <a:t>AngularJS</a:t>
            </a:r>
            <a:r>
              <a:rPr lang="en-US" dirty="0" smtClean="0"/>
              <a:t> is written in JavaScript</a:t>
            </a:r>
          </a:p>
          <a:p>
            <a:pPr algn="just"/>
            <a:endParaRPr lang="en-US" b="1" dirty="0">
              <a:solidFill>
                <a:schemeClr val="accent1">
                  <a:lumMod val="75000"/>
                </a:schemeClr>
              </a:solidFill>
            </a:endParaRPr>
          </a:p>
          <a:p>
            <a:pPr algn="just"/>
            <a:r>
              <a:rPr lang="en-US" b="1" dirty="0" smtClean="0">
                <a:solidFill>
                  <a:schemeClr val="accent1">
                    <a:lumMod val="75000"/>
                  </a:schemeClr>
                </a:solidFill>
              </a:rPr>
              <a:t>Angular </a:t>
            </a:r>
          </a:p>
          <a:p>
            <a:pPr algn="just"/>
            <a:r>
              <a:rPr lang="en-US" dirty="0" smtClean="0"/>
              <a:t>In Angular 2, controllers and $scope were replaced by components and directives. Components are directives with a template.</a:t>
            </a:r>
          </a:p>
          <a:p>
            <a:endParaRPr lang="en-US" dirty="0" smtClean="0"/>
          </a:p>
          <a:p>
            <a:endParaRPr lang="en-US" dirty="0"/>
          </a:p>
        </p:txBody>
      </p:sp>
      <p:sp>
        <p:nvSpPr>
          <p:cNvPr id="3" name="Rectangle 2"/>
          <p:cNvSpPr/>
          <p:nvPr/>
        </p:nvSpPr>
        <p:spPr>
          <a:xfrm>
            <a:off x="457200" y="3581400"/>
            <a:ext cx="8001000" cy="2308324"/>
          </a:xfrm>
          <a:prstGeom prst="rect">
            <a:avLst/>
          </a:prstGeom>
        </p:spPr>
        <p:txBody>
          <a:bodyPr wrap="square">
            <a:spAutoFit/>
          </a:bodyPr>
          <a:lstStyle/>
          <a:p>
            <a:endParaRPr lang="en-US" b="1" dirty="0" smtClean="0"/>
          </a:p>
          <a:p>
            <a:endParaRPr lang="en-US" b="1" dirty="0">
              <a:solidFill>
                <a:schemeClr val="accent1">
                  <a:lumMod val="75000"/>
                </a:schemeClr>
              </a:solidFill>
            </a:endParaRPr>
          </a:p>
          <a:p>
            <a:r>
              <a:rPr lang="en-US" b="1" dirty="0" smtClean="0">
                <a:solidFill>
                  <a:schemeClr val="accent1">
                    <a:lumMod val="75000"/>
                  </a:schemeClr>
                </a:solidFill>
              </a:rPr>
              <a:t>Disadvantages </a:t>
            </a:r>
            <a:r>
              <a:rPr lang="en-US" b="1" dirty="0">
                <a:solidFill>
                  <a:schemeClr val="accent1">
                    <a:lumMod val="75000"/>
                  </a:schemeClr>
                </a:solidFill>
              </a:rPr>
              <a:t>of </a:t>
            </a:r>
            <a:r>
              <a:rPr lang="en-US" b="1" dirty="0" err="1">
                <a:solidFill>
                  <a:schemeClr val="accent1">
                    <a:lumMod val="75000"/>
                  </a:schemeClr>
                </a:solidFill>
              </a:rPr>
              <a:t>AngularJS</a:t>
            </a:r>
            <a:endParaRPr lang="en-US" dirty="0">
              <a:solidFill>
                <a:schemeClr val="accent1">
                  <a:lumMod val="75000"/>
                </a:schemeClr>
              </a:solidFill>
            </a:endParaRPr>
          </a:p>
          <a:p>
            <a:pPr algn="just"/>
            <a:r>
              <a:rPr lang="en-US" dirty="0" smtClean="0"/>
              <a:t>Not </a:t>
            </a:r>
            <a:r>
              <a:rPr lang="en-US" dirty="0"/>
              <a:t>secure : Being JavaScript only framework, application written in </a:t>
            </a:r>
            <a:r>
              <a:rPr lang="en-US" dirty="0" err="1"/>
              <a:t>AngularJS</a:t>
            </a:r>
            <a:r>
              <a:rPr lang="en-US" dirty="0"/>
              <a:t> are not safe. Server side authentication and authorization is must to keep an application secure.</a:t>
            </a:r>
          </a:p>
          <a:p>
            <a:pPr algn="just"/>
            <a:r>
              <a:rPr lang="en-US" dirty="0"/>
              <a:t>Not degradable: If the user of your application disables JavaScript, then nothing would be visible, except the basic page.</a:t>
            </a:r>
          </a:p>
        </p:txBody>
      </p:sp>
      <p:sp>
        <p:nvSpPr>
          <p:cNvPr id="4" name="Footer Placeholder 3"/>
          <p:cNvSpPr>
            <a:spLocks noGrp="1"/>
          </p:cNvSpPr>
          <p:nvPr>
            <p:ph type="ftr" sz="quarter" idx="11"/>
          </p:nvPr>
        </p:nvSpPr>
        <p:spPr/>
        <p:txBody>
          <a:bodyPr/>
          <a:lstStyle/>
          <a:p>
            <a:r>
              <a:rPr lang="en-US" smtClean="0"/>
              <a:t>https://www.github.com/ReddyTheRuler</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533400"/>
            <a:ext cx="3989875" cy="3970318"/>
          </a:xfrm>
          <a:prstGeom prst="rect">
            <a:avLst/>
          </a:prstGeom>
          <a:noFill/>
        </p:spPr>
        <p:txBody>
          <a:bodyPr wrap="none" rtlCol="0">
            <a:spAutoFit/>
          </a:bodyPr>
          <a:lstStyle/>
          <a:p>
            <a:r>
              <a:rPr lang="en-US" b="1" dirty="0" smtClean="0"/>
              <a:t>Template </a:t>
            </a:r>
            <a:r>
              <a:rPr lang="en-US" b="1" dirty="0"/>
              <a:t>Interpolation:</a:t>
            </a:r>
            <a:endParaRPr lang="en-US" dirty="0"/>
          </a:p>
          <a:p>
            <a:r>
              <a:rPr lang="en-US" dirty="0"/>
              <a:t>{{ </a:t>
            </a:r>
            <a:r>
              <a:rPr lang="en-US" dirty="0" err="1"/>
              <a:t>someNo</a:t>
            </a:r>
            <a:r>
              <a:rPr lang="en-US" dirty="0"/>
              <a:t> + 1 }}</a:t>
            </a:r>
          </a:p>
          <a:p>
            <a:r>
              <a:rPr lang="en-US" dirty="0"/>
              <a:t>message: string ;</a:t>
            </a:r>
          </a:p>
          <a:p>
            <a:r>
              <a:rPr lang="en-US" dirty="0"/>
              <a:t> </a:t>
            </a:r>
            <a:r>
              <a:rPr lang="en-US" dirty="0" err="1"/>
              <a:t>someNo</a:t>
            </a:r>
            <a:r>
              <a:rPr lang="en-US" dirty="0"/>
              <a:t> : number = 10</a:t>
            </a:r>
            <a:r>
              <a:rPr lang="en-US" dirty="0" smtClean="0"/>
              <a:t>;</a:t>
            </a:r>
          </a:p>
          <a:p>
            <a:endParaRPr lang="en-US" dirty="0"/>
          </a:p>
          <a:p>
            <a:endParaRPr lang="en-US" dirty="0"/>
          </a:p>
          <a:p>
            <a:r>
              <a:rPr lang="en-US" dirty="0" smtClean="0"/>
              <a:t>--</a:t>
            </a:r>
          </a:p>
          <a:p>
            <a:endParaRPr lang="en-US" dirty="0"/>
          </a:p>
          <a:p>
            <a:endParaRPr lang="en-US" dirty="0"/>
          </a:p>
          <a:p>
            <a:r>
              <a:rPr lang="en-US" dirty="0"/>
              <a:t>{{ </a:t>
            </a:r>
            <a:r>
              <a:rPr lang="en-US" dirty="0" err="1"/>
              <a:t>addTwoNumbers</a:t>
            </a:r>
            <a:r>
              <a:rPr lang="en-US" dirty="0"/>
              <a:t>(1,8)}}</a:t>
            </a:r>
          </a:p>
          <a:p>
            <a:r>
              <a:rPr lang="en-US" dirty="0" err="1"/>
              <a:t>addTwoNumbers</a:t>
            </a:r>
            <a:r>
              <a:rPr lang="en-US" dirty="0"/>
              <a:t>(a: number, b:number){</a:t>
            </a:r>
          </a:p>
          <a:p>
            <a:r>
              <a:rPr lang="en-US" dirty="0"/>
              <a:t>  return </a:t>
            </a:r>
            <a:r>
              <a:rPr lang="en-US" dirty="0" err="1"/>
              <a:t>a+b</a:t>
            </a:r>
            <a:r>
              <a:rPr lang="en-US" dirty="0"/>
              <a:t>;</a:t>
            </a:r>
          </a:p>
          <a:p>
            <a:r>
              <a:rPr lang="en-US" dirty="0"/>
              <a:t>  }</a:t>
            </a:r>
          </a:p>
          <a:p>
            <a:endParaRPr lang="en-US" dirty="0"/>
          </a:p>
        </p:txBody>
      </p:sp>
      <p:sp>
        <p:nvSpPr>
          <p:cNvPr id="3" name="Footer Placeholder 2"/>
          <p:cNvSpPr>
            <a:spLocks noGrp="1"/>
          </p:cNvSpPr>
          <p:nvPr>
            <p:ph type="ftr" sz="quarter" idx="11"/>
          </p:nvPr>
        </p:nvSpPr>
        <p:spPr/>
        <p:txBody>
          <a:bodyPr/>
          <a:lstStyle/>
          <a:p>
            <a:r>
              <a:rPr lang="en-US" smtClean="0"/>
              <a:t>https://www.github.com/ReddyTheRuler</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ChangeArrowheads="1"/>
          </p:cNvSpPr>
          <p:nvPr/>
        </p:nvSpPr>
        <p:spPr bwMode="auto">
          <a:xfrm>
            <a:off x="838200" y="304800"/>
            <a:ext cx="784860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chemeClr val="accent1">
                    <a:lumMod val="75000"/>
                  </a:schemeClr>
                </a:solidFill>
                <a:effectLst/>
                <a:latin typeface="Calibri" pitchFamily="34" charset="0"/>
                <a:ea typeface="Calibri" pitchFamily="34" charset="0"/>
                <a:cs typeface="Times New Roman" pitchFamily="18" charset="0"/>
              </a:rPr>
              <a:t>ngFor</a:t>
            </a:r>
            <a:r>
              <a:rPr kumimoji="0" lang="en-US" b="1" i="0" u="none" strike="noStrike" cap="none" normalizeH="0" baseline="0" dirty="0" smtClean="0">
                <a:ln>
                  <a:noFill/>
                </a:ln>
                <a:solidFill>
                  <a:schemeClr val="accent1">
                    <a:lumMod val="75000"/>
                  </a:schemeClr>
                </a:solidFill>
                <a:effectLst/>
                <a:latin typeface="Calibri" pitchFamily="34" charset="0"/>
                <a:ea typeface="Calibri" pitchFamily="34"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accent1">
                  <a:lumMod val="7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&lt;div&gt;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&lt;h1&gt; {{ user.name }} &lt;/h1&gt;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&lt;h2&gt; {{ </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user.title</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&lt;/h2&gt;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&lt;h3&gt; {{ </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user.address</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&lt;/h3&gt;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&lt;!-- &lt;h4&gt; {{ </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user.phone</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[0] }}  &lt;/h4&gt;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&lt;h4&gt; {{ </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user.phone</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 }}  &lt;/h4&gt;  --&gt;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&lt;h4 *</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ngFor</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="let </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phoneNo</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of </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user.phone</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"&gt;{{ </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phoneNo</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}}&lt;/h4&gt;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&lt;/div&gt;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this.user</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name: '</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HelloTeamm</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title: 'Developer',</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address: '123456789',</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phone: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'123456789',</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'158932142',</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'158932142',</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'123456789'</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Footer Placeholder 2"/>
          <p:cNvSpPr>
            <a:spLocks noGrp="1"/>
          </p:cNvSpPr>
          <p:nvPr>
            <p:ph type="ftr" sz="quarter" idx="11"/>
          </p:nvPr>
        </p:nvSpPr>
        <p:spPr/>
        <p:txBody>
          <a:bodyPr/>
          <a:lstStyle/>
          <a:p>
            <a:r>
              <a:rPr lang="en-US" smtClean="0"/>
              <a:t>https://www.github.com/ReddyTheRuler</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7162800" cy="2339102"/>
          </a:xfrm>
          <a:prstGeom prst="rect">
            <a:avLst/>
          </a:prstGeom>
        </p:spPr>
        <p:txBody>
          <a:bodyPr wrap="square">
            <a:spAutoFit/>
          </a:bodyPr>
          <a:lstStyle/>
          <a:p>
            <a:r>
              <a:rPr lang="en-US" sz="2000" b="1" dirty="0">
                <a:solidFill>
                  <a:srgbClr val="0070C0"/>
                </a:solidFill>
              </a:rPr>
              <a:t>Directives</a:t>
            </a:r>
            <a:r>
              <a:rPr lang="en-US" sz="2000" b="1" dirty="0" smtClean="0">
                <a:solidFill>
                  <a:srgbClr val="0070C0"/>
                </a:solidFill>
              </a:rPr>
              <a:t>:</a:t>
            </a:r>
          </a:p>
          <a:p>
            <a:r>
              <a:rPr lang="en-US" dirty="0" err="1" smtClean="0"/>
              <a:t>AngularJS</a:t>
            </a:r>
            <a:r>
              <a:rPr lang="en-US" dirty="0" smtClean="0"/>
              <a:t> directives are extended </a:t>
            </a:r>
            <a:r>
              <a:rPr lang="en-US" b="1" dirty="0" smtClean="0"/>
              <a:t>HTML</a:t>
            </a:r>
            <a:r>
              <a:rPr lang="en-US" dirty="0" smtClean="0"/>
              <a:t> attributes with the prefix </a:t>
            </a:r>
            <a:r>
              <a:rPr lang="en-US" dirty="0" err="1" smtClean="0"/>
              <a:t>ng</a:t>
            </a:r>
            <a:r>
              <a:rPr lang="en-US" dirty="0" smtClean="0"/>
              <a:t>- . The </a:t>
            </a:r>
            <a:r>
              <a:rPr lang="en-US" b="1" dirty="0" err="1" smtClean="0"/>
              <a:t>ng</a:t>
            </a:r>
            <a:r>
              <a:rPr lang="en-US" b="1" dirty="0" smtClean="0"/>
              <a:t>-app directive initializes</a:t>
            </a:r>
            <a:r>
              <a:rPr lang="en-US" dirty="0" smtClean="0"/>
              <a:t> an </a:t>
            </a:r>
            <a:r>
              <a:rPr lang="en-US" dirty="0" err="1" smtClean="0"/>
              <a:t>AngularJS</a:t>
            </a:r>
            <a:r>
              <a:rPr lang="en-US" dirty="0" smtClean="0"/>
              <a:t> application. The </a:t>
            </a:r>
            <a:r>
              <a:rPr lang="en-US" b="1" dirty="0" err="1" smtClean="0"/>
              <a:t>ng</a:t>
            </a:r>
            <a:r>
              <a:rPr lang="en-US" b="1" dirty="0" smtClean="0"/>
              <a:t>-model directive</a:t>
            </a:r>
            <a:r>
              <a:rPr lang="en-US" dirty="0" smtClean="0"/>
              <a:t> binds the value of </a:t>
            </a:r>
            <a:r>
              <a:rPr lang="en-US" b="1" dirty="0" smtClean="0"/>
              <a:t>HTML</a:t>
            </a:r>
            <a:r>
              <a:rPr lang="en-US" dirty="0" smtClean="0"/>
              <a:t> controls (input, select, </a:t>
            </a:r>
            <a:r>
              <a:rPr lang="en-US" dirty="0" err="1" smtClean="0"/>
              <a:t>textarea</a:t>
            </a:r>
            <a:r>
              <a:rPr lang="en-US" dirty="0" smtClean="0"/>
              <a:t>) to application data.</a:t>
            </a:r>
            <a:endParaRPr lang="en-US" dirty="0"/>
          </a:p>
          <a:p>
            <a:r>
              <a:rPr lang="en-US" dirty="0" err="1"/>
              <a:t>Backtiks</a:t>
            </a:r>
            <a:r>
              <a:rPr lang="en-US" dirty="0"/>
              <a:t> can be used to make more lines and readable</a:t>
            </a:r>
            <a:r>
              <a:rPr lang="en-US" dirty="0" smtClean="0"/>
              <a:t>.</a:t>
            </a:r>
          </a:p>
          <a:p>
            <a:endParaRPr lang="en-US" dirty="0"/>
          </a:p>
          <a:p>
            <a:endParaRPr lang="en-US" dirty="0"/>
          </a:p>
        </p:txBody>
      </p:sp>
      <p:pic>
        <p:nvPicPr>
          <p:cNvPr id="10241" name="Picture 1"/>
          <p:cNvPicPr>
            <a:picLocks noChangeAspect="1" noChangeArrowheads="1"/>
          </p:cNvPicPr>
          <p:nvPr/>
        </p:nvPicPr>
        <p:blipFill>
          <a:blip r:embed="rId2" cstate="print"/>
          <a:srcRect/>
          <a:stretch>
            <a:fillRect/>
          </a:stretch>
        </p:blipFill>
        <p:spPr bwMode="auto">
          <a:xfrm>
            <a:off x="2895600" y="2279072"/>
            <a:ext cx="5029200" cy="4114799"/>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smtClean="0"/>
              <a:t>https://www.github.com/ReddyTheRuler</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685800" y="533400"/>
            <a:ext cx="5410200" cy="1754326"/>
          </a:xfrm>
          <a:prstGeom prst="rect">
            <a:avLst/>
          </a:prstGeom>
          <a:noFill/>
        </p:spPr>
        <p:txBody>
          <a:bodyPr wrap="square" rtlCol="0">
            <a:spAutoFit/>
          </a:bodyPr>
          <a:lstStyle/>
          <a:p>
            <a:r>
              <a:rPr lang="en-US" b="1" dirty="0" smtClean="0">
                <a:solidFill>
                  <a:schemeClr val="accent1">
                    <a:lumMod val="75000"/>
                  </a:schemeClr>
                </a:solidFill>
              </a:rPr>
              <a:t>Include Bootstrap:</a:t>
            </a:r>
          </a:p>
          <a:p>
            <a:endParaRPr lang="en-US" dirty="0"/>
          </a:p>
          <a:p>
            <a:r>
              <a:rPr lang="en-US" dirty="0" err="1" smtClean="0"/>
              <a:t>Npm</a:t>
            </a:r>
            <a:r>
              <a:rPr lang="en-US" dirty="0" smtClean="0"/>
              <a:t> install  bootstrap</a:t>
            </a:r>
          </a:p>
          <a:p>
            <a:endParaRPr lang="en-US" dirty="0"/>
          </a:p>
          <a:p>
            <a:r>
              <a:rPr lang="en-US" dirty="0" smtClean="0"/>
              <a:t>and</a:t>
            </a:r>
          </a:p>
          <a:p>
            <a:endParaRPr lang="en-US" dirty="0" smtClean="0"/>
          </a:p>
        </p:txBody>
      </p:sp>
      <p:sp>
        <p:nvSpPr>
          <p:cNvPr id="3" name="Rectangle 2"/>
          <p:cNvSpPr/>
          <p:nvPr/>
        </p:nvSpPr>
        <p:spPr>
          <a:xfrm>
            <a:off x="685800" y="2209800"/>
            <a:ext cx="7924800" cy="2585323"/>
          </a:xfrm>
          <a:prstGeom prst="rect">
            <a:avLst/>
          </a:prstGeom>
        </p:spPr>
        <p:txBody>
          <a:bodyPr wrap="square">
            <a:spAutoFit/>
          </a:bodyPr>
          <a:lstStyle/>
          <a:p>
            <a:r>
              <a:rPr lang="en-US" dirty="0" smtClean="0"/>
              <a:t> Configure </a:t>
            </a:r>
            <a:r>
              <a:rPr lang="en-US" dirty="0" err="1" smtClean="0"/>
              <a:t>angular.json</a:t>
            </a:r>
            <a:r>
              <a:rPr lang="en-US" dirty="0" smtClean="0"/>
              <a:t>:</a:t>
            </a:r>
          </a:p>
          <a:p>
            <a:endParaRPr lang="en-US" dirty="0" smtClean="0"/>
          </a:p>
          <a:p>
            <a:r>
              <a:rPr lang="en-US" dirty="0" smtClean="0"/>
              <a:t>"styles": [</a:t>
            </a:r>
          </a:p>
          <a:p>
            <a:r>
              <a:rPr lang="en-US" dirty="0" smtClean="0"/>
              <a:t>  "</a:t>
            </a:r>
            <a:r>
              <a:rPr lang="en-US" dirty="0" err="1" smtClean="0"/>
              <a:t>node_modules</a:t>
            </a:r>
            <a:r>
              <a:rPr lang="en-US" dirty="0" smtClean="0"/>
              <a:t>/bootstrap/dist/</a:t>
            </a:r>
            <a:r>
              <a:rPr lang="en-US" dirty="0" err="1" smtClean="0"/>
              <a:t>css</a:t>
            </a:r>
            <a:r>
              <a:rPr lang="en-US" dirty="0" smtClean="0"/>
              <a:t>/</a:t>
            </a:r>
            <a:r>
              <a:rPr lang="en-US" dirty="0" err="1" smtClean="0"/>
              <a:t>bootstrap.min.css</a:t>
            </a:r>
            <a:r>
              <a:rPr lang="en-US" dirty="0" smtClean="0"/>
              <a:t>",</a:t>
            </a:r>
          </a:p>
          <a:p>
            <a:r>
              <a:rPr lang="en-US" dirty="0" smtClean="0"/>
              <a:t>  "</a:t>
            </a:r>
            <a:r>
              <a:rPr lang="en-US" dirty="0" err="1" smtClean="0"/>
              <a:t>styles.scss</a:t>
            </a:r>
            <a:r>
              <a:rPr lang="en-US" dirty="0" smtClean="0"/>
              <a:t>"</a:t>
            </a:r>
          </a:p>
          <a:p>
            <a:r>
              <a:rPr lang="en-US" dirty="0" smtClean="0"/>
              <a:t>]</a:t>
            </a:r>
          </a:p>
          <a:p>
            <a:r>
              <a:rPr lang="en-US" dirty="0" smtClean="0"/>
              <a:t>2: Import directly in </a:t>
            </a:r>
            <a:r>
              <a:rPr lang="en-US" dirty="0" err="1" smtClean="0"/>
              <a:t>src</a:t>
            </a:r>
            <a:r>
              <a:rPr lang="en-US" dirty="0" smtClean="0"/>
              <a:t>/style.css or </a:t>
            </a:r>
            <a:r>
              <a:rPr lang="en-US" dirty="0" err="1" smtClean="0"/>
              <a:t>src</a:t>
            </a:r>
            <a:r>
              <a:rPr lang="en-US" dirty="0" smtClean="0"/>
              <a:t>/</a:t>
            </a:r>
            <a:r>
              <a:rPr lang="en-US" dirty="0" err="1" smtClean="0"/>
              <a:t>style.scss</a:t>
            </a:r>
            <a:r>
              <a:rPr lang="en-US" dirty="0" smtClean="0"/>
              <a:t>:</a:t>
            </a:r>
          </a:p>
          <a:p>
            <a:endParaRPr lang="en-US" dirty="0" smtClean="0"/>
          </a:p>
          <a:p>
            <a:r>
              <a:rPr lang="en-US" dirty="0" smtClean="0"/>
              <a:t>@import '~bootstrap/dist/</a:t>
            </a:r>
            <a:r>
              <a:rPr lang="en-US" dirty="0" err="1" smtClean="0"/>
              <a:t>css</a:t>
            </a:r>
            <a:r>
              <a:rPr lang="en-US" dirty="0" smtClean="0"/>
              <a:t>/</a:t>
            </a:r>
            <a:r>
              <a:rPr lang="en-US" dirty="0" err="1" smtClean="0"/>
              <a:t>bootstrap.min.css</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https://www.github.com/ReddyTheRuler</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457200"/>
            <a:ext cx="7620000" cy="1754326"/>
          </a:xfrm>
          <a:prstGeom prst="rect">
            <a:avLst/>
          </a:prstGeom>
          <a:noFill/>
        </p:spPr>
        <p:txBody>
          <a:bodyPr wrap="square" rtlCol="0">
            <a:spAutoFit/>
          </a:bodyPr>
          <a:lstStyle/>
          <a:p>
            <a:r>
              <a:rPr lang="en-US" b="1" dirty="0" smtClean="0">
                <a:solidFill>
                  <a:schemeClr val="accent1">
                    <a:lumMod val="75000"/>
                  </a:schemeClr>
                </a:solidFill>
              </a:rPr>
              <a:t>Add a Button After Bootstrap:</a:t>
            </a:r>
          </a:p>
          <a:p>
            <a:endParaRPr lang="en-US" b="1" dirty="0">
              <a:solidFill>
                <a:schemeClr val="accent1">
                  <a:lumMod val="75000"/>
                </a:schemeClr>
              </a:solidFill>
            </a:endParaRPr>
          </a:p>
          <a:p>
            <a:r>
              <a:rPr lang="en-US" dirty="0" smtClean="0"/>
              <a:t>template</a:t>
            </a:r>
            <a:r>
              <a:rPr lang="en-US" dirty="0"/>
              <a:t>: `</a:t>
            </a:r>
          </a:p>
          <a:p>
            <a:r>
              <a:rPr lang="en-US" dirty="0"/>
              <a:t>  	</a:t>
            </a:r>
            <a:r>
              <a:rPr lang="en-US" dirty="0" smtClean="0"/>
              <a:t>	&lt;button class='</a:t>
            </a:r>
            <a:r>
              <a:rPr lang="en-US" dirty="0" err="1" smtClean="0"/>
              <a:t>btn</a:t>
            </a:r>
            <a:r>
              <a:rPr lang="en-US" dirty="0" smtClean="0"/>
              <a:t> </a:t>
            </a:r>
            <a:r>
              <a:rPr lang="en-US" dirty="0" err="1" smtClean="0"/>
              <a:t>btn</a:t>
            </a:r>
            <a:r>
              <a:rPr lang="en-US" dirty="0" smtClean="0"/>
              <a:t>-primary'&gt;Team &lt;/button&gt;</a:t>
            </a:r>
          </a:p>
          <a:p>
            <a:r>
              <a:rPr lang="en-US" dirty="0" smtClean="0"/>
              <a:t>  </a:t>
            </a:r>
            <a:r>
              <a:rPr lang="en-US" dirty="0"/>
              <a:t>`</a:t>
            </a:r>
          </a:p>
          <a:p>
            <a:endParaRPr lang="en-US" b="1" dirty="0">
              <a:solidFill>
                <a:schemeClr val="accent1">
                  <a:lumMod val="75000"/>
                </a:schemeClr>
              </a:solidFill>
            </a:endParaRPr>
          </a:p>
        </p:txBody>
      </p:sp>
      <p:sp>
        <p:nvSpPr>
          <p:cNvPr id="3" name="TextBox 2"/>
          <p:cNvSpPr txBox="1"/>
          <p:nvPr/>
        </p:nvSpPr>
        <p:spPr>
          <a:xfrm>
            <a:off x="685800" y="2209800"/>
            <a:ext cx="7148047" cy="2031325"/>
          </a:xfrm>
          <a:prstGeom prst="rect">
            <a:avLst/>
          </a:prstGeom>
          <a:noFill/>
        </p:spPr>
        <p:txBody>
          <a:bodyPr wrap="none" rtlCol="0">
            <a:spAutoFit/>
          </a:bodyPr>
          <a:lstStyle/>
          <a:p>
            <a:r>
              <a:rPr lang="en-US" b="1" dirty="0" smtClean="0">
                <a:solidFill>
                  <a:schemeClr val="accent1">
                    <a:lumMod val="75000"/>
                  </a:schemeClr>
                </a:solidFill>
              </a:rPr>
              <a:t>Class </a:t>
            </a:r>
            <a:r>
              <a:rPr lang="en-US" b="1" dirty="0">
                <a:solidFill>
                  <a:schemeClr val="accent1">
                    <a:lumMod val="75000"/>
                  </a:schemeClr>
                </a:solidFill>
              </a:rPr>
              <a:t>Binding:</a:t>
            </a:r>
          </a:p>
          <a:p>
            <a:r>
              <a:rPr lang="en-US" dirty="0"/>
              <a:t>template: </a:t>
            </a:r>
            <a:r>
              <a:rPr lang="en-US" dirty="0" smtClean="0"/>
              <a:t>`</a:t>
            </a:r>
            <a:endParaRPr lang="en-US" dirty="0"/>
          </a:p>
          <a:p>
            <a:r>
              <a:rPr lang="en-US" dirty="0"/>
              <a:t>  </a:t>
            </a:r>
            <a:r>
              <a:rPr lang="en-US" dirty="0" smtClean="0"/>
              <a:t>&lt;</a:t>
            </a:r>
            <a:r>
              <a:rPr lang="en-US" dirty="0"/>
              <a:t>button class='</a:t>
            </a:r>
            <a:r>
              <a:rPr lang="en-US" dirty="0" err="1"/>
              <a:t>btn</a:t>
            </a:r>
            <a:r>
              <a:rPr lang="en-US" dirty="0"/>
              <a:t> </a:t>
            </a:r>
            <a:r>
              <a:rPr lang="en-US" dirty="0" err="1"/>
              <a:t>btn</a:t>
            </a:r>
            <a:r>
              <a:rPr lang="en-US" dirty="0"/>
              <a:t>-primary' [</a:t>
            </a:r>
            <a:r>
              <a:rPr lang="en-US" dirty="0" err="1"/>
              <a:t>class.active</a:t>
            </a:r>
            <a:r>
              <a:rPr lang="en-US" dirty="0"/>
              <a:t>]="</a:t>
            </a:r>
            <a:r>
              <a:rPr lang="en-US" dirty="0" err="1"/>
              <a:t>isActive</a:t>
            </a:r>
            <a:r>
              <a:rPr lang="en-US" dirty="0"/>
              <a:t>"&gt;Team &lt;/button&gt;</a:t>
            </a:r>
          </a:p>
          <a:p>
            <a:r>
              <a:rPr lang="en-US" dirty="0"/>
              <a:t> </a:t>
            </a:r>
          </a:p>
          <a:p>
            <a:r>
              <a:rPr lang="en-US" dirty="0"/>
              <a:t>  </a:t>
            </a:r>
            <a:r>
              <a:rPr lang="en-US" dirty="0" smtClean="0"/>
              <a:t> </a:t>
            </a:r>
            <a:r>
              <a:rPr lang="en-US" dirty="0"/>
              <a:t>`</a:t>
            </a:r>
          </a:p>
          <a:p>
            <a:endParaRPr lang="en-US" dirty="0" smtClean="0"/>
          </a:p>
          <a:p>
            <a:endParaRPr lang="en-US" dirty="0"/>
          </a:p>
        </p:txBody>
      </p:sp>
      <p:pic>
        <p:nvPicPr>
          <p:cNvPr id="4" name="Picture 3"/>
          <p:cNvPicPr/>
          <p:nvPr/>
        </p:nvPicPr>
        <p:blipFill>
          <a:blip r:embed="rId2" cstate="print"/>
          <a:srcRect/>
          <a:stretch>
            <a:fillRect/>
          </a:stretch>
        </p:blipFill>
        <p:spPr bwMode="auto">
          <a:xfrm>
            <a:off x="1676400" y="3733800"/>
            <a:ext cx="5943600" cy="2526666"/>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smtClean="0"/>
              <a:t>https://www.github.com/ReddyTheRuler</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1896353" cy="646331"/>
          </a:xfrm>
          <a:prstGeom prst="rect">
            <a:avLst/>
          </a:prstGeom>
          <a:noFill/>
        </p:spPr>
        <p:txBody>
          <a:bodyPr wrap="none" rtlCol="0">
            <a:spAutoFit/>
          </a:bodyPr>
          <a:lstStyle/>
          <a:p>
            <a:r>
              <a:rPr lang="en-US" b="1" dirty="0" smtClean="0">
                <a:solidFill>
                  <a:schemeClr val="accent1">
                    <a:lumMod val="75000"/>
                  </a:schemeClr>
                </a:solidFill>
              </a:rPr>
              <a:t>Two Way Binding:</a:t>
            </a:r>
          </a:p>
          <a:p>
            <a:endParaRPr lang="en-US" b="1" dirty="0">
              <a:solidFill>
                <a:schemeClr val="accent1">
                  <a:lumMod val="75000"/>
                </a:schemeClr>
              </a:solidFill>
            </a:endParaRPr>
          </a:p>
        </p:txBody>
      </p:sp>
      <p:sp>
        <p:nvSpPr>
          <p:cNvPr id="13313" name="Rectangle 1"/>
          <p:cNvSpPr>
            <a:spLocks noChangeArrowheads="1"/>
          </p:cNvSpPr>
          <p:nvPr/>
        </p:nvSpPr>
        <p:spPr bwMode="auto">
          <a:xfrm>
            <a:off x="838200" y="990600"/>
            <a:ext cx="5257800" cy="40318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import { Component,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OnInit</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from '@angular/core';</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@Component({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selector: 'app-courses',</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templateUrl</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courses.component.html</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styleUrls</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courses.component.css</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template: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&lt;input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ngModel</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)]="name" type="text"&gt;  {{ name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export class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CoursesComponent</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implements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OnInit</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name="";</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constructor() {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ngOnInit</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3314" name="Picture 2"/>
          <p:cNvPicPr>
            <a:picLocks noChangeAspect="1" noChangeArrowheads="1"/>
          </p:cNvPicPr>
          <p:nvPr/>
        </p:nvPicPr>
        <p:blipFill>
          <a:blip r:embed="rId2" cstate="print"/>
          <a:srcRect/>
          <a:stretch>
            <a:fillRect/>
          </a:stretch>
        </p:blipFill>
        <p:spPr bwMode="auto">
          <a:xfrm>
            <a:off x="5257800" y="4572000"/>
            <a:ext cx="3352800" cy="1066800"/>
          </a:xfrm>
          <a:prstGeom prst="rect">
            <a:avLst/>
          </a:prstGeom>
          <a:noFill/>
          <a:ln w="9525">
            <a:noFill/>
            <a:miter lim="800000"/>
            <a:headEnd/>
            <a:tailEnd/>
          </a:ln>
          <a:effectLst/>
        </p:spPr>
      </p:pic>
      <p:sp>
        <p:nvSpPr>
          <p:cNvPr id="5" name="Footer Placeholder 4"/>
          <p:cNvSpPr>
            <a:spLocks noGrp="1"/>
          </p:cNvSpPr>
          <p:nvPr>
            <p:ph type="ftr" sz="quarter" idx="11"/>
          </p:nvPr>
        </p:nvSpPr>
        <p:spPr/>
        <p:txBody>
          <a:bodyPr/>
          <a:lstStyle/>
          <a:p>
            <a:r>
              <a:rPr lang="en-US" smtClean="0"/>
              <a:t>https://www.github.com/ReddyTheRuler</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685800" y="228600"/>
            <a:ext cx="7696200"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accent1">
                    <a:lumMod val="75000"/>
                  </a:schemeClr>
                </a:solidFill>
                <a:effectLst/>
                <a:latin typeface="Calibri" pitchFamily="34" charset="0"/>
                <a:ea typeface="Calibri" pitchFamily="34" charset="0"/>
                <a:cs typeface="Times New Roman" pitchFamily="18" charset="0"/>
              </a:rPr>
              <a:t>Pipes: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accent1">
                  <a:lumMod val="7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import { Component,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OnInit</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from '@angular/core';</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@Component({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selector: 'app-courses',</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templateUrl</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courses.component.html</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styleUrls</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courses.component.css</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template: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lang="en-US" sz="1600" dirty="0">
                <a:latin typeface="Calibri" pitchFamily="34" charset="0"/>
                <a:ea typeface="Calibri" pitchFamily="34" charset="0"/>
                <a:cs typeface="Times New Roman" pitchFamily="18" charset="0"/>
              </a:rPr>
              <a:t> </a:t>
            </a:r>
            <a:r>
              <a:rPr lang="en-US" sz="1600" dirty="0" smtClean="0">
                <a:latin typeface="Calibri" pitchFamily="34" charset="0"/>
                <a:ea typeface="Calibri" pitchFamily="34" charset="0"/>
                <a:cs typeface="Times New Roman" pitchFamily="18" charset="0"/>
              </a:rPr>
              <a:t>    </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course.title</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|uppercase}} &lt;</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br</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course.students</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number}}  &lt;</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br</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course.rating</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number}}  &lt;</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br</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course.price</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currency:'AUD</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&lt;</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br</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course.releaseDate</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date:'shortDate</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export class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CoursesComponent</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implements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OnInit</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course =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title: "Hi Team Angular Tutorial",</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rating: 4.975,</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students: 30124,</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price: 190.25,</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6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releaseDate</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new Date(2018,4.1)</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Footer Placeholder 2"/>
          <p:cNvSpPr>
            <a:spLocks noGrp="1"/>
          </p:cNvSpPr>
          <p:nvPr>
            <p:ph type="ftr" sz="quarter" idx="11"/>
          </p:nvPr>
        </p:nvSpPr>
        <p:spPr/>
        <p:txBody>
          <a:bodyPr/>
          <a:lstStyle/>
          <a:p>
            <a:r>
              <a:rPr lang="en-US" smtClean="0"/>
              <a:t>https://www.github.com/ReddyTheRuler</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12845"/>
            <a:ext cx="8153400" cy="3693319"/>
          </a:xfrm>
          <a:prstGeom prst="rect">
            <a:avLst/>
          </a:prstGeom>
        </p:spPr>
        <p:txBody>
          <a:bodyPr wrap="square">
            <a:spAutoFit/>
          </a:bodyPr>
          <a:lstStyle/>
          <a:p>
            <a:r>
              <a:rPr lang="en-US" sz="2000" b="1" dirty="0" smtClean="0">
                <a:solidFill>
                  <a:srgbClr val="0070C0"/>
                </a:solidFill>
              </a:rPr>
              <a:t>Angular routing:</a:t>
            </a:r>
          </a:p>
          <a:p>
            <a:endParaRPr lang="en-US" dirty="0" smtClean="0"/>
          </a:p>
          <a:p>
            <a:r>
              <a:rPr lang="en-US" dirty="0" smtClean="0"/>
              <a:t>Web applications can have different sections that correspond to different URLs, and supporting those sections programmatically is called routing.</a:t>
            </a:r>
          </a:p>
          <a:p>
            <a:r>
              <a:rPr lang="en-US" dirty="0" smtClean="0"/>
              <a:t>In Simple words, As per </a:t>
            </a:r>
            <a:r>
              <a:rPr lang="en-US" dirty="0" err="1" smtClean="0"/>
              <a:t>Url</a:t>
            </a:r>
            <a:r>
              <a:rPr lang="en-US" dirty="0" smtClean="0"/>
              <a:t>, open different angular components is called routing.</a:t>
            </a:r>
          </a:p>
          <a:p>
            <a:endParaRPr lang="en-US" dirty="0" smtClean="0"/>
          </a:p>
          <a:p>
            <a:r>
              <a:rPr lang="en-US" dirty="0" smtClean="0"/>
              <a:t>URL	                                                                           Component</a:t>
            </a:r>
          </a:p>
          <a:p>
            <a:r>
              <a:rPr lang="en-US" dirty="0" smtClean="0"/>
              <a:t>http://localhost:4200/home	                                 </a:t>
            </a:r>
            <a:r>
              <a:rPr lang="en-US" dirty="0" err="1" smtClean="0"/>
              <a:t>Home.component</a:t>
            </a:r>
            <a:endParaRPr lang="en-US" dirty="0" smtClean="0"/>
          </a:p>
          <a:p>
            <a:r>
              <a:rPr lang="en-US" dirty="0" smtClean="0"/>
              <a:t>http://localhost:4200/aboutus	               </a:t>
            </a:r>
            <a:r>
              <a:rPr lang="en-US" dirty="0" err="1" smtClean="0"/>
              <a:t>Aboutus.component</a:t>
            </a:r>
            <a:endParaRPr lang="en-US" dirty="0" smtClean="0"/>
          </a:p>
          <a:p>
            <a:r>
              <a:rPr lang="en-US" dirty="0" smtClean="0"/>
              <a:t>http://localhost:4200/contactus	               </a:t>
            </a:r>
            <a:r>
              <a:rPr lang="en-US" dirty="0" err="1" smtClean="0"/>
              <a:t>ContactUs.Component</a:t>
            </a:r>
            <a:endParaRPr lang="en-US" dirty="0" smtClean="0"/>
          </a:p>
          <a:p>
            <a:endParaRPr lang="en-US" dirty="0" smtClean="0"/>
          </a:p>
          <a:p>
            <a:r>
              <a:rPr lang="en-US" dirty="0" smtClean="0"/>
              <a:t>Package that must be import:</a:t>
            </a:r>
          </a:p>
          <a:p>
            <a:r>
              <a:rPr lang="en-US" dirty="0" smtClean="0"/>
              <a:t>import { Routes, </a:t>
            </a:r>
            <a:r>
              <a:rPr lang="en-US" dirty="0" err="1" smtClean="0"/>
              <a:t>RouterModule</a:t>
            </a:r>
            <a:r>
              <a:rPr lang="en-US" dirty="0" smtClean="0"/>
              <a:t> } from ‘@angular/Router’;</a:t>
            </a:r>
            <a:endParaRPr lang="en-US" dirty="0"/>
          </a:p>
        </p:txBody>
      </p:sp>
      <p:sp>
        <p:nvSpPr>
          <p:cNvPr id="3" name="Footer Placeholder 2"/>
          <p:cNvSpPr>
            <a:spLocks noGrp="1"/>
          </p:cNvSpPr>
          <p:nvPr>
            <p:ph type="ftr" sz="quarter" idx="11"/>
          </p:nvPr>
        </p:nvSpPr>
        <p:spPr/>
        <p:txBody>
          <a:bodyPr/>
          <a:lstStyle/>
          <a:p>
            <a:r>
              <a:rPr lang="en-US" smtClean="0"/>
              <a:t>https://www.github.com/ReddyTheRuler</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8305800" cy="6801862"/>
          </a:xfrm>
          <a:prstGeom prst="rect">
            <a:avLst/>
          </a:prstGeom>
        </p:spPr>
        <p:txBody>
          <a:bodyPr wrap="square">
            <a:spAutoFit/>
          </a:bodyPr>
          <a:lstStyle/>
          <a:p>
            <a:pPr fontAlgn="base"/>
            <a:r>
              <a:rPr lang="en-US" b="1" dirty="0" smtClean="0"/>
              <a:t>Example:</a:t>
            </a:r>
            <a:endParaRPr lang="en-US" dirty="0" smtClean="0"/>
          </a:p>
          <a:p>
            <a:pPr fontAlgn="base"/>
            <a:r>
              <a:rPr lang="en-US" dirty="0" smtClean="0"/>
              <a:t>Step1 : First Create three components </a:t>
            </a:r>
            <a:r>
              <a:rPr lang="en-US" dirty="0" err="1" smtClean="0"/>
              <a:t>home,aboutus,contactus</a:t>
            </a:r>
            <a:r>
              <a:rPr lang="en-US" dirty="0" smtClean="0"/>
              <a:t>.</a:t>
            </a:r>
          </a:p>
          <a:p>
            <a:pPr fontAlgn="base"/>
            <a:r>
              <a:rPr lang="en-US" dirty="0" smtClean="0"/>
              <a:t>Step2: Configure </a:t>
            </a:r>
            <a:r>
              <a:rPr lang="en-US" dirty="0" err="1" smtClean="0"/>
              <a:t>app.module.ts</a:t>
            </a:r>
            <a:r>
              <a:rPr lang="en-US" dirty="0" smtClean="0"/>
              <a:t> as follows.</a:t>
            </a:r>
          </a:p>
          <a:p>
            <a:pPr fontAlgn="base"/>
            <a:endParaRPr lang="en-US" dirty="0" smtClean="0"/>
          </a:p>
          <a:p>
            <a:pPr fontAlgn="base"/>
            <a:r>
              <a:rPr lang="en-US" sz="1400" dirty="0" smtClean="0"/>
              <a:t>import { </a:t>
            </a:r>
            <a:r>
              <a:rPr lang="en-US" sz="1400" dirty="0" err="1" smtClean="0"/>
              <a:t>BrowserModule</a:t>
            </a:r>
            <a:r>
              <a:rPr lang="en-US" sz="1400" dirty="0" smtClean="0"/>
              <a:t> } from '@angular/platform-browser';</a:t>
            </a:r>
          </a:p>
          <a:p>
            <a:pPr fontAlgn="base"/>
            <a:r>
              <a:rPr lang="en-US" sz="1400" dirty="0" smtClean="0"/>
              <a:t>import { </a:t>
            </a:r>
            <a:r>
              <a:rPr lang="en-US" sz="1400" dirty="0" err="1" smtClean="0"/>
              <a:t>NgModule</a:t>
            </a:r>
            <a:r>
              <a:rPr lang="en-US" sz="1400" dirty="0" smtClean="0"/>
              <a:t>, Component } from '@angular/core';</a:t>
            </a:r>
          </a:p>
          <a:p>
            <a:pPr fontAlgn="base"/>
            <a:r>
              <a:rPr lang="en-US" sz="1400" dirty="0" smtClean="0"/>
              <a:t>import { </a:t>
            </a:r>
            <a:r>
              <a:rPr lang="en-US" sz="1400" dirty="0" err="1" smtClean="0"/>
              <a:t>FormsModule</a:t>
            </a:r>
            <a:r>
              <a:rPr lang="en-US" sz="1400" dirty="0" smtClean="0"/>
              <a:t> } from '@angular/forms';</a:t>
            </a:r>
          </a:p>
          <a:p>
            <a:pPr fontAlgn="base"/>
            <a:r>
              <a:rPr lang="en-US" sz="1400" dirty="0" smtClean="0"/>
              <a:t>import { </a:t>
            </a:r>
            <a:r>
              <a:rPr lang="en-US" sz="1400" dirty="0" err="1" smtClean="0"/>
              <a:t>HttpModule</a:t>
            </a:r>
            <a:r>
              <a:rPr lang="en-US" sz="1400" dirty="0" smtClean="0"/>
              <a:t> } from '@angular/http';</a:t>
            </a:r>
          </a:p>
          <a:p>
            <a:pPr fontAlgn="base"/>
            <a:r>
              <a:rPr lang="en-US" sz="1400" dirty="0" smtClean="0"/>
              <a:t>import { Routes, </a:t>
            </a:r>
            <a:r>
              <a:rPr lang="en-US" sz="1400" dirty="0" err="1" smtClean="0"/>
              <a:t>RouterModule</a:t>
            </a:r>
            <a:r>
              <a:rPr lang="en-US" sz="1400" dirty="0" smtClean="0"/>
              <a:t> } from '@angular/Router';</a:t>
            </a:r>
          </a:p>
          <a:p>
            <a:pPr fontAlgn="base"/>
            <a:r>
              <a:rPr lang="en-US" sz="1400" dirty="0" smtClean="0"/>
              <a:t> import { </a:t>
            </a:r>
            <a:r>
              <a:rPr lang="en-US" sz="1400" dirty="0" err="1" smtClean="0"/>
              <a:t>AppComponent</a:t>
            </a:r>
            <a:r>
              <a:rPr lang="en-US" sz="1400" dirty="0" smtClean="0"/>
              <a:t> } from './</a:t>
            </a:r>
            <a:r>
              <a:rPr lang="en-US" sz="1400" dirty="0" err="1" smtClean="0"/>
              <a:t>app.component</a:t>
            </a:r>
            <a:r>
              <a:rPr lang="en-US" sz="1400" dirty="0" smtClean="0"/>
              <a:t>';</a:t>
            </a:r>
          </a:p>
          <a:p>
            <a:pPr fontAlgn="base"/>
            <a:r>
              <a:rPr lang="en-US" sz="1400" dirty="0" smtClean="0"/>
              <a:t> import { </a:t>
            </a:r>
            <a:r>
              <a:rPr lang="en-US" sz="1400" dirty="0" err="1" smtClean="0"/>
              <a:t>AboutusComponent</a:t>
            </a:r>
            <a:r>
              <a:rPr lang="en-US" sz="1400" dirty="0" smtClean="0"/>
              <a:t> } from './</a:t>
            </a:r>
            <a:r>
              <a:rPr lang="en-US" sz="1400" dirty="0" err="1" smtClean="0"/>
              <a:t>aboutus</a:t>
            </a:r>
            <a:r>
              <a:rPr lang="en-US" sz="1400" dirty="0" smtClean="0"/>
              <a:t>/</a:t>
            </a:r>
            <a:r>
              <a:rPr lang="en-US" sz="1400" dirty="0" err="1" smtClean="0"/>
              <a:t>aboutus.component</a:t>
            </a:r>
            <a:r>
              <a:rPr lang="en-US" sz="1400" dirty="0" smtClean="0"/>
              <a:t>';</a:t>
            </a:r>
          </a:p>
          <a:p>
            <a:pPr fontAlgn="base"/>
            <a:r>
              <a:rPr lang="en-US" sz="1400" dirty="0" smtClean="0"/>
              <a:t>import { </a:t>
            </a:r>
            <a:r>
              <a:rPr lang="en-US" sz="1400" dirty="0" err="1" smtClean="0"/>
              <a:t>ContactusComponent</a:t>
            </a:r>
            <a:r>
              <a:rPr lang="en-US" sz="1400" dirty="0" smtClean="0"/>
              <a:t> } from './</a:t>
            </a:r>
            <a:r>
              <a:rPr lang="en-US" sz="1400" dirty="0" err="1" smtClean="0"/>
              <a:t>contactus</a:t>
            </a:r>
            <a:r>
              <a:rPr lang="en-US" sz="1400" dirty="0" smtClean="0"/>
              <a:t>/</a:t>
            </a:r>
            <a:r>
              <a:rPr lang="en-US" sz="1400" dirty="0" err="1" smtClean="0"/>
              <a:t>contactus.component</a:t>
            </a:r>
            <a:r>
              <a:rPr lang="en-US" sz="1400" dirty="0" smtClean="0"/>
              <a:t>';</a:t>
            </a:r>
          </a:p>
          <a:p>
            <a:pPr fontAlgn="base"/>
            <a:r>
              <a:rPr lang="en-US" sz="1400" dirty="0" smtClean="0"/>
              <a:t>import { </a:t>
            </a:r>
            <a:r>
              <a:rPr lang="en-US" sz="1400" dirty="0" err="1" smtClean="0"/>
              <a:t>HomeComponent</a:t>
            </a:r>
            <a:r>
              <a:rPr lang="en-US" sz="1400" dirty="0" smtClean="0"/>
              <a:t> } from './home/</a:t>
            </a:r>
            <a:r>
              <a:rPr lang="en-US" sz="1400" dirty="0" err="1" smtClean="0"/>
              <a:t>home.component</a:t>
            </a:r>
            <a:r>
              <a:rPr lang="en-US" sz="1400" dirty="0" smtClean="0"/>
              <a:t>';</a:t>
            </a:r>
          </a:p>
          <a:p>
            <a:pPr fontAlgn="base"/>
            <a:r>
              <a:rPr lang="en-US" sz="1400" dirty="0" smtClean="0"/>
              <a:t> </a:t>
            </a:r>
          </a:p>
          <a:p>
            <a:pPr fontAlgn="base"/>
            <a:r>
              <a:rPr lang="en-US" sz="1400" dirty="0" smtClean="0"/>
              <a:t> </a:t>
            </a:r>
          </a:p>
          <a:p>
            <a:pPr fontAlgn="base"/>
            <a:r>
              <a:rPr lang="en-US" sz="1400" dirty="0" smtClean="0"/>
              <a:t>const </a:t>
            </a:r>
            <a:r>
              <a:rPr lang="en-US" sz="1400" dirty="0" err="1" smtClean="0"/>
              <a:t>AppRoutes</a:t>
            </a:r>
            <a:r>
              <a:rPr lang="en-US" sz="1400" dirty="0" smtClean="0"/>
              <a:t>: Routes = [</a:t>
            </a:r>
          </a:p>
          <a:p>
            <a:pPr fontAlgn="base"/>
            <a:r>
              <a:rPr lang="en-US" sz="1400" dirty="0" smtClean="0"/>
              <a:t>  { path: 'about', component: </a:t>
            </a:r>
            <a:r>
              <a:rPr lang="en-US" sz="1400" dirty="0" err="1" smtClean="0"/>
              <a:t>AboutusComponent</a:t>
            </a:r>
            <a:r>
              <a:rPr lang="en-US" sz="1400" dirty="0" smtClean="0"/>
              <a:t> },</a:t>
            </a:r>
          </a:p>
          <a:p>
            <a:pPr fontAlgn="base"/>
            <a:r>
              <a:rPr lang="en-US" sz="1400" dirty="0" smtClean="0"/>
              <a:t>  { path: 'Home', component: </a:t>
            </a:r>
            <a:r>
              <a:rPr lang="en-US" sz="1400" dirty="0" err="1" smtClean="0"/>
              <a:t>HomeComponent</a:t>
            </a:r>
            <a:r>
              <a:rPr lang="en-US" sz="1400" dirty="0" smtClean="0"/>
              <a:t> },</a:t>
            </a:r>
          </a:p>
          <a:p>
            <a:pPr fontAlgn="base"/>
            <a:r>
              <a:rPr lang="en-US" sz="1400" dirty="0" smtClean="0"/>
              <a:t>  { path: '</a:t>
            </a:r>
            <a:r>
              <a:rPr lang="en-US" sz="1400" dirty="0" err="1" smtClean="0"/>
              <a:t>ContactUs</a:t>
            </a:r>
            <a:r>
              <a:rPr lang="en-US" sz="1400" dirty="0" smtClean="0"/>
              <a:t>', component: </a:t>
            </a:r>
            <a:r>
              <a:rPr lang="en-US" sz="1400" dirty="0" err="1" smtClean="0"/>
              <a:t>ContactusComponent</a:t>
            </a:r>
            <a:r>
              <a:rPr lang="en-US" sz="1400" dirty="0" smtClean="0"/>
              <a:t> }</a:t>
            </a:r>
          </a:p>
          <a:p>
            <a:pPr fontAlgn="base"/>
            <a:r>
              <a:rPr lang="en-US" sz="1400" dirty="0" smtClean="0"/>
              <a:t>]</a:t>
            </a:r>
          </a:p>
          <a:p>
            <a:pPr fontAlgn="base"/>
            <a:r>
              <a:rPr lang="en-US" sz="1400" dirty="0" smtClean="0"/>
              <a:t> </a:t>
            </a:r>
          </a:p>
          <a:p>
            <a:pPr fontAlgn="base"/>
            <a:r>
              <a:rPr lang="en-US" sz="1400" dirty="0" smtClean="0"/>
              <a:t>@</a:t>
            </a:r>
            <a:r>
              <a:rPr lang="en-US" sz="1400" dirty="0" err="1" smtClean="0"/>
              <a:t>NgModule</a:t>
            </a:r>
            <a:r>
              <a:rPr lang="en-US" sz="1400" dirty="0" smtClean="0"/>
              <a:t>({</a:t>
            </a:r>
          </a:p>
          <a:p>
            <a:pPr fontAlgn="base"/>
            <a:r>
              <a:rPr lang="en-US" sz="1400" dirty="0" smtClean="0"/>
              <a:t>  declarations: [</a:t>
            </a:r>
          </a:p>
          <a:p>
            <a:pPr fontAlgn="base"/>
            <a:r>
              <a:rPr lang="en-US" sz="1400" dirty="0" smtClean="0"/>
              <a:t>    </a:t>
            </a:r>
            <a:r>
              <a:rPr lang="en-US" sz="1400" dirty="0" err="1" smtClean="0"/>
              <a:t>AppComponent</a:t>
            </a:r>
            <a:r>
              <a:rPr lang="en-US" sz="1400" dirty="0" smtClean="0"/>
              <a:t>,</a:t>
            </a:r>
          </a:p>
          <a:p>
            <a:pPr fontAlgn="base"/>
            <a:r>
              <a:rPr lang="en-US" sz="1400" dirty="0" smtClean="0"/>
              <a:t>    </a:t>
            </a:r>
            <a:r>
              <a:rPr lang="en-US" sz="1400" dirty="0" err="1" smtClean="0"/>
              <a:t>AboutusComponent</a:t>
            </a:r>
            <a:r>
              <a:rPr lang="en-US" sz="1400" dirty="0" smtClean="0"/>
              <a:t>,</a:t>
            </a:r>
          </a:p>
          <a:p>
            <a:pPr fontAlgn="base"/>
            <a:r>
              <a:rPr lang="en-US" sz="1400" dirty="0" smtClean="0"/>
              <a:t>    </a:t>
            </a:r>
            <a:r>
              <a:rPr lang="en-US" sz="1400" dirty="0" err="1" smtClean="0"/>
              <a:t>ContactusComponent</a:t>
            </a:r>
            <a:r>
              <a:rPr lang="en-US" sz="1400" dirty="0" smtClean="0"/>
              <a:t>,</a:t>
            </a:r>
          </a:p>
          <a:p>
            <a:pPr fontAlgn="base"/>
            <a:r>
              <a:rPr lang="en-US" sz="1400" dirty="0" smtClean="0"/>
              <a:t>    </a:t>
            </a:r>
            <a:r>
              <a:rPr lang="en-US" sz="1400" dirty="0" err="1" smtClean="0"/>
              <a:t>HomeComponent</a:t>
            </a:r>
            <a:r>
              <a:rPr lang="en-US" sz="1400" dirty="0" smtClean="0"/>
              <a:t>,</a:t>
            </a:r>
          </a:p>
          <a:p>
            <a:pPr fontAlgn="base"/>
            <a:r>
              <a:rPr lang="en-US" sz="1400" dirty="0" smtClean="0"/>
              <a:t> </a:t>
            </a:r>
          </a:p>
          <a:p>
            <a:pPr fontAlgn="base"/>
            <a:r>
              <a:rPr lang="en-US" sz="1400" dirty="0" smtClean="0"/>
              <a:t>  ],</a:t>
            </a:r>
          </a:p>
        </p:txBody>
      </p:sp>
      <p:sp>
        <p:nvSpPr>
          <p:cNvPr id="3" name="Rectangle 2"/>
          <p:cNvSpPr/>
          <p:nvPr/>
        </p:nvSpPr>
        <p:spPr>
          <a:xfrm>
            <a:off x="5334000" y="3429000"/>
            <a:ext cx="4572000" cy="3139321"/>
          </a:xfrm>
          <a:prstGeom prst="rect">
            <a:avLst/>
          </a:prstGeom>
        </p:spPr>
        <p:txBody>
          <a:bodyPr>
            <a:spAutoFit/>
          </a:bodyPr>
          <a:lstStyle/>
          <a:p>
            <a:pPr fontAlgn="base"/>
            <a:r>
              <a:rPr lang="en-US" dirty="0" smtClean="0"/>
              <a:t> imports: [</a:t>
            </a:r>
          </a:p>
          <a:p>
            <a:pPr fontAlgn="base"/>
            <a:r>
              <a:rPr lang="en-US" dirty="0" smtClean="0"/>
              <a:t>    </a:t>
            </a:r>
            <a:r>
              <a:rPr lang="en-US" dirty="0" err="1" smtClean="0"/>
              <a:t>BrowserModule</a:t>
            </a:r>
            <a:r>
              <a:rPr lang="en-US" dirty="0" smtClean="0"/>
              <a:t>,</a:t>
            </a:r>
          </a:p>
          <a:p>
            <a:pPr fontAlgn="base"/>
            <a:r>
              <a:rPr lang="en-US" dirty="0" smtClean="0"/>
              <a:t>    </a:t>
            </a:r>
            <a:r>
              <a:rPr lang="en-US" dirty="0" err="1" smtClean="0"/>
              <a:t>FormsModule</a:t>
            </a:r>
            <a:r>
              <a:rPr lang="en-US" dirty="0" smtClean="0"/>
              <a:t>,</a:t>
            </a:r>
          </a:p>
          <a:p>
            <a:pPr fontAlgn="base"/>
            <a:r>
              <a:rPr lang="en-US" dirty="0" smtClean="0"/>
              <a:t>    </a:t>
            </a:r>
            <a:r>
              <a:rPr lang="en-US" dirty="0" err="1" smtClean="0"/>
              <a:t>HttpModule</a:t>
            </a:r>
            <a:r>
              <a:rPr lang="en-US" dirty="0" smtClean="0"/>
              <a:t>,</a:t>
            </a:r>
          </a:p>
          <a:p>
            <a:pPr fontAlgn="base"/>
            <a:r>
              <a:rPr lang="en-US" dirty="0" smtClean="0"/>
              <a:t>    </a:t>
            </a:r>
            <a:r>
              <a:rPr lang="en-US" dirty="0" err="1" smtClean="0"/>
              <a:t>RouterModule.forRoot</a:t>
            </a:r>
            <a:r>
              <a:rPr lang="en-US" dirty="0" smtClean="0"/>
              <a:t>(</a:t>
            </a:r>
            <a:r>
              <a:rPr lang="en-US" dirty="0" err="1" smtClean="0"/>
              <a:t>AppRoutes</a:t>
            </a:r>
            <a:r>
              <a:rPr lang="en-US" dirty="0" smtClean="0"/>
              <a:t>)</a:t>
            </a:r>
          </a:p>
          <a:p>
            <a:pPr fontAlgn="base"/>
            <a:r>
              <a:rPr lang="en-US" dirty="0" smtClean="0"/>
              <a:t>  ],</a:t>
            </a:r>
          </a:p>
          <a:p>
            <a:pPr fontAlgn="base"/>
            <a:r>
              <a:rPr lang="en-US" dirty="0" smtClean="0"/>
              <a:t>  // Add provider</a:t>
            </a:r>
          </a:p>
          <a:p>
            <a:pPr fontAlgn="base"/>
            <a:r>
              <a:rPr lang="en-US" dirty="0" smtClean="0"/>
              <a:t>  providers: [],</a:t>
            </a:r>
          </a:p>
          <a:p>
            <a:pPr fontAlgn="base"/>
            <a:r>
              <a:rPr lang="en-US" dirty="0" smtClean="0"/>
              <a:t>  bootstrap: [</a:t>
            </a:r>
            <a:r>
              <a:rPr lang="en-US" dirty="0" err="1" smtClean="0"/>
              <a:t>AppComponent</a:t>
            </a:r>
            <a:r>
              <a:rPr lang="en-US" dirty="0" smtClean="0"/>
              <a:t>]</a:t>
            </a:r>
          </a:p>
          <a:p>
            <a:pPr fontAlgn="base"/>
            <a:r>
              <a:rPr lang="en-US" dirty="0" smtClean="0"/>
              <a:t>})</a:t>
            </a:r>
          </a:p>
          <a:p>
            <a:pPr fontAlgn="base"/>
            <a:r>
              <a:rPr lang="en-US" dirty="0" smtClean="0"/>
              <a:t>export class </a:t>
            </a:r>
            <a:r>
              <a:rPr lang="en-US" dirty="0" err="1" smtClean="0"/>
              <a:t>AppModule</a:t>
            </a:r>
            <a:r>
              <a:rPr lang="en-US" dirty="0" smtClean="0"/>
              <a:t> { }</a:t>
            </a:r>
            <a:endParaRPr lang="en-US" dirty="0"/>
          </a:p>
        </p:txBody>
      </p:sp>
      <p:sp>
        <p:nvSpPr>
          <p:cNvPr id="4" name="Footer Placeholder 3"/>
          <p:cNvSpPr>
            <a:spLocks noGrp="1"/>
          </p:cNvSpPr>
          <p:nvPr>
            <p:ph type="ftr" sz="quarter" idx="11"/>
          </p:nvPr>
        </p:nvSpPr>
        <p:spPr/>
        <p:txBody>
          <a:bodyPr/>
          <a:lstStyle/>
          <a:p>
            <a:r>
              <a:rPr lang="en-US" smtClean="0"/>
              <a:t>https://www.github.com/ReddyTheRuler</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4486613" cy="369332"/>
          </a:xfrm>
          <a:prstGeom prst="rect">
            <a:avLst/>
          </a:prstGeom>
          <a:noFill/>
        </p:spPr>
        <p:txBody>
          <a:bodyPr wrap="none" rtlCol="0">
            <a:spAutoFit/>
          </a:bodyPr>
          <a:lstStyle/>
          <a:p>
            <a:r>
              <a:rPr lang="en-US" dirty="0" smtClean="0"/>
              <a:t>Make changes in </a:t>
            </a:r>
            <a:r>
              <a:rPr lang="en-US" dirty="0" err="1" smtClean="0"/>
              <a:t>app.component.ts</a:t>
            </a:r>
            <a:r>
              <a:rPr lang="en-US" dirty="0" smtClean="0"/>
              <a:t> as follows</a:t>
            </a:r>
            <a:endParaRPr lang="en-US" dirty="0"/>
          </a:p>
        </p:txBody>
      </p:sp>
      <p:sp>
        <p:nvSpPr>
          <p:cNvPr id="4" name="Rectangle 3"/>
          <p:cNvSpPr/>
          <p:nvPr/>
        </p:nvSpPr>
        <p:spPr>
          <a:xfrm>
            <a:off x="1066800" y="990600"/>
            <a:ext cx="8305800" cy="5078313"/>
          </a:xfrm>
          <a:prstGeom prst="rect">
            <a:avLst/>
          </a:prstGeom>
        </p:spPr>
        <p:txBody>
          <a:bodyPr wrap="square">
            <a:spAutoFit/>
          </a:bodyPr>
          <a:lstStyle/>
          <a:p>
            <a:r>
              <a:rPr lang="en-US" dirty="0" smtClean="0"/>
              <a:t>import { Component } from '@angular/core';</a:t>
            </a:r>
          </a:p>
          <a:p>
            <a:r>
              <a:rPr lang="en-US" dirty="0" smtClean="0"/>
              <a:t>@Component({</a:t>
            </a:r>
          </a:p>
          <a:p>
            <a:r>
              <a:rPr lang="en-US" dirty="0" smtClean="0"/>
              <a:t>  selector: 'app-root',</a:t>
            </a:r>
          </a:p>
          <a:p>
            <a:r>
              <a:rPr lang="en-US" dirty="0" smtClean="0"/>
              <a:t>  template: `</a:t>
            </a:r>
          </a:p>
          <a:p>
            <a:r>
              <a:rPr lang="en-US" dirty="0" smtClean="0"/>
              <a:t> &lt;router-outlet&gt;&lt;/router-outlet&gt;</a:t>
            </a:r>
          </a:p>
          <a:p>
            <a:r>
              <a:rPr lang="en-US" dirty="0" smtClean="0"/>
              <a:t>    `,</a:t>
            </a:r>
          </a:p>
          <a:p>
            <a:r>
              <a:rPr lang="en-US" dirty="0" smtClean="0"/>
              <a:t>  styles: [`</a:t>
            </a:r>
          </a:p>
          <a:p>
            <a:r>
              <a:rPr lang="en-US" dirty="0" smtClean="0"/>
              <a:t> p</a:t>
            </a:r>
          </a:p>
          <a:p>
            <a:r>
              <a:rPr lang="en-US" dirty="0" smtClean="0"/>
              <a:t>  {</a:t>
            </a:r>
          </a:p>
          <a:p>
            <a:r>
              <a:rPr lang="en-US" dirty="0" smtClean="0"/>
              <a:t>    background-</a:t>
            </a:r>
            <a:r>
              <a:rPr lang="en-US" dirty="0" err="1" smtClean="0"/>
              <a:t>color:silver</a:t>
            </a:r>
            <a:r>
              <a:rPr lang="en-US" dirty="0" smtClean="0"/>
              <a:t>;</a:t>
            </a:r>
          </a:p>
          <a:p>
            <a:r>
              <a:rPr lang="en-US" dirty="0" smtClean="0"/>
              <a:t>    font-size : 26px;</a:t>
            </a:r>
          </a:p>
          <a:p>
            <a:r>
              <a:rPr lang="en-US" dirty="0" smtClean="0"/>
              <a:t>  }</a:t>
            </a:r>
          </a:p>
          <a:p>
            <a:r>
              <a:rPr lang="en-US" dirty="0" smtClean="0"/>
              <a:t> </a:t>
            </a:r>
          </a:p>
          <a:p>
            <a:r>
              <a:rPr lang="en-US" dirty="0" smtClean="0"/>
              <a:t>  `],</a:t>
            </a:r>
          </a:p>
          <a:p>
            <a:endParaRPr lang="en-US" dirty="0" smtClean="0"/>
          </a:p>
          <a:p>
            <a:r>
              <a:rPr lang="en-US" dirty="0" smtClean="0"/>
              <a:t>})</a:t>
            </a:r>
          </a:p>
          <a:p>
            <a:r>
              <a:rPr lang="en-US" dirty="0" smtClean="0"/>
              <a:t>export class </a:t>
            </a:r>
            <a:r>
              <a:rPr lang="en-US" dirty="0" err="1" smtClean="0"/>
              <a:t>AppComponent</a:t>
            </a:r>
            <a:r>
              <a:rPr lang="en-US" dirty="0" smtClean="0"/>
              <a:t> {</a:t>
            </a:r>
          </a:p>
          <a:p>
            <a:r>
              <a:rPr lang="en-US" dirty="0" smtClean="0"/>
              <a:t>  }</a:t>
            </a:r>
            <a:endParaRPr lang="en-US" dirty="0"/>
          </a:p>
        </p:txBody>
      </p:sp>
      <p:pic>
        <p:nvPicPr>
          <p:cNvPr id="45058" name="Picture 2" descr="https://yogeshdotnet.com/wp-content/uploads/angular4-routing-example2.jpg"/>
          <p:cNvPicPr>
            <a:picLocks noChangeAspect="1" noChangeArrowheads="1"/>
          </p:cNvPicPr>
          <p:nvPr/>
        </p:nvPicPr>
        <p:blipFill>
          <a:blip r:embed="rId2" cstate="print"/>
          <a:srcRect/>
          <a:stretch>
            <a:fillRect/>
          </a:stretch>
        </p:blipFill>
        <p:spPr bwMode="auto">
          <a:xfrm>
            <a:off x="5181600" y="3505200"/>
            <a:ext cx="3143250" cy="1428750"/>
          </a:xfrm>
          <a:prstGeom prst="rect">
            <a:avLst/>
          </a:prstGeom>
          <a:noFill/>
        </p:spPr>
      </p:pic>
      <p:sp>
        <p:nvSpPr>
          <p:cNvPr id="5" name="Footer Placeholder 4"/>
          <p:cNvSpPr>
            <a:spLocks noGrp="1"/>
          </p:cNvSpPr>
          <p:nvPr>
            <p:ph type="ftr" sz="quarter" idx="11"/>
          </p:nvPr>
        </p:nvSpPr>
        <p:spPr/>
        <p:txBody>
          <a:bodyPr/>
          <a:lstStyle/>
          <a:p>
            <a:r>
              <a:rPr lang="en-US" smtClean="0"/>
              <a:t>https://www.github.com/ReddyTheRuler</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066800"/>
            <a:ext cx="8001000" cy="3139321"/>
          </a:xfrm>
          <a:prstGeom prst="rect">
            <a:avLst/>
          </a:prstGeom>
        </p:spPr>
        <p:txBody>
          <a:bodyPr wrap="square">
            <a:spAutoFit/>
          </a:bodyPr>
          <a:lstStyle/>
          <a:p>
            <a:pPr fontAlgn="base"/>
            <a:r>
              <a:rPr lang="en-US" b="1" dirty="0"/>
              <a:t>Difference between </a:t>
            </a:r>
            <a:r>
              <a:rPr lang="en-US" b="1" dirty="0" smtClean="0"/>
              <a:t>Typescript </a:t>
            </a:r>
            <a:r>
              <a:rPr lang="en-US" b="1" dirty="0"/>
              <a:t>and JavaScript</a:t>
            </a:r>
            <a:r>
              <a:rPr lang="en-US" b="1" dirty="0" smtClean="0"/>
              <a:t>:</a:t>
            </a:r>
          </a:p>
          <a:p>
            <a:pPr fontAlgn="base"/>
            <a:endParaRPr lang="en-US" dirty="0"/>
          </a:p>
          <a:p>
            <a:pPr fontAlgn="base">
              <a:buFont typeface="Wingdings" pitchFamily="2" charset="2"/>
              <a:buChar char="ü"/>
            </a:pPr>
            <a:r>
              <a:rPr lang="en-US" dirty="0" err="1"/>
              <a:t>TypesScript</a:t>
            </a:r>
            <a:r>
              <a:rPr lang="en-US" dirty="0"/>
              <a:t> is known as Object oriented programming language whereas JavaScript is a scripting language.</a:t>
            </a:r>
          </a:p>
          <a:p>
            <a:pPr fontAlgn="base">
              <a:buFont typeface="Wingdings" pitchFamily="2" charset="2"/>
              <a:buChar char="ü"/>
            </a:pPr>
            <a:r>
              <a:rPr lang="en-US" dirty="0" err="1"/>
              <a:t>TypeScript</a:t>
            </a:r>
            <a:r>
              <a:rPr lang="en-US" dirty="0"/>
              <a:t> has a feature known as Static typing but JavaScript does not have this feature.</a:t>
            </a:r>
          </a:p>
          <a:p>
            <a:pPr fontAlgn="base">
              <a:buFont typeface="Wingdings" pitchFamily="2" charset="2"/>
              <a:buChar char="ü"/>
            </a:pPr>
            <a:r>
              <a:rPr lang="en-US" dirty="0" err="1"/>
              <a:t>TypeScript</a:t>
            </a:r>
            <a:r>
              <a:rPr lang="en-US" dirty="0"/>
              <a:t> gives support for modules whereas JavaScript does not support modules.</a:t>
            </a:r>
          </a:p>
          <a:p>
            <a:pPr fontAlgn="base">
              <a:buFont typeface="Wingdings" pitchFamily="2" charset="2"/>
              <a:buChar char="ü"/>
            </a:pPr>
            <a:r>
              <a:rPr lang="en-US" dirty="0" err="1"/>
              <a:t>TypeScript</a:t>
            </a:r>
            <a:r>
              <a:rPr lang="en-US" dirty="0"/>
              <a:t> has Interface but JavaScript does not have Interface.</a:t>
            </a:r>
          </a:p>
          <a:p>
            <a:pPr fontAlgn="base">
              <a:buFont typeface="Wingdings" pitchFamily="2" charset="2"/>
              <a:buChar char="ü"/>
            </a:pPr>
            <a:r>
              <a:rPr lang="en-US" dirty="0" err="1"/>
              <a:t>TypeScript</a:t>
            </a:r>
            <a:r>
              <a:rPr lang="en-US" dirty="0"/>
              <a:t> support optional parameter function but JavaScript does not support optional parameter function.</a:t>
            </a:r>
          </a:p>
        </p:txBody>
      </p:sp>
      <p:sp>
        <p:nvSpPr>
          <p:cNvPr id="3" name="Footer Placeholder 2"/>
          <p:cNvSpPr>
            <a:spLocks noGrp="1"/>
          </p:cNvSpPr>
          <p:nvPr>
            <p:ph type="ftr" sz="quarter" idx="11"/>
          </p:nvPr>
        </p:nvSpPr>
        <p:spPr/>
        <p:txBody>
          <a:bodyPr/>
          <a:lstStyle/>
          <a:p>
            <a:r>
              <a:rPr lang="en-US" smtClean="0"/>
              <a:t>https://www.github.com/ReddyTheRuler</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092408" cy="6617196"/>
          </a:xfrm>
          <a:prstGeom prst="rect">
            <a:avLst/>
          </a:prstGeom>
          <a:noFill/>
        </p:spPr>
        <p:txBody>
          <a:bodyPr wrap="none" rtlCol="0">
            <a:spAutoFit/>
          </a:bodyPr>
          <a:lstStyle/>
          <a:p>
            <a:r>
              <a:rPr lang="en-US" sz="2000" b="1" dirty="0" smtClean="0">
                <a:solidFill>
                  <a:srgbClr val="0070C0"/>
                </a:solidFill>
              </a:rPr>
              <a:t>Services:</a:t>
            </a:r>
          </a:p>
          <a:p>
            <a:r>
              <a:rPr lang="en-US" dirty="0" smtClean="0"/>
              <a:t>Services are written by just defining a typescript(with extension .</a:t>
            </a:r>
            <a:r>
              <a:rPr lang="en-US" dirty="0" err="1" smtClean="0"/>
              <a:t>service.ts</a:t>
            </a:r>
            <a:r>
              <a:rPr lang="en-US" dirty="0" smtClean="0"/>
              <a:t>) class</a:t>
            </a:r>
          </a:p>
          <a:p>
            <a:r>
              <a:rPr lang="en-US" dirty="0" smtClean="0"/>
              <a:t> with decorator @</a:t>
            </a:r>
            <a:r>
              <a:rPr lang="en-US" dirty="0" err="1" smtClean="0"/>
              <a:t>Injectable</a:t>
            </a:r>
            <a:r>
              <a:rPr lang="en-US" dirty="0" smtClean="0"/>
              <a:t> annotation. </a:t>
            </a:r>
          </a:p>
          <a:p>
            <a:endParaRPr lang="en-US" dirty="0" smtClean="0"/>
          </a:p>
          <a:p>
            <a:pPr fontAlgn="base"/>
            <a:r>
              <a:rPr lang="en-US" dirty="0" smtClean="0"/>
              <a:t>Step 1: First we create service using angular </a:t>
            </a:r>
            <a:r>
              <a:rPr lang="en-US" dirty="0" err="1" smtClean="0"/>
              <a:t>cli</a:t>
            </a:r>
            <a:r>
              <a:rPr lang="en-US" dirty="0" smtClean="0"/>
              <a:t>. Write following angular </a:t>
            </a:r>
            <a:r>
              <a:rPr lang="en-US" dirty="0" err="1" smtClean="0"/>
              <a:t>cli</a:t>
            </a:r>
            <a:r>
              <a:rPr lang="en-US" dirty="0" smtClean="0"/>
              <a:t> command</a:t>
            </a:r>
          </a:p>
          <a:p>
            <a:pPr fontAlgn="base"/>
            <a:r>
              <a:rPr lang="en-US" dirty="0" smtClean="0"/>
              <a:t> into integrated terminal</a:t>
            </a:r>
          </a:p>
          <a:p>
            <a:pPr fontAlgn="base"/>
            <a:r>
              <a:rPr lang="en-US" b="1" dirty="0" err="1" smtClean="0"/>
              <a:t>ng</a:t>
            </a:r>
            <a:r>
              <a:rPr lang="en-US" b="1" dirty="0" smtClean="0"/>
              <a:t> g service data</a:t>
            </a:r>
            <a:endParaRPr lang="en-US" dirty="0" smtClean="0"/>
          </a:p>
          <a:p>
            <a:pPr fontAlgn="base"/>
            <a:r>
              <a:rPr lang="en-US" dirty="0" smtClean="0"/>
              <a:t>It will create two files named </a:t>
            </a:r>
            <a:r>
              <a:rPr lang="en-US" dirty="0" err="1" smtClean="0"/>
              <a:t>data.service.ts</a:t>
            </a:r>
            <a:r>
              <a:rPr lang="en-US" dirty="0" smtClean="0"/>
              <a:t> and </a:t>
            </a:r>
            <a:r>
              <a:rPr lang="en-US" dirty="0" err="1" smtClean="0"/>
              <a:t>data.service.spec.ts</a:t>
            </a:r>
            <a:r>
              <a:rPr lang="en-US" dirty="0" smtClean="0"/>
              <a:t>.</a:t>
            </a:r>
          </a:p>
          <a:p>
            <a:pPr fontAlgn="base"/>
            <a:r>
              <a:rPr lang="en-US" dirty="0" smtClean="0"/>
              <a:t>Step 2: Write the following code into </a:t>
            </a:r>
            <a:r>
              <a:rPr lang="en-US" dirty="0" err="1" smtClean="0"/>
              <a:t>service.ts</a:t>
            </a:r>
            <a:endParaRPr lang="en-US" dirty="0" smtClean="0"/>
          </a:p>
          <a:p>
            <a:r>
              <a:rPr lang="en-US" dirty="0" smtClean="0"/>
              <a:t> </a:t>
            </a:r>
            <a:r>
              <a:rPr lang="en-US" sz="1600" dirty="0" smtClean="0"/>
              <a:t>import { </a:t>
            </a:r>
            <a:r>
              <a:rPr lang="en-US" sz="1600" dirty="0" err="1" smtClean="0"/>
              <a:t>Injectable</a:t>
            </a:r>
            <a:r>
              <a:rPr lang="en-US" sz="1600" dirty="0" smtClean="0"/>
              <a:t> } from '@angular/core';</a:t>
            </a:r>
          </a:p>
          <a:p>
            <a:pPr fontAlgn="base"/>
            <a:r>
              <a:rPr lang="en-US" sz="1600" dirty="0" smtClean="0"/>
              <a:t> @</a:t>
            </a:r>
            <a:r>
              <a:rPr lang="en-US" sz="1600" dirty="0" err="1" smtClean="0"/>
              <a:t>Injectable</a:t>
            </a:r>
            <a:r>
              <a:rPr lang="en-US" sz="1600" dirty="0" smtClean="0"/>
              <a:t>()</a:t>
            </a:r>
          </a:p>
          <a:p>
            <a:pPr fontAlgn="base"/>
            <a:r>
              <a:rPr lang="en-US" sz="1600" dirty="0" smtClean="0"/>
              <a:t>export class </a:t>
            </a:r>
            <a:r>
              <a:rPr lang="en-US" sz="1600" dirty="0" err="1" smtClean="0"/>
              <a:t>DataService</a:t>
            </a:r>
            <a:r>
              <a:rPr lang="en-US" sz="1600" dirty="0" smtClean="0"/>
              <a:t> {</a:t>
            </a:r>
          </a:p>
          <a:p>
            <a:pPr fontAlgn="base"/>
            <a:r>
              <a:rPr lang="en-US" sz="1600" dirty="0" smtClean="0"/>
              <a:t>  // Create array</a:t>
            </a:r>
          </a:p>
          <a:p>
            <a:pPr fontAlgn="base"/>
            <a:r>
              <a:rPr lang="en-US" sz="1600" dirty="0" smtClean="0"/>
              <a:t>  hobbies = [</a:t>
            </a:r>
          </a:p>
          <a:p>
            <a:pPr fontAlgn="base"/>
            <a:r>
              <a:rPr lang="en-US" sz="1600" dirty="0" smtClean="0"/>
              <a:t>    'dancing',</a:t>
            </a:r>
          </a:p>
          <a:p>
            <a:pPr fontAlgn="base"/>
            <a:r>
              <a:rPr lang="en-US" sz="1600" dirty="0" smtClean="0"/>
              <a:t>    'singing',</a:t>
            </a:r>
          </a:p>
          <a:p>
            <a:pPr fontAlgn="base"/>
            <a:r>
              <a:rPr lang="en-US" sz="1600" dirty="0" smtClean="0"/>
              <a:t>    'internet'</a:t>
            </a:r>
          </a:p>
          <a:p>
            <a:pPr fontAlgn="base"/>
            <a:r>
              <a:rPr lang="en-US" sz="1600" dirty="0" smtClean="0"/>
              <a:t>  ];</a:t>
            </a:r>
          </a:p>
          <a:p>
            <a:pPr fontAlgn="base"/>
            <a:r>
              <a:rPr lang="en-US" sz="1600" dirty="0" smtClean="0"/>
              <a:t>  constructor() { }</a:t>
            </a:r>
          </a:p>
          <a:p>
            <a:pPr fontAlgn="base"/>
            <a:r>
              <a:rPr lang="en-US" sz="1600" dirty="0" smtClean="0"/>
              <a:t> // Create simple angular service method</a:t>
            </a:r>
          </a:p>
          <a:p>
            <a:pPr fontAlgn="base"/>
            <a:r>
              <a:rPr lang="en-US" sz="1600" dirty="0" smtClean="0"/>
              <a:t>  </a:t>
            </a:r>
            <a:r>
              <a:rPr lang="en-US" sz="1600" dirty="0" err="1" smtClean="0"/>
              <a:t>servicemethod</a:t>
            </a:r>
            <a:r>
              <a:rPr lang="en-US" sz="1600" dirty="0" smtClean="0"/>
              <a:t>(){</a:t>
            </a:r>
          </a:p>
          <a:p>
            <a:pPr fontAlgn="base"/>
            <a:r>
              <a:rPr lang="en-US" sz="1600" dirty="0" smtClean="0"/>
              <a:t>      return 'Its just a simple service method';</a:t>
            </a:r>
          </a:p>
          <a:p>
            <a:pPr fontAlgn="base"/>
            <a:r>
              <a:rPr lang="en-US" sz="1600" dirty="0" smtClean="0"/>
              <a:t>  } }</a:t>
            </a:r>
          </a:p>
          <a:p>
            <a:r>
              <a:rPr lang="en-US" sz="1600" dirty="0" smtClean="0"/>
              <a:t> </a:t>
            </a:r>
            <a:endParaRPr lang="en-US" dirty="0" smtClean="0"/>
          </a:p>
          <a:p>
            <a:endParaRPr lang="en-US" dirty="0"/>
          </a:p>
        </p:txBody>
      </p:sp>
      <p:sp>
        <p:nvSpPr>
          <p:cNvPr id="3" name="Rectangle 2"/>
          <p:cNvSpPr/>
          <p:nvPr/>
        </p:nvSpPr>
        <p:spPr>
          <a:xfrm>
            <a:off x="4267200" y="4343400"/>
            <a:ext cx="4572000" cy="830997"/>
          </a:xfrm>
          <a:prstGeom prst="rect">
            <a:avLst/>
          </a:prstGeom>
        </p:spPr>
        <p:txBody>
          <a:bodyPr>
            <a:spAutoFit/>
          </a:bodyPr>
          <a:lstStyle/>
          <a:p>
            <a:pPr algn="just" fontAlgn="base"/>
            <a:r>
              <a:rPr lang="en-US" sz="1600" dirty="0" smtClean="0"/>
              <a:t>In the above code block, an array “hobbies” and function “</a:t>
            </a:r>
            <a:r>
              <a:rPr lang="en-US" sz="1600" dirty="0" err="1" smtClean="0"/>
              <a:t>servicemethod</a:t>
            </a:r>
            <a:r>
              <a:rPr lang="en-US" sz="1600" dirty="0" smtClean="0"/>
              <a:t>” are defined which may be used by any components.</a:t>
            </a:r>
          </a:p>
        </p:txBody>
      </p:sp>
      <p:sp>
        <p:nvSpPr>
          <p:cNvPr id="4" name="Footer Placeholder 3"/>
          <p:cNvSpPr>
            <a:spLocks noGrp="1"/>
          </p:cNvSpPr>
          <p:nvPr>
            <p:ph type="ftr" sz="quarter" idx="11"/>
          </p:nvPr>
        </p:nvSpPr>
        <p:spPr/>
        <p:txBody>
          <a:bodyPr/>
          <a:lstStyle/>
          <a:p>
            <a:r>
              <a:rPr lang="en-US" smtClean="0"/>
              <a:t>https://www.github.com/ReddyTheRuler</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457200" y="381000"/>
            <a:ext cx="7985071" cy="646330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C1C1C"/>
                </a:solidFill>
                <a:effectLst/>
                <a:latin typeface="+mj-lt"/>
                <a:ea typeface="Times New Roman" pitchFamily="18" charset="0"/>
                <a:cs typeface="Arial" pitchFamily="34" charset="0"/>
              </a:rPr>
              <a:t>Step 3: Update </a:t>
            </a:r>
            <a:r>
              <a:rPr kumimoji="0" lang="en-US" sz="1600" b="0" i="0" u="none" strike="noStrike" cap="none" normalizeH="0" baseline="0" dirty="0" err="1" smtClean="0">
                <a:ln>
                  <a:noFill/>
                </a:ln>
                <a:solidFill>
                  <a:srgbClr val="1C1C1C"/>
                </a:solidFill>
                <a:effectLst/>
                <a:latin typeface="+mj-lt"/>
                <a:ea typeface="Times New Roman" pitchFamily="18" charset="0"/>
                <a:cs typeface="Arial" pitchFamily="34" charset="0"/>
              </a:rPr>
              <a:t>app.module.ts</a:t>
            </a:r>
            <a:r>
              <a:rPr kumimoji="0" lang="en-US" sz="1600" b="0" i="0" u="none" strike="noStrike" cap="none" normalizeH="0" baseline="0" dirty="0" smtClean="0">
                <a:ln>
                  <a:noFill/>
                </a:ln>
                <a:solidFill>
                  <a:srgbClr val="1C1C1C"/>
                </a:solidFill>
                <a:effectLst/>
                <a:latin typeface="+mj-lt"/>
                <a:ea typeface="Times New Roman" pitchFamily="18" charset="0"/>
                <a:cs typeface="Arial" pitchFamily="34" charset="0"/>
              </a:rPr>
              <a:t> (Pass the reference to newly created service and add providers)</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import { </a:t>
            </a:r>
            <a:r>
              <a:rPr kumimoji="0" lang="en-US" sz="1600" b="0" i="0" u="none" strike="noStrike" cap="none" normalizeH="0" baseline="0" dirty="0" err="1" smtClean="0">
                <a:ln>
                  <a:noFill/>
                </a:ln>
                <a:solidFill>
                  <a:srgbClr val="000000"/>
                </a:solidFill>
                <a:effectLst/>
                <a:latin typeface="+mj-lt"/>
                <a:ea typeface="Times New Roman" pitchFamily="18" charset="0"/>
                <a:cs typeface="Courier New" pitchFamily="49" charset="0"/>
              </a:rPr>
              <a:t>DataService</a:t>
            </a: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 from './</a:t>
            </a:r>
            <a:r>
              <a:rPr kumimoji="0" lang="en-US" sz="1600" b="0" i="0" u="none" strike="noStrike" cap="none" normalizeH="0" baseline="0" dirty="0" err="1" smtClean="0">
                <a:ln>
                  <a:noFill/>
                </a:ln>
                <a:solidFill>
                  <a:srgbClr val="000000"/>
                </a:solidFill>
                <a:effectLst/>
                <a:latin typeface="+mj-lt"/>
                <a:ea typeface="Times New Roman" pitchFamily="18" charset="0"/>
                <a:cs typeface="Courier New" pitchFamily="49" charset="0"/>
              </a:rPr>
              <a:t>data.service</a:t>
            </a: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import { </a:t>
            </a:r>
            <a:r>
              <a:rPr kumimoji="0" lang="en-US" sz="1600" b="0" i="0" u="none" strike="noStrike" cap="none" normalizeH="0" baseline="0" dirty="0" err="1" smtClean="0">
                <a:ln>
                  <a:noFill/>
                </a:ln>
                <a:solidFill>
                  <a:srgbClr val="000000"/>
                </a:solidFill>
                <a:effectLst/>
                <a:latin typeface="+mj-lt"/>
                <a:ea typeface="Times New Roman" pitchFamily="18" charset="0"/>
                <a:cs typeface="Courier New" pitchFamily="49" charset="0"/>
              </a:rPr>
              <a:t>BrowserModule</a:t>
            </a: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 from '@angular/platform-browser';</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import { </a:t>
            </a:r>
            <a:r>
              <a:rPr kumimoji="0" lang="en-US" sz="1600" b="0" i="0" u="none" strike="noStrike" cap="none" normalizeH="0" baseline="0" dirty="0" err="1" smtClean="0">
                <a:ln>
                  <a:noFill/>
                </a:ln>
                <a:solidFill>
                  <a:srgbClr val="000000"/>
                </a:solidFill>
                <a:effectLst/>
                <a:latin typeface="+mj-lt"/>
                <a:ea typeface="Times New Roman" pitchFamily="18" charset="0"/>
                <a:cs typeface="Courier New" pitchFamily="49" charset="0"/>
              </a:rPr>
              <a:t>NgModule</a:t>
            </a: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 from '@angular/core';</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import { </a:t>
            </a:r>
            <a:r>
              <a:rPr kumimoji="0" lang="en-US" sz="1600" b="0" i="0" u="none" strike="noStrike" cap="none" normalizeH="0" baseline="0" dirty="0" err="1" smtClean="0">
                <a:ln>
                  <a:noFill/>
                </a:ln>
                <a:solidFill>
                  <a:srgbClr val="000000"/>
                </a:solidFill>
                <a:effectLst/>
                <a:latin typeface="+mj-lt"/>
                <a:ea typeface="Times New Roman" pitchFamily="18" charset="0"/>
                <a:cs typeface="Courier New" pitchFamily="49" charset="0"/>
              </a:rPr>
              <a:t>FormsModule</a:t>
            </a: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 from '@angular/forms';</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import { </a:t>
            </a:r>
            <a:r>
              <a:rPr kumimoji="0" lang="en-US" sz="1600" b="0" i="0" u="none" strike="noStrike" cap="none" normalizeH="0" baseline="0" dirty="0" err="1" smtClean="0">
                <a:ln>
                  <a:noFill/>
                </a:ln>
                <a:solidFill>
                  <a:srgbClr val="000000"/>
                </a:solidFill>
                <a:effectLst/>
                <a:latin typeface="+mj-lt"/>
                <a:ea typeface="Times New Roman" pitchFamily="18" charset="0"/>
                <a:cs typeface="Courier New" pitchFamily="49" charset="0"/>
              </a:rPr>
              <a:t>HttpModule</a:t>
            </a: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 from '@angular/http';</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import { </a:t>
            </a:r>
            <a:r>
              <a:rPr kumimoji="0" lang="en-US" sz="1600" b="0" i="0" u="none" strike="noStrike" cap="none" normalizeH="0" baseline="0" dirty="0" err="1" smtClean="0">
                <a:ln>
                  <a:noFill/>
                </a:ln>
                <a:solidFill>
                  <a:srgbClr val="000000"/>
                </a:solidFill>
                <a:effectLst/>
                <a:latin typeface="+mj-lt"/>
                <a:ea typeface="Times New Roman" pitchFamily="18" charset="0"/>
                <a:cs typeface="Courier New" pitchFamily="49" charset="0"/>
              </a:rPr>
              <a:t>AppComponent</a:t>
            </a: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 from './</a:t>
            </a:r>
            <a:r>
              <a:rPr kumimoji="0" lang="en-US" sz="1600" b="0" i="0" u="none" strike="noStrike" cap="none" normalizeH="0" baseline="0" dirty="0" err="1" smtClean="0">
                <a:ln>
                  <a:noFill/>
                </a:ln>
                <a:solidFill>
                  <a:srgbClr val="000000"/>
                </a:solidFill>
                <a:effectLst/>
                <a:latin typeface="+mj-lt"/>
                <a:ea typeface="Times New Roman" pitchFamily="18" charset="0"/>
                <a:cs typeface="Courier New" pitchFamily="49" charset="0"/>
              </a:rPr>
              <a:t>app.component</a:t>
            </a: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a:t>
            </a:r>
            <a:r>
              <a:rPr kumimoji="0" lang="en-US" sz="1600" b="0" i="0" u="none" strike="noStrike" cap="none" normalizeH="0" baseline="0" dirty="0" err="1" smtClean="0">
                <a:ln>
                  <a:noFill/>
                </a:ln>
                <a:solidFill>
                  <a:srgbClr val="000000"/>
                </a:solidFill>
                <a:effectLst/>
                <a:latin typeface="+mj-lt"/>
                <a:ea typeface="Times New Roman" pitchFamily="18" charset="0"/>
                <a:cs typeface="Courier New" pitchFamily="49" charset="0"/>
              </a:rPr>
              <a:t>NgModule</a:t>
            </a: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declarations: [</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a:t>
            </a:r>
            <a:r>
              <a:rPr kumimoji="0" lang="en-US" sz="1600" b="0" i="0" u="none" strike="noStrike" cap="none" normalizeH="0" baseline="0" dirty="0" err="1" smtClean="0">
                <a:ln>
                  <a:noFill/>
                </a:ln>
                <a:solidFill>
                  <a:srgbClr val="000000"/>
                </a:solidFill>
                <a:effectLst/>
                <a:latin typeface="+mj-lt"/>
                <a:ea typeface="Times New Roman" pitchFamily="18" charset="0"/>
                <a:cs typeface="Courier New" pitchFamily="49" charset="0"/>
              </a:rPr>
              <a:t>AppComponent</a:t>
            </a: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imports: [</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a:t>
            </a:r>
            <a:r>
              <a:rPr kumimoji="0" lang="en-US" sz="1600" b="0" i="0" u="none" strike="noStrike" cap="none" normalizeH="0" baseline="0" dirty="0" err="1" smtClean="0">
                <a:ln>
                  <a:noFill/>
                </a:ln>
                <a:solidFill>
                  <a:srgbClr val="000000"/>
                </a:solidFill>
                <a:effectLst/>
                <a:latin typeface="+mj-lt"/>
                <a:ea typeface="Times New Roman" pitchFamily="18" charset="0"/>
                <a:cs typeface="Courier New" pitchFamily="49" charset="0"/>
              </a:rPr>
              <a:t>BrowserModule</a:t>
            </a: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a:t>
            </a:r>
            <a:r>
              <a:rPr kumimoji="0" lang="en-US" sz="1600" b="0" i="0" u="none" strike="noStrike" cap="none" normalizeH="0" baseline="0" dirty="0" err="1" smtClean="0">
                <a:ln>
                  <a:noFill/>
                </a:ln>
                <a:solidFill>
                  <a:srgbClr val="000000"/>
                </a:solidFill>
                <a:effectLst/>
                <a:latin typeface="+mj-lt"/>
                <a:ea typeface="Times New Roman" pitchFamily="18" charset="0"/>
                <a:cs typeface="Courier New" pitchFamily="49" charset="0"/>
              </a:rPr>
              <a:t>FormsModule</a:t>
            </a: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a:t>
            </a:r>
            <a:r>
              <a:rPr kumimoji="0" lang="en-US" sz="1600" b="0" i="0" u="none" strike="noStrike" cap="none" normalizeH="0" baseline="0" dirty="0" err="1" smtClean="0">
                <a:ln>
                  <a:noFill/>
                </a:ln>
                <a:solidFill>
                  <a:srgbClr val="000000"/>
                </a:solidFill>
                <a:effectLst/>
                <a:latin typeface="+mj-lt"/>
                <a:ea typeface="Times New Roman" pitchFamily="18" charset="0"/>
                <a:cs typeface="Courier New" pitchFamily="49" charset="0"/>
              </a:rPr>
              <a:t>HttpModule</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 Add provider</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providers: [</a:t>
            </a:r>
            <a:r>
              <a:rPr kumimoji="0" lang="en-US" sz="1600" b="0" i="0" u="none" strike="noStrike" cap="none" normalizeH="0" baseline="0" dirty="0" err="1" smtClean="0">
                <a:ln>
                  <a:noFill/>
                </a:ln>
                <a:solidFill>
                  <a:srgbClr val="000000"/>
                </a:solidFill>
                <a:effectLst/>
                <a:latin typeface="+mj-lt"/>
                <a:ea typeface="Times New Roman" pitchFamily="18" charset="0"/>
                <a:cs typeface="Courier New" pitchFamily="49" charset="0"/>
              </a:rPr>
              <a:t>DataService</a:t>
            </a: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bootstrap: [</a:t>
            </a:r>
            <a:r>
              <a:rPr kumimoji="0" lang="en-US" sz="1600" b="0" i="0" u="none" strike="noStrike" cap="none" normalizeH="0" baseline="0" dirty="0" err="1" smtClean="0">
                <a:ln>
                  <a:noFill/>
                </a:ln>
                <a:solidFill>
                  <a:srgbClr val="000000"/>
                </a:solidFill>
                <a:effectLst/>
                <a:latin typeface="+mj-lt"/>
                <a:ea typeface="Times New Roman" pitchFamily="18" charset="0"/>
                <a:cs typeface="Courier New" pitchFamily="49" charset="0"/>
              </a:rPr>
              <a:t>AppComponent</a:t>
            </a: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export class </a:t>
            </a:r>
            <a:r>
              <a:rPr kumimoji="0" lang="en-US" sz="1600" b="0" i="0" u="none" strike="noStrike" cap="none" normalizeH="0" baseline="0" dirty="0" err="1" smtClean="0">
                <a:ln>
                  <a:noFill/>
                </a:ln>
                <a:solidFill>
                  <a:srgbClr val="000000"/>
                </a:solidFill>
                <a:effectLst/>
                <a:latin typeface="+mj-lt"/>
                <a:ea typeface="Times New Roman" pitchFamily="18" charset="0"/>
                <a:cs typeface="Courier New" pitchFamily="49" charset="0"/>
              </a:rPr>
              <a:t>AppModule</a:t>
            </a:r>
            <a:r>
              <a:rPr kumimoji="0" lang="en-US" sz="1600" b="0" i="0" u="none" strike="noStrike" cap="none" normalizeH="0" baseline="0" dirty="0" smtClean="0">
                <a:ln>
                  <a:noFill/>
                </a:ln>
                <a:solidFill>
                  <a:srgbClr val="000000"/>
                </a:solidFill>
                <a:effectLst/>
                <a:latin typeface="+mj-lt"/>
                <a:ea typeface="Times New Roman" pitchFamily="18" charset="0"/>
                <a:cs typeface="Courier New" pitchFamily="49" charset="0"/>
              </a:rPr>
              <a:t> { }</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Footer Placeholder 2"/>
          <p:cNvSpPr>
            <a:spLocks noGrp="1"/>
          </p:cNvSpPr>
          <p:nvPr>
            <p:ph type="ftr" sz="quarter" idx="11"/>
          </p:nvPr>
        </p:nvSpPr>
        <p:spPr/>
        <p:txBody>
          <a:bodyPr/>
          <a:lstStyle/>
          <a:p>
            <a:r>
              <a:rPr lang="en-US" smtClean="0"/>
              <a:t>https://www.github.com/ReddyTheRuler</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381000" y="317748"/>
            <a:ext cx="8313879" cy="604780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C1C1C"/>
                </a:solidFill>
                <a:effectLst/>
                <a:latin typeface="+mj-lt"/>
                <a:ea typeface="Times New Roman" pitchFamily="18" charset="0"/>
                <a:cs typeface="Times New Roman" pitchFamily="18" charset="0"/>
              </a:rPr>
              <a:t>Step4 : Update </a:t>
            </a:r>
            <a:r>
              <a:rPr kumimoji="0" lang="en-US" sz="1600" b="0" i="0" u="none" strike="noStrike" cap="none" normalizeH="0" baseline="0" dirty="0" err="1" smtClean="0">
                <a:ln>
                  <a:noFill/>
                </a:ln>
                <a:solidFill>
                  <a:srgbClr val="1C1C1C"/>
                </a:solidFill>
                <a:effectLst/>
                <a:latin typeface="+mj-lt"/>
                <a:ea typeface="Times New Roman" pitchFamily="18" charset="0"/>
                <a:cs typeface="Times New Roman" pitchFamily="18" charset="0"/>
              </a:rPr>
              <a:t>app.component.ts</a:t>
            </a:r>
            <a:r>
              <a:rPr kumimoji="0" lang="en-US" sz="1600" b="0" i="0" u="none" strike="noStrike" cap="none" normalizeH="0" baseline="0" dirty="0" smtClean="0">
                <a:ln>
                  <a:noFill/>
                </a:ln>
                <a:solidFill>
                  <a:srgbClr val="1C1C1C"/>
                </a:solidFill>
                <a:effectLst/>
                <a:latin typeface="+mj-lt"/>
                <a:ea typeface="Times New Roman" pitchFamily="18" charset="0"/>
                <a:cs typeface="Times New Roman" pitchFamily="18" charset="0"/>
              </a:rPr>
              <a:t> as following code</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000000"/>
                </a:solidFill>
                <a:effectLst/>
                <a:latin typeface="+mj-lt"/>
                <a:ea typeface="Times New Roman" pitchFamily="18" charset="0"/>
                <a:cs typeface="Courier New" pitchFamily="49" charset="0"/>
              </a:rPr>
              <a:t>import { Component } from '@angular/core';</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000000"/>
                </a:solidFill>
                <a:effectLst/>
                <a:latin typeface="+mj-lt"/>
                <a:ea typeface="Times New Roman" pitchFamily="18" charset="0"/>
                <a:cs typeface="Courier New" pitchFamily="49" charset="0"/>
              </a:rPr>
              <a:t> </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@Component({</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selector: 'app-root',</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template: `</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&lt;p&gt;hi {{data}}&lt;/p&gt;</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&lt;</a:t>
            </a:r>
            <a:r>
              <a:rPr kumimoji="0" lang="en-US" sz="1100" b="0" i="0" u="none" strike="noStrike" cap="none" normalizeH="0" baseline="0" dirty="0" err="1" smtClean="0">
                <a:ln>
                  <a:noFill/>
                </a:ln>
                <a:solidFill>
                  <a:srgbClr val="000000"/>
                </a:solidFill>
                <a:effectLst/>
                <a:latin typeface="+mj-lt"/>
                <a:ea typeface="Times New Roman" pitchFamily="18" charset="0"/>
                <a:cs typeface="Courier New" pitchFamily="49" charset="0"/>
              </a:rPr>
              <a:t>li</a:t>
            </a: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a:t>
            </a:r>
            <a:r>
              <a:rPr kumimoji="0" lang="en-US" sz="1100" b="0" i="0" u="none" strike="noStrike" cap="none" normalizeH="0" baseline="0" dirty="0" err="1" smtClean="0">
                <a:ln>
                  <a:noFill/>
                </a:ln>
                <a:solidFill>
                  <a:srgbClr val="000000"/>
                </a:solidFill>
                <a:effectLst/>
                <a:latin typeface="+mj-lt"/>
                <a:ea typeface="Times New Roman" pitchFamily="18" charset="0"/>
                <a:cs typeface="Courier New" pitchFamily="49" charset="0"/>
              </a:rPr>
              <a:t>ngFor</a:t>
            </a: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="let h of </a:t>
            </a:r>
            <a:r>
              <a:rPr kumimoji="0" lang="en-US" sz="1100" b="0" i="0" u="none" strike="noStrike" cap="none" normalizeH="0" baseline="0" dirty="0" err="1" smtClean="0">
                <a:ln>
                  <a:noFill/>
                </a:ln>
                <a:solidFill>
                  <a:srgbClr val="000000"/>
                </a:solidFill>
                <a:effectLst/>
                <a:latin typeface="+mj-lt"/>
                <a:ea typeface="Times New Roman" pitchFamily="18" charset="0"/>
                <a:cs typeface="Courier New" pitchFamily="49" charset="0"/>
              </a:rPr>
              <a:t>itemsarray</a:t>
            </a: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"&gt;</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&lt;b&gt; {{h}} &lt;/b&gt;           </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&lt;/</a:t>
            </a:r>
            <a:r>
              <a:rPr kumimoji="0" lang="en-US" sz="1100" b="0" i="0" u="none" strike="noStrike" cap="none" normalizeH="0" baseline="0" dirty="0" err="1" smtClean="0">
                <a:ln>
                  <a:noFill/>
                </a:ln>
                <a:solidFill>
                  <a:srgbClr val="000000"/>
                </a:solidFill>
                <a:effectLst/>
                <a:latin typeface="+mj-lt"/>
                <a:ea typeface="Times New Roman" pitchFamily="18" charset="0"/>
                <a:cs typeface="Courier New" pitchFamily="49" charset="0"/>
              </a:rPr>
              <a:t>li</a:t>
            </a: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&gt;</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styles: [`</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p</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background-</a:t>
            </a:r>
            <a:r>
              <a:rPr kumimoji="0" lang="en-US" sz="1100" b="0" i="0" u="none" strike="noStrike" cap="none" normalizeH="0" baseline="0" dirty="0" err="1" smtClean="0">
                <a:ln>
                  <a:noFill/>
                </a:ln>
                <a:solidFill>
                  <a:srgbClr val="000000"/>
                </a:solidFill>
                <a:effectLst/>
                <a:latin typeface="+mj-lt"/>
                <a:ea typeface="Times New Roman" pitchFamily="18" charset="0"/>
                <a:cs typeface="Courier New" pitchFamily="49" charset="0"/>
              </a:rPr>
              <a:t>color:green</a:t>
            </a: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 Don't forget to add reference of </a:t>
            </a:r>
            <a:r>
              <a:rPr kumimoji="0" lang="en-US" sz="1100" b="0" i="0" u="none" strike="noStrike" cap="none" normalizeH="0" baseline="0" dirty="0" err="1" smtClean="0">
                <a:ln>
                  <a:noFill/>
                </a:ln>
                <a:solidFill>
                  <a:srgbClr val="000000"/>
                </a:solidFill>
                <a:effectLst/>
                <a:latin typeface="+mj-lt"/>
                <a:ea typeface="Times New Roman" pitchFamily="18" charset="0"/>
                <a:cs typeface="Courier New" pitchFamily="49" charset="0"/>
              </a:rPr>
              <a:t>DataService</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providers:[</a:t>
            </a:r>
            <a:r>
              <a:rPr kumimoji="0" lang="en-US" sz="1100" b="0" i="0" u="none" strike="noStrike" cap="none" normalizeH="0" baseline="0" dirty="0" err="1" smtClean="0">
                <a:ln>
                  <a:noFill/>
                </a:ln>
                <a:solidFill>
                  <a:srgbClr val="000000"/>
                </a:solidFill>
                <a:effectLst/>
                <a:latin typeface="+mj-lt"/>
                <a:ea typeface="Times New Roman" pitchFamily="18" charset="0"/>
                <a:cs typeface="Courier New" pitchFamily="49" charset="0"/>
              </a:rPr>
              <a:t>DataService</a:t>
            </a: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export class </a:t>
            </a:r>
            <a:r>
              <a:rPr kumimoji="0" lang="en-US" sz="1100" b="0" i="0" u="none" strike="noStrike" cap="none" normalizeH="0" baseline="0" dirty="0" err="1" smtClean="0">
                <a:ln>
                  <a:noFill/>
                </a:ln>
                <a:solidFill>
                  <a:srgbClr val="000000"/>
                </a:solidFill>
                <a:effectLst/>
                <a:latin typeface="+mj-lt"/>
                <a:ea typeface="Times New Roman" pitchFamily="18" charset="0"/>
                <a:cs typeface="Courier New" pitchFamily="49" charset="0"/>
              </a:rPr>
              <a:t>AppComponent</a:t>
            </a: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 String and array variable </a:t>
            </a:r>
            <a:r>
              <a:rPr kumimoji="0" lang="en-US" sz="1100" b="0" i="0" u="none" strike="noStrike" cap="none" normalizeH="0" baseline="0" dirty="0" err="1" smtClean="0">
                <a:ln>
                  <a:noFill/>
                </a:ln>
                <a:solidFill>
                  <a:srgbClr val="000000"/>
                </a:solidFill>
                <a:effectLst/>
                <a:latin typeface="+mj-lt"/>
                <a:ea typeface="Times New Roman" pitchFamily="18" charset="0"/>
                <a:cs typeface="Courier New" pitchFamily="49" charset="0"/>
              </a:rPr>
              <a:t>declartion</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data;</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a:t>
            </a:r>
            <a:r>
              <a:rPr kumimoji="0" lang="en-US" sz="1100" b="0" i="0" u="none" strike="noStrike" cap="none" normalizeH="0" baseline="0" dirty="0" err="1" smtClean="0">
                <a:ln>
                  <a:noFill/>
                </a:ln>
                <a:solidFill>
                  <a:srgbClr val="000000"/>
                </a:solidFill>
                <a:effectLst/>
                <a:latin typeface="+mj-lt"/>
                <a:ea typeface="Times New Roman" pitchFamily="18" charset="0"/>
                <a:cs typeface="Courier New" pitchFamily="49" charset="0"/>
              </a:rPr>
              <a:t>itemsarray</a:t>
            </a: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constructor(private </a:t>
            </a:r>
            <a:r>
              <a:rPr kumimoji="0" lang="en-US" sz="1100" b="0" i="0" u="none" strike="noStrike" cap="none" normalizeH="0" baseline="0" dirty="0" err="1" smtClean="0">
                <a:ln>
                  <a:noFill/>
                </a:ln>
                <a:solidFill>
                  <a:srgbClr val="000000"/>
                </a:solidFill>
                <a:effectLst/>
                <a:latin typeface="+mj-lt"/>
                <a:ea typeface="Times New Roman" pitchFamily="18" charset="0"/>
                <a:cs typeface="Courier New" pitchFamily="49" charset="0"/>
              </a:rPr>
              <a:t>dataservice</a:t>
            </a: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a:t>
            </a:r>
            <a:r>
              <a:rPr kumimoji="0" lang="en-US" sz="1100" b="0" i="0" u="none" strike="noStrike" cap="none" normalizeH="0" baseline="0" dirty="0" err="1" smtClean="0">
                <a:ln>
                  <a:noFill/>
                </a:ln>
                <a:solidFill>
                  <a:srgbClr val="000000"/>
                </a:solidFill>
                <a:effectLst/>
                <a:latin typeface="+mj-lt"/>
                <a:ea typeface="Times New Roman" pitchFamily="18" charset="0"/>
                <a:cs typeface="Courier New" pitchFamily="49" charset="0"/>
              </a:rPr>
              <a:t>DataService</a:t>
            </a: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 use property of service</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a:t>
            </a:r>
            <a:r>
              <a:rPr kumimoji="0" lang="en-US" sz="1100" b="0" i="0" u="none" strike="noStrike" cap="none" normalizeH="0" baseline="0" dirty="0" err="1" smtClean="0">
                <a:ln>
                  <a:noFill/>
                </a:ln>
                <a:solidFill>
                  <a:srgbClr val="000000"/>
                </a:solidFill>
                <a:effectLst/>
                <a:latin typeface="+mj-lt"/>
                <a:ea typeface="Times New Roman" pitchFamily="18" charset="0"/>
                <a:cs typeface="Courier New" pitchFamily="49" charset="0"/>
              </a:rPr>
              <a:t>this.itemsarray</a:t>
            </a: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 </a:t>
            </a:r>
            <a:r>
              <a:rPr kumimoji="0" lang="en-US" sz="1100" b="0" i="0" u="none" strike="noStrike" cap="none" normalizeH="0" baseline="0" dirty="0" err="1" smtClean="0">
                <a:ln>
                  <a:noFill/>
                </a:ln>
                <a:solidFill>
                  <a:srgbClr val="000000"/>
                </a:solidFill>
                <a:effectLst/>
                <a:latin typeface="+mj-lt"/>
                <a:ea typeface="Times New Roman" pitchFamily="18" charset="0"/>
                <a:cs typeface="Courier New" pitchFamily="49" charset="0"/>
              </a:rPr>
              <a:t>this.dataservice.hobbies</a:t>
            </a: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 use method of service</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a:t>
            </a:r>
            <a:r>
              <a:rPr kumimoji="0" lang="en-US" sz="1100" b="0" i="0" u="none" strike="noStrike" cap="none" normalizeH="0" baseline="0" dirty="0" err="1" smtClean="0">
                <a:ln>
                  <a:noFill/>
                </a:ln>
                <a:solidFill>
                  <a:srgbClr val="000000"/>
                </a:solidFill>
                <a:effectLst/>
                <a:latin typeface="+mj-lt"/>
                <a:ea typeface="Times New Roman" pitchFamily="18" charset="0"/>
                <a:cs typeface="Courier New" pitchFamily="49" charset="0"/>
              </a:rPr>
              <a:t>this.data</a:t>
            </a: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 = </a:t>
            </a:r>
            <a:r>
              <a:rPr kumimoji="0" lang="en-US" sz="1100" b="0" i="0" u="none" strike="noStrike" cap="none" normalizeH="0" baseline="0" dirty="0" err="1" smtClean="0">
                <a:ln>
                  <a:noFill/>
                </a:ln>
                <a:solidFill>
                  <a:srgbClr val="000000"/>
                </a:solidFill>
                <a:effectLst/>
                <a:latin typeface="+mj-lt"/>
                <a:ea typeface="Times New Roman" pitchFamily="18" charset="0"/>
                <a:cs typeface="Courier New" pitchFamily="49" charset="0"/>
              </a:rPr>
              <a:t>this.dataservice.servicemethod</a:t>
            </a:r>
            <a:r>
              <a:rPr kumimoji="0" lang="en-US" sz="1100" b="0" i="0" u="none" strike="noStrike" cap="none" normalizeH="0" baseline="0" dirty="0" smtClean="0">
                <a:ln>
                  <a:noFill/>
                </a:ln>
                <a:solidFill>
                  <a:srgbClr val="000000"/>
                </a:solidFill>
                <a:effectLst/>
                <a:latin typeface="+mj-lt"/>
                <a:ea typeface="Times New Roman" pitchFamily="18" charset="0"/>
                <a:cs typeface="Courier New" pitchFamily="49" charset="0"/>
              </a:rPr>
              <a:t>();</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000000"/>
                </a:solidFill>
                <a:effectLst/>
                <a:latin typeface="+mj-lt"/>
                <a:ea typeface="Times New Roman" pitchFamily="18" charset="0"/>
                <a:cs typeface="Courier New" pitchFamily="49" charset="0"/>
              </a:rPr>
              <a:t>  }</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000000"/>
                </a:solidFill>
                <a:effectLst/>
                <a:latin typeface="+mj-lt"/>
                <a:ea typeface="Times New Roman" pitchFamily="18" charset="0"/>
                <a:cs typeface="Courier New" pitchFamily="49" charset="0"/>
              </a:rPr>
              <a:t> }</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C1C1C"/>
                </a:solidFill>
                <a:effectLst/>
                <a:latin typeface="+mj-lt"/>
                <a:ea typeface="Times New Roman" pitchFamily="18" charset="0"/>
                <a:cs typeface="Arial" pitchFamily="34" charset="0"/>
              </a:rPr>
              <a:t>In above code our custom service instance “</a:t>
            </a:r>
            <a:r>
              <a:rPr kumimoji="0" lang="en-US" sz="1600" b="0" i="0" u="none" strike="noStrike" cap="none" normalizeH="0" baseline="0" dirty="0" err="1" smtClean="0">
                <a:ln>
                  <a:noFill/>
                </a:ln>
                <a:solidFill>
                  <a:srgbClr val="1C1C1C"/>
                </a:solidFill>
                <a:effectLst/>
                <a:latin typeface="+mj-lt"/>
                <a:ea typeface="Times New Roman" pitchFamily="18" charset="0"/>
                <a:cs typeface="Arial" pitchFamily="34" charset="0"/>
              </a:rPr>
              <a:t>dataservice</a:t>
            </a:r>
            <a:r>
              <a:rPr kumimoji="0" lang="en-US" sz="1600" b="0" i="0" u="none" strike="noStrike" cap="none" normalizeH="0" baseline="0" dirty="0" smtClean="0">
                <a:ln>
                  <a:noFill/>
                </a:ln>
                <a:solidFill>
                  <a:srgbClr val="1C1C1C"/>
                </a:solidFill>
                <a:effectLst/>
                <a:latin typeface="+mj-lt"/>
                <a:ea typeface="Times New Roman" pitchFamily="18" charset="0"/>
                <a:cs typeface="Arial" pitchFamily="34" charset="0"/>
              </a:rPr>
              <a:t>” is created and using this instance we are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C1C1C"/>
                </a:solidFill>
                <a:effectLst/>
                <a:latin typeface="+mj-lt"/>
                <a:ea typeface="Times New Roman" pitchFamily="18" charset="0"/>
                <a:cs typeface="Arial" pitchFamily="34" charset="0"/>
              </a:rPr>
              <a:t>accessing the variable and function of angular custom service.</a:t>
            </a:r>
            <a:endPar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endParaRPr>
          </a:p>
        </p:txBody>
      </p:sp>
      <p:sp>
        <p:nvSpPr>
          <p:cNvPr id="3" name="TextBox 2"/>
          <p:cNvSpPr txBox="1"/>
          <p:nvPr/>
        </p:nvSpPr>
        <p:spPr>
          <a:xfrm>
            <a:off x="6400800" y="2057400"/>
            <a:ext cx="1137043" cy="646331"/>
          </a:xfrm>
          <a:prstGeom prst="rect">
            <a:avLst/>
          </a:prstGeom>
          <a:noFill/>
        </p:spPr>
        <p:txBody>
          <a:bodyPr wrap="none" rtlCol="0">
            <a:spAutoFit/>
          </a:bodyPr>
          <a:lstStyle/>
          <a:p>
            <a:r>
              <a:rPr lang="en-US" dirty="0" smtClean="0"/>
              <a:t>Next step:</a:t>
            </a:r>
          </a:p>
          <a:p>
            <a:r>
              <a:rPr lang="en-US" dirty="0" smtClean="0"/>
              <a:t>Ng serve</a:t>
            </a:r>
            <a:endParaRPr lang="en-US" dirty="0"/>
          </a:p>
        </p:txBody>
      </p:sp>
      <p:sp>
        <p:nvSpPr>
          <p:cNvPr id="4" name="Footer Placeholder 3"/>
          <p:cNvSpPr>
            <a:spLocks noGrp="1"/>
          </p:cNvSpPr>
          <p:nvPr>
            <p:ph type="ftr" sz="quarter" idx="11"/>
          </p:nvPr>
        </p:nvSpPr>
        <p:spPr/>
        <p:txBody>
          <a:bodyPr/>
          <a:lstStyle/>
          <a:p>
            <a:r>
              <a:rPr lang="en-US" smtClean="0"/>
              <a:t>https://www.github.com/ReddyTheRuler</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304800"/>
            <a:ext cx="8153400" cy="584775"/>
          </a:xfrm>
          <a:prstGeom prst="rect">
            <a:avLst/>
          </a:prstGeom>
        </p:spPr>
        <p:txBody>
          <a:bodyPr wrap="square">
            <a:spAutoFit/>
          </a:bodyPr>
          <a:lstStyle/>
          <a:p>
            <a:r>
              <a:rPr lang="en-US" sz="1600" dirty="0"/>
              <a:t>The biggest difference is that </a:t>
            </a:r>
            <a:r>
              <a:rPr lang="en-US" sz="1600" dirty="0" err="1"/>
              <a:t>TypeScript</a:t>
            </a:r>
            <a:r>
              <a:rPr lang="en-US" sz="1600" dirty="0"/>
              <a:t> checks the </a:t>
            </a:r>
            <a:r>
              <a:rPr lang="en-US" sz="1600" b="1" dirty="0"/>
              <a:t>types of variable</a:t>
            </a:r>
            <a:r>
              <a:rPr lang="en-US" sz="1600" dirty="0"/>
              <a:t> at the </a:t>
            </a:r>
            <a:r>
              <a:rPr lang="en-US" sz="1600" b="1" dirty="0"/>
              <a:t>compile time , unlike at run time in </a:t>
            </a:r>
            <a:r>
              <a:rPr lang="en-US" sz="1600" b="1" dirty="0" err="1"/>
              <a:t>Javascript</a:t>
            </a:r>
            <a:r>
              <a:rPr lang="en-US" sz="1600" b="1" dirty="0"/>
              <a:t>. </a:t>
            </a:r>
            <a:endParaRPr lang="en-US" sz="1600" dirty="0"/>
          </a:p>
        </p:txBody>
      </p:sp>
      <p:sp>
        <p:nvSpPr>
          <p:cNvPr id="6" name="Rectangle 5"/>
          <p:cNvSpPr/>
          <p:nvPr/>
        </p:nvSpPr>
        <p:spPr>
          <a:xfrm>
            <a:off x="685800" y="838201"/>
            <a:ext cx="8153400" cy="5386090"/>
          </a:xfrm>
          <a:prstGeom prst="rect">
            <a:avLst/>
          </a:prstGeom>
        </p:spPr>
        <p:txBody>
          <a:bodyPr wrap="square">
            <a:spAutoFit/>
          </a:bodyPr>
          <a:lstStyle/>
          <a:p>
            <a:r>
              <a:rPr lang="en-US" b="1" dirty="0" smtClean="0">
                <a:solidFill>
                  <a:schemeClr val="accent1">
                    <a:lumMod val="75000"/>
                  </a:schemeClr>
                </a:solidFill>
              </a:rPr>
              <a:t>Demo :</a:t>
            </a:r>
          </a:p>
          <a:p>
            <a:r>
              <a:rPr lang="en-US" sz="1600" dirty="0" smtClean="0"/>
              <a:t>Suppose you want to create an add function which takes 2 numbers and return their sum</a:t>
            </a:r>
          </a:p>
          <a:p>
            <a:r>
              <a:rPr lang="en-US" sz="1600" dirty="0" smtClean="0"/>
              <a:t>In </a:t>
            </a:r>
            <a:r>
              <a:rPr lang="en-US" sz="1600" dirty="0" err="1" smtClean="0"/>
              <a:t>Javascript</a:t>
            </a:r>
            <a:endParaRPr lang="en-US" sz="1600" dirty="0" smtClean="0"/>
          </a:p>
          <a:p>
            <a:endParaRPr lang="en-US" sz="1600" dirty="0" smtClean="0"/>
          </a:p>
          <a:p>
            <a:r>
              <a:rPr lang="en-US" sz="1200" dirty="0" smtClean="0"/>
              <a:t>function add(num1 ,num2) {</a:t>
            </a:r>
          </a:p>
          <a:p>
            <a:r>
              <a:rPr lang="en-US" sz="1200" dirty="0" smtClean="0"/>
              <a:t> return num1 + num2 </a:t>
            </a:r>
          </a:p>
          <a:p>
            <a:r>
              <a:rPr lang="en-US" sz="1200" dirty="0" smtClean="0"/>
              <a:t>}</a:t>
            </a:r>
          </a:p>
          <a:p>
            <a:r>
              <a:rPr lang="en-US" sz="1200" dirty="0" smtClean="0"/>
              <a:t>add(1,2) // 3 // works fine</a:t>
            </a:r>
          </a:p>
          <a:p>
            <a:r>
              <a:rPr lang="en-US" sz="1200" dirty="0" smtClean="0"/>
              <a:t>add(1 , “Hello”) // 1Hello </a:t>
            </a:r>
          </a:p>
          <a:p>
            <a:endParaRPr lang="en-US" sz="1600" dirty="0" smtClean="0"/>
          </a:p>
          <a:p>
            <a:r>
              <a:rPr lang="en-US" sz="1600" dirty="0" smtClean="0"/>
              <a:t>no compile error. Can cause unexpected results during “Run time” of the program. You don’t want num2 to accept anything other than a number.</a:t>
            </a:r>
          </a:p>
          <a:p>
            <a:endParaRPr lang="en-US" sz="1600" dirty="0"/>
          </a:p>
          <a:p>
            <a:r>
              <a:rPr lang="en-US" sz="1600" dirty="0" smtClean="0"/>
              <a:t>Typescript solves such problems by using “types” in variables declaration</a:t>
            </a:r>
          </a:p>
          <a:p>
            <a:endParaRPr lang="en-US" sz="1600" dirty="0" smtClean="0"/>
          </a:p>
          <a:p>
            <a:r>
              <a:rPr lang="en-US" sz="1600" dirty="0" smtClean="0"/>
              <a:t>In Typescript</a:t>
            </a:r>
          </a:p>
          <a:p>
            <a:endParaRPr lang="en-US" sz="1600" dirty="0" smtClean="0"/>
          </a:p>
          <a:p>
            <a:r>
              <a:rPr lang="en-US" sz="1200" dirty="0" smtClean="0"/>
              <a:t> function add(num1: number ,num2:number) {</a:t>
            </a:r>
          </a:p>
          <a:p>
            <a:r>
              <a:rPr lang="en-US" sz="1200" dirty="0" smtClean="0"/>
              <a:t>    //num1 &amp; num2 should be only and only  of type "number"</a:t>
            </a:r>
          </a:p>
          <a:p>
            <a:r>
              <a:rPr lang="en-US" sz="1200" dirty="0" smtClean="0"/>
              <a:t>  return num1 + num2  </a:t>
            </a:r>
          </a:p>
          <a:p>
            <a:r>
              <a:rPr lang="en-US" sz="1200" dirty="0" smtClean="0"/>
              <a:t>}</a:t>
            </a:r>
          </a:p>
          <a:p>
            <a:r>
              <a:rPr lang="en-US" sz="1200" dirty="0" smtClean="0"/>
              <a:t>add(1,2) // works fine</a:t>
            </a:r>
          </a:p>
          <a:p>
            <a:r>
              <a:rPr lang="en-US" sz="1200" dirty="0" smtClean="0"/>
              <a:t>add(1,"two") // Compile time error in </a:t>
            </a:r>
            <a:r>
              <a:rPr lang="en-US" sz="1200" dirty="0" err="1" smtClean="0"/>
              <a:t>typescript.Easier</a:t>
            </a:r>
            <a:r>
              <a:rPr lang="en-US" sz="1200" dirty="0" smtClean="0"/>
              <a:t> Testing</a:t>
            </a:r>
            <a:endParaRPr lang="en-US" sz="1600" dirty="0" smtClean="0"/>
          </a:p>
          <a:p>
            <a:endParaRPr lang="en-US" sz="1600" dirty="0"/>
          </a:p>
        </p:txBody>
      </p:sp>
      <p:sp>
        <p:nvSpPr>
          <p:cNvPr id="5" name="Footer Placeholder 4"/>
          <p:cNvSpPr>
            <a:spLocks noGrp="1"/>
          </p:cNvSpPr>
          <p:nvPr>
            <p:ph type="ftr" sz="quarter" idx="11"/>
          </p:nvPr>
        </p:nvSpPr>
        <p:spPr/>
        <p:txBody>
          <a:bodyPr/>
          <a:lstStyle/>
          <a:p>
            <a:r>
              <a:rPr lang="en-US" smtClean="0"/>
              <a:t>https://www.github.com/ReddyTheRuler</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09600"/>
            <a:ext cx="8001000" cy="3416320"/>
          </a:xfrm>
          <a:prstGeom prst="rect">
            <a:avLst/>
          </a:prstGeom>
        </p:spPr>
        <p:txBody>
          <a:bodyPr wrap="square">
            <a:spAutoFit/>
          </a:bodyPr>
          <a:lstStyle/>
          <a:p>
            <a:r>
              <a:rPr lang="en-US" b="1" dirty="0" err="1">
                <a:solidFill>
                  <a:schemeClr val="accent1">
                    <a:lumMod val="75000"/>
                  </a:schemeClr>
                </a:solidFill>
              </a:rPr>
              <a:t>TypeScript</a:t>
            </a:r>
            <a:r>
              <a:rPr lang="en-US" b="1" dirty="0">
                <a:solidFill>
                  <a:schemeClr val="accent1">
                    <a:lumMod val="75000"/>
                  </a:schemeClr>
                </a:solidFill>
              </a:rPr>
              <a:t> </a:t>
            </a:r>
            <a:r>
              <a:rPr lang="en-US" b="1" dirty="0" smtClean="0">
                <a:solidFill>
                  <a:schemeClr val="accent1">
                    <a:lumMod val="75000"/>
                  </a:schemeClr>
                </a:solidFill>
              </a:rPr>
              <a:t>Configuration:</a:t>
            </a:r>
          </a:p>
          <a:p>
            <a:endParaRPr lang="en-US" b="1" dirty="0">
              <a:solidFill>
                <a:schemeClr val="accent1">
                  <a:lumMod val="75000"/>
                </a:schemeClr>
              </a:solidFill>
            </a:endParaRPr>
          </a:p>
          <a:p>
            <a:pPr algn="just"/>
            <a:r>
              <a:rPr lang="en-US" dirty="0" err="1"/>
              <a:t>TypeScript</a:t>
            </a:r>
            <a:r>
              <a:rPr lang="en-US" dirty="0"/>
              <a:t> is a primary language for Angular application development. It is a superset of JavaScript with design-time support for type safety and tooling</a:t>
            </a:r>
            <a:r>
              <a:rPr lang="en-US" dirty="0" smtClean="0"/>
              <a:t>.</a:t>
            </a:r>
          </a:p>
          <a:p>
            <a:pPr algn="just"/>
            <a:endParaRPr lang="en-US" dirty="0"/>
          </a:p>
          <a:p>
            <a:pPr algn="just"/>
            <a:r>
              <a:rPr lang="en-US" dirty="0"/>
              <a:t>Browsers can't execute </a:t>
            </a:r>
            <a:r>
              <a:rPr lang="en-US" dirty="0" err="1"/>
              <a:t>TypeScript</a:t>
            </a:r>
            <a:r>
              <a:rPr lang="en-US" dirty="0"/>
              <a:t> directly. Typescript must be "</a:t>
            </a:r>
            <a:r>
              <a:rPr lang="en-US" dirty="0" err="1"/>
              <a:t>transpiled</a:t>
            </a:r>
            <a:r>
              <a:rPr lang="en-US" dirty="0"/>
              <a:t>" into JavaScript using the </a:t>
            </a:r>
            <a:r>
              <a:rPr lang="en-US" i="1" dirty="0" err="1"/>
              <a:t>tsc</a:t>
            </a:r>
            <a:r>
              <a:rPr lang="en-US" dirty="0"/>
              <a:t> compiler, which requires some configuration</a:t>
            </a:r>
            <a:r>
              <a:rPr lang="en-US" dirty="0" smtClean="0"/>
              <a:t>.</a:t>
            </a:r>
          </a:p>
          <a:p>
            <a:pPr algn="just"/>
            <a:endParaRPr lang="en-US" dirty="0"/>
          </a:p>
          <a:p>
            <a:pPr algn="just"/>
            <a:r>
              <a:rPr lang="en-US" dirty="0"/>
              <a:t>This page covers some aspects of </a:t>
            </a:r>
            <a:r>
              <a:rPr lang="en-US" dirty="0" err="1"/>
              <a:t>TypeScript</a:t>
            </a:r>
            <a:r>
              <a:rPr lang="en-US" dirty="0"/>
              <a:t> configuration and the </a:t>
            </a:r>
            <a:r>
              <a:rPr lang="en-US" dirty="0" err="1"/>
              <a:t>TypeScript</a:t>
            </a:r>
            <a:r>
              <a:rPr lang="en-US" dirty="0"/>
              <a:t> environment that are important to Angular developers, including details about the following files:</a:t>
            </a:r>
          </a:p>
          <a:p>
            <a:pPr algn="just"/>
            <a:r>
              <a:rPr lang="en-US" dirty="0" err="1">
                <a:hlinkClick r:id="rId2"/>
              </a:rPr>
              <a:t>tsconfig.json</a:t>
            </a:r>
            <a:r>
              <a:rPr lang="en-US" dirty="0" err="1"/>
              <a:t>—TypeScript</a:t>
            </a:r>
            <a:r>
              <a:rPr lang="en-US" dirty="0"/>
              <a:t> compiler configuration.</a:t>
            </a:r>
          </a:p>
        </p:txBody>
      </p:sp>
      <p:sp>
        <p:nvSpPr>
          <p:cNvPr id="3" name="Footer Placeholder 2"/>
          <p:cNvSpPr>
            <a:spLocks noGrp="1"/>
          </p:cNvSpPr>
          <p:nvPr>
            <p:ph type="ftr" sz="quarter" idx="11"/>
          </p:nvPr>
        </p:nvSpPr>
        <p:spPr/>
        <p:txBody>
          <a:bodyPr/>
          <a:lstStyle/>
          <a:p>
            <a:r>
              <a:rPr lang="en-US" smtClean="0"/>
              <a:t>https://www.github.com/ReddyTheRuler</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381000"/>
            <a:ext cx="7620000" cy="6740307"/>
          </a:xfrm>
          <a:prstGeom prst="rect">
            <a:avLst/>
          </a:prstGeom>
          <a:noFill/>
        </p:spPr>
        <p:txBody>
          <a:bodyPr wrap="square" rtlCol="0">
            <a:spAutoFit/>
          </a:bodyPr>
          <a:lstStyle/>
          <a:p>
            <a:r>
              <a:rPr lang="en-US" dirty="0" smtClean="0"/>
              <a:t>Angular Installation:</a:t>
            </a:r>
          </a:p>
          <a:p>
            <a:endParaRPr lang="en-US" dirty="0"/>
          </a:p>
          <a:p>
            <a:r>
              <a:rPr lang="en-US" dirty="0" smtClean="0"/>
              <a:t>Download </a:t>
            </a:r>
            <a:r>
              <a:rPr lang="en-US" dirty="0" err="1" smtClean="0"/>
              <a:t>Nodejs</a:t>
            </a:r>
            <a:r>
              <a:rPr lang="en-US" dirty="0" smtClean="0"/>
              <a:t>-</a:t>
            </a:r>
          </a:p>
          <a:p>
            <a:r>
              <a:rPr lang="en-US" dirty="0" smtClean="0">
                <a:hlinkClick r:id="rId2"/>
              </a:rPr>
              <a:t>https://nodejs.org/en/</a:t>
            </a:r>
            <a:endParaRPr lang="en-US" dirty="0" smtClean="0"/>
          </a:p>
          <a:p>
            <a:endParaRPr lang="en-US" dirty="0"/>
          </a:p>
          <a:p>
            <a:endParaRPr lang="en-US" dirty="0" smtClean="0"/>
          </a:p>
          <a:p>
            <a:r>
              <a:rPr lang="en-US" dirty="0" smtClean="0"/>
              <a:t>Steps for Angular:</a:t>
            </a:r>
          </a:p>
          <a:p>
            <a:r>
              <a:rPr lang="en-US" dirty="0" err="1" smtClean="0"/>
              <a:t>npm</a:t>
            </a:r>
            <a:r>
              <a:rPr lang="en-US" dirty="0" smtClean="0"/>
              <a:t> install -g @angular/</a:t>
            </a:r>
            <a:r>
              <a:rPr lang="en-US" dirty="0" err="1" smtClean="0"/>
              <a:t>cli</a:t>
            </a:r>
            <a:r>
              <a:rPr lang="en-US" dirty="0" smtClean="0"/>
              <a:t>       (</a:t>
            </a:r>
            <a:r>
              <a:rPr lang="en-US" dirty="0" err="1" smtClean="0"/>
              <a:t>npm</a:t>
            </a:r>
            <a:r>
              <a:rPr lang="en-US" dirty="0" smtClean="0"/>
              <a:t> – node package manager)</a:t>
            </a:r>
          </a:p>
          <a:p>
            <a:r>
              <a:rPr lang="en-US" dirty="0" err="1" smtClean="0"/>
              <a:t>ng</a:t>
            </a:r>
            <a:r>
              <a:rPr lang="en-US" dirty="0" smtClean="0"/>
              <a:t> new my-dream-app              (</a:t>
            </a:r>
            <a:r>
              <a:rPr lang="en-US" dirty="0" err="1" smtClean="0"/>
              <a:t>ng</a:t>
            </a:r>
            <a:r>
              <a:rPr lang="en-US" dirty="0" smtClean="0"/>
              <a:t> means angular)</a:t>
            </a:r>
          </a:p>
          <a:p>
            <a:r>
              <a:rPr lang="en-US" dirty="0" err="1" smtClean="0"/>
              <a:t>cd</a:t>
            </a:r>
            <a:r>
              <a:rPr lang="en-US" dirty="0" smtClean="0"/>
              <a:t> my-dream-app                       (current directory)</a:t>
            </a:r>
          </a:p>
          <a:p>
            <a:r>
              <a:rPr lang="en-US" dirty="0" err="1" smtClean="0"/>
              <a:t>ng</a:t>
            </a:r>
            <a:r>
              <a:rPr lang="en-US" dirty="0" smtClean="0"/>
              <a:t> serve</a:t>
            </a:r>
          </a:p>
          <a:p>
            <a:endParaRPr lang="en-US" dirty="0"/>
          </a:p>
          <a:p>
            <a:r>
              <a:rPr lang="en-US" dirty="0" err="1"/>
              <a:t>n</a:t>
            </a:r>
            <a:r>
              <a:rPr lang="en-US" dirty="0" err="1" smtClean="0"/>
              <a:t>g</a:t>
            </a:r>
            <a:r>
              <a:rPr lang="en-US" dirty="0" smtClean="0"/>
              <a:t> new:</a:t>
            </a:r>
          </a:p>
          <a:p>
            <a:r>
              <a:rPr lang="en-US" dirty="0" smtClean="0"/>
              <a:t>The </a:t>
            </a:r>
            <a:r>
              <a:rPr lang="en-US" dirty="0"/>
              <a:t>Angular CLI makes it easy to create an application that already </a:t>
            </a:r>
            <a:r>
              <a:rPr lang="en-US" dirty="0" smtClean="0"/>
              <a:t>work.</a:t>
            </a:r>
          </a:p>
          <a:p>
            <a:endParaRPr lang="en-US" dirty="0"/>
          </a:p>
          <a:p>
            <a:r>
              <a:rPr lang="en-US" dirty="0" err="1" smtClean="0"/>
              <a:t>ng</a:t>
            </a:r>
            <a:r>
              <a:rPr lang="en-US" dirty="0" smtClean="0"/>
              <a:t> </a:t>
            </a:r>
            <a:r>
              <a:rPr lang="en-US" dirty="0"/>
              <a:t>generate</a:t>
            </a:r>
          </a:p>
          <a:p>
            <a:r>
              <a:rPr lang="en-US" dirty="0"/>
              <a:t>Generate components, routes, services and pipes with a simple </a:t>
            </a:r>
            <a:r>
              <a:rPr lang="en-US" dirty="0" smtClean="0"/>
              <a:t>command.</a:t>
            </a:r>
          </a:p>
          <a:p>
            <a:endParaRPr lang="en-US" dirty="0"/>
          </a:p>
          <a:p>
            <a:r>
              <a:rPr lang="en-US" dirty="0" err="1" smtClean="0"/>
              <a:t>ng</a:t>
            </a:r>
            <a:r>
              <a:rPr lang="en-US" dirty="0" smtClean="0"/>
              <a:t> </a:t>
            </a:r>
            <a:r>
              <a:rPr lang="en-US" dirty="0"/>
              <a:t>serve</a:t>
            </a:r>
          </a:p>
          <a:p>
            <a:r>
              <a:rPr lang="en-US" dirty="0"/>
              <a:t>Easily test your app locally while developing</a:t>
            </a:r>
            <a:r>
              <a:rPr lang="en-US" dirty="0" smtClean="0"/>
              <a:t>.</a:t>
            </a:r>
          </a:p>
          <a:p>
            <a:endParaRPr lang="en-US" dirty="0"/>
          </a:p>
          <a:p>
            <a:endParaRPr lang="en-US" dirty="0"/>
          </a:p>
          <a:p>
            <a:endParaRPr lang="en-US" dirty="0"/>
          </a:p>
          <a:p>
            <a:endParaRPr lang="en-US" dirty="0"/>
          </a:p>
        </p:txBody>
      </p:sp>
      <p:sp>
        <p:nvSpPr>
          <p:cNvPr id="3" name="Footer Placeholder 2"/>
          <p:cNvSpPr>
            <a:spLocks noGrp="1"/>
          </p:cNvSpPr>
          <p:nvPr>
            <p:ph type="ftr" sz="quarter" idx="11"/>
          </p:nvPr>
        </p:nvSpPr>
        <p:spPr/>
        <p:txBody>
          <a:bodyPr/>
          <a:lstStyle/>
          <a:p>
            <a:r>
              <a:rPr lang="en-US" smtClean="0"/>
              <a:t>https://www.github.com/ReddyTheRuler</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304800"/>
            <a:ext cx="8229600" cy="5632311"/>
          </a:xfrm>
          <a:prstGeom prst="rect">
            <a:avLst/>
          </a:prstGeom>
        </p:spPr>
        <p:txBody>
          <a:bodyPr wrap="square">
            <a:spAutoFit/>
          </a:bodyPr>
          <a:lstStyle/>
          <a:p>
            <a:r>
              <a:rPr lang="en-US" b="1" dirty="0" smtClean="0"/>
              <a:t>Template</a:t>
            </a:r>
            <a:r>
              <a:rPr lang="en-US" dirty="0" smtClean="0"/>
              <a:t> − This is used to render the view for the application. This contains the HTML that needs to be rendered in the application. This part also includes the binding and directives.</a:t>
            </a:r>
          </a:p>
          <a:p>
            <a:endParaRPr lang="en-US" dirty="0" smtClean="0"/>
          </a:p>
          <a:p>
            <a:r>
              <a:rPr lang="en-US" b="1" dirty="0" smtClean="0"/>
              <a:t>Class</a:t>
            </a:r>
            <a:r>
              <a:rPr lang="en-US" dirty="0" smtClean="0"/>
              <a:t> − This is like a class defined in any language such as C. This contains properties and methods. This has the code which is used to support the view. It is defined in </a:t>
            </a:r>
            <a:r>
              <a:rPr lang="en-US" dirty="0" err="1" smtClean="0"/>
              <a:t>TypeScript</a:t>
            </a:r>
            <a:r>
              <a:rPr lang="en-US" dirty="0" smtClean="0"/>
              <a:t>.</a:t>
            </a:r>
          </a:p>
          <a:p>
            <a:endParaRPr lang="en-US" dirty="0" smtClean="0"/>
          </a:p>
          <a:p>
            <a:r>
              <a:rPr lang="en-US" dirty="0" smtClean="0"/>
              <a:t>The class normally has the following syntax in </a:t>
            </a:r>
            <a:r>
              <a:rPr lang="en-US" dirty="0" err="1" smtClean="0"/>
              <a:t>TypeScript</a:t>
            </a:r>
            <a:r>
              <a:rPr lang="en-US" dirty="0" smtClean="0"/>
              <a:t>.</a:t>
            </a:r>
          </a:p>
          <a:p>
            <a:r>
              <a:rPr lang="en-US" sz="1200" dirty="0" smtClean="0"/>
              <a:t>Syntax</a:t>
            </a:r>
          </a:p>
          <a:p>
            <a:r>
              <a:rPr lang="en-US" sz="1200" dirty="0" smtClean="0"/>
              <a:t>class </a:t>
            </a:r>
            <a:r>
              <a:rPr lang="en-US" sz="1200" dirty="0" err="1" smtClean="0"/>
              <a:t>classname</a:t>
            </a:r>
            <a:r>
              <a:rPr lang="en-US" sz="1200" dirty="0" smtClean="0"/>
              <a:t> {</a:t>
            </a:r>
          </a:p>
          <a:p>
            <a:r>
              <a:rPr lang="en-US" sz="1200" dirty="0" smtClean="0"/>
              <a:t>   </a:t>
            </a:r>
            <a:r>
              <a:rPr lang="en-US" sz="1200" dirty="0" err="1" smtClean="0"/>
              <a:t>Propertyname</a:t>
            </a:r>
            <a:r>
              <a:rPr lang="en-US" sz="1200" dirty="0" smtClean="0"/>
              <a:t>: </a:t>
            </a:r>
            <a:r>
              <a:rPr lang="en-US" sz="1200" dirty="0" err="1" smtClean="0"/>
              <a:t>PropertyType</a:t>
            </a:r>
            <a:r>
              <a:rPr lang="en-US" sz="1200" dirty="0" smtClean="0"/>
              <a:t> = Value</a:t>
            </a:r>
          </a:p>
          <a:p>
            <a:r>
              <a:rPr lang="en-US" sz="1200" dirty="0" smtClean="0"/>
              <a:t>}</a:t>
            </a:r>
          </a:p>
          <a:p>
            <a:r>
              <a:rPr lang="en-US" sz="1200" dirty="0" smtClean="0"/>
              <a:t>Parameters</a:t>
            </a:r>
          </a:p>
          <a:p>
            <a:r>
              <a:rPr lang="en-US" sz="1200" dirty="0" err="1" smtClean="0"/>
              <a:t>Classname</a:t>
            </a:r>
            <a:r>
              <a:rPr lang="en-US" sz="1200" dirty="0" smtClean="0"/>
              <a:t> − This is the name to be given to the class.</a:t>
            </a:r>
          </a:p>
          <a:p>
            <a:endParaRPr lang="en-US" sz="1200" dirty="0" smtClean="0"/>
          </a:p>
          <a:p>
            <a:r>
              <a:rPr lang="en-US" sz="1200" dirty="0" err="1" smtClean="0"/>
              <a:t>Propertyname</a:t>
            </a:r>
            <a:r>
              <a:rPr lang="en-US" sz="1200" dirty="0" smtClean="0"/>
              <a:t> − This is the name to be given to the property.</a:t>
            </a:r>
          </a:p>
          <a:p>
            <a:endParaRPr lang="en-US" sz="1200" dirty="0" smtClean="0"/>
          </a:p>
          <a:p>
            <a:r>
              <a:rPr lang="en-US" sz="1200" dirty="0" err="1" smtClean="0"/>
              <a:t>PropertyType</a:t>
            </a:r>
            <a:r>
              <a:rPr lang="en-US" sz="1200" dirty="0" smtClean="0"/>
              <a:t> − Since </a:t>
            </a:r>
            <a:r>
              <a:rPr lang="en-US" sz="1200" dirty="0" err="1" smtClean="0"/>
              <a:t>TypeScript</a:t>
            </a:r>
            <a:r>
              <a:rPr lang="en-US" sz="1200" dirty="0" smtClean="0"/>
              <a:t> is strongly typed, you need to give a type to the property.</a:t>
            </a:r>
          </a:p>
          <a:p>
            <a:endParaRPr lang="en-US" sz="1200" dirty="0" smtClean="0"/>
          </a:p>
          <a:p>
            <a:r>
              <a:rPr lang="en-US" sz="1200" dirty="0" smtClean="0"/>
              <a:t>Value − This is the value to be given to the property.</a:t>
            </a:r>
          </a:p>
          <a:p>
            <a:endParaRPr lang="en-US" dirty="0" smtClean="0"/>
          </a:p>
          <a:p>
            <a:endParaRPr lang="en-US" dirty="0" smtClean="0"/>
          </a:p>
          <a:p>
            <a:endParaRPr lang="en-US" dirty="0"/>
          </a:p>
        </p:txBody>
      </p:sp>
      <p:sp>
        <p:nvSpPr>
          <p:cNvPr id="3" name="Footer Placeholder 2"/>
          <p:cNvSpPr>
            <a:spLocks noGrp="1"/>
          </p:cNvSpPr>
          <p:nvPr>
            <p:ph type="ftr" sz="quarter" idx="11"/>
          </p:nvPr>
        </p:nvSpPr>
        <p:spPr/>
        <p:txBody>
          <a:bodyPr/>
          <a:lstStyle/>
          <a:p>
            <a:r>
              <a:rPr lang="en-US" smtClean="0"/>
              <a:t>https://www.github.com/ReddyTheRuler</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381000"/>
            <a:ext cx="8001000" cy="5078313"/>
          </a:xfrm>
          <a:prstGeom prst="rect">
            <a:avLst/>
          </a:prstGeom>
        </p:spPr>
        <p:txBody>
          <a:bodyPr wrap="square">
            <a:spAutoFit/>
          </a:bodyPr>
          <a:lstStyle/>
          <a:p>
            <a:r>
              <a:rPr lang="en-US" dirty="0" smtClean="0"/>
              <a:t>export class </a:t>
            </a:r>
            <a:r>
              <a:rPr lang="en-US" dirty="0" err="1" smtClean="0"/>
              <a:t>AppComponent</a:t>
            </a:r>
            <a:r>
              <a:rPr lang="en-US" dirty="0" smtClean="0"/>
              <a:t> {</a:t>
            </a:r>
          </a:p>
          <a:p>
            <a:r>
              <a:rPr lang="en-US" dirty="0" smtClean="0"/>
              <a:t>   </a:t>
            </a:r>
            <a:r>
              <a:rPr lang="en-US" dirty="0" err="1" smtClean="0"/>
              <a:t>appTitle</a:t>
            </a:r>
            <a:r>
              <a:rPr lang="en-US" dirty="0" smtClean="0"/>
              <a:t>: string = 'Welcome';</a:t>
            </a:r>
          </a:p>
          <a:p>
            <a:r>
              <a:rPr lang="en-US" dirty="0" smtClean="0"/>
              <a:t>}</a:t>
            </a:r>
          </a:p>
          <a:p>
            <a:r>
              <a:rPr lang="en-US" dirty="0" smtClean="0"/>
              <a:t>In the example, the following things need to be noted −</a:t>
            </a:r>
          </a:p>
          <a:p>
            <a:endParaRPr lang="en-US" dirty="0" smtClean="0"/>
          </a:p>
          <a:p>
            <a:r>
              <a:rPr lang="en-US" dirty="0" smtClean="0"/>
              <a:t>We are defining a class called </a:t>
            </a:r>
            <a:r>
              <a:rPr lang="en-US" dirty="0" err="1" smtClean="0"/>
              <a:t>AppComponent</a:t>
            </a:r>
            <a:r>
              <a:rPr lang="en-US" dirty="0" smtClean="0"/>
              <a:t>.</a:t>
            </a:r>
          </a:p>
          <a:p>
            <a:endParaRPr lang="en-US" dirty="0" smtClean="0"/>
          </a:p>
          <a:p>
            <a:r>
              <a:rPr lang="en-US" dirty="0" smtClean="0"/>
              <a:t>The export keyword is used so that the component can be used in other modules in the Angular JS application.</a:t>
            </a:r>
          </a:p>
          <a:p>
            <a:endParaRPr lang="en-US" dirty="0" smtClean="0"/>
          </a:p>
          <a:p>
            <a:r>
              <a:rPr lang="en-US" dirty="0" err="1" smtClean="0"/>
              <a:t>appTitle</a:t>
            </a:r>
            <a:r>
              <a:rPr lang="en-US" dirty="0" smtClean="0"/>
              <a:t> is the name of the property.</a:t>
            </a:r>
          </a:p>
          <a:p>
            <a:endParaRPr lang="en-US" dirty="0" smtClean="0"/>
          </a:p>
          <a:p>
            <a:r>
              <a:rPr lang="en-US" dirty="0" smtClean="0"/>
              <a:t>The property is given the type of string.</a:t>
            </a:r>
          </a:p>
          <a:p>
            <a:endParaRPr lang="en-US" dirty="0" smtClean="0"/>
          </a:p>
          <a:p>
            <a:r>
              <a:rPr lang="en-US" dirty="0" smtClean="0"/>
              <a:t>The property is given a value of ‘Welcome’.</a:t>
            </a:r>
          </a:p>
          <a:p>
            <a:endParaRPr lang="en-US" dirty="0" smtClean="0"/>
          </a:p>
          <a:p>
            <a:endParaRPr lang="en-US" dirty="0" smtClean="0"/>
          </a:p>
          <a:p>
            <a:endParaRPr lang="en-US" dirty="0"/>
          </a:p>
        </p:txBody>
      </p:sp>
      <p:sp>
        <p:nvSpPr>
          <p:cNvPr id="3" name="Footer Placeholder 2"/>
          <p:cNvSpPr>
            <a:spLocks noGrp="1"/>
          </p:cNvSpPr>
          <p:nvPr>
            <p:ph type="ftr" sz="quarter" idx="11"/>
          </p:nvPr>
        </p:nvSpPr>
        <p:spPr/>
        <p:txBody>
          <a:bodyPr/>
          <a:lstStyle/>
          <a:p>
            <a:r>
              <a:rPr lang="en-US" smtClean="0"/>
              <a:t>https://www.github.com/ReddyTheRuler</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81000"/>
            <a:ext cx="8382000" cy="5909310"/>
          </a:xfrm>
          <a:prstGeom prst="rect">
            <a:avLst/>
          </a:prstGeom>
        </p:spPr>
        <p:txBody>
          <a:bodyPr wrap="square">
            <a:spAutoFit/>
          </a:bodyPr>
          <a:lstStyle/>
          <a:p>
            <a:r>
              <a:rPr lang="en-US" dirty="0" smtClean="0"/>
              <a:t>Template</a:t>
            </a:r>
          </a:p>
          <a:p>
            <a:r>
              <a:rPr lang="en-US" dirty="0" smtClean="0"/>
              <a:t>This is the view which needs to be rendered in the application.</a:t>
            </a:r>
          </a:p>
          <a:p>
            <a:endParaRPr lang="en-US" dirty="0" smtClean="0"/>
          </a:p>
          <a:p>
            <a:r>
              <a:rPr lang="en-US" dirty="0" smtClean="0"/>
              <a:t>Syntax</a:t>
            </a:r>
          </a:p>
          <a:p>
            <a:r>
              <a:rPr lang="en-US" dirty="0" smtClean="0"/>
              <a:t>Template: '</a:t>
            </a:r>
          </a:p>
          <a:p>
            <a:r>
              <a:rPr lang="en-US" dirty="0" smtClean="0"/>
              <a:t>   &lt;HTML code&gt;</a:t>
            </a:r>
          </a:p>
          <a:p>
            <a:r>
              <a:rPr lang="en-US" dirty="0" smtClean="0"/>
              <a:t>   class properties</a:t>
            </a:r>
          </a:p>
          <a:p>
            <a:r>
              <a:rPr lang="en-US" dirty="0" smtClean="0"/>
              <a:t>'</a:t>
            </a:r>
          </a:p>
          <a:p>
            <a:endParaRPr lang="en-US" dirty="0" smtClean="0"/>
          </a:p>
          <a:p>
            <a:r>
              <a:rPr lang="en-US" dirty="0" smtClean="0"/>
              <a:t>template: '</a:t>
            </a:r>
          </a:p>
          <a:p>
            <a:r>
              <a:rPr lang="en-US" dirty="0" smtClean="0"/>
              <a:t>   &lt;div&gt;</a:t>
            </a:r>
          </a:p>
          <a:p>
            <a:r>
              <a:rPr lang="en-US" dirty="0" smtClean="0"/>
              <a:t>      &lt;h1&gt;{{</a:t>
            </a:r>
            <a:r>
              <a:rPr lang="en-US" dirty="0" err="1" smtClean="0"/>
              <a:t>appTitle</a:t>
            </a:r>
            <a:r>
              <a:rPr lang="en-US" dirty="0" smtClean="0"/>
              <a:t>}}&lt;/h1&gt;</a:t>
            </a:r>
          </a:p>
          <a:p>
            <a:r>
              <a:rPr lang="en-US" dirty="0" smtClean="0"/>
              <a:t>      &lt;div&gt;Hi Team &lt;/div&gt;</a:t>
            </a:r>
          </a:p>
          <a:p>
            <a:r>
              <a:rPr lang="en-US" dirty="0" smtClean="0"/>
              <a:t>   &lt;/div&gt;</a:t>
            </a:r>
          </a:p>
          <a:p>
            <a:r>
              <a:rPr lang="en-US" dirty="0" smtClean="0"/>
              <a:t>'</a:t>
            </a:r>
          </a:p>
          <a:p>
            <a:r>
              <a:rPr lang="en-US" dirty="0" smtClean="0"/>
              <a:t>In the example, the following things need to be noted −</a:t>
            </a:r>
          </a:p>
          <a:p>
            <a:endParaRPr lang="en-US" dirty="0" smtClean="0"/>
          </a:p>
          <a:p>
            <a:r>
              <a:rPr lang="en-US" dirty="0" smtClean="0"/>
              <a:t>We are defining the HTML code which will be rendered in our application</a:t>
            </a:r>
          </a:p>
          <a:p>
            <a:endParaRPr lang="en-US" dirty="0" smtClean="0"/>
          </a:p>
          <a:p>
            <a:r>
              <a:rPr lang="en-US" dirty="0" smtClean="0"/>
              <a:t>We are also referencing the </a:t>
            </a:r>
            <a:r>
              <a:rPr lang="en-US" dirty="0" err="1" smtClean="0"/>
              <a:t>appTitle</a:t>
            </a:r>
            <a:r>
              <a:rPr lang="en-US" dirty="0" smtClean="0"/>
              <a:t> property from our class.</a:t>
            </a:r>
          </a:p>
          <a:p>
            <a:endParaRPr lang="en-US" dirty="0"/>
          </a:p>
        </p:txBody>
      </p:sp>
      <p:sp>
        <p:nvSpPr>
          <p:cNvPr id="3" name="Footer Placeholder 2"/>
          <p:cNvSpPr>
            <a:spLocks noGrp="1"/>
          </p:cNvSpPr>
          <p:nvPr>
            <p:ph type="ftr" sz="quarter" idx="11"/>
          </p:nvPr>
        </p:nvSpPr>
        <p:spPr/>
        <p:txBody>
          <a:bodyPr/>
          <a:lstStyle/>
          <a:p>
            <a:r>
              <a:rPr lang="en-US" smtClean="0"/>
              <a:t>https://www.github.com/ReddyTheRuler</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TotalTime>
  <Words>1893</Words>
  <Application>Microsoft Office PowerPoint</Application>
  <PresentationFormat>On-screen Show (4:3)</PresentationFormat>
  <Paragraphs>566</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Laxmi</cp:lastModifiedBy>
  <cp:revision>53</cp:revision>
  <dcterms:created xsi:type="dcterms:W3CDTF">2018-12-03T03:47:20Z</dcterms:created>
  <dcterms:modified xsi:type="dcterms:W3CDTF">2018-12-05T16:12:49Z</dcterms:modified>
</cp:coreProperties>
</file>