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4" r:id="rId23"/>
    <p:sldId id="295" r:id="rId24"/>
    <p:sldId id="267" r:id="rId25"/>
    <p:sldId id="301" r:id="rId26"/>
    <p:sldId id="30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80A5-037D-41FE-9AE1-912AEA77EDB8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F39F-EBE0-43DB-AA7D-66C89F7074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80A5-037D-41FE-9AE1-912AEA77EDB8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F39F-EBE0-43DB-AA7D-66C89F7074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80A5-037D-41FE-9AE1-912AEA77EDB8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F39F-EBE0-43DB-AA7D-66C89F7074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80A5-037D-41FE-9AE1-912AEA77EDB8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F39F-EBE0-43DB-AA7D-66C89F7074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80A5-037D-41FE-9AE1-912AEA77EDB8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F39F-EBE0-43DB-AA7D-66C89F7074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80A5-037D-41FE-9AE1-912AEA77EDB8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F39F-EBE0-43DB-AA7D-66C89F7074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80A5-037D-41FE-9AE1-912AEA77EDB8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F39F-EBE0-43DB-AA7D-66C89F7074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80A5-037D-41FE-9AE1-912AEA77EDB8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F39F-EBE0-43DB-AA7D-66C89F7074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80A5-037D-41FE-9AE1-912AEA77EDB8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F39F-EBE0-43DB-AA7D-66C89F7074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80A5-037D-41FE-9AE1-912AEA77EDB8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F39F-EBE0-43DB-AA7D-66C89F7074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80A5-037D-41FE-9AE1-912AEA77EDB8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F39F-EBE0-43DB-AA7D-66C89F7074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F80A5-037D-41FE-9AE1-912AEA77EDB8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FF39F-EBE0-43DB-AA7D-66C89F7074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362200"/>
            <a:ext cx="3962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381000"/>
            <a:ext cx="7848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The HTML5 Standard: Unicode UTF-8</a:t>
            </a:r>
          </a:p>
          <a:p>
            <a:pPr algn="just"/>
            <a:r>
              <a:rPr lang="en-US" dirty="0" smtClean="0"/>
              <a:t>ISO-8859 was limited in size, and not compatible in multilingual environments</a:t>
            </a:r>
          </a:p>
          <a:p>
            <a:pPr algn="just"/>
            <a:r>
              <a:rPr lang="en-US" dirty="0" smtClean="0"/>
              <a:t>The Unicode Standard developed to covers (almost) all the characters, punctuations, and symbols in the world.</a:t>
            </a:r>
          </a:p>
          <a:p>
            <a:pPr algn="just"/>
            <a:r>
              <a:rPr lang="en-US" dirty="0" smtClean="0"/>
              <a:t>Unicode enables processing, storage, and transport of text independent of platform and language.</a:t>
            </a:r>
          </a:p>
          <a:p>
            <a:pPr algn="just"/>
            <a:r>
              <a:rPr lang="en-US" b="1" dirty="0" smtClean="0"/>
              <a:t>The default character encoding in HTML-5 is UTF-8.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2362200"/>
            <a:ext cx="7772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The Difference Between Unicode and UTF-8</a:t>
            </a:r>
          </a:p>
          <a:p>
            <a:r>
              <a:rPr lang="en-US" dirty="0" smtClean="0"/>
              <a:t>Unicode is a </a:t>
            </a:r>
            <a:r>
              <a:rPr lang="en-US" b="1" dirty="0" smtClean="0"/>
              <a:t>character set</a:t>
            </a:r>
            <a:r>
              <a:rPr lang="en-US" dirty="0" smtClean="0"/>
              <a:t>. UTF-8 is </a:t>
            </a:r>
            <a:r>
              <a:rPr lang="en-US" b="1" dirty="0" smtClean="0"/>
              <a:t>encoding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Unicode is a list of characters with unique decimal numbers (code points). A = 65, </a:t>
            </a:r>
          </a:p>
          <a:p>
            <a:r>
              <a:rPr lang="en-US" dirty="0" smtClean="0"/>
              <a:t>This list of decimal numbers represent the string "hello": 104 101 108 108 111</a:t>
            </a:r>
          </a:p>
          <a:p>
            <a:r>
              <a:rPr lang="en-US" dirty="0" smtClean="0"/>
              <a:t>Encoding: </a:t>
            </a:r>
          </a:p>
          <a:p>
            <a:r>
              <a:rPr lang="en-US" dirty="0" smtClean="0"/>
              <a:t>UTF-8 encoding will store "hello" like this (binary): 01101000 01100101 01101100 01101100  01101111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4191000"/>
            <a:ext cx="452437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28600"/>
            <a:ext cx="7391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&lt;head&gt;</a:t>
            </a:r>
            <a:br>
              <a:rPr lang="en-US" b="1" dirty="0" smtClean="0"/>
            </a:br>
            <a:r>
              <a:rPr lang="en-US" b="1" dirty="0" smtClean="0"/>
              <a:t>  &lt;meta </a:t>
            </a:r>
            <a:r>
              <a:rPr lang="en-US" b="1" dirty="0" err="1" smtClean="0"/>
              <a:t>charset</a:t>
            </a:r>
            <a:r>
              <a:rPr lang="en-US" b="1" dirty="0" smtClean="0"/>
              <a:t>="UTF-8"&gt;</a:t>
            </a:r>
            <a:br>
              <a:rPr lang="en-US" b="1" dirty="0" smtClean="0"/>
            </a:br>
            <a:r>
              <a:rPr lang="en-US" b="1" dirty="0" smtClean="0"/>
              <a:t>  &lt;meta name="description" content=“Our Web tutorials"&gt;</a:t>
            </a:r>
            <a:br>
              <a:rPr lang="en-US" b="1" dirty="0" smtClean="0"/>
            </a:br>
            <a:r>
              <a:rPr lang="en-US" b="1" dirty="0" smtClean="0"/>
              <a:t>  &lt;meta name="keywords" content="HTML, CSS, XML, JavaScript"&gt;</a:t>
            </a:r>
            <a:br>
              <a:rPr lang="en-US" b="1" dirty="0" smtClean="0"/>
            </a:br>
            <a:r>
              <a:rPr lang="en-US" b="1" dirty="0" smtClean="0"/>
              <a:t>  &lt;meta name="author" content=“</a:t>
            </a:r>
            <a:r>
              <a:rPr lang="en-US" b="1" dirty="0" err="1" smtClean="0"/>
              <a:t>Amar</a:t>
            </a:r>
            <a:r>
              <a:rPr lang="en-US" b="1" dirty="0" smtClean="0"/>
              <a:t>"&gt;</a:t>
            </a:r>
            <a:br>
              <a:rPr lang="en-US" b="1" dirty="0" smtClean="0"/>
            </a:br>
            <a:r>
              <a:rPr lang="en-US" b="1" dirty="0" smtClean="0"/>
              <a:t>  &lt;meta name="viewport" content="width=device-width, initial-scale=1.0"&gt;</a:t>
            </a:r>
            <a:br>
              <a:rPr lang="en-US" b="1" dirty="0" smtClean="0"/>
            </a:br>
            <a:r>
              <a:rPr lang="en-US" b="1" dirty="0" smtClean="0"/>
              <a:t>&lt;/head&gt;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533400" y="2286000"/>
            <a:ext cx="8229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smtClean="0"/>
              <a:t>A &lt;meta&gt; viewport element gives the browser instructions on how to control the page's dimensions and scaling.</a:t>
            </a:r>
          </a:p>
          <a:p>
            <a:pPr algn="just"/>
            <a:r>
              <a:rPr lang="en-US" sz="1600" dirty="0" smtClean="0"/>
              <a:t>The width=device-width part sets the width of the page to follow the screen-width of the device (which will vary depending on the device).</a:t>
            </a:r>
          </a:p>
          <a:p>
            <a:pPr algn="just"/>
            <a:r>
              <a:rPr lang="en-US" sz="1600" dirty="0" smtClean="0"/>
              <a:t>The initial-scale=1.0 part sets the initial zoom level when the page is first loaded by the browser.</a:t>
            </a:r>
            <a:endParaRPr lang="en-US" sz="1600" dirty="0"/>
          </a:p>
        </p:txBody>
      </p:sp>
      <p:pic>
        <p:nvPicPr>
          <p:cNvPr id="2050" name="Picture 2" descr="Image result for meta ta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3581400"/>
            <a:ext cx="5183938" cy="289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533400"/>
            <a:ext cx="4310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The difference between elements and tags: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1166843"/>
            <a:ext cx="7620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Element insight</a:t>
            </a:r>
          </a:p>
          <a:p>
            <a:endParaRPr lang="en-US" dirty="0" smtClean="0"/>
          </a:p>
          <a:p>
            <a:r>
              <a:rPr lang="en-US" dirty="0" smtClean="0"/>
              <a:t>Let's break down a tag...</a:t>
            </a:r>
          </a:p>
          <a:p>
            <a:endParaRPr lang="en-US" dirty="0" smtClean="0"/>
          </a:p>
          <a:p>
            <a:r>
              <a:rPr lang="en-US" dirty="0" smtClean="0"/>
              <a:t>The &lt;p&gt; tag represents a common paragraph.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Elements commonly have an opening tag and a closing tag. The opening tag contains the element's name in angle brackets (&lt;p&gt;). The closing tag is identical to the opening tag with the addition of a forward slash (/) between the opening bracket and the element's name (&lt;/p&gt;).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Content can then go between these two tags: &lt;p&gt;This is a simple paragraph.&lt;/p&gt;.</a:t>
            </a:r>
            <a:endParaRPr lang="en-US" dirty="0"/>
          </a:p>
        </p:txBody>
      </p:sp>
      <p:pic>
        <p:nvPicPr>
          <p:cNvPr id="50178" name="Picture 2" descr="Image result for element and ta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4724400"/>
            <a:ext cx="5715000" cy="190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0550" y="0"/>
            <a:ext cx="47434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352800"/>
            <a:ext cx="4645742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3429000"/>
            <a:ext cx="3429000" cy="2876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228600"/>
            <a:ext cx="407136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6581001"/>
            <a:ext cx="807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Or, if you’re working in an earlier Windows version, from the Start menu, click All Programs | Accessories | Notepad.</a:t>
            </a:r>
            <a:endParaRPr lang="en-US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057400"/>
            <a:ext cx="81819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457200"/>
            <a:ext cx="3200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For Beginners</a:t>
            </a:r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9144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 Notepad and then click the Format menu. Word Wrap should have a check mark next to it. If it does not, click it to enable the Word Wrap feature.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828800"/>
            <a:ext cx="41052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8600"/>
            <a:ext cx="7772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en-US" dirty="0" smtClean="0"/>
              <a:t>In the Notepad window, type the following:</a:t>
            </a:r>
          </a:p>
          <a:p>
            <a:r>
              <a:rPr lang="en-US" dirty="0" smtClean="0"/>
              <a:t>&lt;!DOCTYPE html&gt;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en-US" dirty="0" smtClean="0"/>
              <a:t>Press Enter and then type: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US" b="1" dirty="0" smtClean="0"/>
              <a:t>. </a:t>
            </a:r>
            <a:r>
              <a:rPr lang="en-US" dirty="0" smtClean="0"/>
              <a:t>Press Enter two or three times to insert some blank lines and then type: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5. </a:t>
            </a:r>
            <a:r>
              <a:rPr lang="en-US" dirty="0" smtClean="0"/>
              <a:t>Press Enter two or three times to insert some blank lines and then type: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743200"/>
            <a:ext cx="3733800" cy="249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5800" y="51816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the </a:t>
            </a:r>
            <a:r>
              <a:rPr lang="en-US" i="1" dirty="0" smtClean="0"/>
              <a:t>&lt;title&gt; and &lt;/title&gt; tags to enclose the text that should display in the browser’s title </a:t>
            </a:r>
            <a:r>
              <a:rPr lang="en-US" dirty="0" smtClean="0"/>
              <a:t>bar. Place these in the </a:t>
            </a:r>
            <a:r>
              <a:rPr lang="en-US" i="1" dirty="0" smtClean="0"/>
              <a:t>&lt;head&gt; section of the file.</a:t>
            </a:r>
          </a:p>
          <a:p>
            <a:r>
              <a:rPr lang="en-US" dirty="0" smtClean="0"/>
              <a:t>Use </a:t>
            </a:r>
            <a:r>
              <a:rPr lang="en-US" i="1" dirty="0" smtClean="0"/>
              <a:t>&lt;meta&gt; tags in the &lt;head&gt; section to indicate keywords and the document encoding </a:t>
            </a:r>
            <a:r>
              <a:rPr lang="en-US" dirty="0" smtClean="0"/>
              <a:t>language.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1905000"/>
            <a:ext cx="50025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  </a:t>
            </a:r>
            <a:r>
              <a:rPr lang="en-US" sz="5400" b="1" dirty="0" smtClean="0">
                <a:solidFill>
                  <a:schemeClr val="accent1">
                    <a:lumMod val="75000"/>
                  </a:schemeClr>
                </a:solidFill>
              </a:rPr>
              <a:t>Formatting Text</a:t>
            </a:r>
          </a:p>
          <a:p>
            <a:pPr algn="ctr"/>
            <a:r>
              <a:rPr lang="en-US" sz="5400" b="1" dirty="0" smtClean="0">
                <a:solidFill>
                  <a:schemeClr val="accent1">
                    <a:lumMod val="75000"/>
                  </a:schemeClr>
                </a:solidFill>
              </a:rPr>
              <a:t>with Tags</a:t>
            </a:r>
            <a:endParaRPr lang="en-US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5058" name="Picture 2" descr="Image result for text format tags in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3581400"/>
            <a:ext cx="2857500" cy="2381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609600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&lt;h1&gt; to &lt;h6&gt;</a:t>
            </a:r>
          </a:p>
          <a:p>
            <a:pPr lvl="1"/>
            <a:r>
              <a:rPr lang="en-US" dirty="0" smtClean="0"/>
              <a:t>The HTML standard defines six levels of headings, </a:t>
            </a:r>
            <a:r>
              <a:rPr lang="en-US" i="1" dirty="0" smtClean="0"/>
              <a:t>&lt;h1&gt; through &lt;h6&gt;, each one progressively </a:t>
            </a:r>
            <a:r>
              <a:rPr lang="en-US" dirty="0" smtClean="0"/>
              <a:t>smaller in font size.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3962400"/>
            <a:ext cx="662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62" name="Picture 2" descr="Image result for heading tag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457200"/>
            <a:ext cx="2235201" cy="1676400"/>
          </a:xfrm>
          <a:prstGeom prst="rect">
            <a:avLst/>
          </a:prstGeom>
          <a:noFill/>
        </p:spPr>
      </p:pic>
      <p:sp>
        <p:nvSpPr>
          <p:cNvPr id="40966" name="AutoShape 6" descr="Image result for subscript superscri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68" name="AutoShape 8" descr="Image result for subscript superscri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266700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&lt;p&gt;</a:t>
            </a:r>
          </a:p>
          <a:p>
            <a:pPr lvl="1"/>
            <a:r>
              <a:rPr lang="en-US" dirty="0" smtClean="0"/>
              <a:t>Defines a paragraph of text</a:t>
            </a:r>
          </a:p>
          <a:p>
            <a:pPr lvl="1"/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&lt;p&gt;Example of a paragraph element.&lt;/p&gt;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align</a:t>
            </a:r>
          </a:p>
          <a:p>
            <a:pPr lvl="1"/>
            <a:r>
              <a:rPr lang="en-US" dirty="0" smtClean="0"/>
              <a:t>Defines the alignment of text inside a paragraph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&lt;p align="justify"&gt;Example of a paragraph that is using the align attribute.&lt;/p&gt;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3429000"/>
            <a:ext cx="20955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19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Special Characters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838200"/>
            <a:ext cx="83520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/>
              <a:t>Special characters are characters that are not included on a standard English keyboard. </a:t>
            </a:r>
          </a:p>
          <a:p>
            <a:pPr algn="just"/>
            <a:r>
              <a:rPr lang="en-US" dirty="0" smtClean="0"/>
              <a:t>Examples include letters with accent marks over them (such as in the word résumé) </a:t>
            </a:r>
          </a:p>
          <a:p>
            <a:pPr algn="just"/>
            <a:r>
              <a:rPr lang="en-US" dirty="0" smtClean="0"/>
              <a:t>or an ownership symbol (such as © or ™).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752600"/>
            <a:ext cx="6629400" cy="4529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304800"/>
            <a:ext cx="38329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Presentation Outline</a:t>
            </a:r>
            <a:r>
              <a:rPr lang="en-US" sz="3200" b="1" dirty="0" smtClean="0">
                <a:solidFill>
                  <a:schemeClr val="accent1"/>
                </a:solidFill>
              </a:rPr>
              <a:t>:</a:t>
            </a:r>
          </a:p>
          <a:p>
            <a:endParaRPr lang="en-US" dirty="0"/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2743200"/>
            <a:ext cx="1393902" cy="1503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219200" y="1295400"/>
            <a:ext cx="5715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dirty="0" smtClean="0"/>
              <a:t>Introduction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Understanding HTML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Learning HTML syntax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Adding headings and paragraph text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Using special characters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Adding web and email links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Adding images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Making clickable images</a:t>
            </a: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2438400"/>
            <a:ext cx="43393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Creating Hyperlinks</a:t>
            </a:r>
          </a:p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and Anchors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3" name="Picture 4" descr="Fig01-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962400"/>
            <a:ext cx="7518400" cy="1530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81000"/>
            <a:ext cx="8077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The web is based on hyperlinks. Each webpage contains active links to other pages, which in turn link to even more pages, until presumably the entire web (or at least a great chunk of it) is bound together. In fact, that’s where the name “web” comes from. Hyperlinks can connect to other places on a webpage, to other pages within your website, to pages outside your site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2057400"/>
            <a:ext cx="330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="http://www.google.in"&gt;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30480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="http://www.google.com/windows/download.html"&gt;Download HTML Images&lt;/a&gt;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" y="2514600"/>
            <a:ext cx="3798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Using Relative and Absolute Paths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3962400"/>
            <a:ext cx="4156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=“Welcome.html"&gt;Home Page&lt;/a&gt;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4572000"/>
            <a:ext cx="76342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also create a link to a file that is up one level (a </a:t>
            </a:r>
            <a:r>
              <a:rPr lang="en-US" i="1" dirty="0" smtClean="0"/>
              <a:t>parent folder) </a:t>
            </a:r>
          </a:p>
          <a:p>
            <a:r>
              <a:rPr lang="en-US" i="1" dirty="0" smtClean="0"/>
              <a:t>with a </a:t>
            </a:r>
            <a:r>
              <a:rPr lang="en-US" b="1" i="1" dirty="0" smtClean="0">
                <a:solidFill>
                  <a:srgbClr val="0070C0"/>
                </a:solidFill>
              </a:rPr>
              <a:t>relative reference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You would precede the reference with </a:t>
            </a:r>
            <a:r>
              <a:rPr lang="en-US" i="1" dirty="0" smtClean="0"/>
              <a:t>../ to indicate that the file is one level up:</a:t>
            </a:r>
          </a:p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="../index.html"&gt;Welcome&lt;/a&gt;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57200"/>
            <a:ext cx="2176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New/Target Window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990600"/>
            <a:ext cx="8153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 direct the hyperlink to open a page in a new tab, add the attribute </a:t>
            </a:r>
            <a:r>
              <a:rPr lang="en-US" i="1" dirty="0" smtClean="0"/>
              <a:t>target=“_blank” to the &lt;a&gt; tag. For example, to open the london.htm file in a new window, the tag would be structured </a:t>
            </a:r>
            <a:r>
              <a:rPr lang="en-US" dirty="0" smtClean="0"/>
              <a:t>like this:</a:t>
            </a:r>
          </a:p>
          <a:p>
            <a:endParaRPr lang="en-US" dirty="0" smtClean="0"/>
          </a:p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=“Abcd.html" target="_blank"&gt;Welcome&lt;/a&gt;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743200"/>
            <a:ext cx="338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Hyper linking to an Email Address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31242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Hyperlinks can point to anything, not just to web pages. For example, you can create email hyperlinks that start the user’s default email program,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4191000"/>
            <a:ext cx="5180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="mailto:contact@abcd.com"&gt;Contact Us&lt;/a&gt;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495300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 address on a publicly accessible webpage is bound to generate</a:t>
            </a:r>
          </a:p>
          <a:p>
            <a:r>
              <a:rPr lang="en-US" dirty="0" smtClean="0"/>
              <a:t>a certain amount of incoming junk mail (also known as </a:t>
            </a:r>
            <a:r>
              <a:rPr lang="en-US" i="1" dirty="0" smtClean="0"/>
              <a:t>spam). For this reason, do not put y</a:t>
            </a:r>
            <a:r>
              <a:rPr lang="en-US" dirty="0" smtClean="0"/>
              <a:t>our main email address on a public page.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685800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 add a default subject line to the email, add </a:t>
            </a:r>
            <a:r>
              <a:rPr lang="en-US" i="1" dirty="0" smtClean="0"/>
              <a:t>?subject=Comment (or whatever you want the text </a:t>
            </a:r>
            <a:r>
              <a:rPr lang="en-US" dirty="0" smtClean="0"/>
              <a:t>in the subject line to be) after the email address, like this:</a:t>
            </a:r>
          </a:p>
          <a:p>
            <a:endParaRPr lang="en-US" dirty="0" smtClean="0"/>
          </a:p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="mailto:support@contact.com?subject=Comment"&gt;Contact Us&lt;/a&gt;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5730" y="1981200"/>
            <a:ext cx="8388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="mailto:support@contact.com" title="Please contact us with questions</a:t>
            </a:r>
          </a:p>
          <a:p>
            <a:r>
              <a:rPr lang="en-US" dirty="0" smtClean="0"/>
              <a:t>or comments"&gt;support@contact.com&lt;/a&gt;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2971800"/>
            <a:ext cx="7848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An </a:t>
            </a:r>
            <a:r>
              <a:rPr lang="en-US" b="1" dirty="0" smtClean="0">
                <a:solidFill>
                  <a:srgbClr val="0070C0"/>
                </a:solidFill>
              </a:rPr>
              <a:t>anchor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en-US" i="1" dirty="0" smtClean="0"/>
              <a:t>is </a:t>
            </a:r>
            <a:r>
              <a:rPr lang="en-US" i="1" dirty="0" smtClean="0"/>
              <a:t>a marker within an HTML document, roughly analogous to a </a:t>
            </a:r>
            <a:r>
              <a:rPr lang="en-US" i="1" dirty="0" smtClean="0"/>
              <a:t>bookmark </a:t>
            </a:r>
            <a:r>
              <a:rPr lang="en-US" i="1" dirty="0" smtClean="0"/>
              <a:t>in a Word </a:t>
            </a:r>
            <a:r>
              <a:rPr lang="en-US" dirty="0" smtClean="0"/>
              <a:t>document. You define a specific location in the document with an anchor name and then you can hyperlink directly to that anchor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4038600"/>
            <a:ext cx="3517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&lt;p id="conclusion"&gt;Conclusion&lt;/p&gt;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4495800"/>
            <a:ext cx="586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="#conclusion"&gt;View the Conclusion&lt;/a&gt;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28600"/>
            <a:ext cx="86868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Images: </a:t>
            </a:r>
          </a:p>
          <a:p>
            <a:r>
              <a:rPr lang="en-US" dirty="0" smtClean="0"/>
              <a:t>In HTML, images are defined with the &lt;</a:t>
            </a:r>
            <a:r>
              <a:rPr lang="en-US" dirty="0" err="1" smtClean="0"/>
              <a:t>img</a:t>
            </a:r>
            <a:r>
              <a:rPr lang="en-US" dirty="0" smtClean="0"/>
              <a:t>&gt; tag.</a:t>
            </a:r>
          </a:p>
          <a:p>
            <a:endParaRPr lang="en-US" dirty="0" smtClean="0"/>
          </a:p>
          <a:p>
            <a:r>
              <a:rPr lang="en-US" dirty="0" smtClean="0"/>
              <a:t>The &lt;</a:t>
            </a:r>
            <a:r>
              <a:rPr lang="en-US" dirty="0" err="1" smtClean="0"/>
              <a:t>img</a:t>
            </a:r>
            <a:r>
              <a:rPr lang="en-US" dirty="0" smtClean="0"/>
              <a:t>&gt; tag is empty, it contains attributes only, and does not have a closing tag.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src</a:t>
            </a:r>
            <a:r>
              <a:rPr lang="en-US" dirty="0" smtClean="0"/>
              <a:t> attribute specifies the URL (web address) of the image: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</a:t>
            </a:r>
            <a:r>
              <a:rPr lang="en-US" dirty="0" err="1" smtClean="0"/>
              <a:t>url</a:t>
            </a:r>
            <a:r>
              <a:rPr lang="en-US" dirty="0" smtClean="0"/>
              <a:t>"&gt;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r>
              <a:rPr lang="en-US" dirty="0" smtClean="0"/>
              <a:t>          </a:t>
            </a:r>
            <a:r>
              <a:rPr lang="en-US" sz="1600" dirty="0" smtClean="0"/>
              <a:t>&lt;</a:t>
            </a:r>
            <a:r>
              <a:rPr lang="en-US" sz="1600" dirty="0" err="1" smtClean="0"/>
              <a:t>img</a:t>
            </a:r>
            <a:r>
              <a:rPr lang="en-US" sz="1600" dirty="0" smtClean="0"/>
              <a:t> </a:t>
            </a:r>
            <a:r>
              <a:rPr lang="en-US" sz="1600" dirty="0" err="1" smtClean="0"/>
              <a:t>src</a:t>
            </a:r>
            <a:r>
              <a:rPr lang="en-US" sz="1600" dirty="0" smtClean="0"/>
              <a:t>="</a:t>
            </a:r>
            <a:r>
              <a:rPr lang="en-US" sz="1600" dirty="0" err="1" smtClean="0"/>
              <a:t>img</a:t>
            </a:r>
            <a:r>
              <a:rPr lang="en-US" sz="1600" dirty="0" smtClean="0"/>
              <a:t>/forest.png"&gt;</a:t>
            </a:r>
          </a:p>
          <a:p>
            <a:endParaRPr lang="en-US" sz="1600" dirty="0" smtClean="0"/>
          </a:p>
          <a:p>
            <a:pPr lvl="1"/>
            <a:r>
              <a:rPr lang="en-US" sz="1600" dirty="0" smtClean="0"/>
              <a:t>     &lt;!-- </a:t>
            </a:r>
            <a:r>
              <a:rPr lang="en-US" sz="1600" dirty="0" smtClean="0">
                <a:solidFill>
                  <a:srgbClr val="0070C0"/>
                </a:solidFill>
              </a:rPr>
              <a:t>Image with Width and Height </a:t>
            </a:r>
            <a:r>
              <a:rPr lang="en-US" sz="1600" dirty="0" smtClean="0"/>
              <a:t>--&gt;</a:t>
            </a:r>
          </a:p>
          <a:p>
            <a:pPr lvl="1"/>
            <a:r>
              <a:rPr lang="en-US" sz="1600" dirty="0" smtClean="0"/>
              <a:t>    &lt;h2&gt;Image with Width and Height&lt;/h2&gt;</a:t>
            </a:r>
          </a:p>
          <a:p>
            <a:pPr lvl="1"/>
            <a:r>
              <a:rPr lang="en-US" sz="1600" dirty="0" smtClean="0"/>
              <a:t>    &lt;</a:t>
            </a:r>
            <a:r>
              <a:rPr lang="en-US" sz="1600" dirty="0" err="1" smtClean="0"/>
              <a:t>img</a:t>
            </a:r>
            <a:r>
              <a:rPr lang="en-US" sz="1600" dirty="0" smtClean="0"/>
              <a:t> </a:t>
            </a:r>
            <a:r>
              <a:rPr lang="en-US" sz="1600" dirty="0" err="1" smtClean="0"/>
              <a:t>src</a:t>
            </a:r>
            <a:r>
              <a:rPr lang="en-US" sz="1600" dirty="0" smtClean="0"/>
              <a:t>="</a:t>
            </a:r>
            <a:r>
              <a:rPr lang="en-US" sz="1600" dirty="0" err="1" smtClean="0"/>
              <a:t>img</a:t>
            </a:r>
            <a:r>
              <a:rPr lang="en-US" sz="1600" dirty="0" smtClean="0"/>
              <a:t>/forest.png" width="300px" height="200px"&gt;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    &lt;!-- </a:t>
            </a:r>
            <a:r>
              <a:rPr lang="en-US" sz="1600" dirty="0" smtClean="0">
                <a:solidFill>
                  <a:srgbClr val="0070C0"/>
                </a:solidFill>
              </a:rPr>
              <a:t>Image with Alt attribute </a:t>
            </a:r>
            <a:r>
              <a:rPr lang="en-US" sz="1600" dirty="0" smtClean="0"/>
              <a:t>--&gt;</a:t>
            </a:r>
          </a:p>
          <a:p>
            <a:pPr lvl="1"/>
            <a:r>
              <a:rPr lang="en-US" sz="1600" dirty="0" smtClean="0"/>
              <a:t>    &lt;h2&gt;Image with Alt attribute&lt;/h2&gt;</a:t>
            </a:r>
          </a:p>
          <a:p>
            <a:pPr lvl="1"/>
            <a:r>
              <a:rPr lang="en-US" sz="1600" dirty="0" smtClean="0"/>
              <a:t>    &lt;</a:t>
            </a:r>
            <a:r>
              <a:rPr lang="en-US" sz="1600" dirty="0" err="1" smtClean="0"/>
              <a:t>img</a:t>
            </a:r>
            <a:r>
              <a:rPr lang="en-US" sz="1600" dirty="0" smtClean="0"/>
              <a:t> </a:t>
            </a:r>
            <a:r>
              <a:rPr lang="en-US" sz="1600" dirty="0" err="1" smtClean="0"/>
              <a:t>src</a:t>
            </a:r>
            <a:r>
              <a:rPr lang="en-US" sz="1600" dirty="0" smtClean="0"/>
              <a:t>="</a:t>
            </a:r>
            <a:r>
              <a:rPr lang="en-US" sz="1600" dirty="0" err="1" smtClean="0"/>
              <a:t>img</a:t>
            </a:r>
            <a:r>
              <a:rPr lang="en-US" sz="1600" dirty="0" smtClean="0"/>
              <a:t>/forest.png" width="300px" height="200px"</a:t>
            </a:r>
          </a:p>
          <a:p>
            <a:pPr lvl="1"/>
            <a:r>
              <a:rPr lang="en-US" sz="1600" dirty="0" smtClean="0"/>
              <a:t>    alt="Forest Image"&gt;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    &lt;!-- </a:t>
            </a:r>
            <a:r>
              <a:rPr lang="en-US" sz="1600" dirty="0" smtClean="0">
                <a:solidFill>
                  <a:srgbClr val="0070C0"/>
                </a:solidFill>
              </a:rPr>
              <a:t>Float Image Example </a:t>
            </a:r>
            <a:r>
              <a:rPr lang="en-US" sz="1600" dirty="0" smtClean="0"/>
              <a:t>--&gt;</a:t>
            </a:r>
          </a:p>
          <a:p>
            <a:pPr lvl="1"/>
            <a:r>
              <a:rPr lang="en-US" sz="1600" dirty="0" smtClean="0"/>
              <a:t>    &lt;h2&gt;Float Image&lt;/h2&gt;</a:t>
            </a:r>
          </a:p>
          <a:p>
            <a:pPr lvl="1"/>
            <a:r>
              <a:rPr lang="en-US" sz="1600" dirty="0" smtClean="0"/>
              <a:t>    &lt;</a:t>
            </a:r>
            <a:r>
              <a:rPr lang="en-US" sz="1600" dirty="0" err="1" smtClean="0"/>
              <a:t>img</a:t>
            </a:r>
            <a:r>
              <a:rPr lang="en-US" sz="1600" dirty="0" smtClean="0"/>
              <a:t> </a:t>
            </a:r>
            <a:r>
              <a:rPr lang="en-US" sz="1600" dirty="0" err="1" smtClean="0"/>
              <a:t>src</a:t>
            </a:r>
            <a:r>
              <a:rPr lang="en-US" sz="1600" dirty="0" smtClean="0"/>
              <a:t>="</a:t>
            </a:r>
            <a:r>
              <a:rPr lang="en-US" sz="1600" dirty="0" err="1" smtClean="0"/>
              <a:t>img</a:t>
            </a:r>
            <a:r>
              <a:rPr lang="en-US" sz="1600" dirty="0" smtClean="0"/>
              <a:t>/forest.png" width="300px" height="200px"&gt;</a:t>
            </a:r>
          </a:p>
          <a:p>
            <a:pPr lvl="1"/>
            <a:r>
              <a:rPr lang="en-US" sz="1600" dirty="0" smtClean="0"/>
              <a:t>    &lt;</a:t>
            </a:r>
            <a:r>
              <a:rPr lang="en-US" sz="1600" dirty="0" err="1" smtClean="0"/>
              <a:t>img</a:t>
            </a:r>
            <a:r>
              <a:rPr lang="en-US" sz="1600" dirty="0" smtClean="0"/>
              <a:t> </a:t>
            </a:r>
            <a:r>
              <a:rPr lang="en-US" sz="1600" dirty="0" err="1" smtClean="0"/>
              <a:t>src</a:t>
            </a:r>
            <a:r>
              <a:rPr lang="en-US" sz="1600" dirty="0" smtClean="0"/>
              <a:t>="</a:t>
            </a:r>
            <a:r>
              <a:rPr lang="en-US" sz="1600" dirty="0" err="1" smtClean="0"/>
              <a:t>img</a:t>
            </a:r>
            <a:r>
              <a:rPr lang="en-US" sz="1600" dirty="0" smtClean="0"/>
              <a:t>/nature_path.png" width="300px" height="200px"</a:t>
            </a:r>
          </a:p>
          <a:p>
            <a:pPr lvl="1"/>
            <a:r>
              <a:rPr lang="en-US" sz="1600" dirty="0" smtClean="0"/>
              <a:t>    align="right"&gt;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457200"/>
            <a:ext cx="7086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Making Images clickable</a:t>
            </a:r>
          </a:p>
          <a:p>
            <a:endParaRPr lang="en-US" dirty="0" smtClean="0"/>
          </a:p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="https://www.google.com"&gt;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 </a:t>
            </a:r>
            <a:r>
              <a:rPr lang="en-US" dirty="0" err="1" smtClean="0"/>
              <a:t>src</a:t>
            </a:r>
            <a:r>
              <a:rPr lang="en-US" dirty="0" smtClean="0"/>
              <a:t>=“images/abc.png“  width="100" height="100"&gt;</a:t>
            </a:r>
          </a:p>
          <a:p>
            <a:r>
              <a:rPr lang="en-US" dirty="0" smtClean="0"/>
              <a:t>&lt;/a&gt;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09600"/>
            <a:ext cx="2504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 </a:t>
            </a:r>
            <a:r>
              <a:rPr lang="en-US" dirty="0" err="1" smtClean="0"/>
              <a:t>validator</a:t>
            </a:r>
            <a:r>
              <a:rPr lang="en-US" dirty="0" smtClean="0"/>
              <a:t>: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://validator.w3.org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381000"/>
            <a:ext cx="4438650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C:\Users\Laxmi\Desktop\website-diagram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500" y="2101850"/>
            <a:ext cx="8255000" cy="26543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33400" y="609600"/>
            <a:ext cx="3545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How does Website works?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57600" y="5029200"/>
            <a:ext cx="17972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Figure 1: How browser works?</a:t>
            </a:r>
            <a:endParaRPr lang="en-US" sz="1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457200"/>
            <a:ext cx="4019550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886200" y="6172200"/>
            <a:ext cx="18004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Figure 2: How Website works?</a:t>
            </a:r>
            <a:endParaRPr lang="en-US" sz="1000" b="1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5334000"/>
            <a:ext cx="1228725" cy="117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2362200"/>
            <a:ext cx="5826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Getting started with HTML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52226" name="Picture 2" descr="Image result for getting start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3048000"/>
            <a:ext cx="3362325" cy="25241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85800"/>
            <a:ext cx="75516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HTML (</a:t>
            </a:r>
            <a:r>
              <a:rPr lang="en-US" b="1" dirty="0" smtClean="0"/>
              <a:t>H</a:t>
            </a:r>
            <a:r>
              <a:rPr lang="en-US" dirty="0" smtClean="0"/>
              <a:t>yper</a:t>
            </a:r>
            <a:r>
              <a:rPr lang="en-US" b="1" dirty="0" smtClean="0"/>
              <a:t>t</a:t>
            </a:r>
            <a:r>
              <a:rPr lang="en-US" dirty="0" smtClean="0"/>
              <a:t>ext </a:t>
            </a:r>
            <a:r>
              <a:rPr lang="en-US" b="1" dirty="0" smtClean="0"/>
              <a:t>M</a:t>
            </a:r>
            <a:r>
              <a:rPr lang="en-US" dirty="0" smtClean="0"/>
              <a:t>arkup </a:t>
            </a:r>
            <a:r>
              <a:rPr lang="en-US" b="1" dirty="0" smtClean="0"/>
              <a:t>L</a:t>
            </a:r>
            <a:r>
              <a:rPr lang="en-US" dirty="0" smtClean="0"/>
              <a:t>anguage) uses a markup system composed of       elements which represent specific content.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2590800"/>
            <a:ext cx="772031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/>
              <a:t>In simple terms, a </a:t>
            </a:r>
            <a:r>
              <a:rPr lang="en-US" i="1" dirty="0" smtClean="0"/>
              <a:t>webpage (or HTML document) is a plain text file that has been</a:t>
            </a:r>
          </a:p>
          <a:p>
            <a:pPr algn="just"/>
            <a:r>
              <a:rPr lang="en-US" dirty="0" smtClean="0"/>
              <a:t>encoded using HTML so that it appears nicely formatted in a web browser.</a:t>
            </a:r>
          </a:p>
          <a:p>
            <a:pPr algn="just"/>
            <a:endParaRPr lang="en-US" dirty="0" smtClean="0"/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Hypertext Text that you click to jump from document to document. This is a</a:t>
            </a:r>
          </a:p>
          <a:p>
            <a:pPr algn="just"/>
            <a:r>
              <a:rPr lang="en-US" dirty="0" smtClean="0"/>
              <a:t>reference to the ability of web pages to link to one another.</a:t>
            </a:r>
          </a:p>
          <a:p>
            <a:pPr algn="just"/>
            <a:endParaRPr lang="en-US" dirty="0" smtClean="0"/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Markup Tags that apply layout and formatting conventions </a:t>
            </a:r>
          </a:p>
          <a:p>
            <a:pPr algn="just"/>
            <a:r>
              <a:rPr lang="en-US" dirty="0" smtClean="0"/>
              <a:t>to plain text. Literally, the plain text is “marked up” with the tags.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1524000"/>
            <a:ext cx="762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HTML is sometimes called a programming language but it has no logic, so is a </a:t>
            </a:r>
            <a:r>
              <a:rPr lang="en-US" b="1" dirty="0" smtClean="0"/>
              <a:t>markup language</a:t>
            </a:r>
            <a:r>
              <a:rPr lang="en-US" dirty="0" smtClean="0"/>
              <a:t>. HTML tags provide semantic meaning and machine-readability to the content in the page.</a:t>
            </a:r>
            <a:endParaRPr lang="en-US" dirty="0"/>
          </a:p>
        </p:txBody>
      </p:sp>
      <p:pic>
        <p:nvPicPr>
          <p:cNvPr id="53251" name="Picture 3" descr="Image result for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4114800"/>
            <a:ext cx="1981200" cy="198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76400"/>
            <a:ext cx="711517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2" name="Picture 4" descr="Image result for versio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5334000"/>
            <a:ext cx="2876550" cy="7905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90600" y="685800"/>
            <a:ext cx="164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Versions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457200"/>
            <a:ext cx="746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An element usually consists of an opening tag (&lt;</a:t>
            </a:r>
            <a:r>
              <a:rPr lang="en-US" dirty="0" err="1" smtClean="0"/>
              <a:t>element_name</a:t>
            </a:r>
            <a:r>
              <a:rPr lang="en-US" dirty="0" smtClean="0"/>
              <a:t>&gt;), a closing tag (&lt;/</a:t>
            </a:r>
            <a:r>
              <a:rPr lang="en-US" dirty="0" err="1" smtClean="0"/>
              <a:t>element_name</a:t>
            </a:r>
            <a:r>
              <a:rPr lang="en-US" dirty="0" smtClean="0"/>
              <a:t>&gt;), which contain the element's name surrounded by angle brackets, and the content in between: &lt;</a:t>
            </a:r>
            <a:r>
              <a:rPr lang="en-US" dirty="0" err="1" smtClean="0"/>
              <a:t>element_name</a:t>
            </a:r>
            <a:r>
              <a:rPr lang="en-US" dirty="0" smtClean="0"/>
              <a:t>&gt;...content...&lt;/</a:t>
            </a:r>
            <a:r>
              <a:rPr lang="en-US" dirty="0" err="1" smtClean="0"/>
              <a:t>element_name</a:t>
            </a:r>
            <a:r>
              <a:rPr lang="en-US" dirty="0" smtClean="0"/>
              <a:t>&gt;</a:t>
            </a:r>
            <a:endParaRPr lang="en-US" dirty="0"/>
          </a:p>
        </p:txBody>
      </p:sp>
      <p:pic>
        <p:nvPicPr>
          <p:cNvPr id="4" name="Picture 8" descr="http://www.ladybirdcms.com/Sites/1/userFiles/1261/image/icon_UnderConstructio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038600"/>
            <a:ext cx="1661582" cy="2286000"/>
          </a:xfrm>
          <a:prstGeom prst="rect">
            <a:avLst/>
          </a:prstGeom>
          <a:noFill/>
        </p:spPr>
      </p:pic>
      <p:pic>
        <p:nvPicPr>
          <p:cNvPr id="51203" name="Picture 3" descr="Image result for html angle brack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828800"/>
            <a:ext cx="4800600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533400"/>
            <a:ext cx="221169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Document Outline: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219200"/>
            <a:ext cx="49720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33400" y="43434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UTF-8 is a character coding that has support for many alphabets, including non-western ones. You’ve probably seen other character sets used in the past, but UTF-8 is being promoted as the new standard. And it’s way shorter and easier to remember than previous character encodings.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1467</Words>
  <Application>Microsoft Office PowerPoint</Application>
  <PresentationFormat>On-screen Show (4:3)</PresentationFormat>
  <Paragraphs>159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Laxmi</dc:creator>
  <cp:lastModifiedBy>Laxmi</cp:lastModifiedBy>
  <cp:revision>22</cp:revision>
  <dcterms:created xsi:type="dcterms:W3CDTF">2019-01-27T07:03:40Z</dcterms:created>
  <dcterms:modified xsi:type="dcterms:W3CDTF">2019-01-27T13:14:13Z</dcterms:modified>
</cp:coreProperties>
</file>